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E97"/>
    <a:srgbClr val="3E9AA4"/>
    <a:srgbClr val="58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908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05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82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43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44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16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87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259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52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57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0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A133-F8FA-4AA2-A361-0EE196DDE05A}" type="datetimeFigureOut">
              <a:rPr lang="fi-FI" smtClean="0"/>
              <a:t>23.5.2018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5D1E-EDE3-4570-BA23-63A900FA32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67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6A85649A-D0DA-4352-BD02-D98366B237E0}"/>
              </a:ext>
            </a:extLst>
          </p:cNvPr>
          <p:cNvSpPr/>
          <p:nvPr/>
        </p:nvSpPr>
        <p:spPr>
          <a:xfrm>
            <a:off x="11825" y="4138228"/>
            <a:ext cx="1141659" cy="338554"/>
          </a:xfrm>
          <a:prstGeom prst="rect">
            <a:avLst/>
          </a:prstGeom>
          <a:solidFill>
            <a:srgbClr val="398E97"/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Exercise</a:t>
            </a:r>
            <a:r>
              <a:rPr kumimoji="0" lang="fi-FI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2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364907BC-9280-4D61-89E6-E85300D5C027}"/>
              </a:ext>
            </a:extLst>
          </p:cNvPr>
          <p:cNvSpPr/>
          <p:nvPr/>
        </p:nvSpPr>
        <p:spPr>
          <a:xfrm>
            <a:off x="0" y="1544549"/>
            <a:ext cx="1141659" cy="338554"/>
          </a:xfrm>
          <a:prstGeom prst="rect">
            <a:avLst/>
          </a:prstGeom>
          <a:solidFill>
            <a:srgbClr val="398E97"/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Exercise</a:t>
            </a:r>
            <a:r>
              <a:rPr kumimoji="0" lang="fi-FI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fi-FI" sz="1600" dirty="0">
                <a:solidFill>
                  <a:schemeClr val="bg1"/>
                </a:solidFill>
                <a:latin typeface="Arial" charset="0"/>
              </a:rPr>
              <a:t>1</a:t>
            </a:r>
            <a:endParaRPr lang="fi-FI" sz="1600" dirty="0">
              <a:solidFill>
                <a:schemeClr val="bg1"/>
              </a:solidFill>
            </a:endParaRPr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53D78B34-87EC-4E73-8C5F-ADA297EC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7" y="202654"/>
            <a:ext cx="7041057" cy="528992"/>
          </a:xfrm>
          <a:prstGeom prst="rect">
            <a:avLst/>
          </a:prstGeom>
        </p:spPr>
      </p:pic>
      <p:sp>
        <p:nvSpPr>
          <p:cNvPr id="11" name="Suorakulmio 10">
            <a:extLst>
              <a:ext uri="{FF2B5EF4-FFF2-40B4-BE49-F238E27FC236}">
                <a16:creationId xmlns:a16="http://schemas.microsoft.com/office/drawing/2014/main" id="{A15B92C8-6490-417C-A07D-7799C83DC940}"/>
              </a:ext>
            </a:extLst>
          </p:cNvPr>
          <p:cNvSpPr/>
          <p:nvPr/>
        </p:nvSpPr>
        <p:spPr>
          <a:xfrm>
            <a:off x="428520" y="760315"/>
            <a:ext cx="8662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Modify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the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code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fi-FI" sz="1600" i="1" dirty="0" err="1">
                <a:solidFill>
                  <a:schemeClr val="tx1"/>
                </a:solidFill>
                <a:latin typeface="Arial" charset="0"/>
              </a:rPr>
              <a:t>hint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: go-to, mirror-x-on, mirror-y-on)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12" name="Suorakulmio 46">
            <a:extLst>
              <a:ext uri="{FF2B5EF4-FFF2-40B4-BE49-F238E27FC236}">
                <a16:creationId xmlns:a16="http://schemas.microsoft.com/office/drawing/2014/main" id="{E2D16BDC-9750-499D-8F7D-0604B1F72BA2}"/>
              </a:ext>
            </a:extLst>
          </p:cNvPr>
          <p:cNvSpPr/>
          <p:nvPr/>
        </p:nvSpPr>
        <p:spPr>
          <a:xfrm>
            <a:off x="1153484" y="1448496"/>
            <a:ext cx="5946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Draw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the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following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images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using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mirroring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                    b)                    c)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94D2F68-6865-484A-AD47-035111EE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12" y="1904087"/>
            <a:ext cx="1122334" cy="1732157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BB6A0ED-6E15-4CEF-B38F-7D52C5D2B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36" y="1915322"/>
            <a:ext cx="1311795" cy="1757195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62D563C6-425E-439E-A725-7729F4F92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313" y="1881059"/>
            <a:ext cx="1758725" cy="1778212"/>
          </a:xfrm>
          <a:prstGeom prst="rect">
            <a:avLst/>
          </a:prstGeom>
        </p:spPr>
      </p:pic>
      <p:sp>
        <p:nvSpPr>
          <p:cNvPr id="16" name="Suorakulmio 46">
            <a:extLst>
              <a:ext uri="{FF2B5EF4-FFF2-40B4-BE49-F238E27FC236}">
                <a16:creationId xmlns:a16="http://schemas.microsoft.com/office/drawing/2014/main" id="{43F6A017-88E5-4276-B474-3BF448D86189}"/>
              </a:ext>
            </a:extLst>
          </p:cNvPr>
          <p:cNvSpPr/>
          <p:nvPr/>
        </p:nvSpPr>
        <p:spPr>
          <a:xfrm>
            <a:off x="1280059" y="4028249"/>
            <a:ext cx="63476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Design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your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own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image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using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the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mirroring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function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Turtle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Draw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your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image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first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on a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piece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grid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paper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C0E1599F-710C-48B0-9AF8-6C9DC11BFE00}"/>
              </a:ext>
            </a:extLst>
          </p:cNvPr>
          <p:cNvSpPr/>
          <p:nvPr/>
        </p:nvSpPr>
        <p:spPr bwMode="auto">
          <a:xfrm>
            <a:off x="4500979" y="179148"/>
            <a:ext cx="3089104" cy="45252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0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DEFINITIONS WINDOW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AE32C6A1-D50E-4DCC-BC8A-1B1D83500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1" y="714398"/>
            <a:ext cx="886022" cy="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7AF9ADB4-0375-4796-865C-2FD47893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33" y="1761553"/>
            <a:ext cx="7103690" cy="1549896"/>
          </a:xfrm>
          <a:prstGeom prst="rect">
            <a:avLst/>
          </a:prstGeom>
        </p:spPr>
      </p:pic>
      <p:sp>
        <p:nvSpPr>
          <p:cNvPr id="4" name="Suorakulmio 3">
            <a:extLst>
              <a:ext uri="{FF2B5EF4-FFF2-40B4-BE49-F238E27FC236}">
                <a16:creationId xmlns:a16="http://schemas.microsoft.com/office/drawing/2014/main" id="{F68EDE27-95EB-47C8-9766-E59213C147A0}"/>
              </a:ext>
            </a:extLst>
          </p:cNvPr>
          <p:cNvSpPr/>
          <p:nvPr/>
        </p:nvSpPr>
        <p:spPr>
          <a:xfrm>
            <a:off x="11825" y="3720978"/>
            <a:ext cx="1141659" cy="338554"/>
          </a:xfrm>
          <a:prstGeom prst="rect">
            <a:avLst/>
          </a:prstGeom>
          <a:solidFill>
            <a:srgbClr val="398E97"/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Exercise</a:t>
            </a:r>
            <a:r>
              <a:rPr kumimoji="0" lang="fi-FI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fi-FI" sz="1600" dirty="0">
                <a:solidFill>
                  <a:schemeClr val="bg1"/>
                </a:solidFill>
                <a:latin typeface="Arial" charset="0"/>
              </a:rPr>
              <a:t>4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6C248A58-810B-4414-9F7F-5A82506ABB7E}"/>
              </a:ext>
            </a:extLst>
          </p:cNvPr>
          <p:cNvSpPr/>
          <p:nvPr/>
        </p:nvSpPr>
        <p:spPr>
          <a:xfrm>
            <a:off x="0" y="754437"/>
            <a:ext cx="1141659" cy="338554"/>
          </a:xfrm>
          <a:prstGeom prst="rect">
            <a:avLst/>
          </a:prstGeom>
          <a:solidFill>
            <a:srgbClr val="398E97"/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Exercise</a:t>
            </a:r>
            <a:r>
              <a:rPr kumimoji="0" lang="fi-FI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fi-FI" sz="1600" dirty="0">
                <a:solidFill>
                  <a:schemeClr val="bg1"/>
                </a:solidFill>
                <a:latin typeface="Arial" charset="0"/>
              </a:rPr>
              <a:t>3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6" name="Suorakulmio 46">
            <a:extLst>
              <a:ext uri="{FF2B5EF4-FFF2-40B4-BE49-F238E27FC236}">
                <a16:creationId xmlns:a16="http://schemas.microsoft.com/office/drawing/2014/main" id="{C9538086-7BB6-442F-9FA5-5C492CFF2BC7}"/>
              </a:ext>
            </a:extLst>
          </p:cNvPr>
          <p:cNvSpPr/>
          <p:nvPr/>
        </p:nvSpPr>
        <p:spPr>
          <a:xfrm>
            <a:off x="1259632" y="653557"/>
            <a:ext cx="70629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Draw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</a:t>
            </a:r>
            <a:r>
              <a:rPr kumimoji="0" lang="fi-FI" sz="2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Equilateral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2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triagle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</a:p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b) </a:t>
            </a:r>
            <a:r>
              <a:rPr kumimoji="0" lang="fi-FI" sz="2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Regular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2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hexagon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</a:t>
            </a:r>
          </a:p>
        </p:txBody>
      </p:sp>
      <p:sp>
        <p:nvSpPr>
          <p:cNvPr id="7" name="Suorakulmio 46">
            <a:extLst>
              <a:ext uri="{FF2B5EF4-FFF2-40B4-BE49-F238E27FC236}">
                <a16:creationId xmlns:a16="http://schemas.microsoft.com/office/drawing/2014/main" id="{D611505A-81BF-45C2-AB07-EAC1B8F0A458}"/>
              </a:ext>
            </a:extLst>
          </p:cNvPr>
          <p:cNvSpPr/>
          <p:nvPr/>
        </p:nvSpPr>
        <p:spPr>
          <a:xfrm>
            <a:off x="1331640" y="3595290"/>
            <a:ext cx="70629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Draw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</a:t>
            </a:r>
            <a:r>
              <a:rPr kumimoji="0" lang="fi-FI" sz="2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Regular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2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octagon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b)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Regular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decagon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B5D7AEFD-098C-44A0-B74C-3F29782AD45D}"/>
              </a:ext>
            </a:extLst>
          </p:cNvPr>
          <p:cNvSpPr txBox="1"/>
          <p:nvPr/>
        </p:nvSpPr>
        <p:spPr>
          <a:xfrm>
            <a:off x="5686800" y="3595290"/>
            <a:ext cx="171675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tx1"/>
                </a:solidFill>
              </a:rPr>
              <a:t>Color</a:t>
            </a:r>
            <a:r>
              <a:rPr lang="fi-FI" dirty="0">
                <a:solidFill>
                  <a:schemeClr val="tx1"/>
                </a:solidFill>
              </a:rPr>
              <a:t> of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line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b="1" dirty="0" err="1">
                <a:solidFill>
                  <a:schemeClr val="tx1"/>
                </a:solidFill>
              </a:rPr>
              <a:t>change-color</a:t>
            </a:r>
            <a:endParaRPr lang="fi-FI" b="1" dirty="0">
              <a:solidFill>
                <a:schemeClr val="tx1"/>
              </a:solidFill>
            </a:endParaRPr>
          </a:p>
          <a:p>
            <a:r>
              <a:rPr lang="fi-FI" dirty="0"/>
              <a:t>Line </a:t>
            </a:r>
            <a:r>
              <a:rPr lang="fi-FI" dirty="0" err="1"/>
              <a:t>width</a:t>
            </a:r>
            <a:endParaRPr lang="fi-FI" dirty="0"/>
          </a:p>
          <a:p>
            <a:r>
              <a:rPr lang="fi-FI" b="1" dirty="0" err="1"/>
              <a:t>c</a:t>
            </a:r>
            <a:r>
              <a:rPr lang="fi-FI" b="1" dirty="0" err="1">
                <a:solidFill>
                  <a:schemeClr val="tx1"/>
                </a:solidFill>
              </a:rPr>
              <a:t>hange-pen-size</a:t>
            </a:r>
            <a:endParaRPr lang="fi-FI" b="1" dirty="0">
              <a:solidFill>
                <a:schemeClr val="tx1"/>
              </a:solidFill>
            </a:endParaRP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28546EC4-C39E-4C1A-A347-2D85FAAF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7" y="202654"/>
            <a:ext cx="7041057" cy="528992"/>
          </a:xfrm>
          <a:prstGeom prst="rect">
            <a:avLst/>
          </a:prstGeom>
        </p:spPr>
      </p:pic>
      <p:sp>
        <p:nvSpPr>
          <p:cNvPr id="14" name="Suorakulmio 13">
            <a:extLst>
              <a:ext uri="{FF2B5EF4-FFF2-40B4-BE49-F238E27FC236}">
                <a16:creationId xmlns:a16="http://schemas.microsoft.com/office/drawing/2014/main" id="{D24722DE-6395-4D3C-BDB0-2623126CA308}"/>
              </a:ext>
            </a:extLst>
          </p:cNvPr>
          <p:cNvSpPr/>
          <p:nvPr/>
        </p:nvSpPr>
        <p:spPr bwMode="auto">
          <a:xfrm>
            <a:off x="4500979" y="179148"/>
            <a:ext cx="3089104" cy="45252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0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DEFINITIONS WINDOW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2057D1B-4145-4774-8DEC-058DC4935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1" y="711068"/>
            <a:ext cx="886022" cy="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F68EDE27-95EB-47C8-9766-E59213C147A0}"/>
              </a:ext>
            </a:extLst>
          </p:cNvPr>
          <p:cNvSpPr/>
          <p:nvPr/>
        </p:nvSpPr>
        <p:spPr>
          <a:xfrm>
            <a:off x="0" y="4320543"/>
            <a:ext cx="1141659" cy="338554"/>
          </a:xfrm>
          <a:prstGeom prst="rect">
            <a:avLst/>
          </a:prstGeom>
          <a:solidFill>
            <a:srgbClr val="398E97"/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Exercise</a:t>
            </a:r>
            <a:r>
              <a:rPr kumimoji="0" lang="fi-FI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fi-FI" sz="1600" dirty="0">
                <a:solidFill>
                  <a:schemeClr val="bg1"/>
                </a:solidFill>
                <a:latin typeface="Arial" charset="0"/>
              </a:rPr>
              <a:t>6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6C248A58-810B-4414-9F7F-5A82506ABB7E}"/>
              </a:ext>
            </a:extLst>
          </p:cNvPr>
          <p:cNvSpPr/>
          <p:nvPr/>
        </p:nvSpPr>
        <p:spPr>
          <a:xfrm>
            <a:off x="0" y="754437"/>
            <a:ext cx="1141659" cy="338554"/>
          </a:xfrm>
          <a:prstGeom prst="rect">
            <a:avLst/>
          </a:prstGeom>
          <a:solidFill>
            <a:srgbClr val="398E97"/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Exercise</a:t>
            </a:r>
            <a:r>
              <a:rPr kumimoji="0" lang="fi-FI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fi-FI" sz="1600" dirty="0">
                <a:solidFill>
                  <a:schemeClr val="bg1"/>
                </a:solidFill>
                <a:latin typeface="Arial" charset="0"/>
              </a:rPr>
              <a:t>5</a:t>
            </a:r>
            <a:endParaRPr lang="fi-FI" sz="1600" dirty="0">
              <a:solidFill>
                <a:schemeClr val="bg1"/>
              </a:solidFill>
            </a:endParaRP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28546EC4-C39E-4C1A-A347-2D85FAAF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7" y="202654"/>
            <a:ext cx="7041057" cy="528992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5975CE19-1D9B-46EC-B35D-5BF48B0FBDF9}"/>
              </a:ext>
            </a:extLst>
          </p:cNvPr>
          <p:cNvSpPr/>
          <p:nvPr/>
        </p:nvSpPr>
        <p:spPr>
          <a:xfrm>
            <a:off x="1371412" y="712358"/>
            <a:ext cx="5326612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Draw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the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following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shapes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using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Racket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turtle</a:t>
            </a:r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                                                     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B3A12AB-32BB-49B5-B0CB-8063113499A0}"/>
              </a:ext>
            </a:extLst>
          </p:cNvPr>
          <p:cNvSpPr txBox="1"/>
          <p:nvPr/>
        </p:nvSpPr>
        <p:spPr>
          <a:xfrm>
            <a:off x="1428133" y="1418738"/>
            <a:ext cx="48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137E7BED-04B2-4BA1-B9CA-C6A0F3BC8E8D}"/>
              </a:ext>
            </a:extLst>
          </p:cNvPr>
          <p:cNvSpPr txBox="1"/>
          <p:nvPr/>
        </p:nvSpPr>
        <p:spPr>
          <a:xfrm>
            <a:off x="3152083" y="1426786"/>
            <a:ext cx="67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5419B89E-2760-4BCE-8907-23BCC86E593B}"/>
              </a:ext>
            </a:extLst>
          </p:cNvPr>
          <p:cNvSpPr txBox="1"/>
          <p:nvPr/>
        </p:nvSpPr>
        <p:spPr>
          <a:xfrm>
            <a:off x="5121441" y="1337717"/>
            <a:ext cx="74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>
                <a:solidFill>
                  <a:schemeClr val="tx1"/>
                </a:solidFill>
              </a:rPr>
              <a:t>c)</a:t>
            </a:r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D6A5ED9D-B1E6-4908-8914-BEAD5ABB4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24" y="731646"/>
            <a:ext cx="886022" cy="425291"/>
          </a:xfrm>
          <a:prstGeom prst="rect">
            <a:avLst/>
          </a:prstGeom>
        </p:spPr>
      </p:pic>
      <p:sp>
        <p:nvSpPr>
          <p:cNvPr id="20" name="Suorakulmio 19">
            <a:extLst>
              <a:ext uri="{FF2B5EF4-FFF2-40B4-BE49-F238E27FC236}">
                <a16:creationId xmlns:a16="http://schemas.microsoft.com/office/drawing/2014/main" id="{ADAF376A-3F69-423F-9A1D-24D242FF954D}"/>
              </a:ext>
            </a:extLst>
          </p:cNvPr>
          <p:cNvSpPr/>
          <p:nvPr/>
        </p:nvSpPr>
        <p:spPr bwMode="auto">
          <a:xfrm>
            <a:off x="4500979" y="179148"/>
            <a:ext cx="3089104" cy="45252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0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DEFINITIONS WINDOW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4A1DA2F2-8EFF-4038-B944-17DE1EA38D19}"/>
              </a:ext>
            </a:extLst>
          </p:cNvPr>
          <p:cNvSpPr txBox="1"/>
          <p:nvPr/>
        </p:nvSpPr>
        <p:spPr>
          <a:xfrm>
            <a:off x="1539716" y="3156171"/>
            <a:ext cx="4574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1400" i="1" dirty="0" err="1">
                <a:solidFill>
                  <a:schemeClr val="tx1"/>
                </a:solidFill>
              </a:rPr>
              <a:t>Hint</a:t>
            </a:r>
            <a:r>
              <a:rPr lang="fi-FI" sz="1400" i="1" dirty="0">
                <a:solidFill>
                  <a:schemeClr val="tx1"/>
                </a:solidFill>
              </a:rPr>
              <a:t> 1: </a:t>
            </a:r>
            <a:r>
              <a:rPr lang="fi-FI" sz="1400" i="1" dirty="0" err="1">
                <a:solidFill>
                  <a:schemeClr val="tx1"/>
                </a:solidFill>
              </a:rPr>
              <a:t>use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stamper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with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ellipse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shape</a:t>
            </a:r>
            <a:endParaRPr lang="fi-FI" sz="1400" i="1" dirty="0">
              <a:solidFill>
                <a:schemeClr val="tx1"/>
              </a:solidFill>
            </a:endParaRPr>
          </a:p>
          <a:p>
            <a:r>
              <a:rPr lang="fi-FI" sz="1400" i="1" dirty="0" err="1">
                <a:solidFill>
                  <a:schemeClr val="tx1"/>
                </a:solidFill>
              </a:rPr>
              <a:t>You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can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use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either</a:t>
            </a:r>
            <a:r>
              <a:rPr lang="fi-FI" sz="1400" i="1" dirty="0">
                <a:solidFill>
                  <a:schemeClr val="tx1"/>
                </a:solidFill>
              </a:rPr>
              <a:t> go-to </a:t>
            </a:r>
            <a:r>
              <a:rPr lang="fi-FI" sz="1400" i="1" dirty="0" err="1">
                <a:solidFill>
                  <a:schemeClr val="tx1"/>
                </a:solidFill>
              </a:rPr>
              <a:t>or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forward</a:t>
            </a:r>
            <a:r>
              <a:rPr lang="fi-FI" sz="1400" i="1" dirty="0">
                <a:solidFill>
                  <a:schemeClr val="tx1"/>
                </a:solidFill>
              </a:rPr>
              <a:t> &amp; </a:t>
            </a:r>
            <a:r>
              <a:rPr lang="fi-FI" sz="1400" i="1" dirty="0" err="1">
                <a:solidFill>
                  <a:schemeClr val="tx1"/>
                </a:solidFill>
              </a:rPr>
              <a:t>turn-left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commands</a:t>
            </a:r>
            <a:endParaRPr lang="fi-FI" sz="1400" i="1" dirty="0">
              <a:solidFill>
                <a:schemeClr val="tx1"/>
              </a:solidFill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5B8273B6-6B62-4FD8-AFBE-FF40FE678263}"/>
              </a:ext>
            </a:extLst>
          </p:cNvPr>
          <p:cNvSpPr txBox="1"/>
          <p:nvPr/>
        </p:nvSpPr>
        <p:spPr>
          <a:xfrm>
            <a:off x="5495197" y="3139820"/>
            <a:ext cx="216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1400" i="1" dirty="0" err="1">
                <a:solidFill>
                  <a:schemeClr val="tx1"/>
                </a:solidFill>
              </a:rPr>
              <a:t>Hint</a:t>
            </a:r>
            <a:r>
              <a:rPr lang="fi-FI" sz="1400" i="1" dirty="0">
                <a:solidFill>
                  <a:schemeClr val="tx1"/>
                </a:solidFill>
              </a:rPr>
              <a:t> 2: </a:t>
            </a:r>
            <a:r>
              <a:rPr lang="fi-FI" sz="1400" i="1" dirty="0" err="1">
                <a:solidFill>
                  <a:schemeClr val="tx1"/>
                </a:solidFill>
              </a:rPr>
              <a:t>drawing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cube</a:t>
            </a:r>
            <a:r>
              <a:rPr lang="fi-FI" sz="1400" i="1" dirty="0">
                <a:solidFill>
                  <a:schemeClr val="tx1"/>
                </a:solidFill>
              </a:rPr>
              <a:t> in </a:t>
            </a:r>
            <a:r>
              <a:rPr lang="fi-FI" sz="1400" i="1" dirty="0" err="1">
                <a:solidFill>
                  <a:schemeClr val="tx1"/>
                </a:solidFill>
              </a:rPr>
              <a:t>cavalier</a:t>
            </a:r>
            <a:r>
              <a:rPr lang="fi-FI" sz="1400" i="1" dirty="0">
                <a:solidFill>
                  <a:schemeClr val="tx1"/>
                </a:solidFill>
              </a:rPr>
              <a:t>  </a:t>
            </a:r>
            <a:r>
              <a:rPr lang="fi-FI" sz="1400" i="1" dirty="0" err="1">
                <a:solidFill>
                  <a:schemeClr val="tx1"/>
                </a:solidFill>
              </a:rPr>
              <a:t>perspective</a:t>
            </a:r>
            <a:r>
              <a:rPr lang="fi-FI" sz="1400" i="1" dirty="0">
                <a:solidFill>
                  <a:schemeClr val="tx1"/>
                </a:solidFill>
              </a:rPr>
              <a:t>: </a:t>
            </a:r>
            <a:r>
              <a:rPr lang="fi-FI" sz="1400" i="1" dirty="0" err="1">
                <a:solidFill>
                  <a:schemeClr val="tx1"/>
                </a:solidFill>
              </a:rPr>
              <a:t>use</a:t>
            </a:r>
            <a:r>
              <a:rPr lang="fi-FI" sz="1400" i="1" dirty="0">
                <a:solidFill>
                  <a:schemeClr val="tx1"/>
                </a:solidFill>
              </a:rPr>
              <a:t> ½ </a:t>
            </a:r>
            <a:r>
              <a:rPr lang="fi-FI" sz="1400" i="1" dirty="0" err="1">
                <a:solidFill>
                  <a:schemeClr val="tx1"/>
                </a:solidFill>
              </a:rPr>
              <a:t>depth</a:t>
            </a:r>
            <a:r>
              <a:rPr lang="fi-FI" sz="1400" i="1" dirty="0">
                <a:solidFill>
                  <a:schemeClr val="tx1"/>
                </a:solidFill>
              </a:rPr>
              <a:t> and  45º </a:t>
            </a:r>
            <a:r>
              <a:rPr lang="fi-FI" sz="1400" i="1" dirty="0" err="1">
                <a:solidFill>
                  <a:schemeClr val="tx1"/>
                </a:solidFill>
              </a:rPr>
              <a:t>angle</a:t>
            </a:r>
            <a:endParaRPr lang="fi-FI" sz="1400" i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717F6-7D89-4271-A5DF-9E1D85ED02A6}"/>
              </a:ext>
            </a:extLst>
          </p:cNvPr>
          <p:cNvSpPr txBox="1"/>
          <p:nvPr/>
        </p:nvSpPr>
        <p:spPr>
          <a:xfrm>
            <a:off x="1460014" y="4293019"/>
            <a:ext cx="595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dirty="0">
                <a:solidFill>
                  <a:schemeClr val="tx1"/>
                </a:solidFill>
              </a:rPr>
              <a:t>Program a </a:t>
            </a:r>
            <a:r>
              <a:rPr lang="fi-FI" dirty="0" err="1">
                <a:solidFill>
                  <a:schemeClr val="tx1"/>
                </a:solidFill>
              </a:rPr>
              <a:t>function</a:t>
            </a:r>
            <a:r>
              <a:rPr lang="fi-FI" dirty="0">
                <a:solidFill>
                  <a:schemeClr val="tx1"/>
                </a:solidFill>
              </a:rPr>
              <a:t> to </a:t>
            </a:r>
            <a:r>
              <a:rPr lang="fi-FI" dirty="0" err="1">
                <a:solidFill>
                  <a:schemeClr val="tx1"/>
                </a:solidFill>
              </a:rPr>
              <a:t>draw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cylinders</a:t>
            </a:r>
            <a:r>
              <a:rPr lang="fi-FI" dirty="0">
                <a:solidFill>
                  <a:schemeClr val="tx1"/>
                </a:solidFill>
              </a:rPr>
              <a:t> (r, h), </a:t>
            </a:r>
            <a:r>
              <a:rPr lang="fi-FI" dirty="0" err="1">
                <a:solidFill>
                  <a:schemeClr val="tx1"/>
                </a:solidFill>
              </a:rPr>
              <a:t>cones</a:t>
            </a:r>
            <a:r>
              <a:rPr lang="fi-FI" dirty="0">
                <a:solidFill>
                  <a:schemeClr val="tx1"/>
                </a:solidFill>
              </a:rPr>
              <a:t> (r, h) </a:t>
            </a:r>
            <a:r>
              <a:rPr lang="fi-FI" dirty="0" err="1">
                <a:solidFill>
                  <a:schemeClr val="tx1"/>
                </a:solidFill>
              </a:rPr>
              <a:t>or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rectangular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prisms</a:t>
            </a:r>
            <a:r>
              <a:rPr lang="fi-FI" dirty="0">
                <a:solidFill>
                  <a:schemeClr val="tx1"/>
                </a:solidFill>
              </a:rPr>
              <a:t> (a, b, c).</a:t>
            </a:r>
          </a:p>
          <a:p>
            <a:r>
              <a:rPr lang="fi-FI" sz="1400" i="1" dirty="0" err="1">
                <a:solidFill>
                  <a:schemeClr val="tx1"/>
                </a:solidFill>
              </a:rPr>
              <a:t>Hint</a:t>
            </a:r>
            <a:r>
              <a:rPr lang="fi-FI" sz="1400" i="1" dirty="0">
                <a:solidFill>
                  <a:schemeClr val="tx1"/>
                </a:solidFill>
              </a:rPr>
              <a:t> 3: </a:t>
            </a:r>
            <a:r>
              <a:rPr lang="fi-FI" sz="1400" i="1" dirty="0" err="1">
                <a:solidFill>
                  <a:schemeClr val="tx1"/>
                </a:solidFill>
              </a:rPr>
              <a:t>Remember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trigonometric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functions</a:t>
            </a:r>
            <a:r>
              <a:rPr lang="fi-FI" sz="1400" i="1" dirty="0">
                <a:solidFill>
                  <a:schemeClr val="tx1"/>
                </a:solidFill>
              </a:rPr>
              <a:t>, </a:t>
            </a:r>
            <a:r>
              <a:rPr lang="fi-FI" sz="1400" i="1" dirty="0" err="1">
                <a:solidFill>
                  <a:schemeClr val="tx1"/>
                </a:solidFill>
              </a:rPr>
              <a:t>Pythagora’s</a:t>
            </a:r>
            <a:r>
              <a:rPr lang="fi-FI" sz="1400" i="1" dirty="0">
                <a:solidFill>
                  <a:schemeClr val="tx1"/>
                </a:solidFill>
              </a:rPr>
              <a:t> </a:t>
            </a:r>
            <a:r>
              <a:rPr lang="fi-FI" sz="1400" i="1" dirty="0" err="1">
                <a:solidFill>
                  <a:schemeClr val="tx1"/>
                </a:solidFill>
              </a:rPr>
              <a:t>theorem</a:t>
            </a:r>
            <a:r>
              <a:rPr lang="fi-FI" sz="1400" i="1" dirty="0">
                <a:solidFill>
                  <a:schemeClr val="tx1"/>
                </a:solidFill>
              </a:rPr>
              <a:t> and </a:t>
            </a:r>
            <a:r>
              <a:rPr lang="fi-FI" sz="1400" i="1" dirty="0" err="1">
                <a:solidFill>
                  <a:schemeClr val="tx1"/>
                </a:solidFill>
              </a:rPr>
              <a:t>reflecting</a:t>
            </a:r>
            <a:r>
              <a:rPr lang="fi-FI" sz="1400" i="1" dirty="0">
                <a:solidFill>
                  <a:schemeClr val="tx1"/>
                </a:solidFill>
              </a:rPr>
              <a:t> in </a:t>
            </a:r>
            <a:r>
              <a:rPr lang="fi-FI" sz="1400" i="1" dirty="0" err="1">
                <a:solidFill>
                  <a:schemeClr val="tx1"/>
                </a:solidFill>
              </a:rPr>
              <a:t>respect</a:t>
            </a:r>
            <a:r>
              <a:rPr lang="fi-FI" sz="1400" i="1" dirty="0">
                <a:solidFill>
                  <a:schemeClr val="tx1"/>
                </a:solidFill>
              </a:rPr>
              <a:t> of an </a:t>
            </a:r>
            <a:r>
              <a:rPr lang="fi-FI" sz="1400" i="1" dirty="0" err="1">
                <a:solidFill>
                  <a:schemeClr val="tx1"/>
                </a:solidFill>
              </a:rPr>
              <a:t>axis</a:t>
            </a:r>
            <a:r>
              <a:rPr lang="fi-FI" sz="1400" i="1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25" name="Kuva 24">
            <a:extLst>
              <a:ext uri="{FF2B5EF4-FFF2-40B4-BE49-F238E27FC236}">
                <a16:creationId xmlns:a16="http://schemas.microsoft.com/office/drawing/2014/main" id="{DD4F3AE9-D7FC-45FD-B5FE-69312874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365" y="1677041"/>
            <a:ext cx="1279716" cy="1211381"/>
          </a:xfrm>
          <a:prstGeom prst="rect">
            <a:avLst/>
          </a:prstGeom>
        </p:spPr>
      </p:pic>
      <p:pic>
        <p:nvPicPr>
          <p:cNvPr id="27" name="Kuva 26">
            <a:extLst>
              <a:ext uri="{FF2B5EF4-FFF2-40B4-BE49-F238E27FC236}">
                <a16:creationId xmlns:a16="http://schemas.microsoft.com/office/drawing/2014/main" id="{037AB11B-62BB-4260-8AFF-36D27DA3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735" y="1568549"/>
            <a:ext cx="1417854" cy="1352598"/>
          </a:xfrm>
          <a:prstGeom prst="rect">
            <a:avLst/>
          </a:prstGeom>
        </p:spPr>
      </p:pic>
      <p:pic>
        <p:nvPicPr>
          <p:cNvPr id="28" name="Kuva 27">
            <a:extLst>
              <a:ext uri="{FF2B5EF4-FFF2-40B4-BE49-F238E27FC236}">
                <a16:creationId xmlns:a16="http://schemas.microsoft.com/office/drawing/2014/main" id="{964771C4-5FD0-4C02-85F5-5A9DDCA7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236" y="1623365"/>
            <a:ext cx="1008142" cy="13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7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182</Words>
  <Application>Microsoft Office PowerPoint</Application>
  <PresentationFormat>Näytössä katseltava diaesitys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9" baseType="lpstr">
      <vt:lpstr>AR PL Mingti2L Big5</vt:lpstr>
      <vt:lpstr>Arial</vt:lpstr>
      <vt:lpstr>Calibri</vt:lpstr>
      <vt:lpstr>Calibri Light</vt:lpstr>
      <vt:lpstr>Times New Roman</vt:lpstr>
      <vt:lpstr>Office-teema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Partanen Tiina</dc:creator>
  <cp:lastModifiedBy>Partanen Tiina</cp:lastModifiedBy>
  <cp:revision>13</cp:revision>
  <dcterms:created xsi:type="dcterms:W3CDTF">2018-05-23T06:41:34Z</dcterms:created>
  <dcterms:modified xsi:type="dcterms:W3CDTF">2018-05-23T08:52:14Z</dcterms:modified>
</cp:coreProperties>
</file>