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17"/>
  </p:notesMasterIdLst>
  <p:sldIdLst>
    <p:sldId id="374" r:id="rId3"/>
    <p:sldId id="384" r:id="rId4"/>
    <p:sldId id="378" r:id="rId5"/>
    <p:sldId id="379" r:id="rId6"/>
    <p:sldId id="380" r:id="rId7"/>
    <p:sldId id="381" r:id="rId8"/>
    <p:sldId id="382" r:id="rId9"/>
    <p:sldId id="383" r:id="rId10"/>
    <p:sldId id="385" r:id="rId11"/>
    <p:sldId id="377" r:id="rId12"/>
    <p:sldId id="369" r:id="rId13"/>
    <p:sldId id="372" r:id="rId14"/>
    <p:sldId id="387" r:id="rId15"/>
    <p:sldId id="386" r:id="rId16"/>
  </p:sldIdLst>
  <p:sldSz cx="9144000" cy="6858000" type="screen4x3"/>
  <p:notesSz cx="6858000" cy="9144000"/>
  <p:custDataLst>
    <p:tags r:id="rId18"/>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D4EAF3"/>
    <a:srgbClr val="1C1DFD"/>
    <a:srgbClr val="FFE593"/>
    <a:srgbClr val="6CA62C"/>
    <a:srgbClr val="A9E5D1"/>
    <a:srgbClr val="CC0000"/>
    <a:srgbClr val="FFF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24"/>
    <p:restoredTop sz="92678" autoAdjust="0"/>
  </p:normalViewPr>
  <p:slideViewPr>
    <p:cSldViewPr>
      <p:cViewPr varScale="1">
        <p:scale>
          <a:sx n="87" d="100"/>
          <a:sy n="87" d="100"/>
        </p:scale>
        <p:origin x="1651" y="5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(kilpikonna) liikkuu</a:t>
            </a:r>
          </a:p>
          <a:p>
            <a:pPr algn="l"/>
            <a:r>
              <a:rPr lang="fi-FI" altLang="fi-FI" sz="4000" b="1" kern="0" dirty="0">
                <a:solidFill>
                  <a:schemeClr val="accent6">
                    <a:lumMod val="75000"/>
                  </a:schemeClr>
                </a:solidFill>
              </a:rPr>
              <a:t>koordinaatistossa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2621064" y="1899832"/>
            <a:ext cx="3757856" cy="3944292"/>
          </a:xfrm>
          <a:prstGeom prst="rect">
            <a:avLst/>
          </a:prstGeom>
        </p:spPr>
      </p:pic>
      <p:cxnSp>
        <p:nvCxnSpPr>
          <p:cNvPr id="5" name="Straight Arrow Connector 4"/>
          <p:cNvCxnSpPr/>
          <p:nvPr/>
        </p:nvCxnSpPr>
        <p:spPr>
          <a:xfrm>
            <a:off x="2699792" y="3933055"/>
            <a:ext cx="36004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9992" y="2109713"/>
            <a:ext cx="0" cy="3646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2353" y="3933055"/>
            <a:ext cx="3747839" cy="215444"/>
          </a:xfrm>
          <a:prstGeom prst="rect">
            <a:avLst/>
          </a:prstGeom>
          <a:noFill/>
        </p:spPr>
        <p:txBody>
          <a:bodyPr wrap="square" rtlCol="0">
            <a:spAutoFit/>
          </a:bodyPr>
          <a:lstStyle/>
          <a:p>
            <a:r>
              <a:rPr lang="fi-FI" sz="800" dirty="0">
                <a:solidFill>
                  <a:schemeClr val="tx1"/>
                </a:solidFill>
              </a:rPr>
              <a:t>      -210 -180 -150 -120 -90  -60   -30           30    60    90  120 150  180  210</a:t>
            </a:r>
          </a:p>
        </p:txBody>
      </p:sp>
      <p:sp>
        <p:nvSpPr>
          <p:cNvPr id="17" name="TextBox 16"/>
          <p:cNvSpPr txBox="1"/>
          <p:nvPr/>
        </p:nvSpPr>
        <p:spPr>
          <a:xfrm>
            <a:off x="4129316" y="2340789"/>
            <a:ext cx="593911" cy="3308598"/>
          </a:xfrm>
          <a:prstGeom prst="rect">
            <a:avLst/>
          </a:prstGeom>
          <a:noFill/>
        </p:spPr>
        <p:txBody>
          <a:bodyPr wrap="square" rtlCol="0">
            <a:spAutoFit/>
          </a:bodyPr>
          <a:lstStyle/>
          <a:p>
            <a:r>
              <a:rPr lang="fi-FI" sz="800" dirty="0">
                <a:solidFill>
                  <a:schemeClr val="tx1"/>
                </a:solidFill>
              </a:rPr>
              <a:t>210</a:t>
            </a:r>
          </a:p>
          <a:p>
            <a:endParaRPr lang="fi-FI" sz="700" dirty="0">
              <a:solidFill>
                <a:schemeClr val="tx1"/>
              </a:solidFill>
            </a:endParaRPr>
          </a:p>
          <a:p>
            <a:r>
              <a:rPr lang="fi-FI" sz="800" dirty="0">
                <a:solidFill>
                  <a:schemeClr val="tx1"/>
                </a:solidFill>
              </a:rPr>
              <a:t>180</a:t>
            </a:r>
          </a:p>
          <a:p>
            <a:r>
              <a:rPr lang="fi-FI" sz="500" dirty="0">
                <a:solidFill>
                  <a:schemeClr val="tx1"/>
                </a:solidFill>
              </a:rPr>
              <a:t> </a:t>
            </a:r>
          </a:p>
          <a:p>
            <a:r>
              <a:rPr lang="fi-FI" sz="800" dirty="0">
                <a:solidFill>
                  <a:schemeClr val="tx1"/>
                </a:solidFill>
              </a:rPr>
              <a:t>150</a:t>
            </a:r>
          </a:p>
          <a:p>
            <a:endParaRPr lang="fi-FI" sz="600" dirty="0">
              <a:solidFill>
                <a:schemeClr val="tx1"/>
              </a:solidFill>
            </a:endParaRPr>
          </a:p>
          <a:p>
            <a:r>
              <a:rPr lang="fi-FI" sz="800" dirty="0">
                <a:solidFill>
                  <a:schemeClr val="tx1"/>
                </a:solidFill>
              </a:rPr>
              <a:t>120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30</a:t>
            </a:r>
          </a:p>
          <a:p>
            <a:endParaRPr lang="fi-FI" sz="600" dirty="0">
              <a:solidFill>
                <a:schemeClr val="tx1"/>
              </a:solidFill>
            </a:endParaRPr>
          </a:p>
          <a:p>
            <a:endParaRPr lang="fi-FI" sz="800" dirty="0">
              <a:solidFill>
                <a:schemeClr val="tx1"/>
              </a:solidFill>
            </a:endParaRPr>
          </a:p>
          <a:p>
            <a:endParaRPr lang="fi-FI" sz="700" dirty="0">
              <a:solidFill>
                <a:schemeClr val="tx1"/>
              </a:solidFill>
            </a:endParaRPr>
          </a:p>
          <a:p>
            <a:r>
              <a:rPr lang="fi-FI" sz="800" dirty="0">
                <a:solidFill>
                  <a:schemeClr val="tx1"/>
                </a:solidFill>
              </a:rPr>
              <a:t>  -30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-120</a:t>
            </a:r>
          </a:p>
          <a:p>
            <a:endParaRPr lang="fi-FI" sz="700" dirty="0">
              <a:solidFill>
                <a:schemeClr val="tx1"/>
              </a:solidFill>
            </a:endParaRPr>
          </a:p>
          <a:p>
            <a:r>
              <a:rPr lang="fi-FI" sz="800" dirty="0">
                <a:solidFill>
                  <a:schemeClr val="tx1"/>
                </a:solidFill>
              </a:rPr>
              <a:t>-150</a:t>
            </a:r>
          </a:p>
          <a:p>
            <a:endParaRPr lang="fi-FI" sz="700" dirty="0">
              <a:solidFill>
                <a:schemeClr val="tx1"/>
              </a:solidFill>
            </a:endParaRPr>
          </a:p>
          <a:p>
            <a:r>
              <a:rPr lang="fi-FI" sz="800" dirty="0">
                <a:solidFill>
                  <a:schemeClr val="tx1"/>
                </a:solidFill>
              </a:rPr>
              <a:t>-180</a:t>
            </a:r>
          </a:p>
          <a:p>
            <a:endParaRPr lang="fi-FI" sz="600" dirty="0">
              <a:solidFill>
                <a:schemeClr val="tx1"/>
              </a:solidFill>
            </a:endParaRPr>
          </a:p>
          <a:p>
            <a:r>
              <a:rPr lang="fi-FI" sz="800" dirty="0">
                <a:solidFill>
                  <a:schemeClr val="tx1"/>
                </a:solidFill>
              </a:rPr>
              <a:t>-210</a:t>
            </a:r>
          </a:p>
        </p:txBody>
      </p:sp>
      <p:sp>
        <p:nvSpPr>
          <p:cNvPr id="15" name="TextBox 14"/>
          <p:cNvSpPr txBox="1"/>
          <p:nvPr/>
        </p:nvSpPr>
        <p:spPr>
          <a:xfrm>
            <a:off x="4182770" y="2032757"/>
            <a:ext cx="300082" cy="369332"/>
          </a:xfrm>
          <a:prstGeom prst="rect">
            <a:avLst/>
          </a:prstGeom>
          <a:noFill/>
        </p:spPr>
        <p:txBody>
          <a:bodyPr wrap="none" rtlCol="0">
            <a:spAutoFit/>
          </a:bodyPr>
          <a:lstStyle/>
          <a:p>
            <a:r>
              <a:rPr lang="fi-FI" dirty="0">
                <a:solidFill>
                  <a:schemeClr val="tx1"/>
                </a:solidFill>
              </a:rPr>
              <a:t>y</a:t>
            </a:r>
          </a:p>
        </p:txBody>
      </p:sp>
      <p:sp>
        <p:nvSpPr>
          <p:cNvPr id="19" name="TextBox 18"/>
          <p:cNvSpPr txBox="1"/>
          <p:nvPr/>
        </p:nvSpPr>
        <p:spPr>
          <a:xfrm>
            <a:off x="6044739" y="3883195"/>
            <a:ext cx="216024" cy="369332"/>
          </a:xfrm>
          <a:prstGeom prst="rect">
            <a:avLst/>
          </a:prstGeom>
          <a:noFill/>
        </p:spPr>
        <p:txBody>
          <a:bodyPr wrap="square" rtlCol="0">
            <a:spAutoFit/>
          </a:bodyPr>
          <a:lstStyle/>
          <a:p>
            <a:r>
              <a:rPr lang="fi-FI" dirty="0">
                <a:solidFill>
                  <a:schemeClr val="tx1"/>
                </a:solidFill>
              </a:rPr>
              <a:t>x</a:t>
            </a:r>
          </a:p>
        </p:txBody>
      </p:sp>
    </p:spTree>
    <p:extLst>
      <p:ext uri="{BB962C8B-B14F-4D97-AF65-F5344CB8AC3E}">
        <p14:creationId xmlns:p14="http://schemas.microsoft.com/office/powerpoint/2010/main" val="50976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854" y="2186038"/>
            <a:ext cx="4380080" cy="2596223"/>
          </a:xfrm>
          <a:prstGeom prst="rect">
            <a:avLst/>
          </a:prstGeom>
        </p:spPr>
      </p:pic>
      <p:pic>
        <p:nvPicPr>
          <p:cNvPr id="23" name="Picture 22"/>
          <p:cNvPicPr>
            <a:picLocks noChangeAspect="1"/>
          </p:cNvPicPr>
          <p:nvPr/>
        </p:nvPicPr>
        <p:blipFill>
          <a:blip r:embed="rId3"/>
          <a:stretch>
            <a:fillRect/>
          </a:stretch>
        </p:blipFill>
        <p:spPr>
          <a:xfrm>
            <a:off x="4799221" y="100742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47607" y="3244334"/>
            <a:ext cx="248786" cy="369332"/>
          </a:xfrm>
          <a:prstGeom prst="rect">
            <a:avLst/>
          </a:prstGeom>
        </p:spPr>
        <p:txBody>
          <a:bodyPr wrap="none">
            <a:spAutoFit/>
          </a:bodyPr>
          <a:lstStyle/>
          <a:p>
            <a:r>
              <a:rPr lang="fi-FI" dirty="0"/>
              <a:t>.</a:t>
            </a:r>
          </a:p>
        </p:txBody>
      </p:sp>
      <p:sp>
        <p:nvSpPr>
          <p:cNvPr id="32" name="Suorakulmio 42"/>
          <p:cNvSpPr/>
          <p:nvPr/>
        </p:nvSpPr>
        <p:spPr>
          <a:xfrm>
            <a:off x="7520381" y="3020817"/>
            <a:ext cx="1315168" cy="584775"/>
          </a:xfrm>
          <a:prstGeom prst="rect">
            <a:avLst/>
          </a:prstGeom>
          <a:solidFill>
            <a:schemeClr val="accent2">
              <a:lumMod val="75000"/>
            </a:schemeClr>
          </a:solidFill>
        </p:spPr>
        <p:txBody>
          <a:bodyPr wrap="none">
            <a:spAutoFit/>
          </a:bodyPr>
          <a:lstStyle/>
          <a:p>
            <a:r>
              <a:rPr lang="fi-FI" sz="1600" dirty="0">
                <a:latin typeface="Arial" charset="0"/>
              </a:rPr>
              <a:t>Turtle liikkui </a:t>
            </a:r>
          </a:p>
          <a:p>
            <a:r>
              <a:rPr lang="fi-FI" sz="1600" dirty="0">
                <a:latin typeface="Arial" charset="0"/>
              </a:rPr>
              <a:t>Poriin</a:t>
            </a:r>
            <a:endParaRPr lang="fi-FI" sz="1600" dirty="0"/>
          </a:p>
        </p:txBody>
      </p:sp>
      <p:sp>
        <p:nvSpPr>
          <p:cNvPr id="38" name="Suorakulmio 42"/>
          <p:cNvSpPr/>
          <p:nvPr/>
        </p:nvSpPr>
        <p:spPr>
          <a:xfrm>
            <a:off x="1853903" y="5074648"/>
            <a:ext cx="2626040" cy="584775"/>
          </a:xfrm>
          <a:prstGeom prst="rect">
            <a:avLst/>
          </a:prstGeom>
          <a:solidFill>
            <a:schemeClr val="accent2">
              <a:lumMod val="75000"/>
            </a:schemeClr>
          </a:solidFill>
        </p:spPr>
        <p:txBody>
          <a:bodyPr wrap="none">
            <a:spAutoFit/>
          </a:bodyPr>
          <a:lstStyle/>
          <a:p>
            <a:r>
              <a:rPr lang="fi-FI" sz="1600" dirty="0"/>
              <a:t>Origo (0, 0) sijaitsee kuvan</a:t>
            </a:r>
          </a:p>
          <a:p>
            <a:r>
              <a:rPr lang="fi-FI" sz="1600" dirty="0"/>
              <a:t>vasemmassa alalaidassa</a:t>
            </a:r>
          </a:p>
        </p:txBody>
      </p:sp>
      <p:sp>
        <p:nvSpPr>
          <p:cNvPr id="40" name="Suorakulmio 42"/>
          <p:cNvSpPr/>
          <p:nvPr/>
        </p:nvSpPr>
        <p:spPr>
          <a:xfrm>
            <a:off x="7520381" y="3837743"/>
            <a:ext cx="1184940" cy="830997"/>
          </a:xfrm>
          <a:prstGeom prst="rect">
            <a:avLst/>
          </a:prstGeom>
          <a:solidFill>
            <a:schemeClr val="accent2">
              <a:lumMod val="75000"/>
            </a:schemeClr>
          </a:solidFill>
        </p:spPr>
        <p:txBody>
          <a:bodyPr wrap="none">
            <a:spAutoFit/>
          </a:bodyPr>
          <a:lstStyle/>
          <a:p>
            <a:r>
              <a:rPr lang="fi-FI" sz="1600" dirty="0">
                <a:latin typeface="Arial" charset="0"/>
              </a:rPr>
              <a:t>Turtle</a:t>
            </a:r>
          </a:p>
          <a:p>
            <a:r>
              <a:rPr lang="fi-FI" sz="1600" dirty="0">
                <a:latin typeface="Arial" charset="0"/>
              </a:rPr>
              <a:t>lähti </a:t>
            </a:r>
          </a:p>
          <a:p>
            <a:r>
              <a:rPr lang="fi-FI" sz="1600" dirty="0">
                <a:latin typeface="Arial" charset="0"/>
              </a:rPr>
              <a:t>Helsingistä</a:t>
            </a:r>
            <a:endParaRPr lang="fi-FI" sz="1600" dirty="0"/>
          </a:p>
        </p:txBody>
      </p:sp>
      <p:cxnSp>
        <p:nvCxnSpPr>
          <p:cNvPr id="37" name="Straight Arrow Connector 36"/>
          <p:cNvCxnSpPr>
            <a:stCxn id="38" idx="3"/>
          </p:cNvCxnSpPr>
          <p:nvPr/>
        </p:nvCxnSpPr>
        <p:spPr>
          <a:xfrm>
            <a:off x="4479943" y="5367036"/>
            <a:ext cx="255095" cy="4323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75090" y="1051650"/>
            <a:ext cx="0" cy="475470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794196" y="5799410"/>
            <a:ext cx="2596838"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21959" y="1019146"/>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7005145" y="5780916"/>
            <a:ext cx="300082" cy="369332"/>
          </a:xfrm>
          <a:prstGeom prst="rect">
            <a:avLst/>
          </a:prstGeom>
          <a:noFill/>
        </p:spPr>
        <p:txBody>
          <a:bodyPr wrap="none" rtlCol="0">
            <a:spAutoFit/>
          </a:bodyPr>
          <a:lstStyle/>
          <a:p>
            <a:r>
              <a:rPr lang="fi-FI" dirty="0">
                <a:solidFill>
                  <a:schemeClr val="tx1"/>
                </a:solidFill>
              </a:rPr>
              <a:t>x</a:t>
            </a:r>
          </a:p>
        </p:txBody>
      </p:sp>
      <p:cxnSp>
        <p:nvCxnSpPr>
          <p:cNvPr id="42" name="Straight Arrow Connector 41"/>
          <p:cNvCxnSpPr>
            <a:stCxn id="40" idx="1"/>
          </p:cNvCxnSpPr>
          <p:nvPr/>
        </p:nvCxnSpPr>
        <p:spPr>
          <a:xfrm flipH="1">
            <a:off x="6012160" y="4253242"/>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64088" y="3348391"/>
            <a:ext cx="2141917" cy="14919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Suorakulmio 42"/>
          <p:cNvSpPr/>
          <p:nvPr/>
        </p:nvSpPr>
        <p:spPr>
          <a:xfrm>
            <a:off x="2733927" y="1675998"/>
            <a:ext cx="1781257" cy="338554"/>
          </a:xfrm>
          <a:prstGeom prst="rect">
            <a:avLst/>
          </a:prstGeom>
          <a:solidFill>
            <a:schemeClr val="accent2">
              <a:lumMod val="75000"/>
            </a:schemeClr>
          </a:solidFill>
        </p:spPr>
        <p:txBody>
          <a:bodyPr wrap="none">
            <a:spAutoFit/>
          </a:bodyPr>
          <a:lstStyle/>
          <a:p>
            <a:r>
              <a:rPr lang="fi-FI" sz="1600" dirty="0"/>
              <a:t>x ja y koordinaatit</a:t>
            </a:r>
          </a:p>
        </p:txBody>
      </p:sp>
      <p:cxnSp>
        <p:nvCxnSpPr>
          <p:cNvPr id="43" name="Straight Arrow Connector 42"/>
          <p:cNvCxnSpPr/>
          <p:nvPr/>
        </p:nvCxnSpPr>
        <p:spPr>
          <a:xfrm>
            <a:off x="2901584" y="2008562"/>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268751" y="2007226"/>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uorakulmio 42"/>
          <p:cNvSpPr/>
          <p:nvPr/>
        </p:nvSpPr>
        <p:spPr>
          <a:xfrm rot="20279594">
            <a:off x="192043" y="3517247"/>
            <a:ext cx="1755609" cy="584775"/>
          </a:xfrm>
          <a:prstGeom prst="rect">
            <a:avLst/>
          </a:prstGeom>
          <a:solidFill>
            <a:schemeClr val="accent2">
              <a:lumMod val="75000"/>
            </a:schemeClr>
          </a:solidFill>
        </p:spPr>
        <p:txBody>
          <a:bodyPr wrap="none">
            <a:spAutoFit/>
          </a:bodyPr>
          <a:lstStyle/>
          <a:p>
            <a:r>
              <a:rPr lang="fi-FI" sz="1600" dirty="0"/>
              <a:t>Koodi joka piirtää</a:t>
            </a:r>
          </a:p>
          <a:p>
            <a:r>
              <a:rPr lang="fi-FI" sz="1600" dirty="0"/>
              <a:t>reitin</a:t>
            </a:r>
          </a:p>
        </p:txBody>
      </p:sp>
    </p:spTree>
    <p:extLst>
      <p:ext uri="{BB962C8B-B14F-4D97-AF65-F5344CB8AC3E}">
        <p14:creationId xmlns:p14="http://schemas.microsoft.com/office/powerpoint/2010/main" val="17855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65" y="534125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3459601" cy="584775"/>
          </a:xfrm>
          <a:prstGeom prst="rect">
            <a:avLst/>
          </a:prstGeom>
        </p:spPr>
        <p:txBody>
          <a:bodyPr wrap="none">
            <a:spAutoFit/>
          </a:bodyPr>
          <a:lstStyle/>
          <a:p>
            <a:r>
              <a:rPr lang="fi-FI" sz="3200" b="1" dirty="0">
                <a:solidFill>
                  <a:schemeClr val="tx2">
                    <a:lumMod val="75000"/>
                    <a:lumOff val="25000"/>
                  </a:schemeClr>
                </a:solidFill>
                <a:latin typeface="Arial" charset="0"/>
              </a:rPr>
              <a:t>1) define ja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246769"/>
          </a:xfrm>
          <a:prstGeom prst="rect">
            <a:avLst/>
          </a:prstGeom>
        </p:spPr>
        <p:txBody>
          <a:bodyPr wrap="square">
            <a:spAutoFit/>
          </a:bodyPr>
          <a:lstStyle/>
          <a:p>
            <a:r>
              <a:rPr lang="fi-FI" sz="2800" dirty="0">
                <a:solidFill>
                  <a:schemeClr val="tx2">
                    <a:lumMod val="75000"/>
                    <a:lumOff val="25000"/>
                  </a:schemeClr>
                </a:solidFill>
                <a:latin typeface="Arial" charset="0"/>
              </a:rPr>
              <a:t>Turtle liikkuu annettuun koordinaattipisteeseen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Voimme tallentaa funktiokutsun definen avulla antamalla sille nimen.   </a:t>
            </a:r>
          </a:p>
          <a:p>
            <a:r>
              <a:rPr lang="fi-FI" sz="2800" dirty="0">
                <a:solidFill>
                  <a:schemeClr val="tx2">
                    <a:lumMod val="75000"/>
                    <a:lumOff val="25000"/>
                  </a:schemeClr>
                </a:solidFill>
                <a:latin typeface="Arial" charset="0"/>
              </a:rPr>
              <a:t>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(define PORI (go-to 76 122))</a:t>
            </a:r>
          </a:p>
          <a:p>
            <a:r>
              <a:rPr lang="fi-FI" sz="2800" dirty="0">
                <a:solidFill>
                  <a:schemeClr val="tx2">
                    <a:lumMod val="75000"/>
                    <a:lumOff val="25000"/>
                  </a:schemeClr>
                </a:solidFill>
                <a:latin typeface="Arial" charset="0"/>
              </a:rPr>
              <a:t>Tee vastaava määrittely Tampereelle. </a:t>
            </a:r>
          </a:p>
        </p:txBody>
      </p:sp>
      <p:sp>
        <p:nvSpPr>
          <p:cNvPr id="17" name="Alatunnisteen paikkamerkki 16"/>
          <p:cNvSpPr>
            <a:spLocks noGrp="1"/>
          </p:cNvSpPr>
          <p:nvPr>
            <p:ph type="ftr" sz="quarter" idx="11"/>
          </p:nvPr>
        </p:nvSpPr>
        <p:spPr>
          <a:xfrm>
            <a:off x="891399" y="5951810"/>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21209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1901202" y="4756781"/>
            <a:ext cx="5355715" cy="1200329"/>
          </a:xfrm>
          <a:prstGeom prst="rect">
            <a:avLst/>
          </a:prstGeom>
          <a:noFill/>
        </p:spPr>
        <p:txBody>
          <a:bodyPr wrap="square" rtlCol="0">
            <a:spAutoFit/>
          </a:bodyPr>
          <a:lstStyle/>
          <a:p>
            <a:r>
              <a:rPr lang="fi-FI" dirty="0">
                <a:solidFill>
                  <a:schemeClr val="tx2">
                    <a:lumMod val="75000"/>
                    <a:lumOff val="25000"/>
                  </a:schemeClr>
                </a:solidFill>
                <a:latin typeface="Arial" charset="0"/>
              </a:rPr>
              <a:t>Vinkki: Arvioi ensin Tampereen x- ja y-koordinaatti, lisää TAMPERE Turtlen komentolistaan, testaa ja korjaa x:ää ja y:tä kunnes saat Turtlen osumaan oikeaan pisteeseen.</a:t>
            </a:r>
            <a:endParaRPr lang="fi-FI" dirty="0"/>
          </a:p>
        </p:txBody>
      </p:sp>
    </p:spTree>
    <p:extLst>
      <p:ext uri="{BB962C8B-B14F-4D97-AF65-F5344CB8AC3E}">
        <p14:creationId xmlns:p14="http://schemas.microsoft.com/office/powerpoint/2010/main" val="265119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529378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5966" y="418419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787146" y="5949280"/>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define)</a:t>
            </a:r>
            <a:endParaRPr lang="fi-FI" sz="1600" i="1" dirty="0">
              <a:solidFill>
                <a:schemeClr val="tx1"/>
              </a:solidFill>
            </a:endParaRPr>
          </a:p>
        </p:txBody>
      </p:sp>
      <p:sp>
        <p:nvSpPr>
          <p:cNvPr id="38" name="Suorakulmio 46"/>
          <p:cNvSpPr/>
          <p:nvPr/>
        </p:nvSpPr>
        <p:spPr>
          <a:xfrm>
            <a:off x="1253426" y="1738146"/>
            <a:ext cx="7062990" cy="3139321"/>
          </a:xfrm>
          <a:prstGeom prst="rect">
            <a:avLst/>
          </a:prstGeom>
          <a:noFill/>
        </p:spPr>
        <p:txBody>
          <a:bodyPr wrap="square">
            <a:spAutoFit/>
          </a:bodyPr>
          <a:lstStyle/>
          <a:p>
            <a:r>
              <a:rPr lang="fi-FI" sz="2200" dirty="0">
                <a:solidFill>
                  <a:schemeClr val="tx1"/>
                </a:solidFill>
                <a:latin typeface="Arial" charset="0"/>
              </a:rPr>
              <a:t>Ohjaa Turtle kulkemaan yhden kerran kaikkien karttaan merkittyjen kaupunkien kautta ja palaamaan Helsinkiin. Koska koordinaattipisteiden saaminen oikealle kohdalle vaatii hieman kokeilua ja hienosäätöä, jakakaa tehtävä niin, että yksi pari etsii yhden kaupungin sijainnin (x ja y) ja kertoo sen muille.</a:t>
            </a:r>
          </a:p>
          <a:p>
            <a:endParaRPr kumimoji="0" lang="fi-FI" sz="2200" b="0" i="0" u="none" strike="noStrike" cap="none" normalizeH="0" dirty="0">
              <a:ln>
                <a:noFill/>
              </a:ln>
              <a:solidFill>
                <a:schemeClr val="tx1"/>
              </a:solidFill>
              <a:effectLst/>
              <a:latin typeface="Arial" charset="0"/>
            </a:endParaRPr>
          </a:p>
          <a:p>
            <a:r>
              <a:rPr lang="fi-FI" sz="2200" dirty="0">
                <a:solidFill>
                  <a:schemeClr val="tx1"/>
                </a:solidFill>
                <a:latin typeface="Arial" charset="0"/>
              </a:rPr>
              <a:t>Tutki reittiä. Onko se lyhyin mahdollinen reitti? Onko mahdollista tehdä lyhyempi reitti? </a:t>
            </a:r>
            <a:endParaRPr kumimoji="0" lang="fi-FI" sz="2200" b="0" i="0" u="none" strike="noStrike" cap="none" normalizeH="0" dirty="0">
              <a:ln>
                <a:noFill/>
              </a:ln>
              <a:solidFill>
                <a:schemeClr val="tx1"/>
              </a:solidFill>
              <a:effectLst/>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695" y="516461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76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POISTETTU</a:t>
            </a:r>
          </a:p>
        </p:txBody>
      </p:sp>
      <p:sp>
        <p:nvSpPr>
          <p:cNvPr id="4" name="Text Placeholder 3"/>
          <p:cNvSpPr>
            <a:spLocks noGrp="1"/>
          </p:cNvSpPr>
          <p:nvPr>
            <p:ph type="body" idx="1"/>
          </p:nvPr>
        </p:nvSpPr>
        <p:spPr/>
        <p:txBody>
          <a:bodyPr/>
          <a:lstStyle/>
          <a:p>
            <a:endParaRPr lang="fi-FI"/>
          </a:p>
        </p:txBody>
      </p:sp>
      <p:sp>
        <p:nvSpPr>
          <p:cNvPr id="2" name="Footer Placeholder 1"/>
          <p:cNvSpPr>
            <a:spLocks noGrp="1"/>
          </p:cNvSpPr>
          <p:nvPr>
            <p:ph type="ftr" sz="quarter" idx="11"/>
          </p:nvPr>
        </p:nvSpPr>
        <p:spPr/>
        <p:txBody>
          <a:bodyPr/>
          <a:lstStyle/>
          <a:p>
            <a:pPr>
              <a:defRPr/>
            </a:pPr>
            <a:r>
              <a:rPr lang="fi-FI"/>
              <a:t>MAOL Ohjelmointia matematiikkaan</a:t>
            </a:r>
            <a:endParaRPr lang="ru-RU"/>
          </a:p>
        </p:txBody>
      </p:sp>
    </p:spTree>
    <p:extLst>
      <p:ext uri="{BB962C8B-B14F-4D97-AF65-F5344CB8AC3E}">
        <p14:creationId xmlns:p14="http://schemas.microsoft.com/office/powerpoint/2010/main" val="81550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0107" y="2366219"/>
            <a:ext cx="4348508" cy="1827759"/>
          </a:xfrm>
          <a:prstGeom prst="rect">
            <a:avLst/>
          </a:prstGeom>
        </p:spPr>
      </p:pic>
      <p:pic>
        <p:nvPicPr>
          <p:cNvPr id="6" name="Picture 5"/>
          <p:cNvPicPr>
            <a:picLocks noChangeAspect="1"/>
          </p:cNvPicPr>
          <p:nvPr/>
        </p:nvPicPr>
        <p:blipFill>
          <a:blip r:embed="rId3"/>
          <a:stretch>
            <a:fillRect/>
          </a:stretch>
        </p:blipFill>
        <p:spPr>
          <a:xfrm>
            <a:off x="5164822" y="1465518"/>
            <a:ext cx="3516521" cy="3686322"/>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555776" y="4317048"/>
            <a:ext cx="1837234" cy="584775"/>
          </a:xfrm>
          <a:prstGeom prst="rect">
            <a:avLst/>
          </a:prstGeom>
          <a:solidFill>
            <a:schemeClr val="accent2">
              <a:lumMod val="75000"/>
            </a:schemeClr>
          </a:solidFill>
        </p:spPr>
        <p:txBody>
          <a:bodyPr wrap="none">
            <a:spAutoFit/>
          </a:bodyPr>
          <a:lstStyle/>
          <a:p>
            <a:r>
              <a:rPr lang="fi-FI" sz="1600" dirty="0"/>
              <a:t>(x, y) uusi piste </a:t>
            </a:r>
          </a:p>
          <a:p>
            <a:r>
              <a:rPr lang="fi-FI" sz="1600" dirty="0"/>
              <a:t>johon Turtle siirtyy</a:t>
            </a:r>
          </a:p>
        </p:txBody>
      </p:sp>
      <p:cxnSp>
        <p:nvCxnSpPr>
          <p:cNvPr id="43" name="Straight Arrow Connector 42"/>
          <p:cNvCxnSpPr/>
          <p:nvPr/>
        </p:nvCxnSpPr>
        <p:spPr>
          <a:xfrm flipH="1" flipV="1">
            <a:off x="2701245" y="4080118"/>
            <a:ext cx="83937"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999753" y="4080118"/>
            <a:ext cx="60079"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5" y="2732896"/>
            <a:ext cx="1488090" cy="3932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779912" y="3422501"/>
            <a:ext cx="1418602" cy="332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0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5376" y="1841767"/>
            <a:ext cx="3966898" cy="4145532"/>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Peilauksen avulla saadaan helposti</a:t>
            </a:r>
          </a:p>
          <a:p>
            <a:pPr algn="l"/>
            <a:r>
              <a:rPr lang="fi-FI" altLang="fi-FI" sz="4000" b="1" kern="0" dirty="0">
                <a:solidFill>
                  <a:schemeClr val="accent6">
                    <a:lumMod val="75000"/>
                  </a:schemeClr>
                </a:solidFill>
              </a:rPr>
              <a:t>symmetrisiä kuvioita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4498825" y="2060848"/>
            <a:ext cx="1" cy="3850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7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384572" y="1439048"/>
            <a:ext cx="7128042" cy="584775"/>
          </a:xfrm>
          <a:prstGeom prst="rect">
            <a:avLst/>
          </a:prstGeom>
        </p:spPr>
        <p:txBody>
          <a:bodyPr wrap="none">
            <a:spAutoFit/>
          </a:bodyPr>
          <a:lstStyle/>
          <a:p>
            <a:r>
              <a:rPr lang="fi-FI" sz="3200" b="1" dirty="0">
                <a:solidFill>
                  <a:schemeClr val="tx2">
                    <a:lumMod val="75000"/>
                    <a:lumOff val="25000"/>
                  </a:schemeClr>
                </a:solidFill>
                <a:latin typeface="Arial" charset="0"/>
              </a:rPr>
              <a:t>0) Asenna Turtle-kirjasto (DrRacket)</a:t>
            </a:r>
            <a:endParaRPr lang="fi-FI" sz="3200" dirty="0"/>
          </a:p>
        </p:txBody>
      </p:sp>
      <p:sp>
        <p:nvSpPr>
          <p:cNvPr id="7" name="Suorakulmio 6"/>
          <p:cNvSpPr/>
          <p:nvPr/>
        </p:nvSpPr>
        <p:spPr>
          <a:xfrm>
            <a:off x="444329" y="4106251"/>
            <a:ext cx="8179248" cy="1815882"/>
          </a:xfrm>
          <a:prstGeom prst="rect">
            <a:avLst/>
          </a:prstGeom>
        </p:spPr>
        <p:txBody>
          <a:bodyPr wrap="square">
            <a:spAutoFit/>
          </a:bodyPr>
          <a:lstStyle/>
          <a:p>
            <a:r>
              <a:rPr lang="fi-FI" sz="2800" dirty="0">
                <a:solidFill>
                  <a:schemeClr val="tx2">
                    <a:lumMod val="75000"/>
                    <a:lumOff val="25000"/>
                  </a:schemeClr>
                </a:solidFill>
                <a:latin typeface="Arial" charset="0"/>
              </a:rPr>
              <a:t>Testaa kirjastoa näin:</a:t>
            </a:r>
          </a:p>
          <a:p>
            <a:pPr marL="457200" indent="-457200">
              <a:buFontTx/>
              <a:buChar char="-"/>
            </a:pPr>
            <a:r>
              <a:rPr lang="fi-FI" sz="2800" dirty="0">
                <a:solidFill>
                  <a:schemeClr val="tx2">
                    <a:lumMod val="75000"/>
                    <a:lumOff val="25000"/>
                  </a:schemeClr>
                </a:solidFill>
                <a:latin typeface="Arial" charset="0"/>
              </a:rPr>
              <a:t>Paina </a:t>
            </a:r>
          </a:p>
          <a:p>
            <a:pPr marL="457200" indent="-457200">
              <a:buFontTx/>
              <a:buChar char="-"/>
            </a:pPr>
            <a:r>
              <a:rPr lang="fi-FI" sz="2800" dirty="0">
                <a:solidFill>
                  <a:schemeClr val="tx2">
                    <a:lumMod val="75000"/>
                    <a:lumOff val="25000"/>
                  </a:schemeClr>
                </a:solidFill>
                <a:latin typeface="Arial" charset="0"/>
              </a:rPr>
              <a:t>Saitko toimimaan?  </a:t>
            </a:r>
          </a:p>
          <a:p>
            <a:pPr marL="457200" indent="-457200">
              <a:buFontTx/>
              <a:buChar char="-"/>
            </a:pP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353192" y="752966"/>
            <a:ext cx="5098585"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Esivalmistelut</a:t>
            </a:r>
          </a:p>
        </p:txBody>
      </p:sp>
      <p:sp>
        <p:nvSpPr>
          <p:cNvPr id="13" name="Suorakulmio 12"/>
          <p:cNvSpPr/>
          <p:nvPr/>
        </p:nvSpPr>
        <p:spPr>
          <a:xfrm>
            <a:off x="442925" y="2072759"/>
            <a:ext cx="7544053" cy="1815882"/>
          </a:xfrm>
          <a:prstGeom prst="rect">
            <a:avLst/>
          </a:prstGeom>
        </p:spPr>
        <p:txBody>
          <a:bodyPr wrap="none">
            <a:spAutoFit/>
          </a:bodyPr>
          <a:lstStyle/>
          <a:p>
            <a:r>
              <a:rPr lang="fi-FI" sz="2800" dirty="0">
                <a:solidFill>
                  <a:schemeClr val="tx2">
                    <a:lumMod val="75000"/>
                    <a:lumOff val="25000"/>
                  </a:schemeClr>
                </a:solidFill>
                <a:latin typeface="Arial" charset="0"/>
              </a:rPr>
              <a:t>Kirjasto ladataan ja asennetaan näin:</a:t>
            </a:r>
          </a:p>
          <a:p>
            <a:pPr marL="457200" indent="-457200">
              <a:buFontTx/>
              <a:buChar char="-"/>
            </a:pPr>
            <a:r>
              <a:rPr lang="fi-FI" sz="2800" dirty="0">
                <a:solidFill>
                  <a:schemeClr val="tx2">
                    <a:lumMod val="75000"/>
                    <a:lumOff val="25000"/>
                  </a:schemeClr>
                </a:solidFill>
                <a:latin typeface="Arial" charset="0"/>
              </a:rPr>
              <a:t>Avaa </a:t>
            </a:r>
            <a:r>
              <a:rPr lang="fi-FI" sz="2800" i="1" dirty="0">
                <a:solidFill>
                  <a:schemeClr val="tx2">
                    <a:lumMod val="75000"/>
                    <a:lumOff val="25000"/>
                  </a:schemeClr>
                </a:solidFill>
                <a:latin typeface="Arial" charset="0"/>
              </a:rPr>
              <a:t>File → Package Manager</a:t>
            </a:r>
          </a:p>
          <a:p>
            <a:pPr marL="457200" indent="-457200">
              <a:buFontTx/>
              <a:buChar char="-"/>
            </a:pPr>
            <a:r>
              <a:rPr lang="fi-FI" sz="2800" dirty="0">
                <a:solidFill>
                  <a:schemeClr val="tx2">
                    <a:lumMod val="75000"/>
                    <a:lumOff val="25000"/>
                  </a:schemeClr>
                </a:solidFill>
                <a:latin typeface="Arial" charset="0"/>
              </a:rPr>
              <a:t>Kirjoita </a:t>
            </a:r>
            <a:r>
              <a:rPr lang="fi-FI" sz="2800" i="1" dirty="0">
                <a:solidFill>
                  <a:srgbClr val="00B050"/>
                </a:solidFill>
                <a:latin typeface="Arial" charset="0"/>
              </a:rPr>
              <a:t>teachpacks</a:t>
            </a:r>
            <a:r>
              <a:rPr lang="fi-FI" sz="2800" dirty="0">
                <a:solidFill>
                  <a:schemeClr val="tx2">
                    <a:lumMod val="75000"/>
                    <a:lumOff val="25000"/>
                  </a:schemeClr>
                </a:solidFill>
                <a:latin typeface="Arial" charset="0"/>
              </a:rPr>
              <a:t> ja paina ”</a:t>
            </a:r>
            <a:r>
              <a:rPr lang="fi-FI" sz="2800" i="1" dirty="0">
                <a:solidFill>
                  <a:schemeClr val="tx2">
                    <a:lumMod val="75000"/>
                    <a:lumOff val="25000"/>
                  </a:schemeClr>
                </a:solidFill>
                <a:latin typeface="Arial" charset="0"/>
              </a:rPr>
              <a:t>Enter</a:t>
            </a:r>
            <a:r>
              <a:rPr lang="fi-FI" sz="2800" dirty="0">
                <a:solidFill>
                  <a:schemeClr val="tx2">
                    <a:lumMod val="75000"/>
                    <a:lumOff val="25000"/>
                  </a:schemeClr>
                </a:solidFill>
                <a:latin typeface="Arial" charset="0"/>
              </a:rPr>
              <a:t>”</a:t>
            </a:r>
          </a:p>
          <a:p>
            <a:pPr marL="457200" indent="-457200">
              <a:buFontTx/>
              <a:buChar char="-"/>
            </a:pPr>
            <a:r>
              <a:rPr lang="fi-FI" sz="2800" dirty="0">
                <a:solidFill>
                  <a:schemeClr val="tx2">
                    <a:lumMod val="75000"/>
                    <a:lumOff val="25000"/>
                  </a:schemeClr>
                </a:solidFill>
                <a:latin typeface="Arial" charset="0"/>
              </a:rPr>
              <a:t>Odota, sulje ikkuna kun näet ”</a:t>
            </a:r>
            <a:r>
              <a:rPr lang="fi-FI" sz="2800" i="1" dirty="0">
                <a:solidFill>
                  <a:schemeClr val="tx2">
                    <a:lumMod val="75000"/>
                    <a:lumOff val="25000"/>
                  </a:schemeClr>
                </a:solidFill>
                <a:latin typeface="Arial" charset="0"/>
              </a:rPr>
              <a:t>Close output</a:t>
            </a:r>
            <a:r>
              <a:rPr lang="fi-FI" sz="2800" dirty="0">
                <a:solidFill>
                  <a:schemeClr val="tx2">
                    <a:lumMod val="75000"/>
                    <a:lumOff val="25000"/>
                  </a:schemeClr>
                </a:solidFill>
                <a:latin typeface="Arial" charset="0"/>
              </a:rPr>
              <a:t>”</a:t>
            </a:r>
            <a:endParaRPr lang="fi-FI" sz="2800" dirty="0"/>
          </a:p>
        </p:txBody>
      </p:sp>
      <p:pic>
        <p:nvPicPr>
          <p:cNvPr id="30" name="Picture 29"/>
          <p:cNvPicPr>
            <a:picLocks noChangeAspect="1"/>
          </p:cNvPicPr>
          <p:nvPr/>
        </p:nvPicPr>
        <p:blipFill>
          <a:blip r:embed="rId3"/>
          <a:stretch>
            <a:fillRect/>
          </a:stretch>
        </p:blipFill>
        <p:spPr>
          <a:xfrm>
            <a:off x="2058657" y="4563517"/>
            <a:ext cx="733044" cy="470461"/>
          </a:xfrm>
          <a:prstGeom prst="rect">
            <a:avLst/>
          </a:prstGeom>
        </p:spPr>
      </p:pic>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2566" y="5168419"/>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288" y="3911980"/>
            <a:ext cx="3824803" cy="1168017"/>
          </a:xfrm>
          <a:prstGeom prst="rect">
            <a:avLst/>
          </a:prstGeom>
          <a:ln>
            <a:solidFill>
              <a:schemeClr val="tx1"/>
            </a:solidFill>
          </a:ln>
        </p:spPr>
      </p:pic>
      <p:cxnSp>
        <p:nvCxnSpPr>
          <p:cNvPr id="11" name="Curved Connector 10"/>
          <p:cNvCxnSpPr/>
          <p:nvPr/>
        </p:nvCxnSpPr>
        <p:spPr>
          <a:xfrm>
            <a:off x="6732240" y="3188686"/>
            <a:ext cx="1308227" cy="600354"/>
          </a:xfrm>
          <a:prstGeom prst="curvedConnector3">
            <a:avLst>
              <a:gd name="adj1" fmla="val 102422"/>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Kuva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5939" y="814110"/>
            <a:ext cx="1075276" cy="516133"/>
          </a:xfrm>
          <a:prstGeom prst="rect">
            <a:avLst/>
          </a:prstGeom>
        </p:spPr>
      </p:pic>
      <p:sp>
        <p:nvSpPr>
          <p:cNvPr id="17" name="Alatunnisteen paikkamerkki 16"/>
          <p:cNvSpPr>
            <a:spLocks noGrp="1"/>
          </p:cNvSpPr>
          <p:nvPr>
            <p:ph type="ftr" sz="quarter" idx="11"/>
          </p:nvPr>
        </p:nvSpPr>
        <p:spPr>
          <a:xfrm>
            <a:off x="1032875" y="5957180"/>
            <a:ext cx="4870585" cy="365125"/>
          </a:xfrm>
        </p:spPr>
        <p:txBody>
          <a:bodyPr/>
          <a:lstStyle/>
          <a:p>
            <a:pPr algn="r">
              <a:defRPr/>
            </a:pPr>
            <a:r>
              <a:rPr lang="fi-FI" dirty="0"/>
              <a:t>MAOL Ohjelmointia matematiikkaan</a:t>
            </a:r>
            <a:endParaRPr lang="ru-RU" dirty="0"/>
          </a:p>
        </p:txBody>
      </p:sp>
    </p:spTree>
    <p:extLst>
      <p:ext uri="{BB962C8B-B14F-4D97-AF65-F5344CB8AC3E}">
        <p14:creationId xmlns:p14="http://schemas.microsoft.com/office/powerpoint/2010/main" val="19671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819" y="2709016"/>
            <a:ext cx="4925846" cy="1759231"/>
          </a:xfrm>
          <a:prstGeom prst="rect">
            <a:avLst/>
          </a:prstGeom>
        </p:spPr>
      </p:pic>
      <p:pic>
        <p:nvPicPr>
          <p:cNvPr id="6" name="Picture 5"/>
          <p:cNvPicPr>
            <a:picLocks noChangeAspect="1"/>
          </p:cNvPicPr>
          <p:nvPr/>
        </p:nvPicPr>
        <p:blipFill>
          <a:blip r:embed="rId3"/>
          <a:stretch>
            <a:fillRect/>
          </a:stretch>
        </p:blipFill>
        <p:spPr>
          <a:xfrm>
            <a:off x="5164822" y="1465518"/>
            <a:ext cx="3516521" cy="3686322"/>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861295" y="4275426"/>
            <a:ext cx="1837234" cy="584775"/>
          </a:xfrm>
          <a:prstGeom prst="rect">
            <a:avLst/>
          </a:prstGeom>
          <a:solidFill>
            <a:schemeClr val="accent2">
              <a:lumMod val="75000"/>
            </a:schemeClr>
          </a:solidFill>
        </p:spPr>
        <p:txBody>
          <a:bodyPr wrap="none">
            <a:spAutoFit/>
          </a:bodyPr>
          <a:lstStyle/>
          <a:p>
            <a:r>
              <a:rPr lang="fi-FI" sz="1600" dirty="0"/>
              <a:t>(x, y) uusi piste </a:t>
            </a:r>
          </a:p>
          <a:p>
            <a:r>
              <a:rPr lang="fi-FI" sz="1600" dirty="0"/>
              <a:t>johon Turtle siirtyy</a:t>
            </a:r>
          </a:p>
        </p:txBody>
      </p:sp>
      <p:cxnSp>
        <p:nvCxnSpPr>
          <p:cNvPr id="43" name="Straight Arrow Connector 42"/>
          <p:cNvCxnSpPr/>
          <p:nvPr/>
        </p:nvCxnSpPr>
        <p:spPr>
          <a:xfrm flipH="1" flipV="1">
            <a:off x="3006764" y="4038496"/>
            <a:ext cx="83937"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305272" y="4038496"/>
            <a:ext cx="60079"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4" y="2732896"/>
            <a:ext cx="1488091" cy="3448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779912" y="3422501"/>
            <a:ext cx="1418602" cy="332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50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1685077" cy="584775"/>
          </a:xfrm>
          <a:prstGeom prst="rect">
            <a:avLst/>
          </a:prstGeom>
        </p:spPr>
        <p:txBody>
          <a:bodyPr wrap="none">
            <a:spAutoFit/>
          </a:bodyPr>
          <a:lstStyle/>
          <a:p>
            <a:r>
              <a:rPr lang="fi-FI" sz="3200" b="1" dirty="0">
                <a:solidFill>
                  <a:schemeClr val="tx2">
                    <a:lumMod val="75000"/>
                    <a:lumOff val="25000"/>
                  </a:schemeClr>
                </a:solidFill>
                <a:latin typeface="Arial" charset="0"/>
              </a:rPr>
              <a:t>1)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831544"/>
          </a:xfrm>
          <a:prstGeom prst="rect">
            <a:avLst/>
          </a:prstGeom>
        </p:spPr>
        <p:txBody>
          <a:bodyPr wrap="square">
            <a:spAutoFit/>
          </a:bodyPr>
          <a:lstStyle/>
          <a:p>
            <a:r>
              <a:rPr lang="fi-FI" sz="2800" b="1" i="1" dirty="0">
                <a:solidFill>
                  <a:schemeClr val="tx2">
                    <a:lumMod val="75000"/>
                    <a:lumOff val="25000"/>
                  </a:schemeClr>
                </a:solidFill>
                <a:latin typeface="Arial" charset="0"/>
              </a:rPr>
              <a:t>a)</a:t>
            </a:r>
            <a:r>
              <a:rPr lang="fi-FI" sz="2800" dirty="0">
                <a:solidFill>
                  <a:schemeClr val="tx2">
                    <a:lumMod val="75000"/>
                    <a:lumOff val="25000"/>
                  </a:schemeClr>
                </a:solidFill>
                <a:latin typeface="Arial" charset="0"/>
              </a:rPr>
              <a:t> Turtle liikkuu annettuun koordinaattipisteeseen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Jatka koodia ja ohjaa Turtle tekemään kolmio käyttäen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käskyjä.</a:t>
            </a:r>
          </a:p>
          <a:p>
            <a:r>
              <a:rPr lang="fi-FI" sz="2800" b="1" i="1" dirty="0">
                <a:solidFill>
                  <a:schemeClr val="tx2">
                    <a:lumMod val="75000"/>
                    <a:lumOff val="25000"/>
                  </a:schemeClr>
                </a:solidFill>
                <a:latin typeface="Arial" charset="0"/>
              </a:rPr>
              <a:t>b) </a:t>
            </a:r>
            <a:r>
              <a:rPr lang="fi-FI" sz="2800" dirty="0">
                <a:solidFill>
                  <a:schemeClr val="tx2">
                    <a:lumMod val="75000"/>
                    <a:lumOff val="25000"/>
                  </a:schemeClr>
                </a:solidFill>
                <a:latin typeface="Arial" charset="0"/>
              </a:rPr>
              <a:t>Ohjaa Turtle menemään pisteisiin: (120, 120), </a:t>
            </a:r>
          </a:p>
          <a:p>
            <a:r>
              <a:rPr lang="fi-FI" sz="2800" dirty="0">
                <a:solidFill>
                  <a:schemeClr val="tx2">
                    <a:lumMod val="75000"/>
                    <a:lumOff val="25000"/>
                  </a:schemeClr>
                </a:solidFill>
                <a:latin typeface="Arial" charset="0"/>
              </a:rPr>
              <a:t>(-120, 120), (120, -120), (-120, -120) ja (0, 0). Montako kertaa Turtle kävi pisteessä (0, 0)? </a:t>
            </a:r>
          </a:p>
          <a:p>
            <a:r>
              <a:rPr lang="fi-FI" sz="1000" dirty="0">
                <a:solidFill>
                  <a:schemeClr val="tx2">
                    <a:lumMod val="75000"/>
                    <a:lumOff val="25000"/>
                  </a:schemeClr>
                </a:solidFill>
                <a:latin typeface="Arial" charset="0"/>
              </a:rPr>
              <a:t> </a:t>
            </a:r>
          </a:p>
        </p:txBody>
      </p:sp>
      <p:sp>
        <p:nvSpPr>
          <p:cNvPr id="17" name="Alatunnisteen paikkamerkki 16"/>
          <p:cNvSpPr>
            <a:spLocks noGrp="1"/>
          </p:cNvSpPr>
          <p:nvPr>
            <p:ph type="ftr" sz="quarter" idx="11"/>
          </p:nvPr>
        </p:nvSpPr>
        <p:spPr>
          <a:xfrm>
            <a:off x="827584" y="6021367"/>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823" y="519762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2108194" y="4994320"/>
            <a:ext cx="5045035" cy="923330"/>
          </a:xfrm>
          <a:prstGeom prst="rect">
            <a:avLst/>
          </a:prstGeom>
          <a:noFill/>
        </p:spPr>
        <p:txBody>
          <a:bodyPr wrap="none" rtlCol="0">
            <a:spAutoFit/>
          </a:bodyPr>
          <a:lstStyle/>
          <a:p>
            <a:r>
              <a:rPr lang="fi-FI" dirty="0">
                <a:solidFill>
                  <a:schemeClr val="tx2">
                    <a:lumMod val="75000"/>
                    <a:lumOff val="25000"/>
                  </a:schemeClr>
                </a:solidFill>
                <a:latin typeface="Arial" charset="0"/>
              </a:rPr>
              <a:t>Vinkki: Katso Turtlen liikkuminen hidastetusti: </a:t>
            </a:r>
          </a:p>
          <a:p>
            <a:r>
              <a:rPr lang="fi-FI" dirty="0">
                <a:solidFill>
                  <a:schemeClr val="tx2">
                    <a:lumMod val="75000"/>
                    <a:lumOff val="25000"/>
                  </a:schemeClr>
                </a:solidFill>
                <a:latin typeface="Arial" charset="0"/>
              </a:rPr>
              <a:t>muuta </a:t>
            </a:r>
            <a:r>
              <a:rPr lang="fi-FI" dirty="0">
                <a:solidFill>
                  <a:schemeClr val="tx2">
                    <a:lumMod val="75000"/>
                    <a:lumOff val="25000"/>
                  </a:schemeClr>
                </a:solidFill>
                <a:latin typeface="Courier New" panose="02070309020205020404" pitchFamily="49" charset="0"/>
                <a:cs typeface="Courier New" panose="02070309020205020404" pitchFamily="49" charset="0"/>
              </a:rPr>
              <a:t>draw</a:t>
            </a:r>
            <a:r>
              <a:rPr lang="fi-FI" dirty="0">
                <a:solidFill>
                  <a:schemeClr val="tx2">
                    <a:lumMod val="75000"/>
                    <a:lumOff val="25000"/>
                  </a:schemeClr>
                </a:solidFill>
                <a:latin typeface="Arial" charset="0"/>
              </a:rPr>
              <a:t>:n tilalle </a:t>
            </a:r>
            <a:r>
              <a:rPr lang="fi-FI" dirty="0">
                <a:solidFill>
                  <a:schemeClr val="tx2">
                    <a:lumMod val="75000"/>
                    <a:lumOff val="25000"/>
                  </a:schemeClr>
                </a:solidFill>
                <a:latin typeface="Courier New" panose="02070309020205020404" pitchFamily="49" charset="0"/>
                <a:cs typeface="Courier New" panose="02070309020205020404" pitchFamily="49" charset="0"/>
              </a:rPr>
              <a:t>draw-step-by-step</a:t>
            </a:r>
            <a:endParaRPr lang="fi-FI" dirty="0">
              <a:solidFill>
                <a:schemeClr val="tx2">
                  <a:lumMod val="75000"/>
                  <a:lumOff val="25000"/>
                </a:schemeClr>
              </a:solidFill>
              <a:latin typeface="Arial" charset="0"/>
              <a:cs typeface="Courier New" panose="02070309020205020404" pitchFamily="49" charset="0"/>
            </a:endParaRPr>
          </a:p>
          <a:p>
            <a:r>
              <a:rPr lang="fi-FI" dirty="0">
                <a:solidFill>
                  <a:schemeClr val="tx2">
                    <a:lumMod val="75000"/>
                    <a:lumOff val="25000"/>
                  </a:schemeClr>
                </a:solidFill>
                <a:latin typeface="Arial" charset="0"/>
                <a:cs typeface="Courier New" panose="02070309020205020404" pitchFamily="49" charset="0"/>
              </a:rPr>
              <a:t>ja paina välilyöntiä niin saat Turtlen etenemään.</a:t>
            </a:r>
            <a:endParaRPr lang="fi-FI" dirty="0">
              <a:solidFill>
                <a:schemeClr val="tx2">
                  <a:lumMod val="75000"/>
                  <a:lumOff val="25000"/>
                </a:schemeClr>
              </a:solidFill>
              <a:latin typeface="Arial" charset="0"/>
            </a:endParaRPr>
          </a:p>
        </p:txBody>
      </p:sp>
    </p:spTree>
    <p:extLst>
      <p:ext uri="{BB962C8B-B14F-4D97-AF65-F5344CB8AC3E}">
        <p14:creationId xmlns:p14="http://schemas.microsoft.com/office/powerpoint/2010/main" val="212422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25" y="53661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5333511" cy="584775"/>
          </a:xfrm>
          <a:prstGeom prst="rect">
            <a:avLst/>
          </a:prstGeom>
        </p:spPr>
        <p:txBody>
          <a:bodyPr wrap="none">
            <a:spAutoFit/>
          </a:bodyPr>
          <a:lstStyle/>
          <a:p>
            <a:r>
              <a:rPr lang="fi-FI" sz="3200" b="1" dirty="0">
                <a:solidFill>
                  <a:schemeClr val="tx2">
                    <a:lumMod val="75000"/>
                    <a:lumOff val="25000"/>
                  </a:schemeClr>
                </a:solidFill>
                <a:latin typeface="Arial" charset="0"/>
              </a:rPr>
              <a:t>2) mirror-x-on, mirror-x-off</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3477875"/>
          </a:xfrm>
          <a:prstGeom prst="rect">
            <a:avLst/>
          </a:prstGeom>
        </p:spPr>
        <p:txBody>
          <a:bodyPr wrap="square">
            <a:spAutoFit/>
          </a:bodyPr>
          <a:lstStyle/>
          <a:p>
            <a:r>
              <a:rPr lang="fi-FI" sz="2400" b="1" i="1" dirty="0">
                <a:solidFill>
                  <a:schemeClr val="tx2">
                    <a:lumMod val="75000"/>
                    <a:lumOff val="25000"/>
                  </a:schemeClr>
                </a:solidFill>
                <a:latin typeface="Arial" charset="0"/>
              </a:rPr>
              <a:t>a) </a:t>
            </a:r>
            <a:r>
              <a:rPr lang="fi-FI" sz="2400" dirty="0">
                <a:solidFill>
                  <a:schemeClr val="tx2">
                    <a:lumMod val="75000"/>
                    <a:lumOff val="25000"/>
                  </a:schemeClr>
                </a:solidFill>
                <a:latin typeface="Arial" charset="0"/>
              </a:rPr>
              <a:t>Turtlelle voidaan aktivoida peilaus x-akselin suunnassa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 Peilaustoiminnon saa pois päältä kutsumalla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mirror-x-off. </a:t>
            </a:r>
            <a:r>
              <a:rPr lang="fi-FI" sz="2400" dirty="0">
                <a:solidFill>
                  <a:schemeClr val="tx2">
                    <a:lumMod val="75000"/>
                    <a:lumOff val="25000"/>
                  </a:schemeClr>
                </a:solidFill>
                <a:latin typeface="Arial" charset="0"/>
              </a:rPr>
              <a:t>Kokeile seuraavaa koodia:</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(mirror-x-on)</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0 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(mirror-x-off)</a:t>
            </a:r>
          </a:p>
          <a:p>
            <a:r>
              <a:rPr lang="fi-FI" sz="2400" b="1" i="1" dirty="0">
                <a:solidFill>
                  <a:schemeClr val="tx2">
                    <a:lumMod val="75000"/>
                    <a:lumOff val="25000"/>
                  </a:schemeClr>
                </a:solidFill>
                <a:latin typeface="Arial" charset="0"/>
              </a:rPr>
              <a:t>b) </a:t>
            </a:r>
            <a:r>
              <a:rPr lang="fi-FI" sz="2400" dirty="0">
                <a:solidFill>
                  <a:schemeClr val="tx2">
                    <a:lumMod val="75000"/>
                    <a:lumOff val="25000"/>
                  </a:schemeClr>
                </a:solidFill>
                <a:latin typeface="Arial" charset="0"/>
              </a:rPr>
              <a:t>Vaihda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:n tilalle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mirror-y-on</a:t>
            </a:r>
            <a:r>
              <a:rPr lang="fi-FI" sz="2400" dirty="0">
                <a:solidFill>
                  <a:schemeClr val="tx2">
                    <a:lumMod val="75000"/>
                    <a:lumOff val="25000"/>
                  </a:schemeClr>
                </a:solidFill>
                <a:latin typeface="Arial" charset="0"/>
              </a:rPr>
              <a:t>. Mitä tapahtuu? Miksi?</a:t>
            </a:r>
          </a:p>
        </p:txBody>
      </p:sp>
      <p:sp>
        <p:nvSpPr>
          <p:cNvPr id="17" name="Alatunnisteen paikkamerkki 16"/>
          <p:cNvSpPr>
            <a:spLocks noGrp="1"/>
          </p:cNvSpPr>
          <p:nvPr>
            <p:ph type="ftr" sz="quarter" idx="11"/>
          </p:nvPr>
        </p:nvSpPr>
        <p:spPr>
          <a:xfrm>
            <a:off x="971600" y="5990385"/>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30158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Tree>
    <p:extLst>
      <p:ext uri="{BB962C8B-B14F-4D97-AF65-F5344CB8AC3E}">
        <p14:creationId xmlns:p14="http://schemas.microsoft.com/office/powerpoint/2010/main" val="71919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278538"/>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457689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806845" y="590587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c)</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7" y="5213956"/>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uorakulmio 46"/>
          <p:cNvSpPr/>
          <p:nvPr/>
        </p:nvSpPr>
        <p:spPr>
          <a:xfrm>
            <a:off x="1253426" y="4543154"/>
            <a:ext cx="7406130" cy="769441"/>
          </a:xfrm>
          <a:prstGeom prst="rect">
            <a:avLst/>
          </a:prstGeom>
          <a:noFill/>
        </p:spPr>
        <p:txBody>
          <a:bodyPr wrap="square">
            <a:spAutoFit/>
          </a:bodyPr>
          <a:lstStyle/>
          <a:p>
            <a:r>
              <a:rPr lang="fi-FI" sz="2200" dirty="0">
                <a:solidFill>
                  <a:schemeClr val="tx1"/>
                </a:solidFill>
                <a:latin typeface="Arial" charset="0"/>
              </a:rPr>
              <a:t>Suunnittele oma kuvio, jonka piirrät Turtlen peilaustoiminnon avulla. Piirrä kuvio ensin ruutupaperille.</a:t>
            </a:r>
          </a:p>
        </p:txBody>
      </p:sp>
      <p:pic>
        <p:nvPicPr>
          <p:cNvPr id="5" name="Picture 4"/>
          <p:cNvPicPr>
            <a:picLocks noChangeAspect="1"/>
          </p:cNvPicPr>
          <p:nvPr/>
        </p:nvPicPr>
        <p:blipFill>
          <a:blip r:embed="rId5"/>
          <a:stretch>
            <a:fillRect/>
          </a:stretch>
        </p:blipFill>
        <p:spPr>
          <a:xfrm>
            <a:off x="3923928" y="2234712"/>
            <a:ext cx="1333047" cy="2057361"/>
          </a:xfrm>
          <a:prstGeom prst="rect">
            <a:avLst/>
          </a:prstGeom>
        </p:spPr>
      </p:pic>
      <p:pic>
        <p:nvPicPr>
          <p:cNvPr id="7" name="Picture 6"/>
          <p:cNvPicPr>
            <a:picLocks noChangeAspect="1"/>
          </p:cNvPicPr>
          <p:nvPr/>
        </p:nvPicPr>
        <p:blipFill>
          <a:blip r:embed="rId6"/>
          <a:stretch>
            <a:fillRect/>
          </a:stretch>
        </p:blipFill>
        <p:spPr>
          <a:xfrm>
            <a:off x="1717778" y="2204973"/>
            <a:ext cx="1558078" cy="2087100"/>
          </a:xfrm>
          <a:prstGeom prst="rect">
            <a:avLst/>
          </a:prstGeom>
        </p:spPr>
      </p:pic>
      <p:pic>
        <p:nvPicPr>
          <p:cNvPr id="8" name="Picture 7"/>
          <p:cNvPicPr>
            <a:picLocks noChangeAspect="1"/>
          </p:cNvPicPr>
          <p:nvPr/>
        </p:nvPicPr>
        <p:blipFill>
          <a:blip r:embed="rId7"/>
          <a:stretch>
            <a:fillRect/>
          </a:stretch>
        </p:blipFill>
        <p:spPr>
          <a:xfrm>
            <a:off x="6058614" y="2135889"/>
            <a:ext cx="2088917" cy="2112063"/>
          </a:xfrm>
          <a:prstGeom prst="rect">
            <a:avLst/>
          </a:prstGeom>
        </p:spPr>
      </p:pic>
    </p:spTree>
    <p:extLst>
      <p:ext uri="{BB962C8B-B14F-4D97-AF65-F5344CB8AC3E}">
        <p14:creationId xmlns:p14="http://schemas.microsoft.com/office/powerpoint/2010/main" val="191944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37" y="522920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912571" y="599251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 change-color)</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6" y="5125415"/>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uorakulmio 42"/>
          <p:cNvSpPr/>
          <p:nvPr/>
        </p:nvSpPr>
        <p:spPr>
          <a:xfrm>
            <a:off x="0" y="413781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7" name="Suorakulmio 46"/>
          <p:cNvSpPr/>
          <p:nvPr/>
        </p:nvSpPr>
        <p:spPr>
          <a:xfrm>
            <a:off x="1253425" y="4104078"/>
            <a:ext cx="7628903" cy="769441"/>
          </a:xfrm>
          <a:prstGeom prst="rect">
            <a:avLst/>
          </a:prstGeom>
          <a:noFill/>
        </p:spPr>
        <p:txBody>
          <a:bodyPr wrap="square">
            <a:spAutoFit/>
          </a:bodyPr>
          <a:lstStyle/>
          <a:p>
            <a:r>
              <a:rPr lang="fi-FI" sz="2200" dirty="0">
                <a:solidFill>
                  <a:schemeClr val="tx1"/>
                </a:solidFill>
                <a:latin typeface="Arial" charset="0"/>
              </a:rPr>
              <a:t>Peilaa Turtlen avulla omat nimikirjaimesi sekä x- että y-akselin suunnassa. Piirrä nimikirjaimet ensin ruutupaperille.</a:t>
            </a:r>
          </a:p>
        </p:txBody>
      </p:sp>
      <p:pic>
        <p:nvPicPr>
          <p:cNvPr id="2" name="Picture 1"/>
          <p:cNvPicPr>
            <a:picLocks noChangeAspect="1"/>
          </p:cNvPicPr>
          <p:nvPr/>
        </p:nvPicPr>
        <p:blipFill>
          <a:blip r:embed="rId5"/>
          <a:stretch>
            <a:fillRect/>
          </a:stretch>
        </p:blipFill>
        <p:spPr>
          <a:xfrm>
            <a:off x="1634052" y="2119363"/>
            <a:ext cx="1990725" cy="1962150"/>
          </a:xfrm>
          <a:prstGeom prst="rect">
            <a:avLst/>
          </a:prstGeom>
        </p:spPr>
      </p:pic>
      <p:pic>
        <p:nvPicPr>
          <p:cNvPr id="4" name="Picture 3"/>
          <p:cNvPicPr>
            <a:picLocks noChangeAspect="1"/>
          </p:cNvPicPr>
          <p:nvPr/>
        </p:nvPicPr>
        <p:blipFill>
          <a:blip r:embed="rId6"/>
          <a:stretch>
            <a:fillRect/>
          </a:stretch>
        </p:blipFill>
        <p:spPr>
          <a:xfrm>
            <a:off x="4583013" y="2199339"/>
            <a:ext cx="1791841" cy="1802198"/>
          </a:xfrm>
          <a:prstGeom prst="rect">
            <a:avLst/>
          </a:prstGeom>
        </p:spPr>
      </p:pic>
      <p:pic>
        <p:nvPicPr>
          <p:cNvPr id="6" name="Picture 5"/>
          <p:cNvPicPr>
            <a:picLocks noChangeAspect="1"/>
          </p:cNvPicPr>
          <p:nvPr/>
        </p:nvPicPr>
        <p:blipFill>
          <a:blip r:embed="rId7"/>
          <a:stretch>
            <a:fillRect/>
          </a:stretch>
        </p:blipFill>
        <p:spPr>
          <a:xfrm>
            <a:off x="3624777" y="4926333"/>
            <a:ext cx="1764603" cy="1066179"/>
          </a:xfrm>
          <a:prstGeom prst="rect">
            <a:avLst/>
          </a:prstGeom>
        </p:spPr>
      </p:pic>
    </p:spTree>
    <p:extLst>
      <p:ext uri="{BB962C8B-B14F-4D97-AF65-F5344CB8AC3E}">
        <p14:creationId xmlns:p14="http://schemas.microsoft.com/office/powerpoint/2010/main" val="43162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8106" y="114038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95536" y="97625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a:t>
            </a:r>
          </a:p>
          <a:p>
            <a:pPr algn="l"/>
            <a:r>
              <a:rPr lang="fi-FI" altLang="fi-FI" sz="4000" b="1" kern="0" dirty="0">
                <a:solidFill>
                  <a:schemeClr val="accent6">
                    <a:lumMod val="75000"/>
                  </a:schemeClr>
                </a:solidFill>
              </a:rPr>
              <a:t>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p:cNvCxnSpPr/>
          <p:nvPr/>
        </p:nvCxnSpPr>
        <p:spPr>
          <a:xfrm flipH="1">
            <a:off x="3370220" y="692696"/>
            <a:ext cx="19106" cy="521724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16106" y="748014"/>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5600275" y="5884503"/>
            <a:ext cx="300082" cy="369332"/>
          </a:xfrm>
          <a:prstGeom prst="rect">
            <a:avLst/>
          </a:prstGeom>
          <a:noFill/>
        </p:spPr>
        <p:txBody>
          <a:bodyPr wrap="none" rtlCol="0">
            <a:spAutoFit/>
          </a:bodyPr>
          <a:lstStyle/>
          <a:p>
            <a:r>
              <a:rPr lang="fi-FI" dirty="0">
                <a:solidFill>
                  <a:schemeClr val="tx1"/>
                </a:solidFill>
              </a:rPr>
              <a:t>x</a:t>
            </a:r>
          </a:p>
        </p:txBody>
      </p:sp>
      <p:cxnSp>
        <p:nvCxnSpPr>
          <p:cNvPr id="23" name="Straight Arrow Connector 22"/>
          <p:cNvCxnSpPr/>
          <p:nvPr/>
        </p:nvCxnSpPr>
        <p:spPr>
          <a:xfrm flipH="1">
            <a:off x="3389326" y="5902997"/>
            <a:ext cx="2836075"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94397" y="4327804"/>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79027" y="4028617"/>
            <a:ext cx="1107996" cy="369332"/>
          </a:xfrm>
          <a:prstGeom prst="rect">
            <a:avLst/>
          </a:prstGeom>
          <a:noFill/>
          <a:ln>
            <a:noFill/>
          </a:ln>
        </p:spPr>
        <p:txBody>
          <a:bodyPr wrap="none" rtlCol="0">
            <a:spAutoFit/>
          </a:bodyPr>
          <a:lstStyle/>
          <a:p>
            <a:r>
              <a:rPr lang="fi-FI" dirty="0">
                <a:solidFill>
                  <a:schemeClr val="tx1"/>
                </a:solidFill>
              </a:rPr>
              <a:t>(165, 40)</a:t>
            </a:r>
          </a:p>
        </p:txBody>
      </p:sp>
      <p:sp>
        <p:nvSpPr>
          <p:cNvPr id="26" name="TextBox 25"/>
          <p:cNvSpPr txBox="1"/>
          <p:nvPr/>
        </p:nvSpPr>
        <p:spPr>
          <a:xfrm>
            <a:off x="6152214" y="2724857"/>
            <a:ext cx="1107996" cy="369332"/>
          </a:xfrm>
          <a:prstGeom prst="rect">
            <a:avLst/>
          </a:prstGeom>
          <a:noFill/>
          <a:ln>
            <a:noFill/>
          </a:ln>
        </p:spPr>
        <p:txBody>
          <a:bodyPr wrap="none" rtlCol="0">
            <a:spAutoFit/>
          </a:bodyPr>
          <a:lstStyle/>
          <a:p>
            <a:r>
              <a:rPr lang="fi-FI" dirty="0">
                <a:solidFill>
                  <a:schemeClr val="tx1"/>
                </a:solidFill>
              </a:rPr>
              <a:t>(76, 122)</a:t>
            </a:r>
          </a:p>
        </p:txBody>
      </p:sp>
      <p:cxnSp>
        <p:nvCxnSpPr>
          <p:cNvPr id="29" name="Straight Arrow Connector 28"/>
          <p:cNvCxnSpPr/>
          <p:nvPr/>
        </p:nvCxnSpPr>
        <p:spPr>
          <a:xfrm flipH="1">
            <a:off x="3933636" y="3024857"/>
            <a:ext cx="2291765" cy="1943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63130" y="597679"/>
            <a:ext cx="569387" cy="369332"/>
          </a:xfrm>
          <a:prstGeom prst="rect">
            <a:avLst/>
          </a:prstGeom>
          <a:noFill/>
        </p:spPr>
        <p:txBody>
          <a:bodyPr wrap="none" rtlCol="0">
            <a:spAutoFit/>
          </a:bodyPr>
          <a:lstStyle/>
          <a:p>
            <a:r>
              <a:rPr lang="fi-FI" dirty="0">
                <a:solidFill>
                  <a:schemeClr val="tx1"/>
                </a:solidFill>
              </a:rPr>
              <a:t>348</a:t>
            </a:r>
          </a:p>
        </p:txBody>
      </p:sp>
      <p:sp>
        <p:nvSpPr>
          <p:cNvPr id="34" name="Right Brace 33"/>
          <p:cNvSpPr/>
          <p:nvPr/>
        </p:nvSpPr>
        <p:spPr>
          <a:xfrm rot="10800000">
            <a:off x="2886201" y="1340767"/>
            <a:ext cx="429987" cy="45437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
        <p:nvSpPr>
          <p:cNvPr id="39" name="TextBox 38"/>
          <p:cNvSpPr txBox="1"/>
          <p:nvPr/>
        </p:nvSpPr>
        <p:spPr>
          <a:xfrm>
            <a:off x="2262781" y="3427968"/>
            <a:ext cx="569387" cy="369332"/>
          </a:xfrm>
          <a:prstGeom prst="rect">
            <a:avLst/>
          </a:prstGeom>
          <a:noFill/>
        </p:spPr>
        <p:txBody>
          <a:bodyPr wrap="none" rtlCol="0">
            <a:spAutoFit/>
          </a:bodyPr>
          <a:lstStyle/>
          <a:p>
            <a:r>
              <a:rPr lang="fi-FI" dirty="0">
                <a:solidFill>
                  <a:schemeClr val="tx1"/>
                </a:solidFill>
              </a:rPr>
              <a:t>638</a:t>
            </a:r>
          </a:p>
        </p:txBody>
      </p:sp>
      <p:sp>
        <p:nvSpPr>
          <p:cNvPr id="9" name="Right Brace 8"/>
          <p:cNvSpPr/>
          <p:nvPr/>
        </p:nvSpPr>
        <p:spPr>
          <a:xfrm rot="16200000">
            <a:off x="4501384" y="-132778"/>
            <a:ext cx="313765" cy="24841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Tree>
    <p:extLst>
      <p:ext uri="{BB962C8B-B14F-4D97-AF65-F5344CB8AC3E}">
        <p14:creationId xmlns:p14="http://schemas.microsoft.com/office/powerpoint/2010/main" val="3922543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36&quot;&gt;&lt;property id=&quot;20148&quot; value=&quot;5&quot;/&gt;&lt;property id=&quot;20300&quot; value=&quot;Slide 11&quot;/&gt;&lt;property id=&quot;20307&quot; value=&quot;369&quot;/&gt;&lt;/object&gt;&lt;object type=&quot;3&quot; unique_id=&quot;10148&quot;&gt;&lt;property id=&quot;20148&quot; value=&quot;5&quot;/&gt;&lt;property id=&quot;20300&quot; value=&quot;Slide 12&quot;/&gt;&lt;property id=&quot;20307&quot; value=&quot;372&quot;/&gt;&lt;/object&gt;&lt;object type=&quot;3&quot; unique_id=&quot;10215&quot;&gt;&lt;property id=&quot;20148&quot; value=&quot;5&quot;/&gt;&lt;property id=&quot;20300&quot; value=&quot;Slide 1&quot;/&gt;&lt;property id=&quot;20307&quot; value=&quot;374&quot;/&gt;&lt;/object&gt;&lt;object type=&quot;3&quot; unique_id=&quot;10508&quot;&gt;&lt;property id=&quot;20148&quot; value=&quot;5&quot;/&gt;&lt;property id=&quot;20300&quot; value=&quot;Slide 10&quot;/&gt;&lt;property id=&quot;20307&quot; value=&quot;377&quot;/&gt;&lt;/object&gt;&lt;object type=&quot;3&quot; unique_id=&quot;10671&quot;&gt;&lt;property id=&quot;20148&quot; value=&quot;5&quot;/&gt;&lt;property id=&quot;20300&quot; value=&quot;Slide 3&quot;/&gt;&lt;property id=&quot;20307&quot; value=&quot;378&quot;/&gt;&lt;/object&gt;&lt;object type=&quot;3&quot; unique_id=&quot;10672&quot;&gt;&lt;property id=&quot;20148&quot; value=&quot;5&quot;/&gt;&lt;property id=&quot;20300&quot; value=&quot;Slide 4&quot;/&gt;&lt;property id=&quot;20307&quot; value=&quot;379&quot;/&gt;&lt;/object&gt;&lt;object type=&quot;3&quot; unique_id=&quot;10746&quot;&gt;&lt;property id=&quot;20148&quot; value=&quot;5&quot;/&gt;&lt;property id=&quot;20300&quot; value=&quot;Slide 5&quot;/&gt;&lt;property id=&quot;20307&quot; value=&quot;380&quot;/&gt;&lt;/object&gt;&lt;object type=&quot;3&quot; unique_id=&quot;10792&quot;&gt;&lt;property id=&quot;20148&quot; value=&quot;5&quot;/&gt;&lt;property id=&quot;20300&quot; value=&quot;Slide 6&quot;/&gt;&lt;property id=&quot;20307&quot; value=&quot;381&quot;/&gt;&lt;/object&gt;&lt;object type=&quot;3&quot; unique_id=&quot;10883&quot;&gt;&lt;property id=&quot;20148&quot; value=&quot;5&quot;/&gt;&lt;property id=&quot;20300&quot; value=&quot;Slide 7&quot;/&gt;&lt;property id=&quot;20307&quot; value=&quot;382&quot;/&gt;&lt;/object&gt;&lt;object type=&quot;3&quot; unique_id=&quot;11042&quot;&gt;&lt;property id=&quot;20148&quot; value=&quot;5&quot;/&gt;&lt;property id=&quot;20300&quot; value=&quot;Slide 8&quot;/&gt;&lt;property id=&quot;20307&quot; value=&quot;383&quot;/&gt;&lt;/object&gt;&lt;object type=&quot;3&quot; unique_id=&quot;11235&quot;&gt;&lt;property id=&quot;20148&quot; value=&quot;5&quot;/&gt;&lt;property id=&quot;20300&quot; value=&quot;Slide 2&quot;/&gt;&lt;property id=&quot;20307&quot; value=&quot;384&quot;/&gt;&lt;/object&gt;&lt;object type=&quot;3&quot; unique_id=&quot;11276&quot;&gt;&lt;property id=&quot;20148&quot; value=&quot;5&quot;/&gt;&lt;property id=&quot;20300&quot; value=&quot;Slide 9&quot;/&gt;&lt;property id=&quot;20307&quot; value=&quot;385&quot;/&gt;&lt;/object&gt;&lt;object type=&quot;3&quot; unique_id=&quot;11348&quot;&gt;&lt;property id=&quot;20148&quot; value=&quot;5&quot;/&gt;&lt;property id=&quot;20300&quot; value=&quot;Slide 13 - &amp;quot;POISTETTU&amp;quot;&quot;/&gt;&lt;property id=&quot;20307&quot; value=&quot;387&quot;/&gt;&lt;/object&gt;&lt;object type=&quot;3&quot; unique_id=&quot;11349&quot;&gt;&lt;property id=&quot;20148&quot; value=&quot;5&quot;/&gt;&lt;property id=&quot;20300&quot; value=&quot;Slide 14&quot;/&gt;&lt;property id=&quot;20307&quot; value=&quot;386&quot;/&gt;&lt;/object&gt;&lt;/object&gt;&lt;object type=&quot;8&quot; unique_id=&quot;10014&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14962</TotalTime>
  <Words>655</Words>
  <Application>Microsoft Office PowerPoint</Application>
  <PresentationFormat>On-screen Show (4:3)</PresentationFormat>
  <Paragraphs>150</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 PL Mingti2L Big5</vt:lpstr>
      <vt:lpstr>Arial</vt:lpstr>
      <vt:lpstr>Calibri</vt:lpstr>
      <vt:lpstr>Calibri Light</vt:lpstr>
      <vt:lpstr>Courier New</vt:lpstr>
      <vt:lpstr>Gill Sans MT</vt:lpstr>
      <vt:lpstr>Times New Roman</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POISTETTU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709</cp:revision>
  <cp:lastPrinted>2016-09-05T06:35:50Z</cp:lastPrinted>
  <dcterms:created xsi:type="dcterms:W3CDTF">2009-02-04T09:59:18Z</dcterms:created>
  <dcterms:modified xsi:type="dcterms:W3CDTF">2017-03-08T14:44:37Z</dcterms:modified>
</cp:coreProperties>
</file>