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2"/>
  </p:notesMasterIdLst>
  <p:sldIdLst>
    <p:sldId id="374" r:id="rId3"/>
    <p:sldId id="378" r:id="rId4"/>
    <p:sldId id="370" r:id="rId5"/>
    <p:sldId id="381" r:id="rId6"/>
    <p:sldId id="382" r:id="rId7"/>
    <p:sldId id="369" r:id="rId8"/>
    <p:sldId id="372" r:id="rId9"/>
    <p:sldId id="379" r:id="rId10"/>
    <p:sldId id="380" r:id="rId11"/>
  </p:sldIdLst>
  <p:sldSz cx="9144000" cy="6858000" type="screen4x3"/>
  <p:notesSz cx="6858000" cy="9144000"/>
  <p:custDataLst>
    <p:tags r:id="rId13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1C1DFD"/>
    <a:srgbClr val="FFE593"/>
    <a:srgbClr val="6CA62C"/>
    <a:srgbClr val="A9E5D1"/>
    <a:srgbClr val="CC0000"/>
    <a:srgbClr val="66CCFF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2678" autoAdjust="0"/>
  </p:normalViewPr>
  <p:slideViewPr>
    <p:cSldViewPr>
      <p:cViewPr varScale="1">
        <p:scale>
          <a:sx n="87" d="100"/>
          <a:sy n="87" d="100"/>
        </p:scale>
        <p:origin x="874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74948" y="1193710"/>
            <a:ext cx="9035472" cy="81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Yhden kuvafunktion avulla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voi piirtää loputtomasti erilaisia kuvioita</a:t>
            </a:r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30" y="2564904"/>
            <a:ext cx="5123140" cy="30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72400" y="1214570"/>
            <a:ext cx="9035472" cy="81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 sisältää toimintaohjeet, jotka tuottavat aina samalla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syötteellä saman ulostulon</a:t>
            </a:r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152" y="2645853"/>
            <a:ext cx="2847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tx1"/>
                </a:solidFill>
              </a:rPr>
              <a:t>50 ”solid” ”red”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93221" y="2938241"/>
            <a:ext cx="2558899" cy="2871343"/>
            <a:chOff x="3093221" y="2612706"/>
            <a:chExt cx="2875821" cy="3196879"/>
          </a:xfrm>
        </p:grpSpPr>
        <p:sp>
          <p:nvSpPr>
            <p:cNvPr id="9" name="Rectangle 8"/>
            <p:cNvSpPr/>
            <p:nvPr/>
          </p:nvSpPr>
          <p:spPr>
            <a:xfrm>
              <a:off x="4336980" y="3966293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dirty="0"/>
                <a:t>.</a:t>
              </a:r>
            </a:p>
          </p:txBody>
        </p:sp>
        <p:sp>
          <p:nvSpPr>
            <p:cNvPr id="2" name="Cube 1"/>
            <p:cNvSpPr/>
            <p:nvPr/>
          </p:nvSpPr>
          <p:spPr>
            <a:xfrm>
              <a:off x="3093221" y="3937377"/>
              <a:ext cx="2160240" cy="187220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dirty="0"/>
                <a:t>FUNKTIO</a:t>
              </a:r>
            </a:p>
            <a:p>
              <a:pPr algn="ctr"/>
              <a:r>
                <a:rPr lang="fi-FI" sz="2400" dirty="0"/>
                <a:t>square</a:t>
              </a:r>
            </a:p>
          </p:txBody>
        </p:sp>
        <p:sp>
          <p:nvSpPr>
            <p:cNvPr id="4" name="Flowchart: Manual Operation 3"/>
            <p:cNvSpPr/>
            <p:nvPr/>
          </p:nvSpPr>
          <p:spPr>
            <a:xfrm>
              <a:off x="3707904" y="3108653"/>
              <a:ext cx="977581" cy="103453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Flowchart: Manual Operation 11"/>
            <p:cNvSpPr/>
            <p:nvPr/>
          </p:nvSpPr>
          <p:spPr>
            <a:xfrm rot="5400000">
              <a:off x="4962986" y="4374320"/>
              <a:ext cx="977581" cy="103453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Curved Connector 7"/>
            <p:cNvCxnSpPr>
              <a:stCxn id="5" idx="3"/>
              <a:endCxn id="4" idx="0"/>
            </p:cNvCxnSpPr>
            <p:nvPr/>
          </p:nvCxnSpPr>
          <p:spPr>
            <a:xfrm>
              <a:off x="3218176" y="2612706"/>
              <a:ext cx="978519" cy="49594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>
            <a:stCxn id="12" idx="0"/>
          </p:cNvCxnSpPr>
          <p:nvPr/>
        </p:nvCxnSpPr>
        <p:spPr>
          <a:xfrm flipV="1">
            <a:off x="5652120" y="4968803"/>
            <a:ext cx="642677" cy="16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52" y="4641113"/>
            <a:ext cx="655380" cy="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5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3121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Kuvakirjasto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05542" y="3875359"/>
            <a:ext cx="8179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interaktioikkunaan: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          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(square 50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"solid" "red"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            ja paina ”enter”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825899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Jotta voit ohjelmoida kuvia, tarvitset kuvakirjaston.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Racket-kielessä se otetaan käyttöön kirjoittamalla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määrittelyikkunaan: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(require 2htdp/image)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ja painamalla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fi-FI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71" y="3390581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MÄÄRITTELY</a:t>
            </a: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590" y="3426976"/>
            <a:ext cx="180020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Huom! Ei tarvita WeScheme:ssä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6228184" y="3426976"/>
            <a:ext cx="556406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66" y="5279318"/>
            <a:ext cx="655380" cy="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005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square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42265"/>
            <a:ext cx="821663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Voit piirtää neliöitä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Annettu luku kertoo neliön sivun pituuden pikseleissä. Kokeile</a:t>
            </a:r>
            <a:r>
              <a:rPr lang="fi-FI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mitä seuraavat koodirivit tekevät: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(square 100 "solid" "green")</a:t>
            </a:r>
          </a:p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&gt;(square 150 "outline" "blue")</a:t>
            </a:r>
            <a:endParaRPr lang="fi-FI" sz="20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  <a:cs typeface="Courier New" panose="02070309020205020404" pitchFamily="49" charset="0"/>
            </a:endParaRPr>
          </a:p>
          <a:p>
            <a:r>
              <a:rPr lang="fi-FI" sz="20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Vinkki: jos kirjoitit väärin, palauta koodirivi takaisin muokattavaksi painamalla Crtl+”nuoli ylös” (WeScheme:ssä Crtl + P)</a:t>
            </a:r>
            <a:endParaRPr lang="en-US" sz="20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503884" y="5398639"/>
            <a:ext cx="4572000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koodirivi interaktioikkunaan, ja paina ”enter”.</a:t>
            </a:r>
          </a:p>
        </p:txBody>
      </p:sp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0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005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square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50601" y="2082594"/>
            <a:ext cx="821663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Tutki ja vastaa parisi kanssa seuraaviin kysymyksiin: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tapahtuu, jos annat sivun pituudeksi nollan? Entä jos se on negatiivinen?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"solid"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ja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"outline"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tarkoittavat? Mitä tapahtuu, jos annat näiden tilalla numeron väliltä 0-255?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Miten saat piirrettyä keltaisia, violetteja, mustia, ruskeita tai oransseja neliöitä?</a:t>
            </a:r>
            <a:endParaRPr lang="en-US" sz="20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3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483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2) rectangle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38590"/>
            <a:ext cx="82166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Voit piirtää suorakulmioita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Kokeile: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100 50 "solid" "red")</a:t>
            </a:r>
            <a:endParaRPr lang="fi-FI" sz="20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  <a:cs typeface="Courier New" panose="02070309020205020404" pitchFamily="49" charset="0"/>
            </a:endParaRP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Tutki ja vastaa seuraaviin kysymyksiin: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luvut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ja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tarkoittavat? 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Miksi tarvitaan kaksi lukua?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Onko lukujen järjestyksellä väliä? Kokeile vaihtaa lukujen järjestystä.</a:t>
            </a:r>
            <a:endParaRPr lang="en-US" sz="24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2249" y="321429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39304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viiden suorakulmion sarja, jossa muutat vain yhtä ominaisuutta kerrallaan (saat aikaan viisi riviä koodia). Lähde liikkeelle tästä koodista (1. rivi):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100 50 "solid" "red")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orakulmio 46"/>
          <p:cNvSpPr/>
          <p:nvPr/>
        </p:nvSpPr>
        <p:spPr>
          <a:xfrm>
            <a:off x="1264529" y="3166815"/>
            <a:ext cx="739304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neljän suorakulmion sarja, jossa kannan ja korkeuden suhteet ovat: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3:5        b) 4:1       c)  25:9      d) 20:3   </a:t>
            </a:r>
          </a:p>
          <a:p>
            <a:endParaRPr lang="fi-FI" sz="2200" i="1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i="1" dirty="0">
                <a:solidFill>
                  <a:schemeClr val="tx1"/>
                </a:solidFill>
                <a:latin typeface="Arial" charset="0"/>
              </a:rPr>
              <a:t>Vinkki: saalaa luvut niin, että saat suorakulmioiden sarjan mahtumaan ruudulle</a:t>
            </a:r>
          </a:p>
        </p:txBody>
      </p:sp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39304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4 keskenään erimuotoista suorakulmiota, joiden jokaisen piiri on 400 (piirrä vain reunaviiva). Laske</a:t>
            </a:r>
            <a:r>
              <a:rPr lang="fi-FI" sz="2400" baseline="30000" dirty="0">
                <a:solidFill>
                  <a:schemeClr val="tx1"/>
                </a:solidFill>
                <a:latin typeface="Arial" charset="0"/>
              </a:rPr>
              <a:t>*)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syntyneiden suorakulmioiden pinta-alat ja järjestä koodirivit niin, että suorakulmioiden kuvat tulostuvat pinta-alan mukaan pienimmästä suurimpaan. Voit merkitä laskemasi pinta-alan koodirivin loppuun kommentiksi erottamalla sen koodista puolipisteen </a:t>
            </a:r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avulla: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60 50 ”outline" "red") ; A=300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97143" y="4641275"/>
            <a:ext cx="132646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Kommentti</a:t>
            </a:r>
          </a:p>
        </p:txBody>
      </p:sp>
      <p:sp>
        <p:nvSpPr>
          <p:cNvPr id="2" name="Left Brace 1"/>
          <p:cNvSpPr/>
          <p:nvPr/>
        </p:nvSpPr>
        <p:spPr>
          <a:xfrm rot="16200000">
            <a:off x="7637454" y="3850346"/>
            <a:ext cx="160253" cy="12408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2267744" y="51090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1"/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Voit käyttää interaktioikkunaa apuna, ja laskea pinta-alan sen avulla. Esim. kirjoita: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 50 60)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 ja paina ”enter”.</a:t>
            </a:r>
          </a:p>
        </p:txBody>
      </p:sp>
    </p:spTree>
    <p:extLst>
      <p:ext uri="{BB962C8B-B14F-4D97-AF65-F5344CB8AC3E}">
        <p14:creationId xmlns:p14="http://schemas.microsoft.com/office/powerpoint/2010/main" val="169118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39304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4 keskenään erimuotoista suorakulmiota, joiden jokaisen pinta-ala on 90 000 (väritä kuviot sisältä). Laske</a:t>
            </a:r>
            <a:r>
              <a:rPr lang="fi-FI" sz="2000" baseline="30000" dirty="0">
                <a:solidFill>
                  <a:schemeClr val="tx1"/>
                </a:solidFill>
                <a:latin typeface="Arial" charset="0"/>
              </a:rPr>
              <a:t> *)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syntyneiden suorakulmioiden piirit ja järjestä koodirivit niin, että suorakulmioiden kuvat tulostuvat piirin pituuden mukaan pienimmästä suurimpaan. Voit merkitä laskemasi piirin pituuden koodirivin loppuun kommentiksi erottamalla sen koodista puolipisteen </a:t>
            </a:r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avulla: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60 50 "solid" ”blue") ; p=120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14662" y="4676481"/>
            <a:ext cx="132646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Kommentti</a:t>
            </a:r>
          </a:p>
        </p:txBody>
      </p:sp>
      <p:sp>
        <p:nvSpPr>
          <p:cNvPr id="2" name="Left Brace 1"/>
          <p:cNvSpPr/>
          <p:nvPr/>
        </p:nvSpPr>
        <p:spPr>
          <a:xfrm rot="16200000">
            <a:off x="7454973" y="3885552"/>
            <a:ext cx="160253" cy="12408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2267744" y="53213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1"/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Voit käyttää interaktioikkunaa apuna, ja laskea piirin sen avulla.</a:t>
            </a:r>
          </a:p>
        </p:txBody>
      </p:sp>
    </p:spTree>
    <p:extLst>
      <p:ext uri="{BB962C8B-B14F-4D97-AF65-F5344CB8AC3E}">
        <p14:creationId xmlns:p14="http://schemas.microsoft.com/office/powerpoint/2010/main" val="1136483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6&quot;/&gt;&lt;property id=&quot;20307&quot; value=&quot;369&quot;/&gt;&lt;/object&gt;&lt;object type=&quot;3&quot; unique_id=&quot;10069&quot;&gt;&lt;property id=&quot;20148&quot; value=&quot;5&quot;/&gt;&lt;property id=&quot;20300&quot; value=&quot;Slide 3&quot;/&gt;&lt;property id=&quot;20307&quot; value=&quot;370&quot;/&gt;&lt;/object&gt;&lt;object type=&quot;3&quot; unique_id=&quot;10148&quot;&gt;&lt;property id=&quot;20148&quot; value=&quot;5&quot;/&gt;&lt;property id=&quot;20300&quot; value=&quot;Slide 7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51&quot;&gt;&lt;property id=&quot;20148&quot; value=&quot;5&quot;/&gt;&lt;property id=&quot;20300&quot; value=&quot;Slide 2&quot;/&gt;&lt;property id=&quot;20307&quot; value=&quot;378&quot;/&gt;&lt;/object&gt;&lt;object type=&quot;3&quot; unique_id=&quot;10608&quot;&gt;&lt;property id=&quot;20148&quot; value=&quot;5&quot;/&gt;&lt;property id=&quot;20300&quot; value=&quot;Slide 8&quot;/&gt;&lt;property id=&quot;20307&quot; value=&quot;379&quot;/&gt;&lt;/object&gt;&lt;object type=&quot;3&quot; unique_id=&quot;10636&quot;&gt;&lt;property id=&quot;20148&quot; value=&quot;5&quot;/&gt;&lt;property id=&quot;20300&quot; value=&quot;Slide 9&quot;/&gt;&lt;property id=&quot;20307&quot; value=&quot;380&quot;/&gt;&lt;/object&gt;&lt;object type=&quot;3&quot; unique_id=&quot;10957&quot;&gt;&lt;property id=&quot;20148&quot; value=&quot;5&quot;/&gt;&lt;property id=&quot;20300&quot; value=&quot;Slide 4&quot;/&gt;&lt;property id=&quot;20307&quot; value=&quot;381&quot;/&gt;&lt;/object&gt;&lt;object type=&quot;3&quot; unique_id=&quot;10958&quot;&gt;&lt;property id=&quot;20148&quot; value=&quot;5&quot;/&gt;&lt;property id=&quot;20300&quot; value=&quot;Slide 5&quot;/&gt;&lt;property id=&quot;20307&quot; value=&quot;382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9220</TotalTime>
  <Words>590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 PL Mingti2L Big5</vt:lpstr>
      <vt:lpstr>Arial</vt:lpstr>
      <vt:lpstr>Calibri</vt:lpstr>
      <vt:lpstr>Calibri Light</vt:lpstr>
      <vt:lpstr>Courier New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617</cp:revision>
  <cp:lastPrinted>2016-09-05T06:35:50Z</cp:lastPrinted>
  <dcterms:created xsi:type="dcterms:W3CDTF">2009-02-04T09:59:18Z</dcterms:created>
  <dcterms:modified xsi:type="dcterms:W3CDTF">2016-10-24T07:31:21Z</dcterms:modified>
</cp:coreProperties>
</file>