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30"/>
  </p:notesMasterIdLst>
  <p:sldIdLst>
    <p:sldId id="398" r:id="rId3"/>
    <p:sldId id="440" r:id="rId4"/>
    <p:sldId id="441" r:id="rId5"/>
    <p:sldId id="446" r:id="rId6"/>
    <p:sldId id="442" r:id="rId7"/>
    <p:sldId id="443" r:id="rId8"/>
    <p:sldId id="444" r:id="rId9"/>
    <p:sldId id="445" r:id="rId10"/>
    <p:sldId id="439" r:id="rId11"/>
    <p:sldId id="447" r:id="rId12"/>
    <p:sldId id="448" r:id="rId13"/>
    <p:sldId id="449" r:id="rId14"/>
    <p:sldId id="450" r:id="rId15"/>
    <p:sldId id="451" r:id="rId16"/>
    <p:sldId id="453" r:id="rId17"/>
    <p:sldId id="454" r:id="rId18"/>
    <p:sldId id="455" r:id="rId19"/>
    <p:sldId id="457" r:id="rId20"/>
    <p:sldId id="456" r:id="rId21"/>
    <p:sldId id="458" r:id="rId22"/>
    <p:sldId id="459" r:id="rId23"/>
    <p:sldId id="460" r:id="rId24"/>
    <p:sldId id="462" r:id="rId25"/>
    <p:sldId id="461" r:id="rId26"/>
    <p:sldId id="463" r:id="rId27"/>
    <p:sldId id="464" r:id="rId28"/>
    <p:sldId id="452" r:id="rId29"/>
  </p:sldIdLst>
  <p:sldSz cx="9144000" cy="6858000" type="screen4x3"/>
  <p:notesSz cx="6858000" cy="9144000"/>
  <p:custDataLst>
    <p:tags r:id="rId31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92"/>
  </p:normalViewPr>
  <p:slideViewPr>
    <p:cSldViewPr>
      <p:cViewPr varScale="1">
        <p:scale>
          <a:sx n="87" d="100"/>
          <a:sy n="87" d="100"/>
        </p:scale>
        <p:origin x="122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5064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19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766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3612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076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36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184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37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962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454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6374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0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Matemaattisen funktion avulla voidaan ilmaista sääntö, miten jonkin suureen arvo riippuu muuttujien arvoista.</a:t>
            </a:r>
          </a:p>
          <a:p>
            <a:endParaRPr lang="fi-FI" sz="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s(t)= 3t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kertoo sen miten kuljettu matka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riippuu ajasta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liikutaan vakionopeudella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 Tässä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muuttuja. Ohjelmakoodina tämä kirjoitettaisiin: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määrittely (define)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3917" y="4520099"/>
            <a:ext cx="29865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(s t)</a:t>
            </a:r>
          </a:p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(* 3 t))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812719" y="4270029"/>
            <a:ext cx="897422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3958" y="3949118"/>
            <a:ext cx="1517522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nimi </a:t>
            </a:r>
          </a:p>
        </p:txBody>
      </p:sp>
      <p:cxnSp>
        <p:nvCxnSpPr>
          <p:cNvPr id="16" name="Straight Arrow Connector 15"/>
          <p:cNvCxnSpPr>
            <a:stCxn id="23" idx="2"/>
          </p:cNvCxnSpPr>
          <p:nvPr/>
        </p:nvCxnSpPr>
        <p:spPr>
          <a:xfrm flipH="1">
            <a:off x="5214197" y="4238955"/>
            <a:ext cx="1099460" cy="39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68901" y="3918654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muuttujan nimi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94093" y="5599953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sääntö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313087" y="5562322"/>
            <a:ext cx="741291" cy="19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7850" y="354541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7562" y="3499250"/>
            <a:ext cx="69768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pisteet koordinaatistoon ja etsi pisteisiin sopiva suoran yhtälö ja piirrä se samaan kuvaan pisteiden kanssa (suoran tulee kulkea pisteiden kautta).</a:t>
            </a:r>
          </a:p>
          <a:p>
            <a:r>
              <a:rPr lang="es-ES" sz="2200" i="1" dirty="0">
                <a:solidFill>
                  <a:schemeClr val="tx1"/>
                </a:solidFill>
                <a:latin typeface="Arial" charset="0"/>
              </a:rPr>
              <a:t>(-6, -9), (-3, -3), (0, 3), (3, 9), (6, 15)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Suorakulmio 34"/>
          <p:cNvSpPr/>
          <p:nvPr/>
        </p:nvSpPr>
        <p:spPr>
          <a:xfrm>
            <a:off x="1155412" y="1558298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samaan koordinaatistoon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Nousevan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Laskevan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Vakiofunktion kuvaaja niin, että kuvaan muodostuu kolmio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0381" y="5381177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tutki kulmakerrointa sekä kohtaa, jossa suora leikkaisi y-akselin (vakiotermi) </a:t>
            </a:r>
          </a:p>
        </p:txBody>
      </p:sp>
    </p:spTree>
    <p:extLst>
      <p:ext uri="{BB962C8B-B14F-4D97-AF65-F5344CB8AC3E}">
        <p14:creationId xmlns:p14="http://schemas.microsoft.com/office/powerpoint/2010/main" val="9521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1237" y="386104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map, vector,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sqr,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63679" y="3769543"/>
            <a:ext cx="69768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pisteiden avulla haluamasi paraabelin kuvaaja. Voit laskea pisteet itse tai kokeilla generoida niitä map:in (ja vector-funtion) avulla (katso mallia teoria dioista).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samaan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  <a:blipFill>
                <a:blip r:embed="rId6"/>
                <a:stretch>
                  <a:fillRect l="-1065" t="-1724" b="-517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00381" y="5381177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tehtävässä 6 voit generoida x:n arvot myös range:n avulla esim. (range -5 6 1) tuottaa x: arvot ’(-5 -4 -3 -2 -1 0 1 2 3 4 5) </a:t>
            </a:r>
          </a:p>
        </p:txBody>
      </p:sp>
    </p:spTree>
    <p:extLst>
      <p:ext uri="{BB962C8B-B14F-4D97-AF65-F5344CB8AC3E}">
        <p14:creationId xmlns:p14="http://schemas.microsoft.com/office/powerpoint/2010/main" val="135697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Funktioiden avulla voidaan selvittää miten pallo liikkuu, kun sitä heitetään.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 heitetään suoraan ylöspäin, pallon korkeuteen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vaikuttaa sen lähtönopeus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), aika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ja maan putoamiskiihtyvyys (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=9.81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).</a:t>
                </a:r>
              </a:p>
              <a:p>
                <a:endParaRPr lang="fi-FI" sz="8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pallon korkeudelle ajan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suhteen on siis: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pallon heittosuunta on vinoon, nopeudesta täytyy selvittää ylöspäin vaikuttava nopeuden osuus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 Se saadaan trigonometrian avulla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on heittokulma): </a:t>
                </a:r>
              </a:p>
              <a:p>
                <a:r>
                  <a:rPr lang="fi-FI" sz="2200" b="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i-FI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rgbClr val="FF0000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  <a:blipFill>
                <a:blip r:embed="rId6"/>
                <a:stretch>
                  <a:fillRect l="-1065" t="-8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453034" y="5343436"/>
            <a:ext cx="1473296" cy="1237185"/>
            <a:chOff x="5940152" y="5440508"/>
            <a:chExt cx="1473296" cy="123718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940152" y="5440508"/>
              <a:ext cx="904673" cy="867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940152" y="6308361"/>
              <a:ext cx="93610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885720" y="5440508"/>
              <a:ext cx="0" cy="86313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i-FI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i-FI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706" r="-11765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/>
            <p:cNvSpPr/>
            <p:nvPr/>
          </p:nvSpPr>
          <p:spPr>
            <a:xfrm>
              <a:off x="6129889" y="6081870"/>
              <a:ext cx="135303" cy="37146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7204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7629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3739" y="1437268"/>
            <a:ext cx="7446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Tutki oheisen koodin avulla pallon heittoa ylöspäin (A kohta). 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käymään 5m:n korkeudessa.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pysymään ilmassa 2s ajan.</a:t>
            </a:r>
          </a:p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Piirrä kuvaajat samaan koordinaatistoon.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5630" y="152194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30" y="3129048"/>
            <a:ext cx="3583484" cy="33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89467" y="4175673"/>
            <a:ext cx="3114506" cy="2183980"/>
            <a:chOff x="1852612" y="923925"/>
            <a:chExt cx="5438775" cy="50101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12" y="923925"/>
              <a:ext cx="5438775" cy="50101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9878" t="-8484" r="17256" b="7494"/>
            <a:stretch/>
          </p:blipFill>
          <p:spPr>
            <a:xfrm>
              <a:off x="2212219" y="2852936"/>
              <a:ext cx="631589" cy="22124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563612" y="4175673"/>
            <a:ext cx="3060884" cy="2221175"/>
            <a:chOff x="2137572" y="705268"/>
            <a:chExt cx="6106835" cy="56255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72" y="705268"/>
              <a:ext cx="6106835" cy="56255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28324" t="-51123" r="10573" b="-21145"/>
            <a:stretch/>
          </p:blipFill>
          <p:spPr>
            <a:xfrm>
              <a:off x="2523771" y="3333873"/>
              <a:ext cx="683029" cy="348746"/>
            </a:xfrm>
            <a:prstGeom prst="rect">
              <a:avLst/>
            </a:prstGeom>
          </p:spPr>
        </p:pic>
      </p:grpSp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range,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map, vector, sin, cos)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Tutki oheisen koodin avulla pallon liikettä ajansuhteen eri lähtönopeuksilla ja heittokulmilla piirrä tulokset samaan aika-korkeus kuvaajaan (B kohta). Piirrä vähintään kolme heittoa.</a:t>
                </a:r>
              </a:p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Edelliset tulokset eivät vielä kerro siitä kuinka pitkälle pallot lensivät (kuvaajasta voi lukea vain korkeuden ja ilmassaoloajan). Jos kuvaajan x-akseliksi valitaan matka ja lasketaan se funktion </a:t>
                </a:r>
                <a14:m>
                  <m:oMath xmlns:m="http://schemas.openxmlformats.org/officeDocument/2006/math"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avulla saadaan tieto myös siitä kunka pitkälle pallot lensivät. Kokeile onko pisimmälle lentänyt pallo aina se joka pysyy ilmassa pisimpään? Miksi ei olisi?  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  <a:blipFill>
                <a:blip r:embed="rId10"/>
                <a:stretch>
                  <a:fillRect l="-491" t="-1415" b="-283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uorakulmio 42"/>
          <p:cNvSpPr/>
          <p:nvPr/>
        </p:nvSpPr>
        <p:spPr>
          <a:xfrm>
            <a:off x="26159" y="150249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18060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orakulmio 6"/>
              <p:cNvSpPr/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Joskus matemattinen säätö on helpompaa tai kätevämpää ilmoittaa ns. rekursiivisesti. Silloin ilmoitetaan funktion arvo jossakin alkupisteessä, sekä sääntö siitä miten seuraavat arvot saadaan edellisen arvon aulla. </a:t>
                </a: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Esimerkiksi rekursiivisesti määritelty funktio </a:t>
                </a:r>
                <a14:m>
                  <m:oMath xmlns:m="http://schemas.openxmlformats.org/officeDocument/2006/math">
                    <m:r>
                      <a:rPr lang="fi-FI" sz="2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:</a:t>
                </a:r>
              </a:p>
              <a:p>
                <a:endParaRPr lang="fi-FI" sz="8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i-FI" sz="24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1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Funktio tuottaa arvot: 3, 2, 1, 0, -1, -2... kun n=1, 2, 3...</a:t>
                </a:r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Suorakulmi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  <a:blipFill>
                <a:blip r:embed="rId3"/>
                <a:stretch>
                  <a:fillRect l="-1111" t="-1148" r="-667" b="-393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Rekursiiviset funktiot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1806615" y="3943393"/>
            <a:ext cx="1261707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3568" y="3622482"/>
            <a:ext cx="2246093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40869" y="4389821"/>
            <a:ext cx="137742" cy="346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28835" y="4670357"/>
            <a:ext cx="389955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edellisen kierroksen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46180" y="3688274"/>
            <a:ext cx="2179896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alkuarvo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13179" y="3848426"/>
            <a:ext cx="1003394" cy="12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7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41151" y="3647702"/>
            <a:ext cx="57752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voimme laskea rekursiivisen funktion arvon millä tahansa n:n arvolla, meidän täytyy laskea uusia arvoja silmukassa, kunnes saavutetaan riittävä kierrosten määrä. Funktio kutsuu itse-itseään, kunnes ehto (if) toteutuu.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Rekursiivisen funktion arvon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89764" y="4235484"/>
            <a:ext cx="1706687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kierros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85702" y="3997261"/>
            <a:ext cx="1505360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067265" y="4186564"/>
            <a:ext cx="595172" cy="11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/>
          <p:cNvSpPr/>
          <p:nvPr/>
        </p:nvSpPr>
        <p:spPr>
          <a:xfrm>
            <a:off x="2371017" y="3449878"/>
            <a:ext cx="2006438" cy="1933703"/>
          </a:xfrm>
          <a:custGeom>
            <a:avLst/>
            <a:gdLst>
              <a:gd name="connsiteX0" fmla="*/ 2653145 w 2660618"/>
              <a:gd name="connsiteY0" fmla="*/ 1939807 h 2463393"/>
              <a:gd name="connsiteX1" fmla="*/ 1967345 w 2660618"/>
              <a:gd name="connsiteY1" fmla="*/ 2458553 h 2463393"/>
              <a:gd name="connsiteX2" fmla="*/ 595745 w 2660618"/>
              <a:gd name="connsiteY2" fmla="*/ 1667245 h 2463393"/>
              <a:gd name="connsiteX3" fmla="*/ 15452 w 2660618"/>
              <a:gd name="connsiteY3" fmla="*/ 445114 h 2463393"/>
              <a:gd name="connsiteX4" fmla="*/ 375937 w 2660618"/>
              <a:gd name="connsiteY4" fmla="*/ 14291 h 2463393"/>
              <a:gd name="connsiteX5" fmla="*/ 2415752 w 2660618"/>
              <a:gd name="connsiteY5" fmla="*/ 119799 h 2463393"/>
              <a:gd name="connsiteX6" fmla="*/ 2547637 w 2660618"/>
              <a:gd name="connsiteY6" fmla="*/ 286853 h 246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0618" h="2463393">
                <a:moveTo>
                  <a:pt x="2653145" y="1939807"/>
                </a:moveTo>
                <a:cubicBezTo>
                  <a:pt x="2481695" y="2221893"/>
                  <a:pt x="2310245" y="2503980"/>
                  <a:pt x="1967345" y="2458553"/>
                </a:cubicBezTo>
                <a:cubicBezTo>
                  <a:pt x="1624445" y="2413126"/>
                  <a:pt x="921060" y="2002818"/>
                  <a:pt x="595745" y="1667245"/>
                </a:cubicBezTo>
                <a:cubicBezTo>
                  <a:pt x="270430" y="1331672"/>
                  <a:pt x="52087" y="720606"/>
                  <a:pt x="15452" y="445114"/>
                </a:cubicBezTo>
                <a:cubicBezTo>
                  <a:pt x="-21183" y="169622"/>
                  <a:pt x="-24113" y="68510"/>
                  <a:pt x="375937" y="14291"/>
                </a:cubicBezTo>
                <a:cubicBezTo>
                  <a:pt x="775987" y="-39928"/>
                  <a:pt x="2053802" y="74372"/>
                  <a:pt x="2415752" y="119799"/>
                </a:cubicBezTo>
                <a:cubicBezTo>
                  <a:pt x="2777702" y="165226"/>
                  <a:pt x="2662669" y="226039"/>
                  <a:pt x="2547637" y="2868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Left Brace 5"/>
          <p:cNvSpPr/>
          <p:nvPr/>
        </p:nvSpPr>
        <p:spPr>
          <a:xfrm rot="16200000">
            <a:off x="5212966" y="4538900"/>
            <a:ext cx="324475" cy="1368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437350" y="5407676"/>
            <a:ext cx="2001032" cy="58210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n pienenee kierros</a:t>
            </a:r>
          </a:p>
          <a:p>
            <a:r>
              <a:rPr lang="fi-FI" dirty="0">
                <a:solidFill>
                  <a:schemeClr val="tx1"/>
                </a:solidFill>
              </a:rPr>
              <a:t>kierrokselta</a:t>
            </a:r>
          </a:p>
        </p:txBody>
      </p:sp>
    </p:spTree>
    <p:extLst>
      <p:ext uri="{BB962C8B-B14F-4D97-AF65-F5344CB8AC3E}">
        <p14:creationId xmlns:p14="http://schemas.microsoft.com/office/powerpoint/2010/main" val="295739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Rekursiivinen funktio ratkoo ongelman kierros kierrokselta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086" y="2219965"/>
            <a:ext cx="3433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(4)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(3)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(2)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(1)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(+ 3 -1)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(+ 2 -1)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(+ 1 -1)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0086" y="3356992"/>
            <a:ext cx="525850" cy="386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5936" y="2924944"/>
            <a:ext cx="180020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7268" y="1916832"/>
            <a:ext cx="2437139" cy="122413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Rekursiota jatketaan kunnes löydetään arvo, joka tiedetään (=alkuarvo).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75984" y="3743459"/>
            <a:ext cx="231920" cy="346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28529" y="4041942"/>
            <a:ext cx="1614186" cy="52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42715" y="4233865"/>
            <a:ext cx="2437139" cy="59116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Sijoitetaan alkuarvo ja lasketaan loppuun</a:t>
            </a:r>
          </a:p>
        </p:txBody>
      </p:sp>
    </p:spTree>
    <p:extLst>
      <p:ext uri="{BB962C8B-B14F-4D97-AF65-F5344CB8AC3E}">
        <p14:creationId xmlns:p14="http://schemas.microsoft.com/office/powerpoint/2010/main" val="350934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79623" y="3929960"/>
            <a:ext cx="390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Rekursiivisten funktioiden toimintaa voi olla vaikea ymmärtää vaikka uusien arvojen laskeminen päässä on helppoa. Siksi kannattaa kirjoittaa testitapaukset (check-expect), jotta voi varmistua siitä, että kirjoitettu funktio toimii kuten sen pitääkin.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Testien kirjoittaminen auttaa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ymmärtämään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79623" y="3905865"/>
            <a:ext cx="3902297" cy="1212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858823" y="42087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1) 3)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2) 2)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3)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4) 0)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3501613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Testattava funktio: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0906" y="3870945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Testit: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19540" y="5261885"/>
            <a:ext cx="2074319" cy="626678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Arvo, joka funktion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pitäisi palauttaa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8286" y="4219410"/>
            <a:ext cx="360040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1" flipV="1">
            <a:off x="3968326" y="4385507"/>
            <a:ext cx="651257" cy="89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35536" y="4204565"/>
            <a:ext cx="684398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52042" y="3902515"/>
            <a:ext cx="247291" cy="2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7735" y="3725128"/>
            <a:ext cx="1538281" cy="22757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funktiokutsu</a:t>
            </a:r>
          </a:p>
        </p:txBody>
      </p:sp>
    </p:spTree>
    <p:extLst>
      <p:ext uri="{BB962C8B-B14F-4D97-AF65-F5344CB8AC3E}">
        <p14:creationId xmlns:p14="http://schemas.microsoft.com/office/powerpoint/2010/main" val="144781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78438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547" y="368682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funktio, joka laskee kertoman. Kertoma-funktio merkitään huutomerkillä ja se määritellään näin:</a:t>
                </a:r>
              </a:p>
              <a:p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!=1∙</m:t>
                    </m:r>
                  </m:oMath>
                </a14:m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  <a:blipFill>
                <a:blip r:embed="rId6"/>
                <a:stretch>
                  <a:fillRect l="-1136" t="-252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funktiot sekä testit (väh.3kpl), kun</a:t>
                </a:r>
              </a:p>
              <a:p>
                <a:r>
                  <a:rPr lang="fi-FI" sz="200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b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) </m:t>
                    </m:r>
                    <m:r>
                      <a:rPr lang="fi-FI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 	                     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endParaRPr lang="fi-FI" sz="8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12                                               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  <a:blipFill>
                <a:blip r:embed="rId7"/>
                <a:stretch>
                  <a:fillRect l="-1064" t="-1917" b="-3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51720" y="5289558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kirjoita check-expect -testit ensin niin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saat hieman ymmärrystä siihen mitä funktion pitäisi kussakin tapauksessa palauttaa.</a:t>
            </a:r>
          </a:p>
        </p:txBody>
      </p:sp>
    </p:spTree>
    <p:extLst>
      <p:ext uri="{BB962C8B-B14F-4D97-AF65-F5344CB8AC3E}">
        <p14:creationId xmlns:p14="http://schemas.microsoft.com/office/powerpoint/2010/main" val="3603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18559" y="1703897"/>
            <a:ext cx="823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Kun muuttujan arvo vaihtelee myös funktion arvo vaihtelee. Näin saadut lukuparit voidaan sijoittaa koordinaatistoon ja yhdistää viivalla, jolloin saadaan funktion kuvaaja.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arvo kun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t=1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s(1)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t=2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s(2)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 Ohjelmakoodina tämä kirjoitetaan: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lyhyemmin map:in avulla: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arvojen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71600" y="62102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9077" y="4079044"/>
            <a:ext cx="5822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1) (s 2) (s 3)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9077" y="5073990"/>
            <a:ext cx="582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 ’(1 2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8151" y="353063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map, 													range,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Käytä tehtävän 3 funktioita sekä map:ia ja range:a ja tuota kunkin funktion avulla lukujonot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  <a:blipFill>
                <a:blip r:embed="rId6"/>
                <a:stretch>
                  <a:fillRect l="-1119" t="-4762" b="-1666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orakulmio 34"/>
          <p:cNvSpPr/>
          <p:nvPr/>
        </p:nvSpPr>
        <p:spPr>
          <a:xfrm>
            <a:off x="1155412" y="1558298"/>
            <a:ext cx="744688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rekursiiviset funktiot, jotka tuottavat seuraavanlaisia lukujonoja. Testaa funktiosi check-expect –testeillä</a:t>
            </a:r>
          </a:p>
          <a:p>
            <a:pPr marL="457200" indent="-457200">
              <a:buAutoNum type="alphaLcParenR"/>
            </a:pPr>
            <a:r>
              <a:rPr lang="fi-FI" sz="2000" i="1" dirty="0">
                <a:solidFill>
                  <a:schemeClr val="tx1"/>
                </a:solidFill>
              </a:rPr>
              <a:t>1, 3, 5, 7, 9...					b) </a:t>
            </a:r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-6, -2, 2, 6, 10...</a:t>
            </a:r>
          </a:p>
          <a:p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c)   5, 1, -3, -7, -11...                         d) -2, -3, -5, -9, -17...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vertaile lukujonon kahta peräkkäistä lukua, jotta saat selville säännön</a:t>
            </a:r>
          </a:p>
        </p:txBody>
      </p:sp>
      <p:sp>
        <p:nvSpPr>
          <p:cNvPr id="14" name="Suorakulmio 44"/>
          <p:cNvSpPr/>
          <p:nvPr/>
        </p:nvSpPr>
        <p:spPr>
          <a:xfrm>
            <a:off x="8151" y="451610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orakulmio 34"/>
              <p:cNvSpPr/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rekusiivinen funktio, joka tuottaa seuraavan lukujonon: </a:t>
                </a:r>
                <a14:m>
                  <m:oMath xmlns:m="http://schemas.openxmlformats.org/officeDocument/2006/math">
                    <m:r>
                      <a:rPr lang="fi-FI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... Luo funktion avulla lukujono kun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  <a:blipFill>
                <a:blip r:embed="rId7"/>
                <a:stretch>
                  <a:fillRect l="-1119" t="-2927" b="-975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1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Monet tosielämän sovellukset toimivat myös rekursiivisten laskukaavojen avulla. Esim. korkolaskuissa (talletukset, lainat) tilin saldo/lainan määrä vaihtelee, ja uusi korko lasketaan aina edellisen kuukauden saldon/lainan määrän mukaisesti. 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Esim. voitat 4 000 000€ Eurojackpotissa ja tallennat sen säästötilille jonka korko on 2%. Mikä on tilin saldo 12kk jälkeen?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Rekursion sovelluksia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91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Korkoa korolle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esimerkki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122" y="2943656"/>
            <a:ext cx="8731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(korkoa-korolle saldo korko% kuukaudet)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(if (&lt;= kuukaudet 0)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saldo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(let* [(prosenttikerroin (/ (+ 100 (/ korko% 12)) 100)) 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(saldo+korko (* prosenttikerroin saldo))]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(korkoa-korolle saldo+korko korko% (sub1 kuukaudet)))))</a:t>
            </a:r>
          </a:p>
          <a:p>
            <a:endParaRPr lang="fi-FI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(korkoa-korolle 4000000 2 12)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i-FI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5" idx="1"/>
          </p:cNvCxnSpPr>
          <p:nvPr/>
        </p:nvCxnSpPr>
        <p:spPr>
          <a:xfrm flipH="1" flipV="1">
            <a:off x="3608488" y="3448775"/>
            <a:ext cx="459456" cy="45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3848" y="1443943"/>
            <a:ext cx="5455229" cy="119439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muuttuvat arvot pidetään tallessa funktion parametreissa, ne muuttuvat joka kierroksella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(huom! myös korko% pidettävä mukana joka kierroksella vaikka se ei muutukaan)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67944" y="3316151"/>
            <a:ext cx="1475655" cy="35609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flipH="1">
            <a:off x="4174429" y="2638339"/>
            <a:ext cx="1757034" cy="305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5931463" y="2638339"/>
            <a:ext cx="72477" cy="338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21760" y="4801279"/>
            <a:ext cx="2564360" cy="143112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let*:n avulla luodaan lokaaleja apumuuttujia, joihin tallennetaan välituloksia (selkeyttävät koodia)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907705" y="4044742"/>
            <a:ext cx="2807874" cy="89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/>
          <p:cNvSpPr/>
          <p:nvPr/>
        </p:nvSpPr>
        <p:spPr>
          <a:xfrm>
            <a:off x="180178" y="2219706"/>
            <a:ext cx="2009107" cy="2351536"/>
          </a:xfrm>
          <a:custGeom>
            <a:avLst/>
            <a:gdLst>
              <a:gd name="connsiteX0" fmla="*/ 1112291 w 2009107"/>
              <a:gd name="connsiteY0" fmla="*/ 2290748 h 2351536"/>
              <a:gd name="connsiteX1" fmla="*/ 215476 w 2009107"/>
              <a:gd name="connsiteY1" fmla="*/ 2194032 h 2351536"/>
              <a:gd name="connsiteX2" fmla="*/ 4460 w 2009107"/>
              <a:gd name="connsiteY2" fmla="*/ 936732 h 2351536"/>
              <a:gd name="connsiteX3" fmla="*/ 338568 w 2009107"/>
              <a:gd name="connsiteY3" fmla="*/ 180594 h 2351536"/>
              <a:gd name="connsiteX4" fmla="*/ 1384853 w 2009107"/>
              <a:gd name="connsiteY4" fmla="*/ 39917 h 2351536"/>
              <a:gd name="connsiteX5" fmla="*/ 2009107 w 2009107"/>
              <a:gd name="connsiteY5" fmla="*/ 752094 h 2351536"/>
              <a:gd name="connsiteX6" fmla="*/ 2009107 w 2009107"/>
              <a:gd name="connsiteY6" fmla="*/ 752094 h 23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9107" h="2351536">
                <a:moveTo>
                  <a:pt x="1112291" y="2290748"/>
                </a:moveTo>
                <a:cubicBezTo>
                  <a:pt x="756202" y="2355224"/>
                  <a:pt x="400114" y="2419701"/>
                  <a:pt x="215476" y="2194032"/>
                </a:cubicBezTo>
                <a:cubicBezTo>
                  <a:pt x="30837" y="1968363"/>
                  <a:pt x="-16055" y="1272305"/>
                  <a:pt x="4460" y="936732"/>
                </a:cubicBezTo>
                <a:cubicBezTo>
                  <a:pt x="24975" y="601159"/>
                  <a:pt x="108503" y="330063"/>
                  <a:pt x="338568" y="180594"/>
                </a:cubicBezTo>
                <a:cubicBezTo>
                  <a:pt x="568633" y="31125"/>
                  <a:pt x="1106430" y="-55333"/>
                  <a:pt x="1384853" y="39917"/>
                </a:cubicBezTo>
                <a:cubicBezTo>
                  <a:pt x="1663276" y="135167"/>
                  <a:pt x="2009107" y="752094"/>
                  <a:pt x="2009107" y="752094"/>
                </a:cubicBezTo>
                <a:lnTo>
                  <a:pt x="2009107" y="7520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017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  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Jos vanhempasi olisivat tallentaneet säästötilille (vuosikorko 2%) kaikki lapsilisäsi syntymästäsi asti,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paljonko sinulla olisi rahaa kasassa, kun lapsilisän maksaminen päättyy 17 vuoden iässä?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Yhdestä lapsesta maksetaan lapsilisää 94.88€/kk (käytä tätä summaa vaikka määrä onkin vaihdellut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jokin verran vuosien mittaan). Voit olettaa että lapsilisä maksetaan jokaisen kuun alussa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korko maksetaan jokaisen kuun lopussa.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rekursiivinen funktio, joka laskee tilin saldon kuukausittain.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tee apufunktio, joka muuttaa vuodet kuukausiksi.</a:t>
            </a:r>
          </a:p>
        </p:txBody>
      </p:sp>
    </p:spTree>
    <p:extLst>
      <p:ext uri="{BB962C8B-B14F-4D97-AF65-F5344CB8AC3E}">
        <p14:creationId xmlns:p14="http://schemas.microsoft.com/office/powerpoint/2010/main" val="216061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Aloitat juoksuharrastuksen. Ensimmäisen viikon aikana päätät juosta 2,0km ja sitä seuraavilla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viikoilla aina 20% enemmän kuin edellisellä viikolla. Montako viikkoa sinulta menee 100km juoksemiseen?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rekursiivinen funktio, joka pystyy laskemaan tarvittavien viikkojen määrän kun muuttujina on: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alkuperäinen juoksumäärä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juoksumatkan lisäysprosentti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juostu kokonaismäärä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Säilytä juoksuviikkojen määrää omassa muuttujassaan.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mieti ensin lopetusehto</a:t>
            </a:r>
          </a:p>
        </p:txBody>
      </p:sp>
    </p:spTree>
    <p:extLst>
      <p:ext uri="{BB962C8B-B14F-4D97-AF65-F5344CB8AC3E}">
        <p14:creationId xmlns:p14="http://schemas.microsoft.com/office/powerpoint/2010/main" val="243095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 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laskee kuinka kauan lainan maksamiseen menee (vuosissa), kun lainaa maksetaan tasaerissä kuukausittain. Ajan lisäksi maksuerien määrä sekä kokonaiskorko euroissa.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Muuttujat: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vuosikorko (%)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lainan määrä alussa (€)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kuukausierä (€)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Palautetaan seuraavat asiat (listana):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laina-aika (vuosissa)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maksueriä (kpl)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kokonaiskorko (€)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2940" y="5704943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tarvitset muuttujan jokaiselle tallessa pidetävälle arvolle (huom. palautettavat arvot)</a:t>
            </a:r>
          </a:p>
        </p:txBody>
      </p:sp>
    </p:spTree>
    <p:extLst>
      <p:ext uri="{BB962C8B-B14F-4D97-AF65-F5344CB8AC3E}">
        <p14:creationId xmlns:p14="http://schemas.microsoft.com/office/powerpoint/2010/main" val="315912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54463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9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7154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if, &lt;, &gt;, =, let*, cons, random, add1, sub1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list, list-ref, length, remove)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24571" y="1430025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noppa-funktio, joka arpoo tavallisen nopan silmälukuja annetun määrän ja palauttaa luvut listana.</a:t>
            </a:r>
          </a:p>
          <a:p>
            <a:pPr marL="457200" indent="-457200">
              <a:buFontTx/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10-noppa-funktio, joka arpoo ”kymmensivuisen” nopan silmälukuja annetun määrän ja palauttaa luvut listana. 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80686" y="5423799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satunnaislukuja saat generoitua random-funktion avulla, esim.(random 4) antaa kokonaislukuja välillä 0-3.</a:t>
            </a:r>
          </a:p>
        </p:txBody>
      </p:sp>
      <p:sp>
        <p:nvSpPr>
          <p:cNvPr id="11" name="Suorakulmio 42"/>
          <p:cNvSpPr/>
          <p:nvPr/>
        </p:nvSpPr>
        <p:spPr>
          <a:xfrm>
            <a:off x="0" y="3307941"/>
            <a:ext cx="118782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10</a:t>
            </a:r>
            <a:endParaRPr lang="fi-FI" sz="1600" dirty="0"/>
          </a:p>
        </p:txBody>
      </p:sp>
      <p:sp>
        <p:nvSpPr>
          <p:cNvPr id="12" name="Suorakulmio 34"/>
          <p:cNvSpPr/>
          <p:nvPr/>
        </p:nvSpPr>
        <p:spPr>
          <a:xfrm>
            <a:off x="1183136" y="3215129"/>
            <a:ext cx="75653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lottoarvonta-funktio, joka arpoo halutun määrän kokonaislukuja (esim. 7) väliltä 1-40 ja palauttaa ne listana. Huomaa, että jokainen luku saa olla listassa vain kerran.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Suorakulmio 42"/>
          <p:cNvSpPr/>
          <p:nvPr/>
        </p:nvSpPr>
        <p:spPr>
          <a:xfrm>
            <a:off x="-18701" y="4496845"/>
            <a:ext cx="117256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11</a:t>
            </a:r>
            <a:endParaRPr lang="fi-FI" sz="1600" dirty="0"/>
          </a:p>
        </p:txBody>
      </p:sp>
      <p:sp>
        <p:nvSpPr>
          <p:cNvPr id="15" name="Suorakulmio 34"/>
          <p:cNvSpPr/>
          <p:nvPr/>
        </p:nvSpPr>
        <p:spPr>
          <a:xfrm>
            <a:off x="1183136" y="4399572"/>
            <a:ext cx="7446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bingo-funktio, joka valitsee satunnaisesti listasta halutun määrän sanoja ja palauttaa ne listana.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3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Rekursiiviset funktiot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Esimerkit</a:t>
            </a:r>
          </a:p>
          <a:p>
            <a:r>
              <a:rPr lang="fi-FI" dirty="0"/>
              <a:t>Kutsutaan itse itseään, lopetusehto</a:t>
            </a:r>
          </a:p>
          <a:p>
            <a:pPr lvl="1"/>
            <a:r>
              <a:rPr lang="fi-FI" dirty="0"/>
              <a:t>Kertoma (perus)</a:t>
            </a:r>
          </a:p>
          <a:p>
            <a:pPr lvl="1"/>
            <a:r>
              <a:rPr lang="fi-FI" dirty="0"/>
              <a:t>Rekursiivisesti määritelty funktio (perus)</a:t>
            </a:r>
          </a:p>
          <a:p>
            <a:pPr lvl="2"/>
            <a:r>
              <a:rPr lang="fi-FI" dirty="0"/>
              <a:t>Rekursiiviset funktiot</a:t>
            </a:r>
          </a:p>
          <a:p>
            <a:pPr lvl="2"/>
            <a:r>
              <a:rPr lang="fi-FI" dirty="0"/>
              <a:t>Rekursiiviset lukujonot</a:t>
            </a:r>
          </a:p>
          <a:p>
            <a:r>
              <a:rPr lang="fi-FI" dirty="0"/>
              <a:t>Lokaalit muuttujat</a:t>
            </a:r>
          </a:p>
          <a:p>
            <a:pPr lvl="1"/>
            <a:r>
              <a:rPr lang="fi-FI" dirty="0"/>
              <a:t>Lainalaskuri</a:t>
            </a:r>
          </a:p>
          <a:p>
            <a:pPr lvl="2"/>
            <a:r>
              <a:rPr lang="fi-FI" dirty="0"/>
              <a:t>Juoksulenkit</a:t>
            </a:r>
          </a:p>
          <a:p>
            <a:pPr lvl="2"/>
            <a:r>
              <a:rPr lang="fi-FI" dirty="0"/>
              <a:t>Korkoakorolle (lottovoitto, lapsilisät)</a:t>
            </a:r>
          </a:p>
          <a:p>
            <a:r>
              <a:rPr lang="fi-FI" dirty="0"/>
              <a:t>Listan käyttäminen</a:t>
            </a:r>
          </a:p>
          <a:p>
            <a:pPr lvl="1"/>
            <a:r>
              <a:rPr lang="fi-FI" dirty="0"/>
              <a:t>Nopan heittäjä (luo listan)</a:t>
            </a:r>
          </a:p>
          <a:p>
            <a:pPr lvl="1"/>
            <a:r>
              <a:rPr lang="fi-FI" dirty="0"/>
              <a:t>Keskiarvo rekursiivisesti (syö listan)</a:t>
            </a:r>
          </a:p>
          <a:p>
            <a:pPr lvl="2"/>
            <a:endParaRPr lang="fi-FI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8230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Muuttujan arvo on x-koordinaatti ja funktion arvo on y-koordinaatti. Lista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’(x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kuvaa koordinaattipistettä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(x,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(1)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15926"/>
              </p:ext>
            </p:extLst>
          </p:nvPr>
        </p:nvGraphicFramePr>
        <p:xfrm>
          <a:off x="442291" y="2759939"/>
          <a:ext cx="792088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82">
                  <a:extLst>
                    <a:ext uri="{9D8B030D-6E8A-4147-A177-3AD203B41FA5}">
                      <a16:colId xmlns:a16="http://schemas.microsoft.com/office/drawing/2014/main" val="2124121286"/>
                    </a:ext>
                  </a:extLst>
                </a:gridCol>
                <a:gridCol w="2233745">
                  <a:extLst>
                    <a:ext uri="{9D8B030D-6E8A-4147-A177-3AD203B41FA5}">
                      <a16:colId xmlns:a16="http://schemas.microsoft.com/office/drawing/2014/main" val="2507937780"/>
                    </a:ext>
                  </a:extLst>
                </a:gridCol>
                <a:gridCol w="1918189">
                  <a:extLst>
                    <a:ext uri="{9D8B030D-6E8A-4147-A177-3AD203B41FA5}">
                      <a16:colId xmlns:a16="http://schemas.microsoft.com/office/drawing/2014/main" val="195972389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50384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Muuttuja/</a:t>
                      </a:r>
                    </a:p>
                    <a:p>
                      <a:r>
                        <a:rPr lang="fi-FI" dirty="0"/>
                        <a:t>syöte</a:t>
                      </a:r>
                      <a:endParaRPr lang="fi-FI" baseline="0" dirty="0"/>
                    </a:p>
                    <a:p>
                      <a:r>
                        <a:rPr lang="fi-FI" baseline="0" dirty="0"/>
                        <a:t>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Funktiokutsu</a:t>
                      </a:r>
                      <a:r>
                        <a:rPr lang="fi-FI" baseline="0" dirty="0"/>
                        <a:t> (Racket-koodi)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Funktion arvo/</a:t>
                      </a:r>
                    </a:p>
                    <a:p>
                      <a:r>
                        <a:rPr lang="fi-FI" dirty="0"/>
                        <a:t>paluuarvo </a:t>
                      </a:r>
                    </a:p>
                    <a:p>
                      <a:r>
                        <a:rPr lang="fi-F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Koodinaatti-piste</a:t>
                      </a:r>
                    </a:p>
                    <a:p>
                      <a:r>
                        <a:rPr lang="fi-FI" dirty="0"/>
                        <a:t>(Racket-koodi)</a:t>
                      </a:r>
                    </a:p>
                    <a:p>
                      <a:r>
                        <a:rPr lang="fi-FI" dirty="0"/>
                        <a:t>’(x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1) 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’(1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3)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7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’(2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’(3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294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5088076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(list ’(1 3) ’(2 6) ’(3 9)))</a:t>
            </a:r>
          </a:p>
        </p:txBody>
      </p:sp>
    </p:spTree>
    <p:extLst>
      <p:ext uri="{BB962C8B-B14F-4D97-AF65-F5344CB8AC3E}">
        <p14:creationId xmlns:p14="http://schemas.microsoft.com/office/powerpoint/2010/main" val="41467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6767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Toinen tapa on muodostaa pisteet automaattisemmin laskemalla funktion arvot map:in avulla ja tekemällä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x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ja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y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arvoista vektoreita (vaihtoehtoinen tapa matematiikassa ilmoittaa pisteen sijainti).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(II)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8344" y="4009479"/>
            <a:ext cx="76100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X-ARVOT ’(1 2 3))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(map vector X-ARVOT (map s X-ARVOT)))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11051" y="4486501"/>
            <a:ext cx="347855" cy="915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42"/>
          <p:cNvSpPr/>
          <p:nvPr/>
        </p:nvSpPr>
        <p:spPr>
          <a:xfrm>
            <a:off x="4368036" y="5173693"/>
            <a:ext cx="100700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x:n arvot</a:t>
            </a:r>
            <a:endParaRPr lang="fi-FI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337920" y="3998045"/>
            <a:ext cx="347855" cy="192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42"/>
          <p:cNvSpPr/>
          <p:nvPr/>
        </p:nvSpPr>
        <p:spPr>
          <a:xfrm>
            <a:off x="6080259" y="5173281"/>
            <a:ext cx="97334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y:n arvot</a:t>
            </a:r>
            <a:endParaRPr lang="fi-FI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67017" y="2437361"/>
            <a:ext cx="823420" cy="79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67017" y="3216888"/>
            <a:ext cx="823420" cy="67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90437" y="2456891"/>
            <a:ext cx="0" cy="7750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22203" y="3166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99263" y="2648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0918" y="1988889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vektori</a:t>
            </a:r>
          </a:p>
        </p:txBody>
      </p:sp>
    </p:spTree>
    <p:extLst>
      <p:ext uri="{BB962C8B-B14F-4D97-AF65-F5344CB8AC3E}">
        <p14:creationId xmlns:p14="http://schemas.microsoft.com/office/powerpoint/2010/main" val="8122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630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Asenna plot-kirjasto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58230" y="600108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2" y="3313332"/>
            <a:ext cx="6403976" cy="1819709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7096613" y="4107980"/>
            <a:ext cx="125547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pisteitä</a:t>
            </a:r>
            <a:endParaRPr lang="fi-FI" sz="16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5008915" y="4181560"/>
            <a:ext cx="2087698" cy="9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6228184" y="4761148"/>
            <a:ext cx="620958" cy="1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849142" y="4599812"/>
            <a:ext cx="164159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pisteiden väri, tyyppi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286242" y="5420058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2816843" y="4890615"/>
            <a:ext cx="1" cy="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627784" y="4653136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: Rounded Corners 30"/>
          <p:cNvSpPr/>
          <p:nvPr/>
        </p:nvSpPr>
        <p:spPr>
          <a:xfrm>
            <a:off x="3016484" y="4653136"/>
            <a:ext cx="54740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Suorakulmio 42"/>
          <p:cNvSpPr/>
          <p:nvPr/>
        </p:nvSpPr>
        <p:spPr>
          <a:xfrm>
            <a:off x="3425924" y="5409024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y-akselin alue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299169" y="4920643"/>
            <a:ext cx="657356" cy="48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632058"/>
            <a:ext cx="3291913" cy="3032480"/>
          </a:xfrm>
          <a:prstGeom prst="rect">
            <a:avLst/>
          </a:prstGeom>
        </p:spPr>
      </p:pic>
      <p:sp>
        <p:nvSpPr>
          <p:cNvPr id="43" name="Suorakulmio 42"/>
          <p:cNvSpPr/>
          <p:nvPr/>
        </p:nvSpPr>
        <p:spPr>
          <a:xfrm>
            <a:off x="4689998" y="5409024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514257" y="5046324"/>
            <a:ext cx="1170902" cy="3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24982"/>
            <a:ext cx="5394292" cy="2000276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kuvaajan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3088283" y="3630926"/>
            <a:ext cx="107912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funktion määrittely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83857" y="3923313"/>
            <a:ext cx="932627" cy="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4910200" y="4744789"/>
            <a:ext cx="1090678" cy="1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000878" y="4452401"/>
            <a:ext cx="133299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viivan väri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1863141" y="5462579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  <a:endCxn id="15" idx="2"/>
          </p:cNvCxnSpPr>
          <p:nvPr/>
        </p:nvCxnSpPr>
        <p:spPr>
          <a:xfrm flipV="1">
            <a:off x="2393742" y="4955871"/>
            <a:ext cx="331134" cy="5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544856" y="4739847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42"/>
          <p:cNvSpPr/>
          <p:nvPr/>
        </p:nvSpPr>
        <p:spPr>
          <a:xfrm>
            <a:off x="3649549" y="5439697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297644" y="5167389"/>
            <a:ext cx="347066" cy="2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69" y="691475"/>
            <a:ext cx="3753574" cy="34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5" y="2650700"/>
            <a:ext cx="6506656" cy="2663957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Pisteet sekä funktion kuvaaja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samaan kuvaan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7040603" y="4541648"/>
            <a:ext cx="570362" cy="17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610965" y="4372371"/>
            <a:ext cx="8494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pisteet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126140" y="3934404"/>
            <a:ext cx="268274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lista funktioita tai pisteitä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1547664" y="4103681"/>
            <a:ext cx="578476" cy="5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orakulmio 42"/>
          <p:cNvSpPr/>
          <p:nvPr/>
        </p:nvSpPr>
        <p:spPr>
          <a:xfrm>
            <a:off x="6023248" y="4914867"/>
            <a:ext cx="922451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 flipV="1">
            <a:off x="5263081" y="4963423"/>
            <a:ext cx="760167" cy="12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97104"/>
            <a:ext cx="4011921" cy="3695745"/>
          </a:xfrm>
          <a:prstGeom prst="rect">
            <a:avLst/>
          </a:prstGeom>
        </p:spPr>
      </p:pic>
      <p:sp>
        <p:nvSpPr>
          <p:cNvPr id="35" name="Suorakulmio 42"/>
          <p:cNvSpPr/>
          <p:nvPr/>
        </p:nvSpPr>
        <p:spPr>
          <a:xfrm>
            <a:off x="1783362" y="5496521"/>
            <a:ext cx="33123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419872" y="5262205"/>
            <a:ext cx="19674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78841" y="27090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(1, 3)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2116" y="19891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(2, 6)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5391" y="1298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(3, 9)</a:t>
            </a:r>
          </a:p>
        </p:txBody>
      </p:sp>
    </p:spTree>
    <p:extLst>
      <p:ext uri="{BB962C8B-B14F-4D97-AF65-F5344CB8AC3E}">
        <p14:creationId xmlns:p14="http://schemas.microsoft.com/office/powerpoint/2010/main" val="7285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7303" y="324679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5412" y="3156120"/>
            <a:ext cx="697686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Katri, Kari ja Kimmo kävelivät kouluun (koulumatka oli 2km). Katrin kävelynopeus oli 4km/h,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Karin 4,5km/h ja Kimmon 3,5km/h. </a:t>
            </a:r>
          </a:p>
          <a:p>
            <a:endParaRPr lang="fi-FI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kunkin koululaisen kävelyyn liittyvä funktio ja piirrä kuvaajat samaan aika/matka koordinaatistoon.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Pisteet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(-3, 9), (-2, 4), (-1, 1), (0, 0), (1, 1), (2, 4), (3, 9)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f(x)=</a:t>
                </a:r>
                <a14:m>
                  <m:oMath xmlns:m="http://schemas.openxmlformats.org/officeDocument/2006/math"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g(x)=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  <a:blipFill>
                <a:blip r:embed="rId6"/>
                <a:stretch>
                  <a:fillRect l="-1065" t="-2308" b="-230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23728" y="5180161"/>
            <a:ext cx="488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voit piirtää tehtävässä 2 kuvaajan myös koulun sijainnista. Koska se ei liiku, kyseessä on vakiofunktio (funktion sääntö on pelkkä luku ilman muuttujaa).</a:t>
            </a:r>
          </a:p>
        </p:txBody>
      </p:sp>
    </p:spTree>
    <p:extLst>
      <p:ext uri="{BB962C8B-B14F-4D97-AF65-F5344CB8AC3E}">
        <p14:creationId xmlns:p14="http://schemas.microsoft.com/office/powerpoint/2010/main" val="3793924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1647&quot;&gt;&lt;property id=&quot;20148&quot; value=&quot;5&quot;/&gt;&lt;property id=&quot;20300&quot; value=&quot;Slide 1&quot;/&gt;&lt;property id=&quot;20307&quot; value=&quot;398&quot;/&gt;&lt;/object&gt;&lt;object type=&quot;3&quot; unique_id=&quot;16793&quot;&gt;&lt;property id=&quot;20148&quot; value=&quot;5&quot;/&gt;&lt;property id=&quot;20300&quot; value=&quot;Slide 9&quot;/&gt;&lt;property id=&quot;20307&quot; value=&quot;439&quot;/&gt;&lt;/object&gt;&lt;object type=&quot;3&quot; unique_id=&quot;19218&quot;&gt;&lt;property id=&quot;20148&quot; value=&quot;5&quot;/&gt;&lt;property id=&quot;20300&quot; value=&quot;Slide 2&quot;/&gt;&lt;property id=&quot;20307&quot; value=&quot;440&quot;/&gt;&lt;/object&gt;&lt;object type=&quot;3&quot; unique_id=&quot;19280&quot;&gt;&lt;property id=&quot;20148&quot; value=&quot;5&quot;/&gt;&lt;property id=&quot;20300&quot; value=&quot;Slide 5&quot;/&gt;&lt;property id=&quot;20307&quot; value=&quot;442&quot;/&gt;&lt;/object&gt;&lt;object type=&quot;3&quot; unique_id=&quot;19281&quot;&gt;&lt;property id=&quot;20148&quot; value=&quot;5&quot;/&gt;&lt;property id=&quot;20300&quot; value=&quot;Slide 6&quot;/&gt;&lt;property id=&quot;20307&quot; value=&quot;443&quot;/&gt;&lt;/object&gt;&lt;object type=&quot;3&quot; unique_id=&quot;19282&quot;&gt;&lt;property id=&quot;20148&quot; value=&quot;5&quot;/&gt;&lt;property id=&quot;20300&quot; value=&quot;Slide 3&quot;/&gt;&lt;property id=&quot;20307&quot; value=&quot;441&quot;/&gt;&lt;/object&gt;&lt;object type=&quot;3&quot; unique_id=&quot;19315&quot;&gt;&lt;property id=&quot;20148&quot; value=&quot;5&quot;/&gt;&lt;property id=&quot;20300&quot; value=&quot;Slide 7&quot;/&gt;&lt;property id=&quot;20307&quot; value=&quot;444&quot;/&gt;&lt;/object&gt;&lt;object type=&quot;3&quot; unique_id=&quot;19397&quot;&gt;&lt;property id=&quot;20148&quot; value=&quot;5&quot;/&gt;&lt;property id=&quot;20300&quot; value=&quot;Slide 8&quot;/&gt;&lt;property id=&quot;20307&quot; value=&quot;445&quot;/&gt;&lt;/object&gt;&lt;object type=&quot;3&quot; unique_id=&quot;19548&quot;&gt;&lt;property id=&quot;20148&quot; value=&quot;5&quot;/&gt;&lt;property id=&quot;20300&quot; value=&quot;Slide 4&quot;/&gt;&lt;property id=&quot;20307&quot; value=&quot;446&quot;/&gt;&lt;/object&gt;&lt;object type=&quot;3&quot; unique_id=&quot;19802&quot;&gt;&lt;property id=&quot;20148&quot; value=&quot;5&quot;/&gt;&lt;property id=&quot;20300&quot; value=&quot;Slide 10&quot;/&gt;&lt;property id=&quot;20307&quot; value=&quot;447&quot;/&gt;&lt;/object&gt;&lt;object type=&quot;3&quot; unique_id=&quot;19828&quot;&gt;&lt;property id=&quot;20148&quot; value=&quot;5&quot;/&gt;&lt;property id=&quot;20300&quot; value=&quot;Slide 11&quot;/&gt;&lt;property id=&quot;20307&quot; value=&quot;448&quot;/&gt;&lt;/object&gt;&lt;object type=&quot;3&quot; unique_id=&quot;19972&quot;&gt;&lt;property id=&quot;20148&quot; value=&quot;5&quot;/&gt;&lt;property id=&quot;20300&quot; value=&quot;Slide 12&quot;/&gt;&lt;property id=&quot;20307&quot; value=&quot;449&quot;/&gt;&lt;/object&gt;&lt;object type=&quot;3&quot; unique_id=&quot;20043&quot;&gt;&lt;property id=&quot;20148&quot; value=&quot;5&quot;/&gt;&lt;property id=&quot;20300&quot; value=&quot;Slide 13&quot;/&gt;&lt;property id=&quot;20307&quot; value=&quot;450&quot;/&gt;&lt;/object&gt;&lt;object type=&quot;3&quot; unique_id=&quot;20329&quot;&gt;&lt;property id=&quot;20148&quot; value=&quot;5&quot;/&gt;&lt;property id=&quot;20300&quot; value=&quot;Slide 14&quot;/&gt;&lt;property id=&quot;20307&quot; value=&quot;451&quot;/&gt;&lt;/object&gt;&lt;object type=&quot;3&quot; unique_id=&quot;20459&quot;&gt;&lt;property id=&quot;20148&quot; value=&quot;5&quot;/&gt;&lt;property id=&quot;20300&quot; value=&quot;Slide 27 - &amp;quot;Rekursiiviset funktiot&amp;quot;&quot;/&gt;&lt;property id=&quot;20307&quot; value=&quot;452&quot;/&gt;&lt;/object&gt;&lt;object type=&quot;3&quot; unique_id=&quot;20664&quot;&gt;&lt;property id=&quot;20148&quot; value=&quot;5&quot;/&gt;&lt;property id=&quot;20300&quot; value=&quot;Slide 15&quot;/&gt;&lt;property id=&quot;20307&quot; value=&quot;453&quot;/&gt;&lt;/object&gt;&lt;object type=&quot;3&quot; unique_id=&quot;20755&quot;&gt;&lt;property id=&quot;20148&quot; value=&quot;5&quot;/&gt;&lt;property id=&quot;20300&quot; value=&quot;Slide 16&quot;/&gt;&lt;property id=&quot;20307&quot; value=&quot;454&quot;/&gt;&lt;/object&gt;&lt;object type=&quot;3&quot; unique_id=&quot;20851&quot;&gt;&lt;property id=&quot;20148&quot; value=&quot;5&quot;/&gt;&lt;property id=&quot;20300&quot; value=&quot;Slide 17&quot;/&gt;&lt;property id=&quot;20307&quot; value=&quot;455&quot;/&gt;&lt;/object&gt;&lt;object type=&quot;3&quot; unique_id=&quot;21172&quot;&gt;&lt;property id=&quot;20148&quot; value=&quot;5&quot;/&gt;&lt;property id=&quot;20300&quot; value=&quot;Slide 18&quot;/&gt;&lt;property id=&quot;20307&quot; value=&quot;457&quot;/&gt;&lt;/object&gt;&lt;object type=&quot;3&quot; unique_id=&quot;21173&quot;&gt;&lt;property id=&quot;20148&quot; value=&quot;5&quot;/&gt;&lt;property id=&quot;20300&quot; value=&quot;Slide 19&quot;/&gt;&lt;property id=&quot;20307&quot; value=&quot;456&quot;/&gt;&lt;/object&gt;&lt;object type=&quot;3&quot; unique_id=&quot;21592&quot;&gt;&lt;property id=&quot;20148&quot; value=&quot;5&quot;/&gt;&lt;property id=&quot;20300&quot; value=&quot;Slide 20&quot;/&gt;&lt;property id=&quot;20307&quot; value=&quot;458&quot;/&gt;&lt;/object&gt;&lt;object type=&quot;3&quot; unique_id=&quot;21961&quot;&gt;&lt;property id=&quot;20148&quot; value=&quot;5&quot;/&gt;&lt;property id=&quot;20300&quot; value=&quot;Slide 21&quot;/&gt;&lt;property id=&quot;20307&quot; value=&quot;459&quot;/&gt;&lt;/object&gt;&lt;object type=&quot;3&quot; unique_id=&quot;21962&quot;&gt;&lt;property id=&quot;20148&quot; value=&quot;5&quot;/&gt;&lt;property id=&quot;20300&quot; value=&quot;Slide 22&quot;/&gt;&lt;property id=&quot;20307&quot; value=&quot;460&quot;/&gt;&lt;/object&gt;&lt;object type=&quot;3&quot; unique_id=&quot;22263&quot;&gt;&lt;property id=&quot;20148&quot; value=&quot;5&quot;/&gt;&lt;property id=&quot;20300&quot; value=&quot;Slide 23&quot;/&gt;&lt;property id=&quot;20307&quot; value=&quot;462&quot;/&gt;&lt;/object&gt;&lt;object type=&quot;3&quot; unique_id=&quot;22264&quot;&gt;&lt;property id=&quot;20148&quot; value=&quot;5&quot;/&gt;&lt;property id=&quot;20300&quot; value=&quot;Slide 24&quot;/&gt;&lt;property id=&quot;20307&quot; value=&quot;461&quot;/&gt;&lt;/object&gt;&lt;object type=&quot;3&quot; unique_id=&quot;22346&quot;&gt;&lt;property id=&quot;20148&quot; value=&quot;5&quot;/&gt;&lt;property id=&quot;20300&quot; value=&quot;Slide 25&quot;/&gt;&lt;property id=&quot;20307&quot; value=&quot;463&quot;/&gt;&lt;/object&gt;&lt;object type=&quot;3&quot; unique_id=&quot;22432&quot;&gt;&lt;property id=&quot;20148&quot; value=&quot;5&quot;/&gt;&lt;property id=&quot;20300&quot; value=&quot;Slide 26&quot;/&gt;&lt;property id=&quot;20307&quot; value=&quot;464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25334</TotalTime>
  <Words>2471</Words>
  <Application>Microsoft Office PowerPoint</Application>
  <PresentationFormat>On-screen Show (4:3)</PresentationFormat>
  <Paragraphs>345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 PL Mingti2L Big5</vt:lpstr>
      <vt:lpstr>Arial</vt:lpstr>
      <vt:lpstr>Calibri</vt:lpstr>
      <vt:lpstr>Calibri Light</vt:lpstr>
      <vt:lpstr>Cambria Math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Rekursiiviset funktiot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1115</cp:revision>
  <cp:lastPrinted>2016-09-05T06:35:50Z</cp:lastPrinted>
  <dcterms:created xsi:type="dcterms:W3CDTF">2009-02-04T09:59:18Z</dcterms:created>
  <dcterms:modified xsi:type="dcterms:W3CDTF">2017-07-25T07:08:29Z</dcterms:modified>
</cp:coreProperties>
</file>