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41"/>
  </p:notesMasterIdLst>
  <p:sldIdLst>
    <p:sldId id="388" r:id="rId3"/>
    <p:sldId id="393" r:id="rId4"/>
    <p:sldId id="392" r:id="rId5"/>
    <p:sldId id="394" r:id="rId6"/>
    <p:sldId id="395" r:id="rId7"/>
    <p:sldId id="415" r:id="rId8"/>
    <p:sldId id="397" r:id="rId9"/>
    <p:sldId id="396" r:id="rId10"/>
    <p:sldId id="416" r:id="rId11"/>
    <p:sldId id="424" r:id="rId12"/>
    <p:sldId id="399" r:id="rId13"/>
    <p:sldId id="398" r:id="rId14"/>
    <p:sldId id="400" r:id="rId15"/>
    <p:sldId id="403" r:id="rId16"/>
    <p:sldId id="405" r:id="rId17"/>
    <p:sldId id="401" r:id="rId18"/>
    <p:sldId id="418" r:id="rId19"/>
    <p:sldId id="419" r:id="rId20"/>
    <p:sldId id="439" r:id="rId21"/>
    <p:sldId id="440" r:id="rId22"/>
    <p:sldId id="421" r:id="rId23"/>
    <p:sldId id="423" r:id="rId24"/>
    <p:sldId id="420" r:id="rId25"/>
    <p:sldId id="422" r:id="rId26"/>
    <p:sldId id="438" r:id="rId27"/>
    <p:sldId id="441" r:id="rId28"/>
    <p:sldId id="436" r:id="rId29"/>
    <p:sldId id="437" r:id="rId30"/>
    <p:sldId id="443" r:id="rId31"/>
    <p:sldId id="442" r:id="rId32"/>
    <p:sldId id="444" r:id="rId33"/>
    <p:sldId id="435" r:id="rId34"/>
    <p:sldId id="417" r:id="rId35"/>
    <p:sldId id="425" r:id="rId36"/>
    <p:sldId id="426" r:id="rId37"/>
    <p:sldId id="427" r:id="rId38"/>
    <p:sldId id="428" r:id="rId39"/>
    <p:sldId id="433" r:id="rId40"/>
  </p:sldIdLst>
  <p:sldSz cx="9144000" cy="6858000" type="screen4x3"/>
  <p:notesSz cx="6858000" cy="9144000"/>
  <p:custDataLst>
    <p:tags r:id="rId42"/>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4EAF3"/>
    <a:srgbClr val="86A6C1"/>
    <a:srgbClr val="CC0000"/>
    <a:srgbClr val="941100"/>
    <a:srgbClr val="D6D6D6"/>
    <a:srgbClr val="A9E5D1"/>
    <a:srgbClr val="FFFFFF"/>
    <a:srgbClr val="1C1DFD"/>
    <a:srgbClr val="FFE593"/>
    <a:srgbClr val="6CA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Normaali tyyli 2 - Korostu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Vaalea tyyli 1 - Korostus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9"/>
    <p:restoredTop sz="94592"/>
  </p:normalViewPr>
  <p:slideViewPr>
    <p:cSldViewPr>
      <p:cViewPr varScale="1">
        <p:scale>
          <a:sx n="82" d="100"/>
          <a:sy n="82" d="100"/>
        </p:scale>
        <p:origin x="1867"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2" d="100"/>
          <a:sy n="72" d="100"/>
        </p:scale>
        <p:origin x="1136" y="2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063028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254453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810804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51545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12366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850028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3562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21759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79710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265064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78379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60299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460302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46674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5477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yöristetty suorakulmio 3"/>
          <p:cNvSpPr/>
          <p:nvPr/>
        </p:nvSpPr>
        <p:spPr bwMode="auto">
          <a:xfrm>
            <a:off x="1123882" y="3348179"/>
            <a:ext cx="6904501" cy="1338166"/>
          </a:xfrm>
          <a:prstGeom prst="round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w="139700" prst="cross"/>
          </a:sp3d>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baseline="0" dirty="0">
              <a:ln>
                <a:noFill/>
              </a:ln>
              <a:solidFill>
                <a:schemeClr val="bg1"/>
              </a:solidFill>
              <a:effectLst/>
              <a:latin typeface="Arial" charset="0"/>
            </a:endParaRPr>
          </a:p>
        </p:txBody>
      </p:sp>
      <p:sp>
        <p:nvSpPr>
          <p:cNvPr id="5" name="Suorakulmio 4"/>
          <p:cNvSpPr/>
          <p:nvPr/>
        </p:nvSpPr>
        <p:spPr>
          <a:xfrm>
            <a:off x="3583963" y="4899732"/>
            <a:ext cx="2527405" cy="584775"/>
          </a:xfrm>
          <a:prstGeom prst="rect">
            <a:avLst/>
          </a:prstGeom>
        </p:spPr>
        <p:txBody>
          <a:bodyPr wrap="square">
            <a:spAutoFit/>
          </a:bodyPr>
          <a:lstStyle/>
          <a:p>
            <a:r>
              <a:rPr lang="fi-FI" sz="3200" i="1" dirty="0">
                <a:solidFill>
                  <a:schemeClr val="tx2">
                    <a:lumMod val="75000"/>
                    <a:lumOff val="25000"/>
                  </a:schemeClr>
                </a:solidFill>
                <a:latin typeface="Arial" charset="0"/>
              </a:rPr>
              <a:t>Listan alkiot</a:t>
            </a:r>
            <a:endParaRPr lang="fi-FI" sz="3200" dirty="0"/>
          </a:p>
        </p:txBody>
      </p:sp>
      <p:sp>
        <p:nvSpPr>
          <p:cNvPr id="6" name="Suorakulmio 5"/>
          <p:cNvSpPr/>
          <p:nvPr/>
        </p:nvSpPr>
        <p:spPr>
          <a:xfrm>
            <a:off x="1123882" y="3494880"/>
            <a:ext cx="7535195" cy="70788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(list 24 ”Heippa” #false      ) </a:t>
            </a:r>
            <a:r>
              <a:rPr lang="fi-FI" sz="4000" dirty="0">
                <a:solidFill>
                  <a:schemeClr val="tx2">
                    <a:lumMod val="75000"/>
                    <a:lumOff val="25000"/>
                  </a:schemeClr>
                </a:solidFill>
                <a:latin typeface="Arial" charset="0"/>
              </a:rPr>
              <a:t> </a:t>
            </a:r>
            <a:endParaRPr lang="fi-FI" sz="4000" dirty="0"/>
          </a:p>
        </p:txBody>
      </p:sp>
      <p:sp>
        <p:nvSpPr>
          <p:cNvPr id="7" name="Suorakulmio 6"/>
          <p:cNvSpPr/>
          <p:nvPr/>
        </p:nvSpPr>
        <p:spPr>
          <a:xfrm>
            <a:off x="706934" y="1478770"/>
            <a:ext cx="7321449" cy="1815882"/>
          </a:xfrm>
          <a:prstGeom prst="rect">
            <a:avLst/>
          </a:prstGeom>
        </p:spPr>
        <p:txBody>
          <a:bodyPr wrap="square">
            <a:spAutoFit/>
          </a:bodyPr>
          <a:lstStyle/>
          <a:p>
            <a:r>
              <a:rPr lang="fi-FI" sz="2800" i="1" dirty="0">
                <a:solidFill>
                  <a:schemeClr val="tx2">
                    <a:lumMod val="75000"/>
                    <a:lumOff val="25000"/>
                  </a:schemeClr>
                </a:solidFill>
                <a:latin typeface="Arial" charset="0"/>
              </a:rPr>
              <a:t>Lista</a:t>
            </a:r>
            <a:r>
              <a:rPr lang="fi-FI" sz="2800" dirty="0">
                <a:solidFill>
                  <a:schemeClr val="tx2">
                    <a:lumMod val="75000"/>
                    <a:lumOff val="25000"/>
                  </a:schemeClr>
                </a:solidFill>
                <a:latin typeface="Arial" charset="0"/>
              </a:rPr>
              <a:t> on </a:t>
            </a:r>
            <a:r>
              <a:rPr lang="fi-FI" sz="2800" b="1" dirty="0">
                <a:solidFill>
                  <a:schemeClr val="tx2">
                    <a:lumMod val="75000"/>
                    <a:lumOff val="25000"/>
                  </a:schemeClr>
                </a:solidFill>
                <a:latin typeface="Arial" charset="0"/>
              </a:rPr>
              <a:t>tietorakenne</a:t>
            </a:r>
            <a:r>
              <a:rPr lang="fi-FI" sz="2800" dirty="0">
                <a:solidFill>
                  <a:schemeClr val="tx2">
                    <a:lumMod val="75000"/>
                    <a:lumOff val="25000"/>
                  </a:schemeClr>
                </a:solidFill>
                <a:latin typeface="Arial" charset="0"/>
              </a:rPr>
              <a:t>, joka sisältää alkioita. Alkiot voivat olla minkä tyyppisiä tahansa: Lukuja, Merkkijonoja, Totuusarvoja, Kuvia tai toisia listoja.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766726"/>
            <a:ext cx="6170833"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luominen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cxnSp>
        <p:nvCxnSpPr>
          <p:cNvPr id="25" name="Suora nuoliyhdysviiva 24"/>
          <p:cNvCxnSpPr/>
          <p:nvPr/>
        </p:nvCxnSpPr>
        <p:spPr bwMode="auto">
          <a:xfrm flipV="1">
            <a:off x="5796136" y="4304971"/>
            <a:ext cx="1006028" cy="60929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grpSp>
        <p:nvGrpSpPr>
          <p:cNvPr id="23" name="Ryhmitä 15"/>
          <p:cNvGrpSpPr/>
          <p:nvPr/>
        </p:nvGrpSpPr>
        <p:grpSpPr>
          <a:xfrm>
            <a:off x="6579314" y="3690313"/>
            <a:ext cx="891399"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grpSp>
      <p:cxnSp>
        <p:nvCxnSpPr>
          <p:cNvPr id="30" name="Suora nuoliyhdysviiva 24"/>
          <p:cNvCxnSpPr/>
          <p:nvPr/>
        </p:nvCxnSpPr>
        <p:spPr bwMode="auto">
          <a:xfrm flipV="1">
            <a:off x="5194427" y="4233780"/>
            <a:ext cx="449931" cy="671695"/>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1" name="Suora nuoliyhdysviiva 24"/>
          <p:cNvCxnSpPr/>
          <p:nvPr/>
        </p:nvCxnSpPr>
        <p:spPr bwMode="auto">
          <a:xfrm flipH="1" flipV="1">
            <a:off x="2721167" y="4227641"/>
            <a:ext cx="994049" cy="730133"/>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2" name="Suora nuoliyhdysviiva 24"/>
          <p:cNvCxnSpPr/>
          <p:nvPr/>
        </p:nvCxnSpPr>
        <p:spPr bwMode="auto">
          <a:xfrm flipH="1" flipV="1">
            <a:off x="3947386" y="4227641"/>
            <a:ext cx="268868" cy="683971"/>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66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9</a:t>
            </a:r>
            <a:endParaRPr lang="fi-FI" sz="1600" dirty="0"/>
          </a:p>
        </p:txBody>
      </p:sp>
      <p:sp>
        <p:nvSpPr>
          <p:cNvPr id="45" name="Suorakulmio 44"/>
          <p:cNvSpPr/>
          <p:nvPr/>
        </p:nvSpPr>
        <p:spPr>
          <a:xfrm>
            <a:off x="-19667" y="3552085"/>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append</a:t>
            </a:r>
            <a:r>
              <a:rPr lang="fi-FI" sz="1600" i="1">
                <a:solidFill>
                  <a:schemeClr val="tx1"/>
                </a:solidFill>
                <a:latin typeface="Arial" charset="0"/>
              </a:rPr>
              <a:t>, first, rest, reverse, empty?)</a:t>
            </a:r>
            <a:endParaRPr lang="fi-FI" sz="1600" i="1" dirty="0">
              <a:solidFill>
                <a:schemeClr val="tx1"/>
              </a:solidFill>
            </a:endParaRPr>
          </a:p>
        </p:txBody>
      </p:sp>
      <p:sp>
        <p:nvSpPr>
          <p:cNvPr id="60" name="Suorakulmio 34"/>
          <p:cNvSpPr/>
          <p:nvPr/>
        </p:nvSpPr>
        <p:spPr>
          <a:xfrm>
            <a:off x="1328112" y="3461171"/>
            <a:ext cx="7815888" cy="769441"/>
          </a:xfrm>
          <a:prstGeom prst="rect">
            <a:avLst/>
          </a:prstGeom>
        </p:spPr>
        <p:txBody>
          <a:bodyPr wrap="square">
            <a:spAutoFit/>
          </a:bodyPr>
          <a:lstStyle/>
          <a:p>
            <a:r>
              <a:rPr lang="fi-FI" sz="2200" dirty="0">
                <a:solidFill>
                  <a:schemeClr val="tx1"/>
                </a:solidFill>
                <a:latin typeface="Arial" charset="0"/>
              </a:rPr>
              <a:t>Tee funktio, joka siirtää listan viimeisen alkion sen ensimmäiseksi.</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328112" y="1679478"/>
            <a:ext cx="7815888" cy="769441"/>
          </a:xfrm>
          <a:prstGeom prst="rect">
            <a:avLst/>
          </a:prstGeom>
        </p:spPr>
        <p:txBody>
          <a:bodyPr wrap="square">
            <a:spAutoFit/>
          </a:bodyPr>
          <a:lstStyle/>
          <a:p>
            <a:r>
              <a:rPr lang="fi-FI" sz="2200" dirty="0">
                <a:solidFill>
                  <a:schemeClr val="tx1"/>
                </a:solidFill>
                <a:latin typeface="Arial" charset="0"/>
              </a:rPr>
              <a:t>Tee funktio, joka siirtää listan ensimmäisen alkion sen viimeiseksi.</a:t>
            </a:r>
          </a:p>
        </p:txBody>
      </p:sp>
      <p:pic>
        <p:nvPicPr>
          <p:cNvPr id="4" name="Picture 3"/>
          <p:cNvPicPr>
            <a:picLocks noChangeAspect="1"/>
          </p:cNvPicPr>
          <p:nvPr/>
        </p:nvPicPr>
        <p:blipFill>
          <a:blip r:embed="rId5"/>
          <a:stretch>
            <a:fillRect/>
          </a:stretch>
        </p:blipFill>
        <p:spPr>
          <a:xfrm>
            <a:off x="1328112" y="2653924"/>
            <a:ext cx="6106099" cy="514313"/>
          </a:xfrm>
          <a:prstGeom prst="rect">
            <a:avLst/>
          </a:prstGeom>
        </p:spPr>
      </p:pic>
      <p:pic>
        <p:nvPicPr>
          <p:cNvPr id="5" name="Picture 4"/>
          <p:cNvPicPr>
            <a:picLocks noChangeAspect="1"/>
          </p:cNvPicPr>
          <p:nvPr/>
        </p:nvPicPr>
        <p:blipFill>
          <a:blip r:embed="rId6"/>
          <a:stretch>
            <a:fillRect/>
          </a:stretch>
        </p:blipFill>
        <p:spPr>
          <a:xfrm>
            <a:off x="1328111" y="4391123"/>
            <a:ext cx="6046789" cy="529094"/>
          </a:xfrm>
          <a:prstGeom prst="rect">
            <a:avLst/>
          </a:prstGeom>
        </p:spPr>
      </p:pic>
    </p:spTree>
    <p:extLst>
      <p:ext uri="{BB962C8B-B14F-4D97-AF65-F5344CB8AC3E}">
        <p14:creationId xmlns:p14="http://schemas.microsoft.com/office/powerpoint/2010/main" val="241473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Ryhmitä 15"/>
          <p:cNvGrpSpPr/>
          <p:nvPr/>
        </p:nvGrpSpPr>
        <p:grpSpPr>
          <a:xfrm>
            <a:off x="527216" y="1664571"/>
            <a:ext cx="1359886"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24</a:t>
              </a:r>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grpSp>
      <p:cxnSp>
        <p:nvCxnSpPr>
          <p:cNvPr id="31" name="Suora nuoliyhdysviiva 24"/>
          <p:cNvCxnSpPr>
            <a:endCxn id="22" idx="1"/>
          </p:cNvCxnSpPr>
          <p:nvPr/>
        </p:nvCxnSpPr>
        <p:spPr bwMode="auto">
          <a:xfrm>
            <a:off x="1547130" y="1923212"/>
            <a:ext cx="1036850"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28" name="Suorakulmio 12"/>
          <p:cNvSpPr/>
          <p:nvPr/>
        </p:nvSpPr>
        <p:spPr>
          <a:xfrm>
            <a:off x="5793232" y="1675588"/>
            <a:ext cx="1606172"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#false</a:t>
            </a:r>
          </a:p>
        </p:txBody>
      </p:sp>
      <p:sp>
        <p:nvSpPr>
          <p:cNvPr id="33" name="Suorakulmio 13"/>
          <p:cNvSpPr/>
          <p:nvPr/>
        </p:nvSpPr>
        <p:spPr>
          <a:xfrm>
            <a:off x="7399404" y="1675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grpSp>
        <p:nvGrpSpPr>
          <p:cNvPr id="11" name="Group 10"/>
          <p:cNvGrpSpPr/>
          <p:nvPr/>
        </p:nvGrpSpPr>
        <p:grpSpPr>
          <a:xfrm>
            <a:off x="2583980" y="1675588"/>
            <a:ext cx="2500545" cy="496632"/>
            <a:chOff x="3163710" y="2176588"/>
            <a:chExt cx="2500545" cy="496632"/>
          </a:xfrm>
        </p:grpSpPr>
        <p:sp>
          <p:nvSpPr>
            <p:cNvPr id="20"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22"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”Heippa”</a:t>
              </a:r>
            </a:p>
          </p:txBody>
        </p:sp>
      </p:grpSp>
      <p:cxnSp>
        <p:nvCxnSpPr>
          <p:cNvPr id="30" name="Suora nuoliyhdysviiva 24"/>
          <p:cNvCxnSpPr>
            <a:endCxn id="28" idx="1"/>
          </p:cNvCxnSpPr>
          <p:nvPr/>
        </p:nvCxnSpPr>
        <p:spPr bwMode="auto">
          <a:xfrm>
            <a:off x="4744553" y="1923212"/>
            <a:ext cx="1048679"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5" name="Suorakulmio 12"/>
          <p:cNvSpPr/>
          <p:nvPr/>
        </p:nvSpPr>
        <p:spPr>
          <a:xfrm>
            <a:off x="251520" y="2924944"/>
            <a:ext cx="89120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rgbClr val="002060"/>
                </a:solidFill>
                <a:latin typeface="Courier New" panose="02070309020205020404" pitchFamily="49" charset="0"/>
                <a:cs typeface="Courier New" panose="02070309020205020404" pitchFamily="49" charset="0"/>
              </a:rPr>
              <a:t>”9A”</a:t>
            </a:r>
          </a:p>
        </p:txBody>
      </p:sp>
      <p:sp>
        <p:nvSpPr>
          <p:cNvPr id="36" name="Suorakulmio 13"/>
          <p:cNvSpPr/>
          <p:nvPr/>
        </p:nvSpPr>
        <p:spPr>
          <a:xfrm>
            <a:off x="1135151" y="2924944"/>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37" name="Suora nuoliyhdysviiva 24"/>
          <p:cNvCxnSpPr>
            <a:endCxn id="43" idx="1"/>
          </p:cNvCxnSpPr>
          <p:nvPr/>
        </p:nvCxnSpPr>
        <p:spPr bwMode="auto">
          <a:xfrm flipV="1">
            <a:off x="1507441" y="3181982"/>
            <a:ext cx="742765" cy="1431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9" name="Suorakulmio 12"/>
          <p:cNvSpPr/>
          <p:nvPr/>
        </p:nvSpPr>
        <p:spPr>
          <a:xfrm>
            <a:off x="4051073" y="2940823"/>
            <a:ext cx="75695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2" name="Suorakulmio 13"/>
          <p:cNvSpPr/>
          <p:nvPr/>
        </p:nvSpPr>
        <p:spPr>
          <a:xfrm>
            <a:off x="2957144" y="2933666"/>
            <a:ext cx="72614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3" name="Suorakulmio 12"/>
          <p:cNvSpPr/>
          <p:nvPr/>
        </p:nvSpPr>
        <p:spPr>
          <a:xfrm>
            <a:off x="2250206" y="2933666"/>
            <a:ext cx="72332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45" name="Suora nuoliyhdysviiva 24"/>
          <p:cNvCxnSpPr>
            <a:endCxn id="39" idx="1"/>
          </p:cNvCxnSpPr>
          <p:nvPr/>
        </p:nvCxnSpPr>
        <p:spPr bwMode="auto">
          <a:xfrm flipV="1">
            <a:off x="3298554" y="3189139"/>
            <a:ext cx="752519" cy="7157"/>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48" name="Suorakulmio 12"/>
          <p:cNvSpPr/>
          <p:nvPr/>
        </p:nvSpPr>
        <p:spPr>
          <a:xfrm>
            <a:off x="5800456" y="4938873"/>
            <a:ext cx="75558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15</a:t>
            </a:r>
          </a:p>
        </p:txBody>
      </p:sp>
      <p:sp>
        <p:nvSpPr>
          <p:cNvPr id="49" name="Suorakulmio 13"/>
          <p:cNvSpPr/>
          <p:nvPr/>
        </p:nvSpPr>
        <p:spPr>
          <a:xfrm>
            <a:off x="6557415"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
        <p:nvSpPr>
          <p:cNvPr id="51" name="Suorakulmio 13"/>
          <p:cNvSpPr/>
          <p:nvPr/>
        </p:nvSpPr>
        <p:spPr>
          <a:xfrm>
            <a:off x="4780542"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52" name="Suorakulmio 12"/>
          <p:cNvSpPr/>
          <p:nvPr/>
        </p:nvSpPr>
        <p:spPr>
          <a:xfrm>
            <a:off x="2959940" y="4938873"/>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”Mikko”</a:t>
            </a:r>
          </a:p>
        </p:txBody>
      </p:sp>
      <p:cxnSp>
        <p:nvCxnSpPr>
          <p:cNvPr id="54" name="Suora nuoliyhdysviiva 24"/>
          <p:cNvCxnSpPr/>
          <p:nvPr/>
        </p:nvCxnSpPr>
        <p:spPr bwMode="auto">
          <a:xfrm>
            <a:off x="5120513" y="5186497"/>
            <a:ext cx="696312"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67" name="Elbow Connector 66"/>
          <p:cNvCxnSpPr/>
          <p:nvPr/>
        </p:nvCxnSpPr>
        <p:spPr>
          <a:xfrm rot="16200000" flipH="1">
            <a:off x="1780287" y="3984083"/>
            <a:ext cx="1997357" cy="40747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Suorakulmio 12"/>
          <p:cNvSpPr/>
          <p:nvPr/>
        </p:nvSpPr>
        <p:spPr>
          <a:xfrm>
            <a:off x="7633583" y="4094067"/>
            <a:ext cx="73282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16</a:t>
            </a:r>
          </a:p>
        </p:txBody>
      </p:sp>
      <p:sp>
        <p:nvSpPr>
          <p:cNvPr id="74" name="Suorakulmio 13"/>
          <p:cNvSpPr/>
          <p:nvPr/>
        </p:nvSpPr>
        <p:spPr>
          <a:xfrm>
            <a:off x="8340668" y="4093375"/>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a:solidFill>
                  <a:schemeClr val="bg2">
                    <a:lumMod val="25000"/>
                  </a:schemeClr>
                </a:solidFill>
                <a:latin typeface="Courier New" panose="02070309020205020404" pitchFamily="49" charset="0"/>
                <a:cs typeface="Courier New" panose="02070309020205020404" pitchFamily="49" charset="0"/>
              </a:rPr>
              <a:t>’()</a:t>
            </a:r>
            <a:endParaRPr lang="fi-FI" sz="2000" dirty="0">
              <a:solidFill>
                <a:schemeClr val="bg2">
                  <a:lumMod val="25000"/>
                </a:schemeClr>
              </a:solidFill>
              <a:latin typeface="Courier New" panose="02070309020205020404" pitchFamily="49" charset="0"/>
              <a:cs typeface="Courier New" panose="02070309020205020404" pitchFamily="49" charset="0"/>
            </a:endParaRPr>
          </a:p>
        </p:txBody>
      </p:sp>
      <p:grpSp>
        <p:nvGrpSpPr>
          <p:cNvPr id="75" name="Group 74"/>
          <p:cNvGrpSpPr/>
          <p:nvPr/>
        </p:nvGrpSpPr>
        <p:grpSpPr>
          <a:xfrm>
            <a:off x="4793067" y="4094759"/>
            <a:ext cx="2500545" cy="496632"/>
            <a:chOff x="3163710" y="2176588"/>
            <a:chExt cx="2500545" cy="496632"/>
          </a:xfrm>
        </p:grpSpPr>
        <p:sp>
          <p:nvSpPr>
            <p:cNvPr id="76"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latin typeface="Courier New" panose="02070309020205020404" pitchFamily="49" charset="0"/>
                <a:cs typeface="Courier New" panose="02070309020205020404" pitchFamily="49" charset="0"/>
              </a:endParaRPr>
            </a:p>
          </p:txBody>
        </p:sp>
        <p:sp>
          <p:nvSpPr>
            <p:cNvPr id="77"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”Sanna”</a:t>
              </a:r>
            </a:p>
          </p:txBody>
        </p:sp>
      </p:grpSp>
      <p:cxnSp>
        <p:nvCxnSpPr>
          <p:cNvPr id="79" name="Suora nuoliyhdysviiva 24"/>
          <p:cNvCxnSpPr/>
          <p:nvPr/>
        </p:nvCxnSpPr>
        <p:spPr bwMode="auto">
          <a:xfrm>
            <a:off x="6953640" y="4342383"/>
            <a:ext cx="682477"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82" name="Elbow Connector 81"/>
          <p:cNvCxnSpPr/>
          <p:nvPr/>
        </p:nvCxnSpPr>
        <p:spPr>
          <a:xfrm rot="16200000" flipH="1">
            <a:off x="4042764" y="3569320"/>
            <a:ext cx="1146086" cy="40004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Suorakulmio 13"/>
          <p:cNvSpPr/>
          <p:nvPr/>
        </p:nvSpPr>
        <p:spPr>
          <a:xfrm>
            <a:off x="4797399" y="294082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130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apply</a:t>
            </a:r>
            <a:r>
              <a:rPr lang="fi-FI" sz="2800" dirty="0">
                <a:solidFill>
                  <a:schemeClr val="tx2">
                    <a:lumMod val="75000"/>
                    <a:lumOff val="25000"/>
                  </a:schemeClr>
                </a:solidFill>
                <a:latin typeface="Arial" charset="0"/>
              </a:rPr>
              <a:t>:n avulla voit muuntaa listan alkiot funktiosi argumenteiksi. Antamasi funktion tulee olla sellainen, että se pystyy ottamaan vastaan </a:t>
            </a:r>
            <a:r>
              <a:rPr lang="fi-FI" sz="2800" i="1" dirty="0">
                <a:solidFill>
                  <a:schemeClr val="tx2">
                    <a:lumMod val="75000"/>
                    <a:lumOff val="25000"/>
                  </a:schemeClr>
                </a:solidFill>
                <a:latin typeface="Arial" charset="0"/>
              </a:rPr>
              <a:t>n</a:t>
            </a:r>
            <a:r>
              <a:rPr lang="fi-FI" sz="2800" dirty="0">
                <a:solidFill>
                  <a:schemeClr val="tx2">
                    <a:lumMod val="75000"/>
                    <a:lumOff val="25000"/>
                  </a:schemeClr>
                </a:solidFill>
                <a:latin typeface="Arial" charset="0"/>
              </a:rPr>
              <a:t> argumenttia esim.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overlay</a:t>
            </a:r>
            <a:r>
              <a:rPr lang="fi-FI" sz="2800" dirty="0">
                <a:solidFill>
                  <a:schemeClr val="tx2">
                    <a:lumMod val="75000"/>
                    <a:lumOff val="25000"/>
                  </a:schemeClr>
                </a:solidFill>
                <a:latin typeface="Arial" charset="0"/>
              </a:rPr>
              <a:t> jne.</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muuntaminen funktion argumenteiksi (apply)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9017" y="3892405"/>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(apply +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(+ 1 2 3 4 5 6)</a:t>
            </a:r>
          </a:p>
        </p:txBody>
      </p:sp>
      <p:cxnSp>
        <p:nvCxnSpPr>
          <p:cNvPr id="19" name="Straight Arrow Connector 18"/>
          <p:cNvCxnSpPr/>
          <p:nvPr/>
        </p:nvCxnSpPr>
        <p:spPr>
          <a:xfrm flipV="1">
            <a:off x="3294024"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43808"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21" name="Straight Arrow Connector 20"/>
          <p:cNvCxnSpPr/>
          <p:nvPr/>
        </p:nvCxnSpPr>
        <p:spPr>
          <a:xfrm flipV="1">
            <a:off x="4802243"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352027"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61134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246769"/>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annetaan funktio sekä lista, joka sisältää funktion argumentteja.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 </a:t>
            </a:r>
            <a:r>
              <a:rPr lang="fi-FI" sz="2800" dirty="0">
                <a:solidFill>
                  <a:schemeClr val="tx2">
                    <a:lumMod val="75000"/>
                    <a:lumOff val="25000"/>
                  </a:schemeClr>
                </a:solidFill>
                <a:latin typeface="Arial" charset="0"/>
                <a:cs typeface="Courier New" panose="02070309020205020404" pitchFamily="49" charset="0"/>
              </a:rPr>
              <a:t>ottaa yhden argumentin järjestyksessä listasta ja kutsuu funktiota tällä argumentilla.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 palauttaa funktion paluuarvot listana. </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78578" y="4126916"/>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sqr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(sqr 1) (sqr 2) (sqr 3))</a:t>
            </a:r>
          </a:p>
        </p:txBody>
      </p:sp>
      <p:cxnSp>
        <p:nvCxnSpPr>
          <p:cNvPr id="9" name="Straight Arrow Connector 8"/>
          <p:cNvCxnSpPr/>
          <p:nvPr/>
        </p:nvCxnSpPr>
        <p:spPr>
          <a:xfrm flipV="1">
            <a:off x="341171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6149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73418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396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76535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voidaan antaa myös sellainen funktio, joka tarvitsee kaksi argumenttia. Nämä annetaan omissa listoissaan joiden täytyy olla saman pituiset.</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857855" y="3756952"/>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4 5 6)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(expt 4 1) (expt 5 2) (expt 6 3))</a:t>
            </a:r>
          </a:p>
        </p:txBody>
      </p:sp>
      <p:cxnSp>
        <p:nvCxnSpPr>
          <p:cNvPr id="9" name="Straight Arrow Connector 8"/>
          <p:cNvCxnSpPr/>
          <p:nvPr/>
        </p:nvCxnSpPr>
        <p:spPr>
          <a:xfrm flipV="1">
            <a:off x="2890991"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40775"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396492"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46276"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922150"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51777"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262145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halutaan poimia esim. sisäkkäisten listojen ensimmäiset alkiot, se voidaan tehdä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:in avulla</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Arvojen poimiminen sisäkkäisistä listoista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79104" y="3073473"/>
            <a:ext cx="8064896"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first (list ’(”Pekka” 185) ’(”Sanna” 155)))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(first ’(”Pekka” 185))(first ’(”Sanna” 155)))</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a:t>
            </a:r>
            <a:r>
              <a:rPr lang="fi-FI" dirty="0">
                <a:solidFill>
                  <a:srgbClr val="002060"/>
                </a:solidFill>
                <a:latin typeface="Courier New" panose="02070309020205020404" pitchFamily="49" charset="0"/>
                <a:cs typeface="Courier New" panose="02070309020205020404" pitchFamily="49" charset="0"/>
              </a:rPr>
              <a:t>(list ”Pekka” ”Sanna”)</a:t>
            </a:r>
          </a:p>
        </p:txBody>
      </p:sp>
      <p:cxnSp>
        <p:nvCxnSpPr>
          <p:cNvPr id="9" name="Straight Arrow Connector 8"/>
          <p:cNvCxnSpPr/>
          <p:nvPr/>
        </p:nvCxnSpPr>
        <p:spPr>
          <a:xfrm flipV="1">
            <a:off x="2112240" y="3400413"/>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662024" y="3651064"/>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5022216" y="338454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527912" y="3652872"/>
            <a:ext cx="3384376" cy="26927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(jossa pienempiä listoja)</a:t>
            </a:r>
          </a:p>
        </p:txBody>
      </p:sp>
    </p:spTree>
    <p:extLst>
      <p:ext uri="{BB962C8B-B14F-4D97-AF65-F5344CB8AC3E}">
        <p14:creationId xmlns:p14="http://schemas.microsoft.com/office/powerpoint/2010/main" val="355870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95585" y="2663176"/>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399110" y="1567819"/>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Joskus on kätevää määritellä oma funktio, ja antaa se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a:t>
            </a: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20871" y="8542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2" name="TextBox 1"/>
          <p:cNvSpPr txBox="1"/>
          <p:nvPr/>
        </p:nvSpPr>
        <p:spPr>
          <a:xfrm>
            <a:off x="1595585" y="2686921"/>
            <a:ext cx="6422481" cy="3262432"/>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kerro-3 : Luku -&gt; Luku</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(triplaus x)</a:t>
            </a:r>
          </a:p>
          <a:p>
            <a:pPr>
              <a:spcBef>
                <a:spcPts val="600"/>
              </a:spcBef>
            </a:pPr>
            <a:r>
              <a:rPr lang="fi-FI" b="1" dirty="0">
                <a:solidFill>
                  <a:schemeClr val="tx1"/>
                </a:solidFill>
                <a:latin typeface="Courier New" panose="02070309020205020404" pitchFamily="49" charset="0"/>
                <a:cs typeface="Courier New" panose="02070309020205020404" pitchFamily="49" charset="0"/>
              </a:rPr>
              <a:t>   (* x 3))</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triplaus (list 1 2 3))</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(triplaus 1) (triplaus 2) (triplaus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(list (* 1 3) (* 2 3) (* 3 3))</a:t>
            </a:r>
            <a:endParaRPr lang="fi-FI"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3005992"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55776"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514211"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63995"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4" name="TextBox 3"/>
          <p:cNvSpPr txBox="1"/>
          <p:nvPr/>
        </p:nvSpPr>
        <p:spPr>
          <a:xfrm>
            <a:off x="5884148" y="2865688"/>
            <a:ext cx="2133918" cy="369332"/>
          </a:xfrm>
          <a:prstGeom prst="rect">
            <a:avLst/>
          </a:prstGeom>
          <a:noFill/>
        </p:spPr>
        <p:txBody>
          <a:bodyPr wrap="none" rtlCol="0">
            <a:spAutoFit/>
          </a:bodyPr>
          <a:lstStyle/>
          <a:p>
            <a:r>
              <a:rPr lang="fi-FI" dirty="0">
                <a:solidFill>
                  <a:schemeClr val="tx1"/>
                </a:solidFill>
              </a:rPr>
              <a:t>Funktion määrittely</a:t>
            </a:r>
          </a:p>
        </p:txBody>
      </p:sp>
      <p:cxnSp>
        <p:nvCxnSpPr>
          <p:cNvPr id="15" name="Straight Arrow Connector 14"/>
          <p:cNvCxnSpPr>
            <a:stCxn id="4" idx="1"/>
          </p:cNvCxnSpPr>
          <p:nvPr/>
        </p:nvCxnSpPr>
        <p:spPr>
          <a:xfrm flipH="1">
            <a:off x="5292080" y="3050354"/>
            <a:ext cx="592068" cy="180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31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apply,   </a:t>
            </a:r>
          </a:p>
          <a:p>
            <a:r>
              <a:rPr lang="fi-FI" sz="1600" i="1" dirty="0">
                <a:solidFill>
                  <a:schemeClr val="tx1"/>
                </a:solidFill>
                <a:latin typeface="Arial" charset="0"/>
              </a:rPr>
              <a:t>                                                                                   above/align, rotate, *, overlay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446550"/>
          </a:xfrm>
          <a:prstGeom prst="rect">
            <a:avLst/>
          </a:prstGeom>
        </p:spPr>
        <p:txBody>
          <a:bodyPr wrap="square">
            <a:spAutoFit/>
          </a:bodyPr>
          <a:lstStyle/>
          <a:p>
            <a:r>
              <a:rPr lang="fi-FI" sz="2200" dirty="0">
                <a:solidFill>
                  <a:schemeClr val="tx1"/>
                </a:solidFill>
                <a:latin typeface="Arial" charset="0"/>
              </a:rPr>
              <a:t>Koulun ohi ajoi taulukossa ilmoitettut määrät eri värisiä autoja. Muodosta tiedoista lista. Koodaa listan avulla palkit, jotka kuvaavat autojen määriä (katso esimerkkikuva alhaalta). Skaalaa lukumäärät vastaamaan kuvan kokoa.</a:t>
            </a:r>
          </a:p>
        </p:txBody>
      </p:sp>
      <p:sp>
        <p:nvSpPr>
          <p:cNvPr id="9" name="Rectangle 8"/>
          <p:cNvSpPr/>
          <p:nvPr/>
        </p:nvSpPr>
        <p:spPr>
          <a:xfrm>
            <a:off x="2114849" y="5557642"/>
            <a:ext cx="4887620" cy="646331"/>
          </a:xfrm>
          <a:prstGeom prst="rect">
            <a:avLst/>
          </a:prstGeom>
        </p:spPr>
        <p:txBody>
          <a:bodyPr wrap="square">
            <a:spAutoFit/>
          </a:bodyPr>
          <a:lstStyle/>
          <a:p>
            <a:r>
              <a:rPr lang="fi-FI" i="1" dirty="0">
                <a:solidFill>
                  <a:schemeClr val="tx1"/>
                </a:solidFill>
                <a:latin typeface="Arial" charset="0"/>
              </a:rPr>
              <a:t>Vinkki: voit käyttää listassa suoraan image-kirjaston värejä ”red”, ”blue” jne.</a:t>
            </a:r>
          </a:p>
        </p:txBody>
      </p:sp>
      <p:graphicFrame>
        <p:nvGraphicFramePr>
          <p:cNvPr id="4" name="Table 3"/>
          <p:cNvGraphicFramePr>
            <a:graphicFrameLocks noGrp="1"/>
          </p:cNvGraphicFramePr>
          <p:nvPr>
            <p:extLst>
              <p:ext uri="{D42A27DB-BD31-4B8C-83A1-F6EECF244321}">
                <p14:modId xmlns:p14="http://schemas.microsoft.com/office/powerpoint/2010/main" val="4107683908"/>
              </p:ext>
            </p:extLst>
          </p:nvPr>
        </p:nvGraphicFramePr>
        <p:xfrm>
          <a:off x="1262738" y="3189732"/>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punainen</a:t>
                      </a:r>
                    </a:p>
                  </a:txBody>
                  <a:tcPr/>
                </a:tc>
                <a:tc>
                  <a:txBody>
                    <a:bodyPr/>
                    <a:lstStyle/>
                    <a:p>
                      <a:r>
                        <a:rPr lang="fi-FI" dirty="0"/>
                        <a:t>sininen</a:t>
                      </a:r>
                    </a:p>
                  </a:txBody>
                  <a:tcPr/>
                </a:tc>
                <a:tc>
                  <a:txBody>
                    <a:bodyPr/>
                    <a:lstStyle/>
                    <a:p>
                      <a:r>
                        <a:rPr lang="fi-FI" dirty="0"/>
                        <a:t>valkoinen</a:t>
                      </a:r>
                    </a:p>
                  </a:txBody>
                  <a:tcPr/>
                </a:tc>
                <a:tc>
                  <a:txBody>
                    <a:bodyPr/>
                    <a:lstStyle/>
                    <a:p>
                      <a:r>
                        <a:rPr lang="fi-FI" dirty="0"/>
                        <a:t>musta</a:t>
                      </a:r>
                    </a:p>
                  </a:txBody>
                  <a:tcPr/>
                </a:tc>
                <a:tc>
                  <a:txBody>
                    <a:bodyPr/>
                    <a:lstStyle/>
                    <a:p>
                      <a:r>
                        <a:rPr lang="fi-FI" dirty="0"/>
                        <a:t>harmaa</a:t>
                      </a:r>
                    </a:p>
                  </a:txBody>
                  <a:tcPr/>
                </a:tc>
                <a:tc>
                  <a:txBody>
                    <a:bodyPr/>
                    <a:lstStyle/>
                    <a:p>
                      <a:r>
                        <a:rPr lang="fi-FI" dirty="0"/>
                        <a:t>vihreä</a:t>
                      </a:r>
                    </a:p>
                  </a:txBody>
                  <a:tcPr/>
                </a:tc>
                <a:extLst>
                  <a:ext uri="{0D108BD9-81ED-4DB2-BD59-A6C34878D82A}">
                    <a16:rowId xmlns:a16="http://schemas.microsoft.com/office/drawing/2014/main" val="2742045495"/>
                  </a:ext>
                </a:extLst>
              </a:tr>
              <a:tr h="370840">
                <a:tc>
                  <a:txBody>
                    <a:bodyPr/>
                    <a:lstStyle/>
                    <a:p>
                      <a:r>
                        <a:rPr lang="fi-FI" dirty="0"/>
                        <a:t>10</a:t>
                      </a:r>
                    </a:p>
                  </a:txBody>
                  <a:tcPr/>
                </a:tc>
                <a:tc>
                  <a:txBody>
                    <a:bodyPr/>
                    <a:lstStyle/>
                    <a:p>
                      <a:r>
                        <a:rPr lang="fi-FI" dirty="0"/>
                        <a:t>4</a:t>
                      </a:r>
                    </a:p>
                  </a:txBody>
                  <a:tcPr/>
                </a:tc>
                <a:tc>
                  <a:txBody>
                    <a:bodyPr/>
                    <a:lstStyle/>
                    <a:p>
                      <a:r>
                        <a:rPr lang="fi-FI" dirty="0"/>
                        <a:t>5</a:t>
                      </a:r>
                    </a:p>
                  </a:txBody>
                  <a:tcPr/>
                </a:tc>
                <a:tc>
                  <a:txBody>
                    <a:bodyPr/>
                    <a:lstStyle/>
                    <a:p>
                      <a:r>
                        <a:rPr lang="fi-FI" dirty="0"/>
                        <a:t>6</a:t>
                      </a:r>
                    </a:p>
                  </a:txBody>
                  <a:tcPr/>
                </a:tc>
                <a:tc>
                  <a:txBody>
                    <a:bodyPr/>
                    <a:lstStyle/>
                    <a:p>
                      <a:r>
                        <a:rPr lang="fi-FI" dirty="0"/>
                        <a:t>7</a:t>
                      </a:r>
                    </a:p>
                  </a:txBody>
                  <a:tcPr/>
                </a:tc>
                <a:tc>
                  <a:txBody>
                    <a:bodyPr/>
                    <a:lstStyle/>
                    <a:p>
                      <a:r>
                        <a:rPr lang="fi-FI" dirty="0"/>
                        <a:t>2</a:t>
                      </a:r>
                    </a:p>
                  </a:txBody>
                  <a:tcPr/>
                </a:tc>
                <a:extLst>
                  <a:ext uri="{0D108BD9-81ED-4DB2-BD59-A6C34878D82A}">
                    <a16:rowId xmlns:a16="http://schemas.microsoft.com/office/drawing/2014/main" val="206709869"/>
                  </a:ext>
                </a:extLst>
              </a:tr>
            </a:tbl>
          </a:graphicData>
        </a:graphic>
      </p:graphicFrame>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7744" y="4127308"/>
            <a:ext cx="5210292" cy="1258374"/>
          </a:xfrm>
          <a:prstGeom prst="rect">
            <a:avLst/>
          </a:prstGeom>
        </p:spPr>
      </p:pic>
    </p:spTree>
    <p:extLst>
      <p:ext uri="{BB962C8B-B14F-4D97-AF65-F5344CB8AC3E}">
        <p14:creationId xmlns:p14="http://schemas.microsoft.com/office/powerpoint/2010/main" val="163236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5207139"/>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make-color, </a:t>
            </a:r>
          </a:p>
          <a:p>
            <a:r>
              <a:rPr lang="fi-FI" sz="1600" i="1" dirty="0">
                <a:solidFill>
                  <a:schemeClr val="tx1"/>
                </a:solidFill>
                <a:latin typeface="Arial" charset="0"/>
              </a:rPr>
              <a:t>                                                                             apply, beside/align, rotate, text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107996"/>
          </a:xfrm>
          <a:prstGeom prst="rect">
            <a:avLst/>
          </a:prstGeom>
        </p:spPr>
        <p:txBody>
          <a:bodyPr wrap="square">
            <a:spAutoFit/>
          </a:bodyPr>
          <a:lstStyle/>
          <a:p>
            <a:r>
              <a:rPr lang="fi-FI" sz="2200" dirty="0">
                <a:solidFill>
                  <a:schemeClr val="tx1"/>
                </a:solidFill>
                <a:latin typeface="Arial" charset="0"/>
              </a:rPr>
              <a:t>Kokoa listaan luokkasi oppilaiden nimet ja pituudet (ellet ole jo tehnyt sitä aikaisemmassa harjoituksessa). Piirrä tiedoista palkit, josta käy ilmi myös henkilön nimi. </a:t>
            </a:r>
          </a:p>
        </p:txBody>
      </p:sp>
      <p:sp>
        <p:nvSpPr>
          <p:cNvPr id="9" name="Rectangle 8"/>
          <p:cNvSpPr/>
          <p:nvPr/>
        </p:nvSpPr>
        <p:spPr>
          <a:xfrm>
            <a:off x="1913918" y="5333468"/>
            <a:ext cx="5610409" cy="861774"/>
          </a:xfrm>
          <a:prstGeom prst="rect">
            <a:avLst/>
          </a:prstGeom>
        </p:spPr>
        <p:txBody>
          <a:bodyPr wrap="square">
            <a:spAutoFit/>
          </a:bodyPr>
          <a:lstStyle/>
          <a:p>
            <a:r>
              <a:rPr lang="fi-FI" i="1" dirty="0">
                <a:solidFill>
                  <a:schemeClr val="tx1"/>
                </a:solidFill>
                <a:latin typeface="Arial" charset="0"/>
              </a:rPr>
              <a:t>Vinkki: voit tehdä random-värisiä palkkeja kun laitat värin tilalle: </a:t>
            </a:r>
          </a:p>
          <a:p>
            <a:r>
              <a:rPr lang="fi-FI" sz="1400" dirty="0">
                <a:solidFill>
                  <a:schemeClr val="tx1"/>
                </a:solidFill>
                <a:latin typeface="Courier New" panose="02070309020205020404" pitchFamily="49" charset="0"/>
                <a:cs typeface="Courier New" panose="02070309020205020404" pitchFamily="49" charset="0"/>
              </a:rPr>
              <a:t>(make-color (random 255)(random 255)(random 255))</a:t>
            </a:r>
            <a:r>
              <a:rPr lang="fi-FI" sz="1400" dirty="0">
                <a:solidFill>
                  <a:schemeClr val="tx1"/>
                </a:solidFill>
                <a:latin typeface="Arial" charset="0"/>
              </a:rPr>
              <a:t> </a:t>
            </a:r>
            <a:endParaRPr lang="fi-FI" sz="1400" i="1" dirty="0">
              <a:solidFill>
                <a:schemeClr val="tx1"/>
              </a:solidFill>
              <a:latin typeface="Arial" charset="0"/>
            </a:endParaRPr>
          </a:p>
        </p:txBody>
      </p:sp>
      <p:sp>
        <p:nvSpPr>
          <p:cNvPr id="2" name="Rectangle 1"/>
          <p:cNvSpPr/>
          <p:nvPr/>
        </p:nvSpPr>
        <p:spPr>
          <a:xfrm>
            <a:off x="4447607" y="3244334"/>
            <a:ext cx="248786" cy="369332"/>
          </a:xfrm>
          <a:prstGeom prst="rect">
            <a:avLst/>
          </a:prstGeom>
        </p:spPr>
        <p:txBody>
          <a:bodyPr wrap="none">
            <a:spAutoFit/>
          </a:bodyPr>
          <a:lstStyle/>
          <a:p>
            <a:r>
              <a:rPr lang="fi-FI" dirty="0"/>
              <a:t>.</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420" y="2946309"/>
            <a:ext cx="1765874" cy="2274040"/>
          </a:xfrm>
          <a:prstGeom prst="rect">
            <a:avLst/>
          </a:prstGeom>
        </p:spPr>
      </p:pic>
    </p:spTree>
    <p:extLst>
      <p:ext uri="{BB962C8B-B14F-4D97-AF65-F5344CB8AC3E}">
        <p14:creationId xmlns:p14="http://schemas.microsoft.com/office/powerpoint/2010/main" val="422066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44" name="Suorakulmio 43"/>
          <p:cNvSpPr/>
          <p:nvPr/>
        </p:nvSpPr>
        <p:spPr>
          <a:xfrm>
            <a:off x="3794" y="244724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p>
        </p:txBody>
      </p:sp>
      <p:sp>
        <p:nvSpPr>
          <p:cNvPr id="45" name="Suorakulmio 44"/>
          <p:cNvSpPr/>
          <p:nvPr/>
        </p:nvSpPr>
        <p:spPr>
          <a:xfrm>
            <a:off x="3794" y="419428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listan arvojen keskiarvon.</a:t>
            </a:r>
          </a:p>
        </p:txBody>
      </p:sp>
      <p:sp>
        <p:nvSpPr>
          <p:cNvPr id="25" name="Suorakulmio 34"/>
          <p:cNvSpPr/>
          <p:nvPr/>
        </p:nvSpPr>
        <p:spPr>
          <a:xfrm>
            <a:off x="1189875" y="2414004"/>
            <a:ext cx="7624938" cy="769441"/>
          </a:xfrm>
          <a:prstGeom prst="rect">
            <a:avLst/>
          </a:prstGeom>
        </p:spPr>
        <p:txBody>
          <a:bodyPr wrap="square">
            <a:spAutoFit/>
          </a:bodyPr>
          <a:lstStyle/>
          <a:p>
            <a:r>
              <a:rPr lang="fi-FI" sz="2200" dirty="0">
                <a:solidFill>
                  <a:schemeClr val="tx1"/>
                </a:solidFill>
                <a:latin typeface="Arial" charset="0"/>
              </a:rPr>
              <a:t>Kirjoita funktio, joka ilmoittaa montako kertaa annettu arvo esiintyy listassa eli ilmoittaa sen frekvenssin. </a:t>
            </a:r>
          </a:p>
        </p:txBody>
      </p:sp>
      <p:sp>
        <p:nvSpPr>
          <p:cNvPr id="16" name="Suorakulmio 34"/>
          <p:cNvSpPr/>
          <p:nvPr/>
        </p:nvSpPr>
        <p:spPr>
          <a:xfrm>
            <a:off x="1171396" y="4142562"/>
            <a:ext cx="7223875" cy="769441"/>
          </a:xfrm>
          <a:prstGeom prst="rect">
            <a:avLst/>
          </a:prstGeom>
        </p:spPr>
        <p:txBody>
          <a:bodyPr wrap="square">
            <a:spAutoFit/>
          </a:bodyPr>
          <a:lstStyle/>
          <a:p>
            <a:r>
              <a:rPr lang="fi-FI" sz="2200" dirty="0">
                <a:solidFill>
                  <a:schemeClr val="tx1"/>
                </a:solidFill>
                <a:latin typeface="Arial" charset="0"/>
              </a:rPr>
              <a:t>Kirjoita funktio, joka ilmoittaa annetun arvon suhteellisen frekvenssin listassa.</a:t>
            </a:r>
          </a:p>
        </p:txBody>
      </p:sp>
      <p:pic>
        <p:nvPicPr>
          <p:cNvPr id="2" name="Picture 1"/>
          <p:cNvPicPr>
            <a:picLocks noChangeAspect="1"/>
          </p:cNvPicPr>
          <p:nvPr/>
        </p:nvPicPr>
        <p:blipFill>
          <a:blip r:embed="rId6"/>
          <a:stretch>
            <a:fillRect/>
          </a:stretch>
        </p:blipFill>
        <p:spPr>
          <a:xfrm>
            <a:off x="4783333" y="1892801"/>
            <a:ext cx="3888092" cy="486962"/>
          </a:xfrm>
          <a:prstGeom prst="rect">
            <a:avLst/>
          </a:prstGeom>
        </p:spPr>
      </p:pic>
      <p:pic>
        <p:nvPicPr>
          <p:cNvPr id="4" name="Picture 3"/>
          <p:cNvPicPr>
            <a:picLocks noChangeAspect="1"/>
          </p:cNvPicPr>
          <p:nvPr/>
        </p:nvPicPr>
        <p:blipFill>
          <a:blip r:embed="rId7"/>
          <a:stretch>
            <a:fillRect/>
          </a:stretch>
        </p:blipFill>
        <p:spPr>
          <a:xfrm>
            <a:off x="1625372" y="3221408"/>
            <a:ext cx="4207121" cy="915887"/>
          </a:xfrm>
          <a:prstGeom prst="rect">
            <a:avLst/>
          </a:prstGeom>
        </p:spPr>
      </p:pic>
      <p:pic>
        <p:nvPicPr>
          <p:cNvPr id="5" name="Picture 4"/>
          <p:cNvPicPr>
            <a:picLocks noChangeAspect="1"/>
          </p:cNvPicPr>
          <p:nvPr/>
        </p:nvPicPr>
        <p:blipFill rotWithShape="1">
          <a:blip r:embed="rId8"/>
          <a:srcRect l="636"/>
          <a:stretch/>
        </p:blipFill>
        <p:spPr>
          <a:xfrm>
            <a:off x="1654766" y="4910337"/>
            <a:ext cx="4590205" cy="967619"/>
          </a:xfrm>
          <a:prstGeom prst="rect">
            <a:avLst/>
          </a:prstGeom>
        </p:spPr>
      </p:pic>
      <p:sp>
        <p:nvSpPr>
          <p:cNvPr id="9" name="Rectangle 8"/>
          <p:cNvSpPr/>
          <p:nvPr/>
        </p:nvSpPr>
        <p:spPr>
          <a:xfrm>
            <a:off x="2339524" y="5762525"/>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379392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ominaisuudet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321449" cy="1384995"/>
          </a:xfrm>
          <a:prstGeom prst="rect">
            <a:avLst/>
          </a:prstGeom>
        </p:spPr>
        <p:txBody>
          <a:bodyPr wrap="square">
            <a:spAutoFit/>
          </a:bodyPr>
          <a:lstStyle/>
          <a:p>
            <a:r>
              <a:rPr lang="fi-FI" sz="2800" dirty="0">
                <a:solidFill>
                  <a:schemeClr val="tx2">
                    <a:lumMod val="75000"/>
                    <a:lumOff val="25000"/>
                  </a:schemeClr>
                </a:solidFill>
                <a:latin typeface="Arial" charset="0"/>
              </a:rPr>
              <a:t>Ennen listan käyttämistä, on hyvä varmistua siitä, että kyseessä on todellakin lista ja että lista ei ole tyhjä, muuten koodisi kaatuu.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8283"/>
          <a:stretch/>
        </p:blipFill>
        <p:spPr>
          <a:xfrm>
            <a:off x="1193949" y="3777250"/>
            <a:ext cx="3324464" cy="1929951"/>
          </a:xfrm>
          <a:prstGeom prst="rect">
            <a:avLst/>
          </a:prstGeom>
        </p:spPr>
      </p:pic>
      <p:sp>
        <p:nvSpPr>
          <p:cNvPr id="9" name="Suorakulmio 16"/>
          <p:cNvSpPr/>
          <p:nvPr/>
        </p:nvSpPr>
        <p:spPr bwMode="auto">
          <a:xfrm>
            <a:off x="1187624" y="306122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1" name="Suorakulmio 18"/>
          <p:cNvSpPr/>
          <p:nvPr/>
        </p:nvSpPr>
        <p:spPr bwMode="auto">
          <a:xfrm>
            <a:off x="4938365" y="3054638"/>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0951"/>
          <a:stretch/>
        </p:blipFill>
        <p:spPr>
          <a:xfrm>
            <a:off x="4938365" y="3734550"/>
            <a:ext cx="2918713" cy="1689754"/>
          </a:xfrm>
          <a:prstGeom prst="rect">
            <a:avLst/>
          </a:prstGeom>
        </p:spPr>
      </p:pic>
      <p:cxnSp>
        <p:nvCxnSpPr>
          <p:cNvPr id="13" name="Straight Arrow Connector 12"/>
          <p:cNvCxnSpPr/>
          <p:nvPr/>
        </p:nvCxnSpPr>
        <p:spPr>
          <a:xfrm>
            <a:off x="2730174" y="4294955"/>
            <a:ext cx="2136183" cy="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99140" y="4705438"/>
            <a:ext cx="2467217" cy="169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56181" y="5084086"/>
            <a:ext cx="2010176" cy="3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14065" y="5305490"/>
            <a:ext cx="2269762" cy="23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36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sp>
        <p:nvSpPr>
          <p:cNvPr id="44" name="Suorakulmio 43"/>
          <p:cNvSpPr/>
          <p:nvPr/>
        </p:nvSpPr>
        <p:spPr>
          <a:xfrm>
            <a:off x="11561" y="383510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sort,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54611" y="1675365"/>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 </a:t>
            </a:r>
          </a:p>
        </p:txBody>
      </p:sp>
      <p:sp>
        <p:nvSpPr>
          <p:cNvPr id="16" name="Suorakulmio 34"/>
          <p:cNvSpPr/>
          <p:nvPr/>
        </p:nvSpPr>
        <p:spPr>
          <a:xfrm>
            <a:off x="1154611" y="3749695"/>
            <a:ext cx="7871947" cy="1077218"/>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tehtävän 6 funktiota.</a:t>
            </a:r>
          </a:p>
          <a:p>
            <a:r>
              <a:rPr lang="fi-FI" i="1" dirty="0">
                <a:solidFill>
                  <a:schemeClr val="tx1"/>
                </a:solidFill>
                <a:latin typeface="Arial" charset="0"/>
              </a:rPr>
              <a:t>Vinkki: käytä sort-funktiota listan järjestämiseen.</a:t>
            </a:r>
          </a:p>
        </p:txBody>
      </p:sp>
      <p:pic>
        <p:nvPicPr>
          <p:cNvPr id="7" name="Picture 6"/>
          <p:cNvPicPr>
            <a:picLocks noChangeAspect="1"/>
          </p:cNvPicPr>
          <p:nvPr/>
        </p:nvPicPr>
        <p:blipFill>
          <a:blip r:embed="rId6"/>
          <a:stretch>
            <a:fillRect/>
          </a:stretch>
        </p:blipFill>
        <p:spPr>
          <a:xfrm>
            <a:off x="1331640" y="2547037"/>
            <a:ext cx="4415383" cy="992221"/>
          </a:xfrm>
          <a:prstGeom prst="rect">
            <a:avLst/>
          </a:prstGeom>
        </p:spPr>
      </p:pic>
      <p:sp>
        <p:nvSpPr>
          <p:cNvPr id="21" name="Rectangle 20"/>
          <p:cNvSpPr/>
          <p:nvPr/>
        </p:nvSpPr>
        <p:spPr>
          <a:xfrm>
            <a:off x="2180686" y="53732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165701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mean</a:t>
            </a:r>
            <a:r>
              <a:rPr lang="fi-FI" sz="2800" dirty="0">
                <a:solidFill>
                  <a:schemeClr val="tx2">
                    <a:lumMod val="75000"/>
                    <a:lumOff val="25000"/>
                  </a:schemeClr>
                </a:solidFill>
                <a:latin typeface="Arial" charset="0"/>
              </a:rPr>
              <a:t> laskee annetun listan lukujen keskiarvon</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median</a:t>
            </a:r>
            <a:r>
              <a:rPr lang="fi-FI" sz="2800" dirty="0">
                <a:solidFill>
                  <a:schemeClr val="tx2">
                    <a:lumMod val="75000"/>
                    <a:lumOff val="25000"/>
                  </a:schemeClr>
                </a:solidFill>
                <a:latin typeface="Arial" charset="0"/>
              </a:rPr>
              <a:t> etsii järjestetyn listan keskimmäisen arvon </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mode</a:t>
            </a:r>
            <a:r>
              <a:rPr lang="fi-FI" sz="2800" dirty="0">
                <a:solidFill>
                  <a:schemeClr val="tx2">
                    <a:lumMod val="75000"/>
                    <a:lumOff val="25000"/>
                  </a:schemeClr>
                </a:solidFill>
                <a:latin typeface="Arial" charset="0"/>
              </a:rPr>
              <a:t> ilmoittaa tyyppiarvon (jos sellainen on)</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mean, mode, median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2195736" y="3340621"/>
                <a:ext cx="5400600" cy="252376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(mean (list 1 2 3 4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3.</a:t>
                </a:r>
                <a14:m>
                  <m:oMath xmlns:m="http://schemas.openxmlformats.org/officeDocument/2006/math">
                    <m:acc>
                      <m:accPr>
                        <m:chr m:val="̅"/>
                        <m:ctrlPr>
                          <a:rPr lang="fi-FI" sz="1700" i="1" dirty="0" smtClean="0">
                            <a:solidFill>
                              <a:srgbClr val="002060"/>
                            </a:solidFill>
                            <a:latin typeface="Cambria Math" panose="02040503050406030204" pitchFamily="18" charset="0"/>
                            <a:cs typeface="Courier New" panose="02070309020205020404" pitchFamily="49" charset="0"/>
                            <a:sym typeface="Wingdings" panose="05000000000000000000" pitchFamily="2" charset="2"/>
                          </a:rPr>
                        </m:ctrlPr>
                      </m:accPr>
                      <m:e>
                        <m:r>
                          <a:rPr lang="fi-FI" sz="1700" b="0" i="1" dirty="0" smtClean="0">
                            <a:solidFill>
                              <a:srgbClr val="002060"/>
                            </a:solidFill>
                            <a:latin typeface="Cambria Math" panose="02040503050406030204" pitchFamily="18" charset="0"/>
                            <a:cs typeface="Courier New" panose="02070309020205020404" pitchFamily="49" charset="0"/>
                            <a:sym typeface="Wingdings" panose="05000000000000000000" pitchFamily="2" charset="2"/>
                          </a:rPr>
                          <m:t>3</m:t>
                        </m:r>
                      </m:e>
                    </m:acc>
                  </m:oMath>
                </a14:m>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3.5</a:t>
                </a: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3</a:t>
                </a:r>
                <a:endParaRPr lang="fi-FI" sz="1700" dirty="0">
                  <a:solidFill>
                    <a:srgbClr val="002060"/>
                  </a:solidFill>
                  <a:latin typeface="Courier New" panose="02070309020205020404" pitchFamily="49" charset="0"/>
                  <a:cs typeface="Courier New" panose="02070309020205020404" pitchFamily="49"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195736" y="3340621"/>
                <a:ext cx="5400600" cy="2523768"/>
              </a:xfrm>
              <a:prstGeom prst="rect">
                <a:avLst/>
              </a:prstGeom>
              <a:blipFill>
                <a:blip r:embed="rId5"/>
                <a:stretch>
                  <a:fillRect l="-677" t="-483"/>
                </a:stretch>
              </a:blipFill>
            </p:spPr>
            <p:txBody>
              <a:bodyPr/>
              <a:lstStyle/>
              <a:p>
                <a:r>
                  <a:rPr lang="fi-FI">
                    <a:noFill/>
                  </a:rPr>
                  <a:t> </a:t>
                </a:r>
              </a:p>
            </p:txBody>
          </p:sp>
        </mc:Fallback>
      </mc:AlternateContent>
    </p:spTree>
    <p:extLst>
      <p:ext uri="{BB962C8B-B14F-4D97-AF65-F5344CB8AC3E}">
        <p14:creationId xmlns:p14="http://schemas.microsoft.com/office/powerpoint/2010/main" val="173214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frequency</a:t>
            </a:r>
            <a:r>
              <a:rPr lang="fi-FI" sz="2800" dirty="0">
                <a:solidFill>
                  <a:schemeClr val="tx2">
                    <a:lumMod val="75000"/>
                    <a:lumOff val="25000"/>
                  </a:schemeClr>
                </a:solidFill>
                <a:latin typeface="Arial" charset="0"/>
              </a:rPr>
              <a:t> selvittää listamuotoisesta datajoukosta annetun alkion esiintymiskerrat</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frequencies</a:t>
            </a:r>
            <a:r>
              <a:rPr lang="fi-FI" sz="2800" dirty="0">
                <a:solidFill>
                  <a:schemeClr val="tx2">
                    <a:lumMod val="75000"/>
                    <a:lumOff val="25000"/>
                  </a:schemeClr>
                </a:solidFill>
                <a:latin typeface="Arial" charset="0"/>
              </a:rPr>
              <a:t> tekee saman listan kaikille alkioille</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frequency, frequencies</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340621"/>
            <a:ext cx="5760640" cy="160043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(frequency 1 (list 5 1 2 3 1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2</a:t>
            </a:r>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(frequencies (list 5 1 2 3 1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(list ’(1 2) ’(2 1) ’(3 1) ’(5 3))</a:t>
            </a:r>
            <a:endParaRPr lang="fi-FI" sz="1700"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a:stCxn id="11" idx="0"/>
          </p:cNvCxnSpPr>
          <p:nvPr/>
        </p:nvCxnSpPr>
        <p:spPr>
          <a:xfrm flipV="1">
            <a:off x="3130560" y="4905179"/>
            <a:ext cx="588534" cy="272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53424" y="5177459"/>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arvo</a:t>
            </a:r>
          </a:p>
        </p:txBody>
      </p:sp>
      <p:cxnSp>
        <p:nvCxnSpPr>
          <p:cNvPr id="13" name="Straight Arrow Connector 12"/>
          <p:cNvCxnSpPr>
            <a:stCxn id="14" idx="0"/>
          </p:cNvCxnSpPr>
          <p:nvPr/>
        </p:nvCxnSpPr>
        <p:spPr>
          <a:xfrm flipH="1" flipV="1">
            <a:off x="3888264" y="4902618"/>
            <a:ext cx="503190" cy="292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05593" y="5195223"/>
            <a:ext cx="1171722" cy="248344"/>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frekvenssi</a:t>
            </a:r>
          </a:p>
        </p:txBody>
      </p:sp>
    </p:spTree>
    <p:extLst>
      <p:ext uri="{BB962C8B-B14F-4D97-AF65-F5344CB8AC3E}">
        <p14:creationId xmlns:p14="http://schemas.microsoft.com/office/powerpoint/2010/main" val="2683756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apply,   </a:t>
            </a:r>
          </a:p>
          <a:p>
            <a:r>
              <a:rPr lang="fi-FI" sz="1600" i="1" dirty="0">
                <a:solidFill>
                  <a:schemeClr val="tx1"/>
                </a:solidFill>
                <a:latin typeface="Arial" charset="0"/>
              </a:rPr>
              <a:t>                                                                                     beside/align, *, add-line)</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2462213"/>
          </a:xfrm>
          <a:prstGeom prst="rect">
            <a:avLst/>
          </a:prstGeom>
        </p:spPr>
        <p:txBody>
          <a:bodyPr wrap="square">
            <a:spAutoFit/>
          </a:bodyPr>
          <a:lstStyle/>
          <a:p>
            <a:r>
              <a:rPr lang="fi-FI" sz="2200" dirty="0">
                <a:solidFill>
                  <a:schemeClr val="tx1"/>
                </a:solidFill>
                <a:latin typeface="Arial" charset="0"/>
              </a:rPr>
              <a:t>Eräässä koulussa oli seuraavat määrät 9. luokkalaisia oppilaita eri luokilla</a:t>
            </a:r>
          </a:p>
          <a:p>
            <a:endParaRPr lang="fi-FI" sz="2200" dirty="0">
              <a:solidFill>
                <a:schemeClr val="tx1"/>
              </a:solidFill>
              <a:latin typeface="Arial" charset="0"/>
            </a:endParaRPr>
          </a:p>
          <a:p>
            <a:endParaRPr lang="fi-FI" sz="2200" dirty="0">
              <a:solidFill>
                <a:schemeClr val="tx1"/>
              </a:solidFill>
              <a:latin typeface="Arial" charset="0"/>
            </a:endParaRPr>
          </a:p>
          <a:p>
            <a:endParaRPr lang="fi-FI" sz="2200" dirty="0">
              <a:solidFill>
                <a:schemeClr val="tx1"/>
              </a:solidFill>
              <a:latin typeface="Arial" charset="0"/>
            </a:endParaRPr>
          </a:p>
          <a:p>
            <a:r>
              <a:rPr lang="fi-FI" sz="2200" dirty="0">
                <a:solidFill>
                  <a:schemeClr val="tx1"/>
                </a:solidFill>
                <a:latin typeface="Arial" charset="0"/>
              </a:rPr>
              <a:t>Tee tiedoista lista, ja laske sen avulla oppilasmäärien</a:t>
            </a:r>
          </a:p>
          <a:p>
            <a:r>
              <a:rPr lang="fi-FI" sz="2200" dirty="0">
                <a:solidFill>
                  <a:schemeClr val="tx1"/>
                </a:solidFill>
                <a:latin typeface="Arial" charset="0"/>
              </a:rPr>
              <a:t>- keskiarvo, moodi ja mediaani</a:t>
            </a:r>
          </a:p>
        </p:txBody>
      </p:sp>
      <p:sp>
        <p:nvSpPr>
          <p:cNvPr id="9" name="Rectangle 8"/>
          <p:cNvSpPr/>
          <p:nvPr/>
        </p:nvSpPr>
        <p:spPr>
          <a:xfrm>
            <a:off x="2045943" y="5205781"/>
            <a:ext cx="4887620" cy="1200329"/>
          </a:xfrm>
          <a:prstGeom prst="rect">
            <a:avLst/>
          </a:prstGeom>
        </p:spPr>
        <p:txBody>
          <a:bodyPr wrap="square">
            <a:spAutoFit/>
          </a:bodyPr>
          <a:lstStyle/>
          <a:p>
            <a:r>
              <a:rPr lang="fi-FI" i="1" dirty="0">
                <a:solidFill>
                  <a:schemeClr val="tx1"/>
                </a:solidFill>
                <a:latin typeface="Arial" charset="0"/>
              </a:rPr>
              <a:t>Vinkki: voit piirtää viivan kuvan päälle add-line funktion avulla. Huomaa, että kuvassa y-akseli on käänteinen (origo on kuvan vasemmassa yläreunassa).</a:t>
            </a:r>
          </a:p>
        </p:txBody>
      </p:sp>
      <p:graphicFrame>
        <p:nvGraphicFramePr>
          <p:cNvPr id="4" name="Table 3"/>
          <p:cNvGraphicFramePr>
            <a:graphicFrameLocks noGrp="1"/>
          </p:cNvGraphicFramePr>
          <p:nvPr>
            <p:extLst>
              <p:ext uri="{D42A27DB-BD31-4B8C-83A1-F6EECF244321}">
                <p14:modId xmlns:p14="http://schemas.microsoft.com/office/powerpoint/2010/main" val="2423317772"/>
              </p:ext>
            </p:extLst>
          </p:nvPr>
        </p:nvGraphicFramePr>
        <p:xfrm>
          <a:off x="1195533" y="2381718"/>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9A</a:t>
                      </a:r>
                    </a:p>
                  </a:txBody>
                  <a:tcPr/>
                </a:tc>
                <a:tc>
                  <a:txBody>
                    <a:bodyPr/>
                    <a:lstStyle/>
                    <a:p>
                      <a:r>
                        <a:rPr lang="fi-FI" dirty="0"/>
                        <a:t>9B</a:t>
                      </a:r>
                    </a:p>
                  </a:txBody>
                  <a:tcPr/>
                </a:tc>
                <a:tc>
                  <a:txBody>
                    <a:bodyPr/>
                    <a:lstStyle/>
                    <a:p>
                      <a:r>
                        <a:rPr lang="fi-FI" dirty="0"/>
                        <a:t>9C</a:t>
                      </a:r>
                    </a:p>
                  </a:txBody>
                  <a:tcPr/>
                </a:tc>
                <a:tc>
                  <a:txBody>
                    <a:bodyPr/>
                    <a:lstStyle/>
                    <a:p>
                      <a:r>
                        <a:rPr lang="fi-FI" dirty="0"/>
                        <a:t>9D</a:t>
                      </a:r>
                    </a:p>
                  </a:txBody>
                  <a:tcPr/>
                </a:tc>
                <a:tc>
                  <a:txBody>
                    <a:bodyPr/>
                    <a:lstStyle/>
                    <a:p>
                      <a:r>
                        <a:rPr lang="fi-FI" dirty="0"/>
                        <a:t>9E</a:t>
                      </a:r>
                    </a:p>
                  </a:txBody>
                  <a:tcPr/>
                </a:tc>
                <a:tc>
                  <a:txBody>
                    <a:bodyPr/>
                    <a:lstStyle/>
                    <a:p>
                      <a:r>
                        <a:rPr lang="fi-FI" dirty="0"/>
                        <a:t>9F</a:t>
                      </a:r>
                    </a:p>
                  </a:txBody>
                  <a:tcPr/>
                </a:tc>
                <a:extLst>
                  <a:ext uri="{0D108BD9-81ED-4DB2-BD59-A6C34878D82A}">
                    <a16:rowId xmlns:a16="http://schemas.microsoft.com/office/drawing/2014/main" val="2742045495"/>
                  </a:ext>
                </a:extLst>
              </a:tr>
              <a:tr h="370840">
                <a:tc>
                  <a:txBody>
                    <a:bodyPr/>
                    <a:lstStyle/>
                    <a:p>
                      <a:r>
                        <a:rPr lang="fi-FI" dirty="0"/>
                        <a:t>22</a:t>
                      </a:r>
                    </a:p>
                  </a:txBody>
                  <a:tcPr/>
                </a:tc>
                <a:tc>
                  <a:txBody>
                    <a:bodyPr/>
                    <a:lstStyle/>
                    <a:p>
                      <a:r>
                        <a:rPr lang="fi-FI" dirty="0"/>
                        <a:t>23</a:t>
                      </a:r>
                    </a:p>
                  </a:txBody>
                  <a:tcPr/>
                </a:tc>
                <a:tc>
                  <a:txBody>
                    <a:bodyPr/>
                    <a:lstStyle/>
                    <a:p>
                      <a:r>
                        <a:rPr lang="fi-FI" dirty="0"/>
                        <a:t>20</a:t>
                      </a:r>
                    </a:p>
                  </a:txBody>
                  <a:tcPr/>
                </a:tc>
                <a:tc>
                  <a:txBody>
                    <a:bodyPr/>
                    <a:lstStyle/>
                    <a:p>
                      <a:r>
                        <a:rPr lang="fi-FI" dirty="0"/>
                        <a:t>18</a:t>
                      </a:r>
                    </a:p>
                  </a:txBody>
                  <a:tcPr/>
                </a:tc>
                <a:tc>
                  <a:txBody>
                    <a:bodyPr/>
                    <a:lstStyle/>
                    <a:p>
                      <a:r>
                        <a:rPr lang="fi-FI" dirty="0"/>
                        <a:t>19</a:t>
                      </a:r>
                    </a:p>
                  </a:txBody>
                  <a:tcPr/>
                </a:tc>
                <a:tc>
                  <a:txBody>
                    <a:bodyPr/>
                    <a:lstStyle/>
                    <a:p>
                      <a:r>
                        <a:rPr lang="fi-FI" dirty="0"/>
                        <a:t>20</a:t>
                      </a:r>
                    </a:p>
                  </a:txBody>
                  <a:tcPr/>
                </a:tc>
                <a:extLst>
                  <a:ext uri="{0D108BD9-81ED-4DB2-BD59-A6C34878D82A}">
                    <a16:rowId xmlns:a16="http://schemas.microsoft.com/office/drawing/2014/main" val="206709869"/>
                  </a:ext>
                </a:extLst>
              </a:tr>
            </a:tbl>
          </a:graphicData>
        </a:graphic>
      </p:graphicFrame>
      <p:sp>
        <p:nvSpPr>
          <p:cNvPr id="14" name="Suorakulmio 42"/>
          <p:cNvSpPr/>
          <p:nvPr/>
        </p:nvSpPr>
        <p:spPr>
          <a:xfrm>
            <a:off x="9453" y="42523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15" name="Suorakulmio 34"/>
          <p:cNvSpPr/>
          <p:nvPr/>
        </p:nvSpPr>
        <p:spPr>
          <a:xfrm>
            <a:off x="1195532" y="4198090"/>
            <a:ext cx="7480921" cy="769441"/>
          </a:xfrm>
          <a:prstGeom prst="rect">
            <a:avLst/>
          </a:prstGeom>
        </p:spPr>
        <p:txBody>
          <a:bodyPr wrap="square">
            <a:spAutoFit/>
          </a:bodyPr>
          <a:lstStyle/>
          <a:p>
            <a:r>
              <a:rPr lang="fi-FI" sz="2200" dirty="0">
                <a:solidFill>
                  <a:schemeClr val="tx1"/>
                </a:solidFill>
                <a:latin typeface="Arial" charset="0"/>
              </a:rPr>
              <a:t>Piirrä tiedoista pystypalkit ja liitä mukaan luokkatunnus. Piirrä keskiarvoa kuvaava viiva palkkien päälle. </a:t>
            </a:r>
          </a:p>
        </p:txBody>
      </p:sp>
    </p:spTree>
    <p:extLst>
      <p:ext uri="{BB962C8B-B14F-4D97-AF65-F5344CB8AC3E}">
        <p14:creationId xmlns:p14="http://schemas.microsoft.com/office/powerpoint/2010/main" val="2415928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apply,   </a:t>
            </a:r>
          </a:p>
          <a:p>
            <a:r>
              <a:rPr lang="fi-FI" sz="1600" i="1" dirty="0">
                <a:solidFill>
                  <a:schemeClr val="tx1"/>
                </a:solidFill>
                <a:latin typeface="Arial" charset="0"/>
              </a:rPr>
              <a:t>                                                                         beside, overlay, text, number-&gt;string)</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785104"/>
          </a:xfrm>
          <a:prstGeom prst="rect">
            <a:avLst/>
          </a:prstGeom>
        </p:spPr>
        <p:txBody>
          <a:bodyPr wrap="square">
            <a:spAutoFit/>
          </a:bodyPr>
          <a:lstStyle/>
          <a:p>
            <a:r>
              <a:rPr lang="fi-FI" sz="2200" dirty="0">
                <a:solidFill>
                  <a:schemeClr val="tx1"/>
                </a:solidFill>
                <a:latin typeface="Arial" charset="0"/>
              </a:rPr>
              <a:t>Tiedostossa on valmiina dataa. </a:t>
            </a:r>
          </a:p>
          <a:p>
            <a:pPr marL="457200" indent="-457200">
              <a:buAutoNum type="alphaLcParenR"/>
            </a:pPr>
            <a:r>
              <a:rPr lang="fi-FI" sz="2200" dirty="0">
                <a:solidFill>
                  <a:schemeClr val="tx1"/>
                </a:solidFill>
                <a:latin typeface="Arial" charset="0"/>
              </a:rPr>
              <a:t>Selvitän siinä esiintyvien arvojen frekvenssit</a:t>
            </a:r>
          </a:p>
          <a:p>
            <a:pPr marL="457200" indent="-457200">
              <a:buAutoNum type="alphaLcParenR"/>
            </a:pPr>
            <a:r>
              <a:rPr lang="fi-FI" sz="2200" dirty="0">
                <a:solidFill>
                  <a:schemeClr val="tx1"/>
                </a:solidFill>
                <a:latin typeface="Arial" charset="0"/>
              </a:rPr>
              <a:t>Laske suhteelliset frekvenssit. </a:t>
            </a:r>
          </a:p>
          <a:p>
            <a:pPr marL="457200" indent="-457200">
              <a:buAutoNum type="alphaLcParenR"/>
            </a:pPr>
            <a:r>
              <a:rPr lang="fi-FI" sz="2200" dirty="0">
                <a:solidFill>
                  <a:schemeClr val="tx1"/>
                </a:solidFill>
                <a:latin typeface="Arial" charset="0"/>
              </a:rPr>
              <a:t>Tulosta tiedot taulukkona. </a:t>
            </a:r>
          </a:p>
          <a:p>
            <a:pPr marL="457200" indent="-457200">
              <a:buAutoNum type="alphaLcParenR"/>
            </a:pPr>
            <a:r>
              <a:rPr lang="fi-FI" sz="2200" dirty="0">
                <a:solidFill>
                  <a:schemeClr val="tx1"/>
                </a:solidFill>
                <a:latin typeface="Arial" charset="0"/>
              </a:rPr>
              <a:t>Laske arvojen keskiarvot, mediaanit ja moodit</a:t>
            </a:r>
          </a:p>
        </p:txBody>
      </p:sp>
      <p:sp>
        <p:nvSpPr>
          <p:cNvPr id="9" name="Rectangle 8"/>
          <p:cNvSpPr/>
          <p:nvPr/>
        </p:nvSpPr>
        <p:spPr>
          <a:xfrm>
            <a:off x="2195736" y="5471606"/>
            <a:ext cx="4887620" cy="646331"/>
          </a:xfrm>
          <a:prstGeom prst="rect">
            <a:avLst/>
          </a:prstGeom>
        </p:spPr>
        <p:txBody>
          <a:bodyPr wrap="square">
            <a:spAutoFit/>
          </a:bodyPr>
          <a:lstStyle/>
          <a:p>
            <a:r>
              <a:rPr lang="fi-FI" i="1" dirty="0">
                <a:solidFill>
                  <a:schemeClr val="tx1"/>
                </a:solidFill>
                <a:latin typeface="Arial" charset="0"/>
              </a:rPr>
              <a:t>Vinkki: taulukkoa tehdessäsi muuta luvut ensin merkkijonoiksi ja sitten kuviksi  </a:t>
            </a:r>
          </a:p>
        </p:txBody>
      </p:sp>
      <p:sp>
        <p:nvSpPr>
          <p:cNvPr id="14" name="Suorakulmio 42"/>
          <p:cNvSpPr/>
          <p:nvPr/>
        </p:nvSpPr>
        <p:spPr>
          <a:xfrm>
            <a:off x="9453" y="35637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5" name="Suorakulmio 34"/>
          <p:cNvSpPr/>
          <p:nvPr/>
        </p:nvSpPr>
        <p:spPr>
          <a:xfrm>
            <a:off x="1195532" y="3496079"/>
            <a:ext cx="7480921" cy="1785104"/>
          </a:xfrm>
          <a:prstGeom prst="rect">
            <a:avLst/>
          </a:prstGeom>
        </p:spPr>
        <p:txBody>
          <a:bodyPr wrap="square">
            <a:spAutoFit/>
          </a:bodyPr>
          <a:lstStyle/>
          <a:p>
            <a:r>
              <a:rPr lang="fi-FI" sz="2200" dirty="0">
                <a:solidFill>
                  <a:schemeClr val="tx1"/>
                </a:solidFill>
                <a:latin typeface="Arial" charset="0"/>
              </a:rPr>
              <a:t>Tiedostossa on valmiina ohjelma, joka kysyy käyttäjältä kysymyksen ja tallentaa vastaukset listaan. Keksi itse parempi kysymys, sekä siihen sopivat vastausvaihtoehdot. Anna luokkatovereittesi vastata kyselyyn ja selvitä eri vastausten frekvenssit. Esitä tulokset haluamallasi tyylillä.</a:t>
            </a:r>
          </a:p>
        </p:txBody>
      </p:sp>
    </p:spTree>
    <p:extLst>
      <p:ext uri="{BB962C8B-B14F-4D97-AF65-F5344CB8AC3E}">
        <p14:creationId xmlns:p14="http://schemas.microsoft.com/office/powerpoint/2010/main" val="2830700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631216"/>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sort</a:t>
            </a:r>
            <a:r>
              <a:rPr lang="fi-FI" sz="2000" dirty="0">
                <a:solidFill>
                  <a:schemeClr val="tx2">
                    <a:lumMod val="75000"/>
                    <a:lumOff val="25000"/>
                  </a:schemeClr>
                </a:solidFill>
                <a:latin typeface="Arial" charset="0"/>
              </a:rPr>
              <a:t>:in avulla voit järjestää listan alkiot tiettyyn järjestykseen. Järjestämiisen ehto annetaan predikaatti-funktiona, jonka avulla testataan, että kaikki listan alkiot toteuttavat ehdon, vertaamalla aina kahta peräkkäistä alkiota kerrallaan. Yleisimmät järjestämisen ehdot luvuille ovat: &lt; ja &gt;.</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järjestäminen (sort)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1720" y="3682994"/>
            <a:ext cx="4608512"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(sort (list 4 2 1 5 3 6) &lt;)</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2 3 4 5 6)</a:t>
            </a:r>
          </a:p>
        </p:txBody>
      </p:sp>
      <p:cxnSp>
        <p:nvCxnSpPr>
          <p:cNvPr id="19" name="Straight Arrow Connector 18"/>
          <p:cNvCxnSpPr/>
          <p:nvPr/>
        </p:nvCxnSpPr>
        <p:spPr>
          <a:xfrm flipV="1">
            <a:off x="5622560" y="40422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72344" y="4292936"/>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4329056" y="4013624"/>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851920" y="42929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06656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25178"/>
            <a:ext cx="8230201" cy="1015663"/>
          </a:xfrm>
          <a:prstGeom prst="rect">
            <a:avLst/>
          </a:prstGeom>
        </p:spPr>
        <p:txBody>
          <a:bodyPr wrap="square">
            <a:spAutoFit/>
          </a:bodyPr>
          <a:lstStyle/>
          <a:p>
            <a:r>
              <a:rPr lang="fi-FI" sz="2000" dirty="0">
                <a:solidFill>
                  <a:schemeClr val="tx2">
                    <a:lumMod val="75000"/>
                    <a:lumOff val="25000"/>
                  </a:schemeClr>
                </a:solidFill>
                <a:latin typeface="Arial" charset="0"/>
              </a:rPr>
              <a:t>Jos valmiit vertailufunktiot eivät riitä, voit määritellä oman. </a:t>
            </a:r>
          </a:p>
          <a:p>
            <a:r>
              <a:rPr lang="fi-FI" sz="2000" dirty="0">
                <a:solidFill>
                  <a:schemeClr val="tx2">
                    <a:lumMod val="75000"/>
                    <a:lumOff val="25000"/>
                  </a:schemeClr>
                </a:solidFill>
                <a:latin typeface="Arial" charset="0"/>
              </a:rPr>
              <a:t>Esim. jos haluat järjestää listan, sen sisältämien sisempien listojen ensimmäisten alkioiden mukaiseen aakkosjärjestykseen:</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8" y="880090"/>
            <a:ext cx="8473921"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järjestäminen oman vertailufunktion avulla (sort)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6694981" y="4780654"/>
            <a:ext cx="1655894"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vertailu-funktio </a:t>
            </a:r>
          </a:p>
        </p:txBody>
      </p:sp>
      <p:cxnSp>
        <p:nvCxnSpPr>
          <p:cNvPr id="21" name="Straight Arrow Connector 20"/>
          <p:cNvCxnSpPr/>
          <p:nvPr/>
        </p:nvCxnSpPr>
        <p:spPr>
          <a:xfrm flipV="1">
            <a:off x="4662176" y="4530003"/>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211960" y="4780654"/>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13" name="Rounded Rectangle 12"/>
          <p:cNvSpPr/>
          <p:nvPr/>
        </p:nvSpPr>
        <p:spPr>
          <a:xfrm>
            <a:off x="1493607" y="2971608"/>
            <a:ext cx="5296853"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TextBox 13"/>
          <p:cNvSpPr txBox="1"/>
          <p:nvPr/>
        </p:nvSpPr>
        <p:spPr>
          <a:xfrm>
            <a:off x="1509750" y="2981787"/>
            <a:ext cx="6662650" cy="2554545"/>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abc : Lista -&gt; Lista</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(abc x y)</a:t>
            </a:r>
          </a:p>
          <a:p>
            <a:pPr>
              <a:spcBef>
                <a:spcPts val="600"/>
              </a:spcBef>
            </a:pPr>
            <a:r>
              <a:rPr lang="fi-FI" b="1" dirty="0">
                <a:solidFill>
                  <a:schemeClr val="tx1"/>
                </a:solidFill>
                <a:latin typeface="Courier New" panose="02070309020205020404" pitchFamily="49" charset="0"/>
                <a:cs typeface="Courier New" panose="02070309020205020404" pitchFamily="49" charset="0"/>
              </a:rPr>
              <a:t>   (string-ci&lt;=? (first x)(first y)))</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(sort (list '("Minna" 175) '("Aimo" 187)) abc)</a:t>
            </a: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’("Aimo" 187) ’("Minna" 175))</a:t>
            </a:r>
          </a:p>
        </p:txBody>
      </p:sp>
      <p:sp>
        <p:nvSpPr>
          <p:cNvPr id="25" name="TextBox 24"/>
          <p:cNvSpPr txBox="1"/>
          <p:nvPr/>
        </p:nvSpPr>
        <p:spPr>
          <a:xfrm>
            <a:off x="7435913" y="2878413"/>
            <a:ext cx="1184940" cy="923330"/>
          </a:xfrm>
          <a:prstGeom prst="rect">
            <a:avLst/>
          </a:prstGeom>
          <a:noFill/>
        </p:spPr>
        <p:txBody>
          <a:bodyPr wrap="none" rtlCol="0">
            <a:spAutoFit/>
          </a:bodyPr>
          <a:lstStyle/>
          <a:p>
            <a:r>
              <a:rPr lang="fi-FI" dirty="0">
                <a:solidFill>
                  <a:schemeClr val="tx1"/>
                </a:solidFill>
              </a:rPr>
              <a:t>Vertailu-</a:t>
            </a:r>
          </a:p>
          <a:p>
            <a:r>
              <a:rPr lang="fi-FI" dirty="0">
                <a:solidFill>
                  <a:schemeClr val="tx1"/>
                </a:solidFill>
              </a:rPr>
              <a:t>funktion</a:t>
            </a:r>
          </a:p>
          <a:p>
            <a:r>
              <a:rPr lang="fi-FI" dirty="0">
                <a:solidFill>
                  <a:schemeClr val="tx1"/>
                </a:solidFill>
              </a:rPr>
              <a:t>määrittely</a:t>
            </a:r>
          </a:p>
        </p:txBody>
      </p:sp>
      <p:cxnSp>
        <p:nvCxnSpPr>
          <p:cNvPr id="27" name="Straight Arrow Connector 26"/>
          <p:cNvCxnSpPr/>
          <p:nvPr/>
        </p:nvCxnSpPr>
        <p:spPr>
          <a:xfrm flipV="1">
            <a:off x="7542646" y="4519824"/>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5" idx="1"/>
          </p:cNvCxnSpPr>
          <p:nvPr/>
        </p:nvCxnSpPr>
        <p:spPr>
          <a:xfrm flipH="1">
            <a:off x="6790461" y="3340078"/>
            <a:ext cx="645452" cy="115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234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23439"/>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filter</a:t>
            </a:r>
            <a:r>
              <a:rPr lang="fi-FI" sz="2000" dirty="0">
                <a:solidFill>
                  <a:schemeClr val="tx2">
                    <a:lumMod val="75000"/>
                    <a:lumOff val="25000"/>
                  </a:schemeClr>
                </a:solidFill>
                <a:latin typeface="Arial" charset="0"/>
              </a:rPr>
              <a:t>:in avulla voit valita listasta alkiot, jotka toteuttavat tietyn ehdon. Ehto annetaan funktiona, joka palauttaa totuusarvoja. Tällaista funktiota kutsutaan predikaatiksi ja sen lopussa on yleensä kysymysmerkki, esim. </a:t>
            </a:r>
            <a:r>
              <a:rPr lang="fi-FI" sz="2000" dirty="0">
                <a:solidFill>
                  <a:schemeClr val="tx2">
                    <a:lumMod val="75000"/>
                    <a:lumOff val="25000"/>
                  </a:schemeClr>
                </a:solidFill>
                <a:latin typeface="Courier New" panose="02070309020205020404" pitchFamily="49" charset="0"/>
                <a:cs typeface="Courier New" panose="02070309020205020404" pitchFamily="49" charset="0"/>
              </a:rPr>
              <a:t>even?, odd?, positive? negative?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454405"/>
            <a:ext cx="4608512"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(filter odd?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p>
          <a:p>
            <a:pPr>
              <a:spcBef>
                <a:spcPts val="1200"/>
              </a:spcBef>
            </a:pP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3 5)</a:t>
            </a:r>
          </a:p>
        </p:txBody>
      </p:sp>
      <p:cxnSp>
        <p:nvCxnSpPr>
          <p:cNvPr id="19" name="Straight Arrow Connector 18"/>
          <p:cNvCxnSpPr/>
          <p:nvPr/>
        </p:nvCxnSpPr>
        <p:spPr>
          <a:xfrm flipV="1">
            <a:off x="3654064" y="3770857"/>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03848" y="4021508"/>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5424857" y="378953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74641" y="404018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572397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015663"/>
          </a:xfrm>
          <a:prstGeom prst="rect">
            <a:avLst/>
          </a:prstGeom>
        </p:spPr>
        <p:txBody>
          <a:bodyPr wrap="square">
            <a:spAutoFit/>
          </a:bodyPr>
          <a:lstStyle/>
          <a:p>
            <a:r>
              <a:rPr lang="fi-FI" sz="2000" dirty="0">
                <a:solidFill>
                  <a:schemeClr val="tx2">
                    <a:lumMod val="75000"/>
                    <a:lumOff val="25000"/>
                  </a:schemeClr>
                </a:solidFill>
                <a:latin typeface="Arial" charset="0"/>
              </a:rPr>
              <a:t>Jos valmiit predikaatit eivät riitä, voit määritellä oman. </a:t>
            </a:r>
          </a:p>
          <a:p>
            <a:r>
              <a:rPr lang="fi-FI" sz="2000" dirty="0">
                <a:solidFill>
                  <a:schemeClr val="tx2">
                    <a:lumMod val="75000"/>
                    <a:lumOff val="25000"/>
                  </a:schemeClr>
                </a:solidFill>
                <a:latin typeface="Arial" charset="0"/>
              </a:rPr>
              <a:t>Esim. jos haluat valita kaikki nollaa suuremmat ja kymmentä pienemmät luvut listasta voit tehdä sen näin:</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oman predikaatin avulla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2753482" y="4757616"/>
            <a:ext cx="1940936"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6286405"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836189" y="475761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13" name="Rounded Rectangle 12"/>
          <p:cNvSpPr/>
          <p:nvPr/>
        </p:nvSpPr>
        <p:spPr>
          <a:xfrm>
            <a:off x="1493607" y="2971608"/>
            <a:ext cx="5364599"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TextBox 13"/>
          <p:cNvSpPr txBox="1"/>
          <p:nvPr/>
        </p:nvSpPr>
        <p:spPr>
          <a:xfrm>
            <a:off x="1509750" y="2981787"/>
            <a:ext cx="6422481" cy="2908489"/>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alueella? : Luku Luku -&gt; Totuusarvo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(alueella? alku loppu)</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(x)(&lt; alku x loppu)))</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(filter (alueella? 0 10) (range -15 15 1))</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1 2 3 4 5 6 7 8 9)</a:t>
            </a:r>
          </a:p>
        </p:txBody>
      </p:sp>
      <p:sp>
        <p:nvSpPr>
          <p:cNvPr id="25" name="TextBox 24"/>
          <p:cNvSpPr txBox="1"/>
          <p:nvPr/>
        </p:nvSpPr>
        <p:spPr>
          <a:xfrm>
            <a:off x="6881415" y="2778914"/>
            <a:ext cx="2236510" cy="646331"/>
          </a:xfrm>
          <a:prstGeom prst="rect">
            <a:avLst/>
          </a:prstGeom>
          <a:noFill/>
        </p:spPr>
        <p:txBody>
          <a:bodyPr wrap="none" rtlCol="0">
            <a:spAutoFit/>
          </a:bodyPr>
          <a:lstStyle/>
          <a:p>
            <a:r>
              <a:rPr lang="fi-FI" dirty="0">
                <a:solidFill>
                  <a:schemeClr val="tx1"/>
                </a:solidFill>
              </a:rPr>
              <a:t>Predikaatti-funktion</a:t>
            </a:r>
          </a:p>
          <a:p>
            <a:r>
              <a:rPr lang="fi-FI" dirty="0">
                <a:solidFill>
                  <a:schemeClr val="tx1"/>
                </a:solidFill>
              </a:rPr>
              <a:t>määrittely</a:t>
            </a:r>
          </a:p>
        </p:txBody>
      </p:sp>
      <p:cxnSp>
        <p:nvCxnSpPr>
          <p:cNvPr id="26" name="Straight Arrow Connector 25"/>
          <p:cNvCxnSpPr/>
          <p:nvPr/>
        </p:nvCxnSpPr>
        <p:spPr>
          <a:xfrm flipH="1">
            <a:off x="6874349" y="3348656"/>
            <a:ext cx="459365" cy="2997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707904"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4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4" name="Suorakulmio 43"/>
          <p:cNvSpPr/>
          <p:nvPr/>
        </p:nvSpPr>
        <p:spPr>
          <a:xfrm>
            <a:off x="9453" y="3349301"/>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if, sort, &lt;, &gt;, string-ci&gt;?, string-ci&lt;?,                  </a:t>
            </a:r>
          </a:p>
          <a:p>
            <a:r>
              <a:rPr lang="fi-FI" sz="1600" i="1" dirty="0">
                <a:solidFill>
                  <a:schemeClr val="tx1"/>
                </a:solidFill>
                <a:latin typeface="Arial" charset="0"/>
              </a:rPr>
              <a:t>                                                                            equal?, first, second,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7516776" cy="769441"/>
          </a:xfrm>
          <a:prstGeom prst="rect">
            <a:avLst/>
          </a:prstGeom>
        </p:spPr>
        <p:txBody>
          <a:bodyPr wrap="square">
            <a:spAutoFit/>
          </a:bodyPr>
          <a:lstStyle/>
          <a:p>
            <a:r>
              <a:rPr lang="fi-FI" sz="2200" dirty="0">
                <a:solidFill>
                  <a:schemeClr val="tx1"/>
                </a:solidFill>
                <a:latin typeface="Arial" charset="0"/>
              </a:rPr>
              <a:t>Kirjoita funktio, joka järjestää listan aakkosjärjestykseen sen sisältämien merkkijonojen mukaisesti a-&gt;ö tai ö-&gt;a.</a:t>
            </a:r>
          </a:p>
        </p:txBody>
      </p:sp>
      <p:sp>
        <p:nvSpPr>
          <p:cNvPr id="9" name="Rectangle 8"/>
          <p:cNvSpPr/>
          <p:nvPr/>
        </p:nvSpPr>
        <p:spPr>
          <a:xfrm>
            <a:off x="2411760" y="5660807"/>
            <a:ext cx="4887620" cy="646331"/>
          </a:xfrm>
          <a:prstGeom prst="rect">
            <a:avLst/>
          </a:prstGeom>
        </p:spPr>
        <p:txBody>
          <a:bodyPr wrap="square">
            <a:spAutoFit/>
          </a:bodyPr>
          <a:lstStyle/>
          <a:p>
            <a:r>
              <a:rPr lang="fi-FI" i="1" dirty="0">
                <a:solidFill>
                  <a:schemeClr val="tx1"/>
                </a:solidFill>
                <a:latin typeface="Arial" charset="0"/>
              </a:rPr>
              <a:t>Vinkki! Voit käyttää listan järjestyksen kääntämiseen myös reverse:ä.</a:t>
            </a:r>
          </a:p>
        </p:txBody>
      </p:sp>
      <p:sp>
        <p:nvSpPr>
          <p:cNvPr id="17" name="Suorakulmio 34"/>
          <p:cNvSpPr/>
          <p:nvPr/>
        </p:nvSpPr>
        <p:spPr>
          <a:xfrm>
            <a:off x="1142355" y="3271086"/>
            <a:ext cx="7894141" cy="1107996"/>
          </a:xfrm>
          <a:prstGeom prst="rect">
            <a:avLst/>
          </a:prstGeom>
        </p:spPr>
        <p:txBody>
          <a:bodyPr wrap="square">
            <a:spAutoFit/>
          </a:bodyPr>
          <a:lstStyle/>
          <a:p>
            <a:r>
              <a:rPr lang="fi-FI" sz="2200" dirty="0">
                <a:solidFill>
                  <a:schemeClr val="tx1"/>
                </a:solidFill>
                <a:latin typeface="Arial" charset="0"/>
              </a:rPr>
              <a:t>Kirjoita funktio, joka järjestää listan, listan sisältämien pikkulistojen ensimmäisen alkion mukaan aakkos-järjestykseen tai toisen alkion mukaan suuruusjärjestykseen.</a:t>
            </a:r>
          </a:p>
        </p:txBody>
      </p:sp>
      <p:pic>
        <p:nvPicPr>
          <p:cNvPr id="2" name="Picture 1"/>
          <p:cNvPicPr>
            <a:picLocks noChangeAspect="1"/>
          </p:cNvPicPr>
          <p:nvPr/>
        </p:nvPicPr>
        <p:blipFill>
          <a:blip r:embed="rId6"/>
          <a:stretch>
            <a:fillRect/>
          </a:stretch>
        </p:blipFill>
        <p:spPr>
          <a:xfrm>
            <a:off x="1142355" y="2463423"/>
            <a:ext cx="7791450" cy="752475"/>
          </a:xfrm>
          <a:prstGeom prst="rect">
            <a:avLst/>
          </a:prstGeom>
        </p:spPr>
      </p:pic>
      <p:pic>
        <p:nvPicPr>
          <p:cNvPr id="6" name="Picture 5"/>
          <p:cNvPicPr>
            <a:picLocks noChangeAspect="1"/>
          </p:cNvPicPr>
          <p:nvPr/>
        </p:nvPicPr>
        <p:blipFill>
          <a:blip r:embed="rId7"/>
          <a:stretch>
            <a:fillRect/>
          </a:stretch>
        </p:blipFill>
        <p:spPr>
          <a:xfrm>
            <a:off x="156128" y="4423860"/>
            <a:ext cx="8848725" cy="762000"/>
          </a:xfrm>
          <a:prstGeom prst="rect">
            <a:avLst/>
          </a:prstGeom>
        </p:spPr>
      </p:pic>
    </p:spTree>
    <p:extLst>
      <p:ext uri="{BB962C8B-B14F-4D97-AF65-F5344CB8AC3E}">
        <p14:creationId xmlns:p14="http://schemas.microsoft.com/office/powerpoint/2010/main" val="76753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86" y="3830564"/>
            <a:ext cx="3665538" cy="2560542"/>
          </a:xfrm>
          <a:prstGeom prst="rect">
            <a:avLst/>
          </a:prstGeom>
        </p:spPr>
      </p:pic>
      <p:sp>
        <p:nvSpPr>
          <p:cNvPr id="7" name="Suorakulmio 6"/>
          <p:cNvSpPr/>
          <p:nvPr/>
        </p:nvSpPr>
        <p:spPr>
          <a:xfrm>
            <a:off x="418559" y="1389380"/>
            <a:ext cx="5304453" cy="1569660"/>
          </a:xfrm>
          <a:prstGeom prst="rect">
            <a:avLst/>
          </a:prstGeom>
        </p:spPr>
        <p:txBody>
          <a:bodyPr wrap="square">
            <a:spAutoFit/>
          </a:bodyPr>
          <a:lstStyle/>
          <a:p>
            <a:r>
              <a:rPr lang="fi-FI" sz="2400" dirty="0">
                <a:solidFill>
                  <a:schemeClr val="tx2">
                    <a:lumMod val="75000"/>
                    <a:lumOff val="25000"/>
                  </a:schemeClr>
                </a:solidFill>
                <a:latin typeface="Arial" charset="0"/>
              </a:rPr>
              <a:t>Listasta voidaan poimia alkioita niiden sijainnin perusteella. Listan ulkopuolelle viittaaminen aiheuttaa virheen (tarkista listan pituus).</a:t>
            </a: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poimiminen</a:t>
            </a:r>
          </a:p>
        </p:txBody>
      </p:sp>
      <p:sp>
        <p:nvSpPr>
          <p:cNvPr id="17" name="Alatunnisteen paikkamerkki 16"/>
          <p:cNvSpPr>
            <a:spLocks noGrp="1"/>
          </p:cNvSpPr>
          <p:nvPr>
            <p:ph type="ftr" sz="quarter" idx="11"/>
          </p:nvPr>
        </p:nvSpPr>
        <p:spPr>
          <a:xfrm>
            <a:off x="552410" y="6063026"/>
            <a:ext cx="4870585" cy="365125"/>
          </a:xfrm>
        </p:spPr>
        <p:txBody>
          <a:bodyPr/>
          <a:lstStyle/>
          <a:p>
            <a:pPr algn="r">
              <a:defRPr/>
            </a:pPr>
            <a:r>
              <a:rPr lang="fi-FI" dirty="0"/>
              <a:t>MAOL Ohjelmointia matematiikkaan</a:t>
            </a:r>
            <a:endParaRPr lang="ru-RU" dirty="0"/>
          </a:p>
        </p:txBody>
      </p:sp>
      <p:sp>
        <p:nvSpPr>
          <p:cNvPr id="11" name="Suorakulmio 16"/>
          <p:cNvSpPr/>
          <p:nvPr/>
        </p:nvSpPr>
        <p:spPr bwMode="auto">
          <a:xfrm>
            <a:off x="749953" y="3031055"/>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79534" y="304940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4" name="Straight Arrow Connector 13"/>
          <p:cNvCxnSpPr/>
          <p:nvPr/>
        </p:nvCxnSpPr>
        <p:spPr>
          <a:xfrm>
            <a:off x="2433239" y="4398828"/>
            <a:ext cx="2146295" cy="9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356322" y="4702074"/>
            <a:ext cx="2223212" cy="17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2" idx="1"/>
          </p:cNvCxnSpPr>
          <p:nvPr/>
        </p:nvCxnSpPr>
        <p:spPr>
          <a:xfrm flipV="1">
            <a:off x="2518968" y="4897973"/>
            <a:ext cx="2083152" cy="43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81936" y="5180512"/>
            <a:ext cx="1697598" cy="58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892600" y="5533039"/>
            <a:ext cx="1686934" cy="689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120" y="3827270"/>
            <a:ext cx="4328535" cy="2141406"/>
          </a:xfrm>
          <a:prstGeom prst="rect">
            <a:avLst/>
          </a:prstGeom>
        </p:spPr>
      </p:pic>
      <p:pic>
        <p:nvPicPr>
          <p:cNvPr id="29" name="Picture 28"/>
          <p:cNvPicPr>
            <a:picLocks noChangeAspect="1"/>
          </p:cNvPicPr>
          <p:nvPr/>
        </p:nvPicPr>
        <p:blipFill rotWithShape="1">
          <a:blip r:embed="rId4"/>
          <a:srcRect l="48069" t="4032" r="3619" b="5409"/>
          <a:stretch/>
        </p:blipFill>
        <p:spPr>
          <a:xfrm>
            <a:off x="5563195" y="1982078"/>
            <a:ext cx="2460669" cy="319151"/>
          </a:xfrm>
          <a:prstGeom prst="rect">
            <a:avLst/>
          </a:prstGeom>
        </p:spPr>
      </p:pic>
      <p:sp>
        <p:nvSpPr>
          <p:cNvPr id="30" name="TextBox 29"/>
          <p:cNvSpPr txBox="1"/>
          <p:nvPr/>
        </p:nvSpPr>
        <p:spPr>
          <a:xfrm>
            <a:off x="6286290" y="1332268"/>
            <a:ext cx="556563" cy="369332"/>
          </a:xfrm>
          <a:prstGeom prst="rect">
            <a:avLst/>
          </a:prstGeom>
          <a:noFill/>
        </p:spPr>
        <p:txBody>
          <a:bodyPr wrap="none" rtlCol="0">
            <a:spAutoFit/>
          </a:bodyPr>
          <a:lstStyle/>
          <a:p>
            <a:r>
              <a:rPr lang="fi-FI" dirty="0">
                <a:solidFill>
                  <a:schemeClr val="tx1"/>
                </a:solidFill>
              </a:rPr>
              <a:t>first</a:t>
            </a:r>
          </a:p>
        </p:txBody>
      </p:sp>
      <p:cxnSp>
        <p:nvCxnSpPr>
          <p:cNvPr id="31" name="Straight Arrow Connector 30"/>
          <p:cNvCxnSpPr>
            <a:stCxn id="30" idx="2"/>
          </p:cNvCxnSpPr>
          <p:nvPr/>
        </p:nvCxnSpPr>
        <p:spPr>
          <a:xfrm>
            <a:off x="6564572" y="1701600"/>
            <a:ext cx="206271" cy="25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78651" y="1336667"/>
            <a:ext cx="928459" cy="369332"/>
          </a:xfrm>
          <a:prstGeom prst="rect">
            <a:avLst/>
          </a:prstGeom>
          <a:noFill/>
        </p:spPr>
        <p:txBody>
          <a:bodyPr wrap="none" rtlCol="0">
            <a:spAutoFit/>
          </a:bodyPr>
          <a:lstStyle/>
          <a:p>
            <a:r>
              <a:rPr lang="fi-FI" dirty="0">
                <a:solidFill>
                  <a:schemeClr val="tx1"/>
                </a:solidFill>
              </a:rPr>
              <a:t>second</a:t>
            </a:r>
          </a:p>
        </p:txBody>
      </p:sp>
      <p:cxnSp>
        <p:nvCxnSpPr>
          <p:cNvPr id="33" name="Straight Arrow Connector 32"/>
          <p:cNvCxnSpPr>
            <a:stCxn id="32" idx="2"/>
          </p:cNvCxnSpPr>
          <p:nvPr/>
        </p:nvCxnSpPr>
        <p:spPr>
          <a:xfrm>
            <a:off x="7242881" y="1705999"/>
            <a:ext cx="20323"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07110" y="1358627"/>
            <a:ext cx="633507" cy="369332"/>
          </a:xfrm>
          <a:prstGeom prst="rect">
            <a:avLst/>
          </a:prstGeom>
          <a:noFill/>
        </p:spPr>
        <p:txBody>
          <a:bodyPr wrap="none" rtlCol="0">
            <a:spAutoFit/>
          </a:bodyPr>
          <a:lstStyle/>
          <a:p>
            <a:r>
              <a:rPr lang="fi-FI" dirty="0">
                <a:solidFill>
                  <a:schemeClr val="tx1"/>
                </a:solidFill>
              </a:rPr>
              <a:t>third</a:t>
            </a:r>
          </a:p>
        </p:txBody>
      </p:sp>
      <p:cxnSp>
        <p:nvCxnSpPr>
          <p:cNvPr id="35" name="Straight Arrow Connector 34"/>
          <p:cNvCxnSpPr>
            <a:stCxn id="34" idx="2"/>
          </p:cNvCxnSpPr>
          <p:nvPr/>
        </p:nvCxnSpPr>
        <p:spPr>
          <a:xfrm flipH="1">
            <a:off x="7735242" y="1727959"/>
            <a:ext cx="28862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14051" y="2549370"/>
            <a:ext cx="1069524" cy="369332"/>
          </a:xfrm>
          <a:prstGeom prst="rect">
            <a:avLst/>
          </a:prstGeom>
          <a:noFill/>
        </p:spPr>
        <p:txBody>
          <a:bodyPr wrap="none" rtlCol="0">
            <a:spAutoFit/>
          </a:bodyPr>
          <a:lstStyle/>
          <a:p>
            <a:r>
              <a:rPr lang="fi-FI" dirty="0">
                <a:solidFill>
                  <a:schemeClr val="tx1"/>
                </a:solidFill>
              </a:rPr>
              <a:t>list-ref: 0</a:t>
            </a:r>
          </a:p>
        </p:txBody>
      </p:sp>
      <p:cxnSp>
        <p:nvCxnSpPr>
          <p:cNvPr id="37" name="Straight Arrow Connector 36"/>
          <p:cNvCxnSpPr>
            <a:stCxn id="36" idx="0"/>
          </p:cNvCxnSpPr>
          <p:nvPr/>
        </p:nvCxnSpPr>
        <p:spPr>
          <a:xfrm flipV="1">
            <a:off x="6248813" y="2300520"/>
            <a:ext cx="466508" cy="24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70843" y="2537384"/>
            <a:ext cx="1069524" cy="369332"/>
          </a:xfrm>
          <a:prstGeom prst="rect">
            <a:avLst/>
          </a:prstGeom>
          <a:noFill/>
        </p:spPr>
        <p:txBody>
          <a:bodyPr wrap="none" rtlCol="0">
            <a:spAutoFit/>
          </a:bodyPr>
          <a:lstStyle/>
          <a:p>
            <a:r>
              <a:rPr lang="fi-FI" dirty="0">
                <a:solidFill>
                  <a:schemeClr val="tx1"/>
                </a:solidFill>
              </a:rPr>
              <a:t>list-ref: 1</a:t>
            </a:r>
          </a:p>
        </p:txBody>
      </p:sp>
      <p:cxnSp>
        <p:nvCxnSpPr>
          <p:cNvPr id="39" name="Straight Arrow Connector 38"/>
          <p:cNvCxnSpPr>
            <a:stCxn id="38" idx="0"/>
          </p:cNvCxnSpPr>
          <p:nvPr/>
        </p:nvCxnSpPr>
        <p:spPr>
          <a:xfrm flipH="1" flipV="1">
            <a:off x="7279693" y="2314432"/>
            <a:ext cx="25912"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827635" y="2549370"/>
            <a:ext cx="1069524" cy="369332"/>
          </a:xfrm>
          <a:prstGeom prst="rect">
            <a:avLst/>
          </a:prstGeom>
          <a:noFill/>
        </p:spPr>
        <p:txBody>
          <a:bodyPr wrap="none" rtlCol="0">
            <a:spAutoFit/>
          </a:bodyPr>
          <a:lstStyle/>
          <a:p>
            <a:r>
              <a:rPr lang="fi-FI" dirty="0">
                <a:solidFill>
                  <a:schemeClr val="tx1"/>
                </a:solidFill>
              </a:rPr>
              <a:t>list-ref: 2</a:t>
            </a:r>
          </a:p>
        </p:txBody>
      </p:sp>
      <p:cxnSp>
        <p:nvCxnSpPr>
          <p:cNvPr id="41" name="Straight Arrow Connector 40"/>
          <p:cNvCxnSpPr>
            <a:stCxn id="40" idx="0"/>
          </p:cNvCxnSpPr>
          <p:nvPr/>
        </p:nvCxnSpPr>
        <p:spPr>
          <a:xfrm flipH="1" flipV="1">
            <a:off x="7781655" y="2314432"/>
            <a:ext cx="58074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113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p>
        </p:txBody>
      </p:sp>
      <p:sp>
        <p:nvSpPr>
          <p:cNvPr id="45" name="Suorakulmio 44"/>
          <p:cNvSpPr/>
          <p:nvPr/>
        </p:nvSpPr>
        <p:spPr>
          <a:xfrm>
            <a:off x="-1905" y="412304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modulo, list, length, filter, lambda,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769441"/>
          </a:xfrm>
          <a:prstGeom prst="rect">
            <a:avLst/>
          </a:prstGeom>
        </p:spPr>
        <p:txBody>
          <a:bodyPr wrap="square">
            <a:spAutoFit/>
          </a:bodyPr>
          <a:lstStyle/>
          <a:p>
            <a:r>
              <a:rPr lang="fi-FI" sz="2200" dirty="0">
                <a:solidFill>
                  <a:schemeClr val="tx1"/>
                </a:solidFill>
                <a:latin typeface="Arial" charset="0"/>
              </a:rPr>
              <a:t>Kirjoita predikaatti, joka tutkii onko luku jaollinen annetulla luvulla.</a:t>
            </a:r>
          </a:p>
        </p:txBody>
      </p:sp>
      <p:sp>
        <p:nvSpPr>
          <p:cNvPr id="25" name="Suorakulmio 34"/>
          <p:cNvSpPr/>
          <p:nvPr/>
        </p:nvSpPr>
        <p:spPr>
          <a:xfrm>
            <a:off x="1164550" y="2452881"/>
            <a:ext cx="4703544" cy="1446550"/>
          </a:xfrm>
          <a:prstGeom prst="rect">
            <a:avLst/>
          </a:prstGeom>
        </p:spPr>
        <p:txBody>
          <a:bodyPr wrap="square">
            <a:spAutoFit/>
          </a:bodyPr>
          <a:lstStyle/>
          <a:p>
            <a:r>
              <a:rPr lang="fi-FI" sz="2200" dirty="0">
                <a:solidFill>
                  <a:schemeClr val="tx1"/>
                </a:solidFill>
                <a:latin typeface="Arial" charset="0"/>
              </a:rPr>
              <a:t>Kirjoita funktio, joka palauttaa </a:t>
            </a:r>
          </a:p>
          <a:p>
            <a:r>
              <a:rPr lang="fi-FI" sz="2200" dirty="0">
                <a:solidFill>
                  <a:schemeClr val="tx1"/>
                </a:solidFill>
                <a:latin typeface="Arial" charset="0"/>
              </a:rPr>
              <a:t>predikaatti-funktion, jota voi käyttää ei-jaollisten lukujen suodattamiseen. </a:t>
            </a:r>
          </a:p>
          <a:p>
            <a:r>
              <a:rPr lang="fi-FI" sz="2200" dirty="0">
                <a:solidFill>
                  <a:schemeClr val="tx1"/>
                </a:solidFill>
                <a:latin typeface="Arial" charset="0"/>
              </a:rPr>
              <a:t>Käytä apuna tehtävän 3 funktiota.</a:t>
            </a:r>
          </a:p>
        </p:txBody>
      </p:sp>
      <p:sp>
        <p:nvSpPr>
          <p:cNvPr id="9" name="Rectangle 8"/>
          <p:cNvSpPr/>
          <p:nvPr/>
        </p:nvSpPr>
        <p:spPr>
          <a:xfrm>
            <a:off x="2180686" y="5405742"/>
            <a:ext cx="4887620" cy="923330"/>
          </a:xfrm>
          <a:prstGeom prst="rect">
            <a:avLst/>
          </a:prstGeom>
        </p:spPr>
        <p:txBody>
          <a:bodyPr wrap="square">
            <a:spAutoFit/>
          </a:bodyPr>
          <a:lstStyle/>
          <a:p>
            <a:r>
              <a:rPr lang="fi-FI" i="1" dirty="0">
                <a:solidFill>
                  <a:schemeClr val="tx1"/>
                </a:solidFill>
                <a:latin typeface="Arial" charset="0"/>
              </a:rPr>
              <a:t>Vinkki! Voit tehdä suodattamisen vaihettain, nimeä välivaiheiden listat esim. suodatettu1 jne.</a:t>
            </a:r>
          </a:p>
        </p:txBody>
      </p:sp>
      <p:sp>
        <p:nvSpPr>
          <p:cNvPr id="16" name="Suorakulmio 34"/>
          <p:cNvSpPr/>
          <p:nvPr/>
        </p:nvSpPr>
        <p:spPr>
          <a:xfrm>
            <a:off x="1164550" y="3990867"/>
            <a:ext cx="7871947" cy="1785104"/>
          </a:xfrm>
          <a:prstGeom prst="rect">
            <a:avLst/>
          </a:prstGeom>
        </p:spPr>
        <p:txBody>
          <a:bodyPr wrap="square">
            <a:spAutoFit/>
          </a:bodyPr>
          <a:lstStyle/>
          <a:p>
            <a:r>
              <a:rPr lang="fi-FI" sz="2200" dirty="0">
                <a:solidFill>
                  <a:schemeClr val="tx1"/>
                </a:solidFill>
                <a:latin typeface="Arial" charset="0"/>
              </a:rPr>
              <a:t>Etsi kaikki alkuluvut välillä 1-100 käyttämällä Erastothenen seulaa. Muodosta ensin lista (2, 3, ... 100). Poistetaan listasta kaikki luvut jotka ovat jaollisia kymmentä pienemmillä alkuluvuilla: 2, 3, 5 ja 7. Käytä apuna tehtävän 4 funktiota.</a:t>
            </a:r>
          </a:p>
          <a:p>
            <a:endParaRPr lang="fi-FI" sz="2200" dirty="0">
              <a:solidFill>
                <a:schemeClr val="tx1"/>
              </a:solidFill>
              <a:latin typeface="Arial" charset="0"/>
            </a:endParaRPr>
          </a:p>
        </p:txBody>
      </p:sp>
      <p:pic>
        <p:nvPicPr>
          <p:cNvPr id="4" name="Picture 3"/>
          <p:cNvPicPr>
            <a:picLocks noChangeAspect="1"/>
          </p:cNvPicPr>
          <p:nvPr/>
        </p:nvPicPr>
        <p:blipFill>
          <a:blip r:embed="rId6"/>
          <a:stretch>
            <a:fillRect/>
          </a:stretch>
        </p:blipFill>
        <p:spPr>
          <a:xfrm>
            <a:off x="5868094" y="1725241"/>
            <a:ext cx="2617884" cy="920226"/>
          </a:xfrm>
          <a:prstGeom prst="rect">
            <a:avLst/>
          </a:prstGeom>
        </p:spPr>
      </p:pic>
      <p:pic>
        <p:nvPicPr>
          <p:cNvPr id="5" name="Picture 4"/>
          <p:cNvPicPr>
            <a:picLocks noChangeAspect="1"/>
          </p:cNvPicPr>
          <p:nvPr/>
        </p:nvPicPr>
        <p:blipFill>
          <a:blip r:embed="rId7"/>
          <a:stretch>
            <a:fillRect/>
          </a:stretch>
        </p:blipFill>
        <p:spPr>
          <a:xfrm>
            <a:off x="5868094" y="2928236"/>
            <a:ext cx="3105324" cy="935528"/>
          </a:xfrm>
          <a:prstGeom prst="rect">
            <a:avLst/>
          </a:prstGeom>
        </p:spPr>
      </p:pic>
    </p:spTree>
    <p:extLst>
      <p:ext uri="{BB962C8B-B14F-4D97-AF65-F5344CB8AC3E}">
        <p14:creationId xmlns:p14="http://schemas.microsoft.com/office/powerpoint/2010/main" val="1430258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0" y="142351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filter, positive?, zero?, append, </a:t>
            </a:r>
          </a:p>
          <a:p>
            <a:r>
              <a:rPr lang="fi-FI" sz="1600" i="1" dirty="0">
                <a:solidFill>
                  <a:schemeClr val="tx1"/>
                </a:solidFill>
                <a:latin typeface="Arial" charset="0"/>
              </a:rPr>
              <a:t>				                                             map, apply, +, /,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87624" y="1353381"/>
            <a:ext cx="7336906" cy="3693319"/>
          </a:xfrm>
          <a:prstGeom prst="rect">
            <a:avLst/>
          </a:prstGeom>
        </p:spPr>
        <p:txBody>
          <a:bodyPr wrap="square">
            <a:spAutoFit/>
          </a:bodyPr>
          <a:lstStyle/>
          <a:p>
            <a:r>
              <a:rPr lang="fi-FI" sz="2200" dirty="0">
                <a:solidFill>
                  <a:schemeClr val="tx1"/>
                </a:solidFill>
                <a:latin typeface="Arial" charset="0"/>
              </a:rPr>
              <a:t>Sademääräongelma</a:t>
            </a:r>
          </a:p>
          <a:p>
            <a:endParaRPr lang="fi-FI" sz="2200" dirty="0">
              <a:solidFill>
                <a:schemeClr val="tx1"/>
              </a:solidFill>
              <a:latin typeface="Arial" charset="0"/>
            </a:endParaRPr>
          </a:p>
          <a:p>
            <a:r>
              <a:rPr lang="fi-FI" sz="2000" dirty="0">
                <a:solidFill>
                  <a:schemeClr val="tx1"/>
                </a:solidFill>
                <a:latin typeface="Arial" charset="0"/>
              </a:rPr>
              <a:t>Saat käyttöösi sademäärät per päivä listan muodossa. Negatiiviset sademäärät ovat mittalaitteen virheellisiä lukemia ja niitä ei oteta mukaan laskuissa.</a:t>
            </a:r>
          </a:p>
          <a:p>
            <a:endParaRPr lang="fi-FI" sz="2000" dirty="0">
              <a:solidFill>
                <a:schemeClr val="tx1"/>
              </a:solidFill>
              <a:latin typeface="Arial" charset="0"/>
            </a:endParaRPr>
          </a:p>
          <a:p>
            <a:r>
              <a:rPr lang="fi-FI" sz="2000" dirty="0">
                <a:solidFill>
                  <a:schemeClr val="tx1"/>
                </a:solidFill>
                <a:latin typeface="Arial" charset="0"/>
              </a:rPr>
              <a:t>Kirjoita ohjelma, joka laskee ja tulostaa:</a:t>
            </a:r>
          </a:p>
          <a:p>
            <a:r>
              <a:rPr lang="fi-FI" dirty="0">
                <a:solidFill>
                  <a:schemeClr val="tx1"/>
                </a:solidFill>
                <a:latin typeface="Arial" charset="0"/>
              </a:rPr>
              <a:t>1. positiivisten sademäärien summan eli kokonaissademäärän ko. ajalta</a:t>
            </a:r>
          </a:p>
          <a:p>
            <a:r>
              <a:rPr lang="fi-FI" dirty="0">
                <a:solidFill>
                  <a:schemeClr val="tx1"/>
                </a:solidFill>
                <a:latin typeface="Arial" charset="0"/>
              </a:rPr>
              <a:t>2. positiivisten sademäärien lukumäärän eli sadepäivät ko. ajalta</a:t>
            </a:r>
          </a:p>
          <a:p>
            <a:r>
              <a:rPr lang="fi-FI" dirty="0">
                <a:solidFill>
                  <a:schemeClr val="tx1"/>
                </a:solidFill>
                <a:latin typeface="Arial" charset="0"/>
              </a:rPr>
              <a:t>3. keskimääräisen sademäärän ko. ajalta (jos yhtenäkään päivänä ei satanut ilmoitetaan "Ei sadepäiviä”)</a:t>
            </a:r>
            <a:endParaRPr lang="fi-FI" dirty="0">
              <a:solidFill>
                <a:schemeClr val="tx1"/>
              </a:solidFill>
              <a:latin typeface="Arial" charset="0"/>
            </a:endParaRPr>
          </a:p>
        </p:txBody>
      </p:sp>
      <p:sp>
        <p:nvSpPr>
          <p:cNvPr id="17" name="Rectangle 16"/>
          <p:cNvSpPr/>
          <p:nvPr/>
        </p:nvSpPr>
        <p:spPr>
          <a:xfrm>
            <a:off x="2259016" y="5215865"/>
            <a:ext cx="4887620" cy="923330"/>
          </a:xfrm>
          <a:prstGeom prst="rect">
            <a:avLst/>
          </a:prstGeom>
        </p:spPr>
        <p:txBody>
          <a:bodyPr wrap="square">
            <a:spAutoFit/>
          </a:bodyPr>
          <a:lstStyle/>
          <a:p>
            <a:r>
              <a:rPr lang="fi-FI" i="1" dirty="0">
                <a:solidFill>
                  <a:schemeClr val="tx1"/>
                </a:solidFill>
                <a:latin typeface="Arial" charset="0"/>
              </a:rPr>
              <a:t>Vinkki! Voit ilmoittaa tulokset suoraan merkkijonoina ja lukuina. Jos jää aikaa, tee funktio joka palauttaa tulokset kuvana.</a:t>
            </a:r>
          </a:p>
        </p:txBody>
      </p:sp>
    </p:spTree>
    <p:extLst>
      <p:ext uri="{BB962C8B-B14F-4D97-AF65-F5344CB8AC3E}">
        <p14:creationId xmlns:p14="http://schemas.microsoft.com/office/powerpoint/2010/main" val="2803609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POISTETTUJA</a:t>
            </a:r>
          </a:p>
        </p:txBody>
      </p:sp>
      <p:sp>
        <p:nvSpPr>
          <p:cNvPr id="4" name="Text Placeholder 3"/>
          <p:cNvSpPr>
            <a:spLocks noGrp="1"/>
          </p:cNvSpPr>
          <p:nvPr>
            <p:ph type="body" idx="1"/>
          </p:nvPr>
        </p:nvSpPr>
        <p:spPr/>
        <p:txBody>
          <a:bodyPr/>
          <a:lstStyle/>
          <a:p>
            <a:endParaRPr lang="fi-FI"/>
          </a:p>
        </p:txBody>
      </p:sp>
      <p:sp>
        <p:nvSpPr>
          <p:cNvPr id="2" name="Footer Placeholder 1"/>
          <p:cNvSpPr>
            <a:spLocks noGrp="1"/>
          </p:cNvSpPr>
          <p:nvPr>
            <p:ph type="ftr" sz="quarter" idx="11"/>
          </p:nvPr>
        </p:nvSpPr>
        <p:spPr/>
        <p:txBody>
          <a:bodyPr/>
          <a:lstStyle/>
          <a:p>
            <a:pPr>
              <a:defRPr/>
            </a:pPr>
            <a:r>
              <a:rPr lang="fi-FI"/>
              <a:t>MAOL Ohjelmointia matematiikkaan</a:t>
            </a:r>
            <a:endParaRPr lang="ru-RU"/>
          </a:p>
        </p:txBody>
      </p:sp>
    </p:spTree>
    <p:extLst>
      <p:ext uri="{BB962C8B-B14F-4D97-AF65-F5344CB8AC3E}">
        <p14:creationId xmlns:p14="http://schemas.microsoft.com/office/powerpoint/2010/main" val="4285661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938992"/>
          </a:xfrm>
          <a:prstGeom prst="rect">
            <a:avLst/>
          </a:prstGeom>
        </p:spPr>
        <p:txBody>
          <a:bodyPr wrap="square">
            <a:spAutoFit/>
          </a:bodyPr>
          <a:lstStyle/>
          <a:p>
            <a:r>
              <a:rPr lang="fi-FI" sz="2400" dirty="0">
                <a:solidFill>
                  <a:schemeClr val="tx2">
                    <a:lumMod val="75000"/>
                    <a:lumOff val="25000"/>
                  </a:schemeClr>
                </a:solidFill>
                <a:latin typeface="Courier New" panose="02070309020205020404" pitchFamily="49" charset="0"/>
                <a:cs typeface="Courier New" panose="02070309020205020404" pitchFamily="49" charset="0"/>
              </a:rPr>
              <a:t>Foldl</a:t>
            </a:r>
            <a:r>
              <a:rPr lang="fi-FI" sz="2400" dirty="0">
                <a:solidFill>
                  <a:schemeClr val="tx2">
                    <a:lumMod val="75000"/>
                    <a:lumOff val="25000"/>
                  </a:schemeClr>
                </a:solidFill>
                <a:latin typeface="Arial" charset="0"/>
                <a:cs typeface="Courier New" panose="02070309020205020404" pitchFamily="49" charset="0"/>
              </a:rPr>
              <a:t>:iä (</a:t>
            </a:r>
            <a:r>
              <a:rPr lang="fi-FI" sz="2400" i="1" dirty="0">
                <a:solidFill>
                  <a:schemeClr val="tx2">
                    <a:lumMod val="75000"/>
                    <a:lumOff val="25000"/>
                  </a:schemeClr>
                </a:solidFill>
                <a:latin typeface="Arial" charset="0"/>
                <a:cs typeface="Courier New" panose="02070309020205020404" pitchFamily="49" charset="0"/>
              </a:rPr>
              <a:t>fold left</a:t>
            </a:r>
            <a:r>
              <a:rPr lang="fi-FI" sz="2400" dirty="0">
                <a:solidFill>
                  <a:schemeClr val="tx2">
                    <a:lumMod val="75000"/>
                    <a:lumOff val="25000"/>
                  </a:schemeClr>
                </a:solidFill>
                <a:latin typeface="Arial" charset="0"/>
                <a:cs typeface="Courier New" panose="02070309020205020404" pitchFamily="49" charset="0"/>
              </a:rPr>
              <a:t>) voidaan käyttää, kun halutaan käyttää funktiota, joka yhdistää listan alkiot yhdeksi arvoksi. Tähän tarvitaan ns. ”akkumulaattori”-arvo, johon vastaus kerätään listaa käsiteltäessä. Akkumulaattorille pitää antaa sopiva lähtöarvo. </a:t>
            </a:r>
            <a:endParaRPr lang="fi-FI" sz="2400" dirty="0">
              <a:solidFill>
                <a:schemeClr val="tx2">
                  <a:lumMod val="75000"/>
                  <a:lumOff val="25000"/>
                </a:schemeClr>
              </a:solidFill>
              <a:latin typeface="Arial" charset="0"/>
            </a:endParaRPr>
          </a:p>
        </p:txBody>
      </p:sp>
      <p:sp>
        <p:nvSpPr>
          <p:cNvPr id="12" name="Suorakulmio 11"/>
          <p:cNvSpPr/>
          <p:nvPr/>
        </p:nvSpPr>
        <p:spPr>
          <a:xfrm>
            <a:off x="1438032" y="5752085"/>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arvojen yhdistäminen (foldl, foldr)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20816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63688" y="4083698"/>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(foldl + 0 (list 1 2 3 4 5 6))</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(+ 0 (+ 1 (+ 2 (+ 3 (+ 4 (+ 5 6)))))) </a:t>
            </a:r>
            <a:endParaRPr lang="fi-FI" dirty="0">
              <a:solidFill>
                <a:srgbClr val="002060"/>
              </a:solidFill>
            </a:endParaRPr>
          </a:p>
        </p:txBody>
      </p:sp>
      <p:cxnSp>
        <p:nvCxnSpPr>
          <p:cNvPr id="9" name="Straight Arrow Connector 8"/>
          <p:cNvCxnSpPr/>
          <p:nvPr/>
        </p:nvCxnSpPr>
        <p:spPr>
          <a:xfrm flipV="1">
            <a:off x="2887128"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36912"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a:off x="3176927" y="3830293"/>
            <a:ext cx="0" cy="253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436912" y="3568914"/>
            <a:ext cx="1584176" cy="261379"/>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akkumulaattori</a:t>
            </a:r>
          </a:p>
        </p:txBody>
      </p:sp>
      <p:cxnSp>
        <p:nvCxnSpPr>
          <p:cNvPr id="15" name="Straight Arrow Connector 14"/>
          <p:cNvCxnSpPr/>
          <p:nvPr/>
        </p:nvCxnSpPr>
        <p:spPr>
          <a:xfrm flipV="1">
            <a:off x="4751021"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0648"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43679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84995"/>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funktion toinen parametri halutaan pitää vakiona, voidaan lista muodostaa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make-list</a:t>
            </a:r>
            <a:r>
              <a:rPr lang="fi-FI" sz="2800" dirty="0">
                <a:solidFill>
                  <a:schemeClr val="tx2">
                    <a:lumMod val="75000"/>
                    <a:lumOff val="25000"/>
                  </a:schemeClr>
                </a:solidFill>
                <a:latin typeface="Arial" charset="0"/>
                <a:cs typeface="Courier New" panose="02070309020205020404" pitchFamily="49" charset="0"/>
              </a:rPr>
              <a:t>:an avulla (saadaan lista, jossa toistuu sama alkio).</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91680" y="3480585"/>
            <a:ext cx="5793870"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(make-list 3 4)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(list 4 4 4) </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(expt 1 4) (expt 2 4) (expt 3 4))</a:t>
            </a:r>
          </a:p>
        </p:txBody>
      </p:sp>
      <p:cxnSp>
        <p:nvCxnSpPr>
          <p:cNvPr id="9" name="Straight Arrow Connector 8"/>
          <p:cNvCxnSpPr/>
          <p:nvPr/>
        </p:nvCxnSpPr>
        <p:spPr>
          <a:xfrm flipV="1">
            <a:off x="2724816"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74600"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230317"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780101"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755975"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85602"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4290675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1768843" y="2978471"/>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418559" y="1778142"/>
            <a:ext cx="8230201" cy="1200329"/>
          </a:xfrm>
          <a:prstGeom prst="rect">
            <a:avLst/>
          </a:prstGeom>
        </p:spPr>
        <p:txBody>
          <a:bodyPr wrap="square">
            <a:spAutoFit/>
          </a:bodyPr>
          <a:lstStyle/>
          <a:p>
            <a:r>
              <a:rPr lang="fi-FI" sz="2400" dirty="0">
                <a:solidFill>
                  <a:schemeClr val="tx2">
                    <a:lumMod val="75000"/>
                    <a:lumOff val="25000"/>
                  </a:schemeClr>
                </a:solidFill>
                <a:latin typeface="Arial" charset="0"/>
                <a:cs typeface="Courier New" panose="02070309020205020404" pitchFamily="49" charset="0"/>
              </a:rPr>
              <a:t>Oman funktion voi myös parametrisoida toimimaan paremmin eri tilanteissa. Silloin oman funktion paluuarvo on funktio (määritellään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lambda</a:t>
            </a:r>
            <a:r>
              <a:rPr lang="fi-FI" sz="2400" dirty="0">
                <a:solidFill>
                  <a:schemeClr val="tx2">
                    <a:lumMod val="75000"/>
                    <a:lumOff val="25000"/>
                  </a:schemeClr>
                </a:solidFill>
                <a:latin typeface="Arial" charset="0"/>
                <a:cs typeface="Courier New" panose="02070309020205020404" pitchFamily="49" charset="0"/>
              </a:rPr>
              <a:t>:n avulla).</a:t>
            </a:r>
            <a:endParaRPr lang="fi-FI" sz="2400" dirty="0">
              <a:solidFill>
                <a:schemeClr val="tx2">
                  <a:lumMod val="75000"/>
                  <a:lumOff val="25000"/>
                </a:schemeClr>
              </a:solidFill>
              <a:latin typeface="Arial" charset="0"/>
            </a:endParaRPr>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 1I</a:t>
            </a:r>
          </a:p>
          <a:p>
            <a:pPr algn="l"/>
            <a:r>
              <a:rPr lang="fi-FI" altLang="fi-FI" sz="4000" b="1" kern="0" dirty="0">
                <a:solidFill>
                  <a:schemeClr val="accent6">
                    <a:lumMod val="75000"/>
                  </a:schemeClr>
                </a:solidFill>
              </a:rPr>
              <a:t>(lambda)</a:t>
            </a:r>
          </a:p>
        </p:txBody>
      </p:sp>
      <p:sp>
        <p:nvSpPr>
          <p:cNvPr id="17" name="Alatunnisteen paikkamerkki 16"/>
          <p:cNvSpPr>
            <a:spLocks noGrp="1"/>
          </p:cNvSpPr>
          <p:nvPr>
            <p:ph type="ftr" sz="quarter" idx="11"/>
          </p:nvPr>
        </p:nvSpPr>
        <p:spPr>
          <a:xfrm>
            <a:off x="594753" y="6077321"/>
            <a:ext cx="4870585" cy="365125"/>
          </a:xfrm>
        </p:spPr>
        <p:txBody>
          <a:bodyPr/>
          <a:lstStyle/>
          <a:p>
            <a:pPr algn="r">
              <a:defRPr/>
            </a:pPr>
            <a:r>
              <a:rPr lang="fi-FI" dirty="0"/>
              <a:t>MAOL Ohjelmointia matematiikkaan</a:t>
            </a:r>
            <a:endParaRPr lang="ru-RU" dirty="0"/>
          </a:p>
        </p:txBody>
      </p:sp>
      <p:sp>
        <p:nvSpPr>
          <p:cNvPr id="2" name="TextBox 1"/>
          <p:cNvSpPr txBox="1"/>
          <p:nvPr/>
        </p:nvSpPr>
        <p:spPr>
          <a:xfrm>
            <a:off x="1732539" y="2978471"/>
            <a:ext cx="6926538" cy="3154710"/>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 : Luku -&gt; Funktio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(kerro k)</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 (* x k)))</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(kerro 5) (list 1 2 3))</a:t>
            </a: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((kerro 5) 1) ((kerro 5) 2) ((kerro 5)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 1 5) (* 2 5) (* 3 5))</a:t>
            </a:r>
          </a:p>
        </p:txBody>
      </p:sp>
      <p:sp>
        <p:nvSpPr>
          <p:cNvPr id="4" name="Rectangle 3"/>
          <p:cNvSpPr/>
          <p:nvPr/>
        </p:nvSpPr>
        <p:spPr>
          <a:xfrm>
            <a:off x="6432729" y="3900400"/>
            <a:ext cx="1530037" cy="1131641"/>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Sama funktio toimii eri kertoimilla (tässä k=5)</a:t>
            </a:r>
          </a:p>
        </p:txBody>
      </p:sp>
      <p:sp>
        <p:nvSpPr>
          <p:cNvPr id="5" name="Left Brace 4"/>
          <p:cNvSpPr/>
          <p:nvPr/>
        </p:nvSpPr>
        <p:spPr>
          <a:xfrm rot="5400000">
            <a:off x="7054486" y="4740627"/>
            <a:ext cx="286525" cy="10081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cxnSp>
        <p:nvCxnSpPr>
          <p:cNvPr id="31" name="Straight Arrow Connector 30"/>
          <p:cNvCxnSpPr/>
          <p:nvPr/>
        </p:nvCxnSpPr>
        <p:spPr>
          <a:xfrm flipV="1">
            <a:off x="3136525"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86309"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33" name="Straight Arrow Connector 32"/>
          <p:cNvCxnSpPr/>
          <p:nvPr/>
        </p:nvCxnSpPr>
        <p:spPr>
          <a:xfrm flipV="1">
            <a:off x="4644744"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194528"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215634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4" name="Suorakulmio 43"/>
          <p:cNvSpPr/>
          <p:nvPr/>
        </p:nvSpPr>
        <p:spPr>
          <a:xfrm>
            <a:off x="-1906" y="2996802"/>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5" name="Suorakulmio 44"/>
          <p:cNvSpPr/>
          <p:nvPr/>
        </p:nvSpPr>
        <p:spPr>
          <a:xfrm>
            <a:off x="-1906" y="42439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map, make-list tai lambda,                       </a:t>
            </a:r>
          </a:p>
          <a:p>
            <a:r>
              <a:rPr lang="fi-FI" sz="1600" i="1" dirty="0">
                <a:solidFill>
                  <a:schemeClr val="tx1"/>
                </a:solidFill>
                <a:latin typeface="Arial" charset="0"/>
              </a:rPr>
              <a: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5680723" cy="1107996"/>
          </a:xfrm>
          <a:prstGeom prst="rect">
            <a:avLst/>
          </a:prstGeom>
        </p:spPr>
        <p:txBody>
          <a:bodyPr wrap="square">
            <a:spAutoFit/>
          </a:bodyPr>
          <a:lstStyle/>
          <a:p>
            <a:r>
              <a:rPr lang="fi-FI" sz="2200" dirty="0">
                <a:solidFill>
                  <a:schemeClr val="tx1"/>
                </a:solidFill>
                <a:latin typeface="Arial" charset="0"/>
              </a:rPr>
              <a:t>Kirjoita funktio, joka muuttaa </a:t>
            </a:r>
          </a:p>
          <a:p>
            <a:r>
              <a:rPr lang="fi-FI" sz="2200" dirty="0">
                <a:solidFill>
                  <a:schemeClr val="tx1"/>
                </a:solidFill>
                <a:latin typeface="Arial" charset="0"/>
              </a:rPr>
              <a:t>alennusprosentin tai korotusprosentin prosenttikertoimeksi. </a:t>
            </a:r>
          </a:p>
        </p:txBody>
      </p:sp>
      <p:sp>
        <p:nvSpPr>
          <p:cNvPr id="25" name="Suorakulmio 34"/>
          <p:cNvSpPr/>
          <p:nvPr/>
        </p:nvSpPr>
        <p:spPr>
          <a:xfrm>
            <a:off x="1164549" y="2881075"/>
            <a:ext cx="4853221" cy="1107996"/>
          </a:xfrm>
          <a:prstGeom prst="rect">
            <a:avLst/>
          </a:prstGeom>
        </p:spPr>
        <p:txBody>
          <a:bodyPr wrap="square">
            <a:spAutoFit/>
          </a:bodyPr>
          <a:lstStyle/>
          <a:p>
            <a:r>
              <a:rPr lang="fi-FI" sz="2200" dirty="0">
                <a:solidFill>
                  <a:schemeClr val="tx1"/>
                </a:solidFill>
                <a:latin typeface="Arial" charset="0"/>
              </a:rPr>
              <a:t>Kirjoita funktio, joka laskee alennetun/korotetun hinnan. </a:t>
            </a:r>
          </a:p>
          <a:p>
            <a:r>
              <a:rPr lang="fi-FI" sz="2200" dirty="0">
                <a:solidFill>
                  <a:schemeClr val="tx1"/>
                </a:solidFill>
                <a:latin typeface="Arial" charset="0"/>
              </a:rPr>
              <a:t>Käytä apuna tehtävän 1 funktiota.</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4111811"/>
            <a:ext cx="4631587"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uudet hinnat, kun alkuperäiset hinnat on annettu listana. </a:t>
            </a:r>
          </a:p>
          <a:p>
            <a:r>
              <a:rPr lang="fi-FI" sz="2200" dirty="0">
                <a:solidFill>
                  <a:schemeClr val="tx1"/>
                </a:solidFill>
                <a:latin typeface="Arial" charset="0"/>
              </a:rPr>
              <a:t>Käytä apuna tehtävän 2 funktiota.</a:t>
            </a:r>
          </a:p>
        </p:txBody>
      </p:sp>
      <p:pic>
        <p:nvPicPr>
          <p:cNvPr id="4" name="Picture 3"/>
          <p:cNvPicPr>
            <a:picLocks noChangeAspect="1"/>
          </p:cNvPicPr>
          <p:nvPr/>
        </p:nvPicPr>
        <p:blipFill rotWithShape="1">
          <a:blip r:embed="rId6"/>
          <a:srcRect t="-1572" b="18373"/>
          <a:stretch/>
        </p:blipFill>
        <p:spPr>
          <a:xfrm>
            <a:off x="6088307" y="1809877"/>
            <a:ext cx="2997999" cy="936913"/>
          </a:xfrm>
          <a:prstGeom prst="rect">
            <a:avLst/>
          </a:prstGeom>
        </p:spPr>
      </p:pic>
      <p:pic>
        <p:nvPicPr>
          <p:cNvPr id="5" name="Picture 4"/>
          <p:cNvPicPr>
            <a:picLocks noChangeAspect="1"/>
          </p:cNvPicPr>
          <p:nvPr/>
        </p:nvPicPr>
        <p:blipFill>
          <a:blip r:embed="rId7"/>
          <a:stretch>
            <a:fillRect/>
          </a:stretch>
        </p:blipFill>
        <p:spPr>
          <a:xfrm>
            <a:off x="6123639" y="2980874"/>
            <a:ext cx="2621281" cy="911100"/>
          </a:xfrm>
          <a:prstGeom prst="rect">
            <a:avLst/>
          </a:prstGeom>
        </p:spPr>
      </p:pic>
      <p:pic>
        <p:nvPicPr>
          <p:cNvPr id="8" name="Picture 7"/>
          <p:cNvPicPr>
            <a:picLocks noChangeAspect="1"/>
          </p:cNvPicPr>
          <p:nvPr/>
        </p:nvPicPr>
        <p:blipFill>
          <a:blip r:embed="rId8"/>
          <a:stretch>
            <a:fillRect/>
          </a:stretch>
        </p:blipFill>
        <p:spPr>
          <a:xfrm>
            <a:off x="5150756" y="4185428"/>
            <a:ext cx="3892774" cy="994733"/>
          </a:xfrm>
          <a:prstGeom prst="rect">
            <a:avLst/>
          </a:prstGeom>
        </p:spPr>
      </p:pic>
    </p:spTree>
    <p:extLst>
      <p:ext uri="{BB962C8B-B14F-4D97-AF65-F5344CB8AC3E}">
        <p14:creationId xmlns:p14="http://schemas.microsoft.com/office/powerpoint/2010/main" val="2346527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p>
        </p:txBody>
      </p:sp>
      <p:sp>
        <p:nvSpPr>
          <p:cNvPr id="45" name="Suorakulmio 44"/>
          <p:cNvSpPr/>
          <p:nvPr/>
        </p:nvSpPr>
        <p:spPr>
          <a:xfrm>
            <a:off x="-1906" y="40658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lambda,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keskiarvon.</a:t>
            </a:r>
          </a:p>
        </p:txBody>
      </p:sp>
      <p:sp>
        <p:nvSpPr>
          <p:cNvPr id="25" name="Suorakulmio 34"/>
          <p:cNvSpPr/>
          <p:nvPr/>
        </p:nvSpPr>
        <p:spPr>
          <a:xfrm>
            <a:off x="1164549" y="2452881"/>
            <a:ext cx="7079859"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montako kertaa annettu luku </a:t>
            </a:r>
          </a:p>
          <a:p>
            <a:r>
              <a:rPr lang="fi-FI" sz="2200" dirty="0">
                <a:solidFill>
                  <a:schemeClr val="tx1"/>
                </a:solidFill>
                <a:latin typeface="Arial" charset="0"/>
              </a:rPr>
              <a:t>esiintyy listassa. Anna </a:t>
            </a:r>
          </a:p>
          <a:p>
            <a:r>
              <a:rPr lang="fi-FI" sz="2200" dirty="0">
                <a:solidFill>
                  <a:schemeClr val="tx1"/>
                </a:solidFill>
                <a:latin typeface="Arial" charset="0"/>
              </a:rPr>
              <a:t>vastaus listana, jossa on kysytty luku ja lukumäärä.</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3933711"/>
            <a:ext cx="7871947" cy="1107996"/>
          </a:xfrm>
          <a:prstGeom prst="rect">
            <a:avLst/>
          </a:prstGeom>
        </p:spPr>
        <p:txBody>
          <a:bodyPr wrap="square">
            <a:spAutoFit/>
          </a:bodyPr>
          <a:lstStyle/>
          <a:p>
            <a:r>
              <a:rPr lang="fi-FI" sz="2200" dirty="0">
                <a:solidFill>
                  <a:schemeClr val="tx1"/>
                </a:solidFill>
                <a:latin typeface="Arial" charset="0"/>
              </a:rPr>
              <a:t>Kirjoita funktio, joka laskee kuinka monta kertaa annetussa listassa olevat luvut esiintyvät toisessa listassa (frekvenssi). Käytä apuna tehtävän 5 funktiota.</a:t>
            </a:r>
          </a:p>
        </p:txBody>
      </p:sp>
      <p:pic>
        <p:nvPicPr>
          <p:cNvPr id="2" name="Picture 1"/>
          <p:cNvPicPr>
            <a:picLocks noChangeAspect="1"/>
          </p:cNvPicPr>
          <p:nvPr/>
        </p:nvPicPr>
        <p:blipFill>
          <a:blip r:embed="rId6"/>
          <a:stretch>
            <a:fillRect/>
          </a:stretch>
        </p:blipFill>
        <p:spPr>
          <a:xfrm>
            <a:off x="5034334" y="1798276"/>
            <a:ext cx="3888092" cy="486962"/>
          </a:xfrm>
          <a:prstGeom prst="rect">
            <a:avLst/>
          </a:prstGeom>
        </p:spPr>
      </p:pic>
      <p:pic>
        <p:nvPicPr>
          <p:cNvPr id="6" name="Picture 5"/>
          <p:cNvPicPr>
            <a:picLocks noChangeAspect="1"/>
          </p:cNvPicPr>
          <p:nvPr/>
        </p:nvPicPr>
        <p:blipFill>
          <a:blip r:embed="rId7"/>
          <a:stretch>
            <a:fillRect/>
          </a:stretch>
        </p:blipFill>
        <p:spPr>
          <a:xfrm>
            <a:off x="5034334" y="2604557"/>
            <a:ext cx="4067944" cy="912914"/>
          </a:xfrm>
          <a:prstGeom prst="rect">
            <a:avLst/>
          </a:prstGeom>
        </p:spPr>
      </p:pic>
      <p:pic>
        <p:nvPicPr>
          <p:cNvPr id="7" name="Picture 6"/>
          <p:cNvPicPr>
            <a:picLocks noChangeAspect="1"/>
          </p:cNvPicPr>
          <p:nvPr/>
        </p:nvPicPr>
        <p:blipFill>
          <a:blip r:embed="rId8"/>
          <a:stretch>
            <a:fillRect/>
          </a:stretch>
        </p:blipFill>
        <p:spPr>
          <a:xfrm>
            <a:off x="1208753" y="5067780"/>
            <a:ext cx="6458706" cy="473535"/>
          </a:xfrm>
          <a:prstGeom prst="rect">
            <a:avLst/>
          </a:prstGeom>
        </p:spPr>
      </p:pic>
    </p:spTree>
    <p:extLst>
      <p:ext uri="{BB962C8B-B14F-4D97-AF65-F5344CB8AC3E}">
        <p14:creationId xmlns:p14="http://schemas.microsoft.com/office/powerpoint/2010/main" val="4206607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sp>
        <p:nvSpPr>
          <p:cNvPr id="44" name="Suorakulmio 43"/>
          <p:cNvSpPr/>
          <p:nvPr/>
        </p:nvSpPr>
        <p:spPr>
          <a:xfrm>
            <a:off x="-1905" y="2746001"/>
            <a:ext cx="1172565"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11</a:t>
            </a:r>
          </a:p>
        </p:txBody>
      </p:sp>
      <p:sp>
        <p:nvSpPr>
          <p:cNvPr id="45" name="Suorakulmio 44"/>
          <p:cNvSpPr/>
          <p:nvPr/>
        </p:nvSpPr>
        <p:spPr>
          <a:xfrm>
            <a:off x="-1905" y="453241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64550" y="2664690"/>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mediaanin.Käytä apuna tehtävän 10 funktiota.</a:t>
            </a:r>
          </a:p>
        </p:txBody>
      </p:sp>
      <p:sp>
        <p:nvSpPr>
          <p:cNvPr id="16" name="Suorakulmio 34"/>
          <p:cNvSpPr/>
          <p:nvPr/>
        </p:nvSpPr>
        <p:spPr>
          <a:xfrm>
            <a:off x="1164550" y="4482864"/>
            <a:ext cx="7871947" cy="1107996"/>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tehtävän 11 funktiota.</a:t>
            </a:r>
          </a:p>
          <a:p>
            <a:endParaRPr lang="fi-FI" sz="2200" dirty="0">
              <a:solidFill>
                <a:schemeClr val="tx1"/>
              </a:solidFill>
              <a:latin typeface="Arial" charset="0"/>
            </a:endParaRPr>
          </a:p>
        </p:txBody>
      </p:sp>
      <p:sp>
        <p:nvSpPr>
          <p:cNvPr id="17" name="Suorakulmio 34"/>
          <p:cNvSpPr/>
          <p:nvPr/>
        </p:nvSpPr>
        <p:spPr>
          <a:xfrm>
            <a:off x="1198577" y="1662356"/>
            <a:ext cx="4703544" cy="769441"/>
          </a:xfrm>
          <a:prstGeom prst="rect">
            <a:avLst/>
          </a:prstGeom>
        </p:spPr>
        <p:txBody>
          <a:bodyPr wrap="square">
            <a:spAutoFit/>
          </a:bodyPr>
          <a:lstStyle/>
          <a:p>
            <a:r>
              <a:rPr lang="fi-FI" sz="2200" dirty="0">
                <a:solidFill>
                  <a:schemeClr val="tx1"/>
                </a:solidFill>
                <a:latin typeface="Arial" charset="0"/>
              </a:rPr>
              <a:t>Kirjoita funktio, joka laskee kahden luvun keskiarvon.</a:t>
            </a:r>
          </a:p>
        </p:txBody>
      </p:sp>
      <p:pic>
        <p:nvPicPr>
          <p:cNvPr id="2" name="Picture 1"/>
          <p:cNvPicPr>
            <a:picLocks noChangeAspect="1"/>
          </p:cNvPicPr>
          <p:nvPr/>
        </p:nvPicPr>
        <p:blipFill>
          <a:blip r:embed="rId6"/>
          <a:stretch>
            <a:fillRect/>
          </a:stretch>
        </p:blipFill>
        <p:spPr>
          <a:xfrm>
            <a:off x="5927476" y="1704668"/>
            <a:ext cx="2513062" cy="1025902"/>
          </a:xfrm>
          <a:prstGeom prst="rect">
            <a:avLst/>
          </a:prstGeom>
        </p:spPr>
      </p:pic>
      <p:pic>
        <p:nvPicPr>
          <p:cNvPr id="7" name="Picture 6"/>
          <p:cNvPicPr>
            <a:picLocks noChangeAspect="1"/>
          </p:cNvPicPr>
          <p:nvPr/>
        </p:nvPicPr>
        <p:blipFill>
          <a:blip r:embed="rId7"/>
          <a:stretch>
            <a:fillRect/>
          </a:stretch>
        </p:blipFill>
        <p:spPr>
          <a:xfrm>
            <a:off x="2267744" y="3478787"/>
            <a:ext cx="4415383" cy="992221"/>
          </a:xfrm>
          <a:prstGeom prst="rect">
            <a:avLst/>
          </a:prstGeom>
        </p:spPr>
      </p:pic>
      <p:sp>
        <p:nvSpPr>
          <p:cNvPr id="21" name="Rectangle 20"/>
          <p:cNvSpPr/>
          <p:nvPr/>
        </p:nvSpPr>
        <p:spPr>
          <a:xfrm>
            <a:off x="2180686" y="55773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61077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18559" y="1900829"/>
            <a:ext cx="8162511" cy="1384995"/>
          </a:xfrm>
          <a:prstGeom prst="rect">
            <a:avLst/>
          </a:prstGeom>
        </p:spPr>
        <p:txBody>
          <a:bodyPr wrap="square">
            <a:spAutoFit/>
          </a:bodyPr>
          <a:lstStyle/>
          <a:p>
            <a:r>
              <a:rPr lang="fi-FI" sz="2800" dirty="0">
                <a:solidFill>
                  <a:schemeClr val="tx2">
                    <a:lumMod val="75000"/>
                    <a:lumOff val="25000"/>
                  </a:schemeClr>
                </a:solidFill>
                <a:latin typeface="Arial" charset="0"/>
              </a:rPr>
              <a:t>Listaan voidaan lisätä alkioita vain sen alkuun mutta alkioita voidaan poistaa myös listan keskeltä. Listat voidaan myös yhdistää.</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lisääminen ja poistaminen</a:t>
            </a:r>
          </a:p>
        </p:txBody>
      </p:sp>
      <p:sp>
        <p:nvSpPr>
          <p:cNvPr id="11" name="Suorakulmio 16"/>
          <p:cNvSpPr/>
          <p:nvPr/>
        </p:nvSpPr>
        <p:spPr bwMode="auto">
          <a:xfrm>
            <a:off x="899592" y="3336856"/>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97821" y="3327503"/>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14" y="4149080"/>
            <a:ext cx="3581710" cy="21795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821" y="4077072"/>
            <a:ext cx="3734124" cy="1447925"/>
          </a:xfrm>
          <a:prstGeom prst="rect">
            <a:avLst/>
          </a:prstGeom>
        </p:spPr>
      </p:pic>
      <p:cxnSp>
        <p:nvCxnSpPr>
          <p:cNvPr id="19" name="Straight Arrow Connector 18"/>
          <p:cNvCxnSpPr/>
          <p:nvPr/>
        </p:nvCxnSpPr>
        <p:spPr>
          <a:xfrm flipV="1">
            <a:off x="2699792" y="4689903"/>
            <a:ext cx="1928778" cy="2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337144" y="4964111"/>
            <a:ext cx="1291426" cy="199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840500" y="5211298"/>
            <a:ext cx="1757321"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337144" y="5437348"/>
            <a:ext cx="1291426" cy="70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2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17" y="4509120"/>
            <a:ext cx="3484536" cy="2073078"/>
          </a:xfrm>
          <a:prstGeom prst="rect">
            <a:avLst/>
          </a:prstGeom>
        </p:spPr>
      </p:pic>
      <p:sp>
        <p:nvSpPr>
          <p:cNvPr id="7" name="Suorakulmio 6"/>
          <p:cNvSpPr/>
          <p:nvPr/>
        </p:nvSpPr>
        <p:spPr>
          <a:xfrm>
            <a:off x="418560" y="1900829"/>
            <a:ext cx="6790540" cy="1569660"/>
          </a:xfrm>
          <a:prstGeom prst="rect">
            <a:avLst/>
          </a:prstGeom>
        </p:spPr>
        <p:txBody>
          <a:bodyPr wrap="square">
            <a:spAutoFit/>
          </a:bodyPr>
          <a:lstStyle/>
          <a:p>
            <a:r>
              <a:rPr lang="fi-FI" sz="2400" dirty="0">
                <a:solidFill>
                  <a:schemeClr val="tx2">
                    <a:lumMod val="75000"/>
                    <a:lumOff val="25000"/>
                  </a:schemeClr>
                </a:solidFill>
                <a:latin typeface="Arial" charset="0"/>
              </a:rPr>
              <a:t>Member?:in avulla voi etsiä listasta alkiota. </a:t>
            </a:r>
          </a:p>
          <a:p>
            <a:r>
              <a:rPr lang="fi-FI" sz="2400" dirty="0">
                <a:solidFill>
                  <a:schemeClr val="tx2">
                    <a:lumMod val="75000"/>
                    <a:lumOff val="25000"/>
                  </a:schemeClr>
                </a:solidFill>
                <a:latin typeface="Arial" charset="0"/>
              </a:rPr>
              <a:t>Range – funktion avulla voi generoida aritmeettisen lukusarjan ja make-list </a:t>
            </a:r>
          </a:p>
          <a:p>
            <a:r>
              <a:rPr lang="fi-FI" sz="2400" dirty="0">
                <a:solidFill>
                  <a:schemeClr val="tx2">
                    <a:lumMod val="75000"/>
                    <a:lumOff val="25000"/>
                  </a:schemeClr>
                </a:solidFill>
                <a:latin typeface="Arial" charset="0"/>
              </a:rPr>
              <a:t>funktiolla yhtä ja samaa alkiota sisältävän listan.</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Alkion etsiminen listasta ja lukusarjalistat</a:t>
            </a:r>
          </a:p>
        </p:txBody>
      </p:sp>
      <p:sp>
        <p:nvSpPr>
          <p:cNvPr id="11" name="Suorakulmio 16"/>
          <p:cNvSpPr/>
          <p:nvPr/>
        </p:nvSpPr>
        <p:spPr bwMode="auto">
          <a:xfrm>
            <a:off x="914606" y="376919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612835" y="3759844"/>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9" name="Straight Arrow Connector 18"/>
          <p:cNvCxnSpPr/>
          <p:nvPr/>
        </p:nvCxnSpPr>
        <p:spPr>
          <a:xfrm>
            <a:off x="3131840" y="5087610"/>
            <a:ext cx="1465981" cy="4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15816" y="5328042"/>
            <a:ext cx="1682005" cy="20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458483" y="5545659"/>
            <a:ext cx="2139338"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828343" y="5781863"/>
            <a:ext cx="1769478" cy="647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363" y="4491145"/>
            <a:ext cx="3703641" cy="1440305"/>
          </a:xfrm>
          <a:prstGeom prst="rect">
            <a:avLst/>
          </a:prstGeom>
        </p:spPr>
      </p:pic>
      <p:pic>
        <p:nvPicPr>
          <p:cNvPr id="20" name="Picture 19"/>
          <p:cNvPicPr>
            <a:picLocks noChangeAspect="1"/>
          </p:cNvPicPr>
          <p:nvPr/>
        </p:nvPicPr>
        <p:blipFill>
          <a:blip r:embed="rId5"/>
          <a:stretch>
            <a:fillRect/>
          </a:stretch>
        </p:blipFill>
        <p:spPr>
          <a:xfrm>
            <a:off x="6100863" y="2566888"/>
            <a:ext cx="2216474" cy="416860"/>
          </a:xfrm>
          <a:prstGeom prst="rect">
            <a:avLst/>
          </a:prstGeom>
        </p:spPr>
      </p:pic>
      <p:sp>
        <p:nvSpPr>
          <p:cNvPr id="24" name="TextBox 23"/>
          <p:cNvSpPr txBox="1"/>
          <p:nvPr/>
        </p:nvSpPr>
        <p:spPr>
          <a:xfrm>
            <a:off x="6606507" y="1903958"/>
            <a:ext cx="607859" cy="369332"/>
          </a:xfrm>
          <a:prstGeom prst="rect">
            <a:avLst/>
          </a:prstGeom>
          <a:noFill/>
        </p:spPr>
        <p:txBody>
          <a:bodyPr wrap="none" rtlCol="0">
            <a:spAutoFit/>
          </a:bodyPr>
          <a:lstStyle/>
          <a:p>
            <a:r>
              <a:rPr lang="fi-FI" dirty="0">
                <a:solidFill>
                  <a:schemeClr val="tx1"/>
                </a:solidFill>
              </a:rPr>
              <a:t>alku</a:t>
            </a:r>
          </a:p>
        </p:txBody>
      </p:sp>
      <p:cxnSp>
        <p:nvCxnSpPr>
          <p:cNvPr id="25" name="Straight Arrow Connector 24"/>
          <p:cNvCxnSpPr>
            <a:stCxn id="24" idx="2"/>
            <a:endCxn id="20" idx="0"/>
          </p:cNvCxnSpPr>
          <p:nvPr/>
        </p:nvCxnSpPr>
        <p:spPr>
          <a:xfrm>
            <a:off x="6910437" y="2273290"/>
            <a:ext cx="298663"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51518" y="1902124"/>
            <a:ext cx="748923" cy="369332"/>
          </a:xfrm>
          <a:prstGeom prst="rect">
            <a:avLst/>
          </a:prstGeom>
          <a:noFill/>
        </p:spPr>
        <p:txBody>
          <a:bodyPr wrap="none" rtlCol="0">
            <a:spAutoFit/>
          </a:bodyPr>
          <a:lstStyle/>
          <a:p>
            <a:r>
              <a:rPr lang="fi-FI" dirty="0">
                <a:solidFill>
                  <a:schemeClr val="tx1"/>
                </a:solidFill>
              </a:rPr>
              <a:t>loppu</a:t>
            </a:r>
          </a:p>
        </p:txBody>
      </p:sp>
      <p:cxnSp>
        <p:nvCxnSpPr>
          <p:cNvPr id="27" name="Straight Arrow Connector 26"/>
          <p:cNvCxnSpPr>
            <a:stCxn id="26" idx="2"/>
          </p:cNvCxnSpPr>
          <p:nvPr/>
        </p:nvCxnSpPr>
        <p:spPr>
          <a:xfrm>
            <a:off x="7625980" y="2271456"/>
            <a:ext cx="39710" cy="26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25761" y="1902124"/>
            <a:ext cx="723275" cy="369332"/>
          </a:xfrm>
          <a:prstGeom prst="rect">
            <a:avLst/>
          </a:prstGeom>
          <a:noFill/>
        </p:spPr>
        <p:txBody>
          <a:bodyPr wrap="none" rtlCol="0">
            <a:spAutoFit/>
          </a:bodyPr>
          <a:lstStyle/>
          <a:p>
            <a:r>
              <a:rPr lang="fi-FI" dirty="0">
                <a:solidFill>
                  <a:schemeClr val="tx1"/>
                </a:solidFill>
              </a:rPr>
              <a:t>askel</a:t>
            </a:r>
          </a:p>
        </p:txBody>
      </p:sp>
      <p:cxnSp>
        <p:nvCxnSpPr>
          <p:cNvPr id="29" name="Straight Arrow Connector 28"/>
          <p:cNvCxnSpPr>
            <a:stCxn id="28" idx="2"/>
          </p:cNvCxnSpPr>
          <p:nvPr/>
        </p:nvCxnSpPr>
        <p:spPr>
          <a:xfrm flipH="1">
            <a:off x="8000441" y="2271456"/>
            <a:ext cx="386958"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11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Sisäkkäiset listat ja ’</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586447" cy="3108543"/>
          </a:xfrm>
          <a:prstGeom prst="rect">
            <a:avLst/>
          </a:prstGeom>
        </p:spPr>
        <p:txBody>
          <a:bodyPr wrap="square">
            <a:spAutoFit/>
          </a:bodyPr>
          <a:lstStyle/>
          <a:p>
            <a:r>
              <a:rPr lang="fi-FI" sz="2800" dirty="0">
                <a:solidFill>
                  <a:schemeClr val="tx2">
                    <a:lumMod val="75000"/>
                    <a:lumOff val="25000"/>
                  </a:schemeClr>
                </a:solidFill>
                <a:latin typeface="Arial" charset="0"/>
              </a:rPr>
              <a:t>Lista voi sisältää toisia listoja. Näin voidaan ryhmitellä tietoja, jotka kuuluvat yhteen. Sisäkkäisten listojen kanssa on selkeintä käyttää listan merkkinnässä lyhennettä: ’.</a:t>
            </a:r>
          </a:p>
          <a:p>
            <a:r>
              <a:rPr lang="fi-FI" sz="2800" dirty="0">
                <a:solidFill>
                  <a:schemeClr val="tx2">
                    <a:lumMod val="75000"/>
                    <a:lumOff val="25000"/>
                  </a:schemeClr>
                </a:solidFill>
                <a:latin typeface="Arial" charset="0"/>
              </a:rPr>
              <a:t>(list 1 2 3) voidaan merkitä lyhyemmin ’(1 2 3)</a:t>
            </a:r>
          </a:p>
          <a:p>
            <a:endParaRPr lang="fi-FI" sz="2800" dirty="0">
              <a:solidFill>
                <a:schemeClr val="tx2">
                  <a:lumMod val="75000"/>
                  <a:lumOff val="25000"/>
                </a:schemeClr>
              </a:solidFill>
              <a:latin typeface="Arial" charset="0"/>
            </a:endParaRPr>
          </a:p>
          <a:p>
            <a:r>
              <a:rPr lang="fi-FI" sz="2800" dirty="0">
                <a:solidFill>
                  <a:schemeClr val="tx2">
                    <a:lumMod val="75000"/>
                    <a:lumOff val="25000"/>
                  </a:schemeClr>
                </a:solidFill>
                <a:latin typeface="Arial" charset="0"/>
              </a:rPr>
              <a:t>Seuraavat listat ovat samat:</a:t>
            </a:r>
          </a:p>
        </p:txBody>
      </p:sp>
      <p:pic>
        <p:nvPicPr>
          <p:cNvPr id="5" name="Picture 4"/>
          <p:cNvPicPr>
            <a:picLocks noChangeAspect="1"/>
          </p:cNvPicPr>
          <p:nvPr/>
        </p:nvPicPr>
        <p:blipFill>
          <a:blip r:embed="rId2"/>
          <a:stretch>
            <a:fillRect/>
          </a:stretch>
        </p:blipFill>
        <p:spPr>
          <a:xfrm>
            <a:off x="441937" y="4546755"/>
            <a:ext cx="8465301" cy="739195"/>
          </a:xfrm>
          <a:prstGeom prst="rect">
            <a:avLst/>
          </a:prstGeom>
        </p:spPr>
      </p:pic>
    </p:spTree>
    <p:extLst>
      <p:ext uri="{BB962C8B-B14F-4D97-AF65-F5344CB8AC3E}">
        <p14:creationId xmlns:p14="http://schemas.microsoft.com/office/powerpoint/2010/main" val="136446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5" name="Suorakulmio 44"/>
          <p:cNvSpPr/>
          <p:nvPr/>
        </p:nvSpPr>
        <p:spPr>
          <a:xfrm>
            <a:off x="-18159" y="357407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Listojen luomista ja muokkaamista            </a:t>
            </a:r>
            <a:r>
              <a:rPr lang="fi-FI" sz="1600" i="1" dirty="0">
                <a:solidFill>
                  <a:schemeClr val="tx1"/>
                </a:solidFill>
                <a:latin typeface="Arial" charset="0"/>
              </a:rPr>
              <a:t>(vinkki: list, remove, cons. length)</a:t>
            </a:r>
            <a:endParaRPr lang="fi-FI" sz="1600" i="1" dirty="0">
              <a:solidFill>
                <a:schemeClr val="tx1"/>
              </a:solidFill>
            </a:endParaRPr>
          </a:p>
        </p:txBody>
      </p:sp>
      <p:sp>
        <p:nvSpPr>
          <p:cNvPr id="60" name="Suorakulmio 34"/>
          <p:cNvSpPr/>
          <p:nvPr/>
        </p:nvSpPr>
        <p:spPr>
          <a:xfrm>
            <a:off x="1187624" y="1619696"/>
            <a:ext cx="7815888" cy="2123658"/>
          </a:xfrm>
          <a:prstGeom prst="rect">
            <a:avLst/>
          </a:prstGeom>
        </p:spPr>
        <p:txBody>
          <a:bodyPr wrap="square">
            <a:spAutoFit/>
          </a:bodyPr>
          <a:lstStyle/>
          <a:p>
            <a:pPr marL="457200" indent="-457200">
              <a:buAutoNum type="alphaLcParenR"/>
            </a:pPr>
            <a:r>
              <a:rPr lang="fi-FI" sz="2200" dirty="0">
                <a:solidFill>
                  <a:schemeClr val="tx1"/>
                </a:solidFill>
                <a:latin typeface="Arial" charset="0"/>
              </a:rPr>
              <a:t>Tee lista ihmisistä jotka kutsuisit juhliin. Nimeä lista järkevästi. Mikä on listan pituus (length)? </a:t>
            </a:r>
          </a:p>
          <a:p>
            <a:pPr marL="457200" indent="-457200">
              <a:buAutoNum type="alphaLcParenR" startAt="2"/>
            </a:pPr>
            <a:r>
              <a:rPr lang="fi-FI" sz="2200" dirty="0">
                <a:solidFill>
                  <a:schemeClr val="tx1"/>
                </a:solidFill>
                <a:latin typeface="Arial" charset="0"/>
              </a:rPr>
              <a:t>Tee ostoslista, joka sisältää ostettavien tuotteiden nimen sekä hinnan (sisäkkäisiä listoja). Nimeä lista järjevästi. Mikä on listan pituus? </a:t>
            </a:r>
          </a:p>
          <a:p>
            <a:endParaRPr lang="fi-FI" sz="2200" dirty="0">
              <a:solidFill>
                <a:schemeClr val="tx1"/>
              </a:solidFill>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187624" y="3465842"/>
            <a:ext cx="7815888" cy="769441"/>
          </a:xfrm>
          <a:prstGeom prst="rect">
            <a:avLst/>
          </a:prstGeom>
        </p:spPr>
        <p:txBody>
          <a:bodyPr wrap="square">
            <a:spAutoFit/>
          </a:bodyPr>
          <a:lstStyle/>
          <a:p>
            <a:pPr marL="457200" indent="-457200">
              <a:buAutoNum type="alphaLcParenR"/>
            </a:pPr>
            <a:r>
              <a:rPr lang="fi-FI" sz="2200" dirty="0">
                <a:solidFill>
                  <a:schemeClr val="tx1"/>
                </a:solidFill>
                <a:latin typeface="Arial" charset="0"/>
              </a:rPr>
              <a:t>Poista kutsuttavien listasta yksi henkilö.</a:t>
            </a:r>
          </a:p>
          <a:p>
            <a:pPr marL="457200" indent="-457200">
              <a:buAutoNum type="alphaLcParenR"/>
            </a:pPr>
            <a:r>
              <a:rPr lang="fi-FI" sz="2200" dirty="0">
                <a:solidFill>
                  <a:schemeClr val="tx1"/>
                </a:solidFill>
                <a:latin typeface="Arial" charset="0"/>
              </a:rPr>
              <a:t>Lisää ostoslistaan yksi uusi ostettava tuote ja sen hinta.</a:t>
            </a:r>
          </a:p>
        </p:txBody>
      </p:sp>
      <p:sp>
        <p:nvSpPr>
          <p:cNvPr id="15" name="Suorakulmio 44"/>
          <p:cNvSpPr/>
          <p:nvPr/>
        </p:nvSpPr>
        <p:spPr>
          <a:xfrm>
            <a:off x="9453" y="4668021"/>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16" name="Suorakulmio 34"/>
          <p:cNvSpPr/>
          <p:nvPr/>
        </p:nvSpPr>
        <p:spPr>
          <a:xfrm>
            <a:off x="1169043" y="4580086"/>
            <a:ext cx="7815888" cy="769441"/>
          </a:xfrm>
          <a:prstGeom prst="rect">
            <a:avLst/>
          </a:prstGeom>
        </p:spPr>
        <p:txBody>
          <a:bodyPr wrap="square">
            <a:spAutoFit/>
          </a:bodyPr>
          <a:lstStyle/>
          <a:p>
            <a:r>
              <a:rPr lang="fi-FI" sz="2200" dirty="0">
                <a:solidFill>
                  <a:schemeClr val="tx1"/>
                </a:solidFill>
                <a:latin typeface="Arial" charset="0"/>
              </a:rPr>
              <a:t>Tee lista oman luokkasi oppilaista ja heidän pituuksistaan. Nimeä lista järkevästi.</a:t>
            </a:r>
          </a:p>
        </p:txBody>
      </p:sp>
    </p:spTree>
    <p:extLst>
      <p:ext uri="{BB962C8B-B14F-4D97-AF65-F5344CB8AC3E}">
        <p14:creationId xmlns:p14="http://schemas.microsoft.com/office/powerpoint/2010/main" val="30479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4330" y="2624099"/>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sp>
        <p:nvSpPr>
          <p:cNvPr id="45" name="Suorakulmio 44"/>
          <p:cNvSpPr/>
          <p:nvPr/>
        </p:nvSpPr>
        <p:spPr>
          <a:xfrm>
            <a:off x="0" y="358812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Listafunktioita                          </a:t>
            </a:r>
            <a:r>
              <a:rPr lang="fi-FI" sz="1600" i="1" dirty="0">
                <a:solidFill>
                  <a:schemeClr val="tx1"/>
                </a:solidFill>
                <a:latin typeface="Arial" charset="0"/>
              </a:rPr>
              <a:t>(vinkki: list, list?, empty? member?, first, list-ref</a:t>
            </a:r>
          </a:p>
          <a:p>
            <a:r>
              <a:rPr lang="fi-FI" sz="1600" i="1" dirty="0">
                <a:solidFill>
                  <a:schemeClr val="tx1"/>
                </a:solidFill>
                <a:latin typeface="Arial" charset="0"/>
              </a:rPr>
              <a:t>                                                                             and, or, not, equal?, check-expect)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annetut listat (2 kpl) samanpituisia (palauttaa true/false).</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87624" y="2541749"/>
            <a:ext cx="7815888" cy="769441"/>
          </a:xfrm>
          <a:prstGeom prst="rect">
            <a:avLst/>
          </a:prstGeom>
        </p:spPr>
        <p:txBody>
          <a:bodyPr wrap="square">
            <a:spAutoFit/>
          </a:bodyPr>
          <a:lstStyle/>
          <a:p>
            <a:r>
              <a:rPr lang="fi-FI" sz="2200" dirty="0">
                <a:solidFill>
                  <a:schemeClr val="tx1"/>
                </a:solidFill>
                <a:latin typeface="Arial" charset="0"/>
              </a:rPr>
              <a:t>Kirjoita funktio, joka tutkii onko kysytty alkio</a:t>
            </a:r>
          </a:p>
          <a:p>
            <a:r>
              <a:rPr lang="fi-FI" sz="2200" dirty="0">
                <a:solidFill>
                  <a:schemeClr val="tx1"/>
                </a:solidFill>
                <a:latin typeface="Arial" charset="0"/>
              </a:rPr>
              <a:t>molemmissa annetuissa listoissa (palauttaa true/false).</a:t>
            </a:r>
          </a:p>
        </p:txBody>
      </p:sp>
      <p:sp>
        <p:nvSpPr>
          <p:cNvPr id="25" name="Suorakulmio 34"/>
          <p:cNvSpPr/>
          <p:nvPr/>
        </p:nvSpPr>
        <p:spPr>
          <a:xfrm>
            <a:off x="1187624" y="3524170"/>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annettujen listojen</a:t>
            </a:r>
          </a:p>
          <a:p>
            <a:r>
              <a:rPr lang="fi-FI" sz="2200" dirty="0">
                <a:solidFill>
                  <a:schemeClr val="tx1"/>
                </a:solidFill>
                <a:latin typeface="Arial" charset="0"/>
              </a:rPr>
              <a:t>ensimmäiset alkiot samat (palauttaa true/false).</a:t>
            </a:r>
          </a:p>
        </p:txBody>
      </p:sp>
      <p:sp>
        <p:nvSpPr>
          <p:cNvPr id="9" name="Rectangle 8"/>
          <p:cNvSpPr/>
          <p:nvPr/>
        </p:nvSpPr>
        <p:spPr>
          <a:xfrm>
            <a:off x="2195736" y="4522546"/>
            <a:ext cx="4572000" cy="1477328"/>
          </a:xfrm>
          <a:prstGeom prst="rect">
            <a:avLst/>
          </a:prstGeom>
        </p:spPr>
        <p:txBody>
          <a:bodyPr>
            <a:spAutoFit/>
          </a:bodyPr>
          <a:lstStyle/>
          <a:p>
            <a:r>
              <a:rPr lang="fi-FI" i="1" dirty="0">
                <a:solidFill>
                  <a:schemeClr val="tx1"/>
                </a:solidFill>
                <a:latin typeface="Arial" charset="0"/>
              </a:rPr>
              <a:t>Vinkki! Käytä and, or ja not:ia. Muista testata funktiosi (check-expect). </a:t>
            </a:r>
          </a:p>
          <a:p>
            <a:r>
              <a:rPr lang="fi-FI" i="1" dirty="0">
                <a:solidFill>
                  <a:schemeClr val="tx1"/>
                </a:solidFill>
                <a:latin typeface="Arial" charset="0"/>
              </a:rPr>
              <a:t>Voit lisätä myös virheilmoituksen, jos annettu argumentti ei ole lista tai jos se on tyhjä lista.</a:t>
            </a:r>
          </a:p>
        </p:txBody>
      </p:sp>
    </p:spTree>
    <p:extLst>
      <p:ext uri="{BB962C8B-B14F-4D97-AF65-F5344CB8AC3E}">
        <p14:creationId xmlns:p14="http://schemas.microsoft.com/office/powerpoint/2010/main" val="401894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endParaRPr lang="fi-FI" sz="1600" dirty="0"/>
          </a:p>
        </p:txBody>
      </p:sp>
      <p:sp>
        <p:nvSpPr>
          <p:cNvPr id="44" name="Suorakulmio 43"/>
          <p:cNvSpPr/>
          <p:nvPr/>
        </p:nvSpPr>
        <p:spPr>
          <a:xfrm>
            <a:off x="-7030" y="387409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8</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Lukusarjalistat                                                     </a:t>
            </a:r>
            <a:r>
              <a:rPr lang="fi-FI" sz="1600" i="1" dirty="0">
                <a:solidFill>
                  <a:schemeClr val="tx1"/>
                </a:solidFill>
                <a:latin typeface="Arial" charset="0"/>
              </a:rPr>
              <a:t>(vinkki: range, make-list)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Luo esimerkin mukaiset listat käyttämällä range tai </a:t>
            </a:r>
          </a:p>
          <a:p>
            <a:r>
              <a:rPr lang="fi-FI" sz="2200" dirty="0">
                <a:solidFill>
                  <a:schemeClr val="tx1"/>
                </a:solidFill>
                <a:latin typeface="Arial" charset="0"/>
              </a:rPr>
              <a:t>make-list funktiota:</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stretch>
            <a:fillRect/>
          </a:stretch>
        </p:blipFill>
        <p:spPr>
          <a:xfrm>
            <a:off x="1839343" y="2469646"/>
            <a:ext cx="5257800" cy="1181100"/>
          </a:xfrm>
          <a:prstGeom prst="rect">
            <a:avLst/>
          </a:prstGeom>
        </p:spPr>
      </p:pic>
      <p:sp>
        <p:nvSpPr>
          <p:cNvPr id="17" name="Suorakulmio 34"/>
          <p:cNvSpPr/>
          <p:nvPr/>
        </p:nvSpPr>
        <p:spPr>
          <a:xfrm>
            <a:off x="1187624" y="3774674"/>
            <a:ext cx="7815888" cy="769441"/>
          </a:xfrm>
          <a:prstGeom prst="rect">
            <a:avLst/>
          </a:prstGeom>
        </p:spPr>
        <p:txBody>
          <a:bodyPr wrap="square">
            <a:spAutoFit/>
          </a:bodyPr>
          <a:lstStyle/>
          <a:p>
            <a:r>
              <a:rPr lang="fi-FI" sz="2200" dirty="0">
                <a:solidFill>
                  <a:schemeClr val="tx1"/>
                </a:solidFill>
                <a:latin typeface="Arial" charset="0"/>
              </a:rPr>
              <a:t>Kirjoita funktio, joka palauttaa lukujonon, kun sille annetaan ensimmäinen ja viimeinen luku sekä askelmien lukumäärä.</a:t>
            </a:r>
          </a:p>
        </p:txBody>
      </p:sp>
      <p:pic>
        <p:nvPicPr>
          <p:cNvPr id="7" name="Picture 6"/>
          <p:cNvPicPr>
            <a:picLocks noChangeAspect="1"/>
          </p:cNvPicPr>
          <p:nvPr/>
        </p:nvPicPr>
        <p:blipFill>
          <a:blip r:embed="rId6"/>
          <a:stretch>
            <a:fillRect/>
          </a:stretch>
        </p:blipFill>
        <p:spPr>
          <a:xfrm>
            <a:off x="1839343" y="4567903"/>
            <a:ext cx="5419725" cy="981075"/>
          </a:xfrm>
          <a:prstGeom prst="rect">
            <a:avLst/>
          </a:prstGeom>
        </p:spPr>
      </p:pic>
    </p:spTree>
    <p:extLst>
      <p:ext uri="{BB962C8B-B14F-4D97-AF65-F5344CB8AC3E}">
        <p14:creationId xmlns:p14="http://schemas.microsoft.com/office/powerpoint/2010/main" val="1679105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225&quot;&gt;&lt;property id=&quot;20148&quot; value=&quot;5&quot;/&gt;&lt;property id=&quot;20300&quot; value=&quot;Slide 1&quot;/&gt;&lt;property id=&quot;20307&quot; value=&quot;388&quot;/&gt;&lt;/object&gt;&lt;object type=&quot;3&quot; unique_id=&quot;10643&quot;&gt;&lt;property id=&quot;20148&quot; value=&quot;5&quot;/&gt;&lt;property id=&quot;20300&quot; value=&quot;Slide 2&quot;/&gt;&lt;property id=&quot;20307&quot; value=&quot;393&quot;/&gt;&lt;/object&gt;&lt;object type=&quot;3&quot; unique_id=&quot;10644&quot;&gt;&lt;property id=&quot;20148&quot; value=&quot;5&quot;/&gt;&lt;property id=&quot;20300&quot; value=&quot;Slide 3&quot;/&gt;&lt;property id=&quot;20307&quot; value=&quot;392&quot;/&gt;&lt;/object&gt;&lt;object type=&quot;3&quot; unique_id=&quot;10827&quot;&gt;&lt;property id=&quot;20148&quot; value=&quot;5&quot;/&gt;&lt;property id=&quot;20300&quot; value=&quot;Slide 4&quot;/&gt;&lt;property id=&quot;20307&quot; value=&quot;394&quot;/&gt;&lt;/object&gt;&lt;object type=&quot;3&quot; unique_id=&quot;10903&quot;&gt;&lt;property id=&quot;20148&quot; value=&quot;5&quot;/&gt;&lt;property id=&quot;20300&quot; value=&quot;Slide 5&quot;/&gt;&lt;property id=&quot;20307&quot; value=&quot;395&quot;/&gt;&lt;/object&gt;&lt;object type=&quot;3&quot; unique_id=&quot;11292&quot;&gt;&lt;property id=&quot;20148&quot; value=&quot;5&quot;/&gt;&lt;property id=&quot;20300&quot; value=&quot;Slide 8&quot;/&gt;&lt;property id=&quot;20307&quot; value=&quot;396&quot;/&gt;&lt;/object&gt;&lt;object type=&quot;3&quot; unique_id=&quot;11413&quot;&gt;&lt;property id=&quot;20148&quot; value=&quot;5&quot;/&gt;&lt;property id=&quot;20300&quot; value=&quot;Slide 7&quot;/&gt;&lt;property id=&quot;20307&quot; value=&quot;397&quot;/&gt;&lt;/object&gt;&lt;object type=&quot;3&quot; unique_id=&quot;11646&quot;&gt;&lt;property id=&quot;20148&quot; value=&quot;5&quot;/&gt;&lt;property id=&quot;20300&quot; value=&quot;Slide 11&quot;/&gt;&lt;property id=&quot;20307&quot; value=&quot;399&quot;/&gt;&lt;/object&gt;&lt;object type=&quot;3&quot; unique_id=&quot;11647&quot;&gt;&lt;property id=&quot;20148&quot; value=&quot;5&quot;/&gt;&lt;property id=&quot;20300&quot; value=&quot;Slide 12&quot;/&gt;&lt;property id=&quot;20307&quot; value=&quot;398&quot;/&gt;&lt;/object&gt;&lt;object type=&quot;3&quot; unique_id=&quot;11791&quot;&gt;&lt;property id=&quot;20148&quot; value=&quot;5&quot;/&gt;&lt;property id=&quot;20300&quot; value=&quot;Slide 13&quot;/&gt;&lt;property id=&quot;20307&quot; value=&quot;400&quot;/&gt;&lt;/object&gt;&lt;object type=&quot;3&quot; unique_id=&quot;11876&quot;&gt;&lt;property id=&quot;20148&quot; value=&quot;5&quot;/&gt;&lt;property id=&quot;20300&quot; value=&quot;Slide 16&quot;/&gt;&lt;property id=&quot;20307&quot; value=&quot;401&quot;/&gt;&lt;/object&gt;&lt;object type=&quot;3&quot; unique_id=&quot;12214&quot;&gt;&lt;property id=&quot;20148&quot; value=&quot;5&quot;/&gt;&lt;property id=&quot;20300&quot; value=&quot;Slide 14&quot;/&gt;&lt;property id=&quot;20307&quot; value=&quot;403&quot;/&gt;&lt;/object&gt;&lt;object type=&quot;3&quot; unique_id=&quot;12283&quot;&gt;&lt;property id=&quot;20148&quot; value=&quot;5&quot;/&gt;&lt;property id=&quot;20300&quot; value=&quot;Slide 15&quot;/&gt;&lt;property id=&quot;20307&quot; value=&quot;405&quot;/&gt;&lt;/object&gt;&lt;object type=&quot;3&quot; unique_id=&quot;14090&quot;&gt;&lt;property id=&quot;20148&quot; value=&quot;5&quot;/&gt;&lt;property id=&quot;20300&quot; value=&quot;Slide 6&quot;/&gt;&lt;property id=&quot;20307&quot; value=&quot;415&quot;/&gt;&lt;/object&gt;&lt;object type=&quot;3&quot; unique_id=&quot;14451&quot;&gt;&lt;property id=&quot;20148&quot; value=&quot;5&quot;/&gt;&lt;property id=&quot;20300&quot; value=&quot;Slide 9&quot;/&gt;&lt;property id=&quot;20307&quot; value=&quot;416&quot;/&gt;&lt;/object&gt;&lt;object type=&quot;3&quot; unique_id=&quot;14927&quot;&gt;&lt;property id=&quot;20148&quot; value=&quot;5&quot;/&gt;&lt;property id=&quot;20300&quot; value=&quot;Slide 33&quot;/&gt;&lt;property id=&quot;20307&quot; value=&quot;417&quot;/&gt;&lt;/object&gt;&lt;object type=&quot;3&quot; unique_id=&quot;15006&quot;&gt;&lt;property id=&quot;20148&quot; value=&quot;5&quot;/&gt;&lt;property id=&quot;20300&quot; value=&quot;Slide 17&quot;/&gt;&lt;property id=&quot;20307&quot; value=&quot;418&quot;/&gt;&lt;/object&gt;&lt;object type=&quot;3&quot; unique_id=&quot;15194&quot;&gt;&lt;property id=&quot;20148&quot; value=&quot;5&quot;/&gt;&lt;property id=&quot;20300&quot; value=&quot;Slide 18&quot;/&gt;&lt;property id=&quot;20307&quot; value=&quot;419&quot;/&gt;&lt;/object&gt;&lt;object type=&quot;3&quot; unique_id=&quot;15531&quot;&gt;&lt;property id=&quot;20148&quot; value=&quot;5&quot;/&gt;&lt;property id=&quot;20300&quot; value=&quot;Slide 21&quot;/&gt;&lt;property id=&quot;20307&quot; value=&quot;421&quot;/&gt;&lt;/object&gt;&lt;object type=&quot;3&quot; unique_id=&quot;15532&quot;&gt;&lt;property id=&quot;20148&quot; value=&quot;5&quot;/&gt;&lt;property id=&quot;20300&quot; value=&quot;Slide 23&quot;/&gt;&lt;property id=&quot;20307&quot; value=&quot;420&quot;/&gt;&lt;/object&gt;&lt;object type=&quot;3&quot; unique_id=&quot;15694&quot;&gt;&lt;property id=&quot;20148&quot; value=&quot;5&quot;/&gt;&lt;property id=&quot;20300&quot; value=&quot;Slide 24&quot;/&gt;&lt;property id=&quot;20307&quot; value=&quot;422&quot;/&gt;&lt;/object&gt;&lt;object type=&quot;3&quot; unique_id=&quot;15788&quot;&gt;&lt;property id=&quot;20148&quot; value=&quot;5&quot;/&gt;&lt;property id=&quot;20300&quot; value=&quot;Slide 22&quot;/&gt;&lt;property id=&quot;20307&quot; value=&quot;423&quot;/&gt;&lt;/object&gt;&lt;object type=&quot;3&quot; unique_id=&quot;16465&quot;&gt;&lt;property id=&quot;20148&quot; value=&quot;5&quot;/&gt;&lt;property id=&quot;20300&quot; value=&quot;Slide 10&quot;/&gt;&lt;property id=&quot;20307&quot; value=&quot;424&quot;/&gt;&lt;/object&gt;&lt;object type=&quot;3&quot; unique_id=&quot;16467&quot;&gt;&lt;property id=&quot;20148&quot; value=&quot;5&quot;/&gt;&lt;property id=&quot;20300&quot; value=&quot;Slide 27&quot;/&gt;&lt;property id=&quot;20307&quot; value=&quot;436&quot;/&gt;&lt;/object&gt;&lt;object type=&quot;3&quot; unique_id=&quot;16468&quot;&gt;&lt;property id=&quot;20148&quot; value=&quot;5&quot;/&gt;&lt;property id=&quot;20300&quot; value=&quot;Slide 28&quot;/&gt;&lt;property id=&quot;20307&quot; value=&quot;437&quot;/&gt;&lt;/object&gt;&lt;object type=&quot;3&quot; unique_id=&quot;16469&quot;&gt;&lt;property id=&quot;20148&quot; value=&quot;5&quot;/&gt;&lt;property id=&quot;20300&quot; value=&quot;Slide 25&quot;/&gt;&lt;property id=&quot;20307&quot; value=&quot;438&quot;/&gt;&lt;/object&gt;&lt;object type=&quot;3&quot; unique_id=&quot;16470&quot;&gt;&lt;property id=&quot;20148&quot; value=&quot;5&quot;/&gt;&lt;property id=&quot;20300&quot; value=&quot;Slide 32 - &amp;quot;POISTETTUJA&amp;quot;&quot;/&gt;&lt;property id=&quot;20307&quot; value=&quot;435&quot;/&gt;&lt;/object&gt;&lt;object type=&quot;3&quot; unique_id=&quot;16471&quot;&gt;&lt;property id=&quot;20148&quot; value=&quot;5&quot;/&gt;&lt;property id=&quot;20300&quot; value=&quot;Slide 34&quot;/&gt;&lt;property id=&quot;20307&quot; value=&quot;425&quot;/&gt;&lt;/object&gt;&lt;object type=&quot;3&quot; unique_id=&quot;16472&quot;&gt;&lt;property id=&quot;20148&quot; value=&quot;5&quot;/&gt;&lt;property id=&quot;20300&quot; value=&quot;Slide 35&quot;/&gt;&lt;property id=&quot;20307&quot; value=&quot;426&quot;/&gt;&lt;/object&gt;&lt;object type=&quot;3&quot; unique_id=&quot;16473&quot;&gt;&lt;property id=&quot;20148&quot; value=&quot;5&quot;/&gt;&lt;property id=&quot;20300&quot; value=&quot;Slide 36&quot;/&gt;&lt;property id=&quot;20307&quot; value=&quot;427&quot;/&gt;&lt;/object&gt;&lt;object type=&quot;3&quot; unique_id=&quot;16474&quot;&gt;&lt;property id=&quot;20148&quot; value=&quot;5&quot;/&gt;&lt;property id=&quot;20300&quot; value=&quot;Slide 37&quot;/&gt;&lt;property id=&quot;20307&quot; value=&quot;428&quot;/&gt;&lt;/object&gt;&lt;object type=&quot;3&quot; unique_id=&quot;16476&quot;&gt;&lt;property id=&quot;20148&quot; value=&quot;5&quot;/&gt;&lt;property id=&quot;20300&quot; value=&quot;Slide 38&quot;/&gt;&lt;property id=&quot;20307&quot; value=&quot;433&quot;/&gt;&lt;/object&gt;&lt;object type=&quot;3&quot; unique_id=&quot;16793&quot;&gt;&lt;property id=&quot;20148&quot; value=&quot;5&quot;/&gt;&lt;property id=&quot;20300&quot; value=&quot;Slide 19&quot;/&gt;&lt;property id=&quot;20307&quot; value=&quot;439&quot;/&gt;&lt;/object&gt;&lt;object type=&quot;3&quot; unique_id=&quot;16974&quot;&gt;&lt;property id=&quot;20148&quot; value=&quot;5&quot;/&gt;&lt;property id=&quot;20300&quot; value=&quot;Slide 20&quot;/&gt;&lt;property id=&quot;20307&quot; value=&quot;440&quot;/&gt;&lt;/object&gt;&lt;object type=&quot;3&quot; unique_id=&quot;18100&quot;&gt;&lt;property id=&quot;20148&quot; value=&quot;5&quot;/&gt;&lt;property id=&quot;20300&quot; value=&quot;Slide 26&quot;/&gt;&lt;property id=&quot;20307&quot; value=&quot;441&quot;/&gt;&lt;/object&gt;&lt;object type=&quot;3&quot; unique_id=&quot;18329&quot;&gt;&lt;property id=&quot;20148&quot; value=&quot;5&quot;/&gt;&lt;property id=&quot;20300&quot; value=&quot;Slide 29&quot;/&gt;&lt;property id=&quot;20307&quot; value=&quot;443&quot;/&gt;&lt;/object&gt;&lt;object type=&quot;3&quot; unique_id=&quot;18330&quot;&gt;&lt;property id=&quot;20148&quot; value=&quot;5&quot;/&gt;&lt;property id=&quot;20300&quot; value=&quot;Slide 30&quot;/&gt;&lt;property id=&quot;20307&quot; value=&quot;442&quot;/&gt;&lt;/object&gt;&lt;object type=&quot;3&quot; unique_id=&quot;18449&quot;&gt;&lt;property id=&quot;20148&quot; value=&quot;5&quot;/&gt;&lt;property id=&quot;20300&quot; value=&quot;Slide 31&quot;/&gt;&lt;property id=&quot;20307&quot; value=&quot;444&quot;/&gt;&lt;/object&gt;&lt;/object&gt;&lt;object type=&quot;8&quot; unique_id=&quot;10028&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17396</TotalTime>
  <Words>2918</Words>
  <Application>Microsoft Office PowerPoint</Application>
  <PresentationFormat>On-screen Show (4:3)</PresentationFormat>
  <Paragraphs>449</Paragraphs>
  <Slides>38</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38</vt:i4>
      </vt:variant>
    </vt:vector>
  </HeadingPairs>
  <TitlesOfParts>
    <vt:vector size="50" baseType="lpstr">
      <vt:lpstr>AR PL Mingti2L Big5</vt:lpstr>
      <vt:lpstr>Arial</vt:lpstr>
      <vt:lpstr>Calibri</vt:lpstr>
      <vt:lpstr>Calibri Light</vt:lpstr>
      <vt:lpstr>Cambria Math</vt:lpstr>
      <vt:lpstr>Courier New</vt:lpstr>
      <vt:lpstr>Gill Sans MT</vt:lpstr>
      <vt:lpstr>Times New Roman</vt:lpstr>
      <vt:lpstr>Wingdings</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POISTETTUJA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948</cp:revision>
  <cp:lastPrinted>2016-09-05T06:35:50Z</cp:lastPrinted>
  <dcterms:created xsi:type="dcterms:W3CDTF">2009-02-04T09:59:18Z</dcterms:created>
  <dcterms:modified xsi:type="dcterms:W3CDTF">2017-07-05T13:34:39Z</dcterms:modified>
</cp:coreProperties>
</file>