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saveSubsetFonts="1">
  <p:sldMasterIdLst>
    <p:sldMasterId id="2147483679" r:id="rId1"/>
    <p:sldMasterId id="2147483703" r:id="rId2"/>
  </p:sldMasterIdLst>
  <p:notesMasterIdLst>
    <p:notesMasterId r:id="rId22"/>
  </p:notesMasterIdLst>
  <p:handoutMasterIdLst>
    <p:handoutMasterId r:id="rId23"/>
  </p:handoutMasterIdLst>
  <p:sldIdLst>
    <p:sldId id="374" r:id="rId3"/>
    <p:sldId id="370" r:id="rId4"/>
    <p:sldId id="377" r:id="rId5"/>
    <p:sldId id="384" r:id="rId6"/>
    <p:sldId id="391" r:id="rId7"/>
    <p:sldId id="380" r:id="rId8"/>
    <p:sldId id="395" r:id="rId9"/>
    <p:sldId id="385" r:id="rId10"/>
    <p:sldId id="386" r:id="rId11"/>
    <p:sldId id="369" r:id="rId12"/>
    <p:sldId id="372" r:id="rId13"/>
    <p:sldId id="387" r:id="rId14"/>
    <p:sldId id="397" r:id="rId15"/>
    <p:sldId id="389" r:id="rId16"/>
    <p:sldId id="398" r:id="rId17"/>
    <p:sldId id="393" r:id="rId18"/>
    <p:sldId id="394" r:id="rId19"/>
    <p:sldId id="396" r:id="rId20"/>
    <p:sldId id="390" r:id="rId21"/>
  </p:sldIdLst>
  <p:sldSz cx="9144000" cy="6858000" type="screen4x3"/>
  <p:notesSz cx="7102475" cy="10234613"/>
  <p:custDataLst>
    <p:tags r:id="rId24"/>
  </p:custDataLst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CCFF"/>
    <a:srgbClr val="D4EAF3"/>
    <a:srgbClr val="1C1DFD"/>
    <a:srgbClr val="FFE593"/>
    <a:srgbClr val="6CA62C"/>
    <a:srgbClr val="A9E5D1"/>
    <a:srgbClr val="CC0000"/>
    <a:srgbClr val="FFFC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Normaali tyyli 2 - Korostu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24"/>
    <p:restoredTop sz="92678" autoAdjust="0"/>
  </p:normalViewPr>
  <p:slideViewPr>
    <p:cSldViewPr>
      <p:cViewPr varScale="1">
        <p:scale>
          <a:sx n="75" d="100"/>
          <a:sy n="75" d="100"/>
        </p:scale>
        <p:origin x="492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7739" cy="513508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3" y="0"/>
            <a:ext cx="3077739" cy="513508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r">
              <a:defRPr sz="1200"/>
            </a:lvl1pPr>
          </a:lstStyle>
          <a:p>
            <a:fld id="{100248D0-42F4-4815-BD72-C2A0A7A2198E}" type="datetimeFigureOut">
              <a:rPr lang="fi-FI" smtClean="0"/>
              <a:t>21.8.2017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7739" cy="513507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3" y="9721107"/>
            <a:ext cx="3077739" cy="513507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r">
              <a:defRPr sz="1200"/>
            </a:lvl1pPr>
          </a:lstStyle>
          <a:p>
            <a:fld id="{F1E23537-3DC5-48A9-B613-76FA1ADF6A8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372281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AutoShape 1"/>
          <p:cNvSpPr>
            <a:spLocks noChangeArrowheads="1"/>
          </p:cNvSpPr>
          <p:nvPr/>
        </p:nvSpPr>
        <p:spPr bwMode="auto">
          <a:xfrm>
            <a:off x="1" y="0"/>
            <a:ext cx="7102475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787" tIns="47393" rIns="94787" bIns="47393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i-FI" altLang="fi-FI"/>
          </a:p>
        </p:txBody>
      </p:sp>
      <p:sp>
        <p:nvSpPr>
          <p:cNvPr id="33795" name="AutoShape 2"/>
          <p:cNvSpPr>
            <a:spLocks noChangeArrowheads="1"/>
          </p:cNvSpPr>
          <p:nvPr/>
        </p:nvSpPr>
        <p:spPr bwMode="auto">
          <a:xfrm>
            <a:off x="1" y="0"/>
            <a:ext cx="7102475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4787" tIns="47393" rIns="94787" bIns="47393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i-FI" altLang="fi-FI"/>
          </a:p>
        </p:txBody>
      </p:sp>
      <p:sp>
        <p:nvSpPr>
          <p:cNvPr id="33796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15430500" y="-13203238"/>
            <a:ext cx="18638838" cy="1397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Rectangle 4"/>
          <p:cNvSpPr>
            <a:spLocks noGrp="1" noChangeArrowheads="1"/>
          </p:cNvSpPr>
          <p:nvPr>
            <p:ph type="body"/>
          </p:nvPr>
        </p:nvSpPr>
        <p:spPr bwMode="auto">
          <a:xfrm>
            <a:off x="710247" y="4861441"/>
            <a:ext cx="5677048" cy="46002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i-FI" noProof="0"/>
          </a:p>
        </p:txBody>
      </p:sp>
    </p:spTree>
    <p:extLst>
      <p:ext uri="{BB962C8B-B14F-4D97-AF65-F5344CB8AC3E}">
        <p14:creationId xmlns:p14="http://schemas.microsoft.com/office/powerpoint/2010/main" val="32704671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401E-164F-48FD-9BB3-2AE69629049C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4277303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539-7E58-4244-97F0-2F854C3E7FDB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086556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fi-FI"/>
              <a:t>Muokkaa perustyyl. napsautt.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183D-1995-499F-9550-56BF07D064B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420418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DA9401E-164F-48FD-9BB3-2AE69629049C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35536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ADFC-6C4B-441A-AF0C-B1F5886EC7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060774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F0EAB6C-C9A0-4446-B2FD-44ECA05728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842003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C833-6D2F-4846-B452-3F7EE35A124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401676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6742-EBF9-489C-BC23-6B5CE1783A53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252583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4A8A-5E92-4120-9ECE-58CA068F735C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7780712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B434-23C2-42C8-B127-5F36F4F3566E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8269538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E750985-120C-41A8-9837-67A24254747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1656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ADFC-6C4B-441A-AF0C-B1F5886EC7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6948720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DA53-6E16-442C-9BC1-44B4B4C754C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2804519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539-7E58-4244-97F0-2F854C3E7FDB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7403357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C12183D-1995-499F-9550-56BF07D064B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439203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AB6C-C9A0-4446-B2FD-44ECA05728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643141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C833-6D2F-4846-B452-3F7EE35A124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9362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6742-EBF9-489C-BC23-6B5CE1783A53}" type="slidenum">
              <a:rPr lang="ru-RU" altLang="fi-FI" smtClean="0"/>
              <a:pPr/>
              <a:t>‹#›</a:t>
            </a:fld>
            <a:endParaRPr lang="ru-RU" altLang="fi-FI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34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4A8A-5E92-4120-9ECE-58CA068F735C}" type="slidenum">
              <a:rPr lang="ru-RU" altLang="fi-FI" smtClean="0"/>
              <a:pPr/>
              <a:t>‹#›</a:t>
            </a:fld>
            <a:endParaRPr lang="ru-RU" altLang="fi-FI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4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B434-23C2-42C8-B127-5F36F4F3566E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66917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50985-120C-41A8-9837-67A24254747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57512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DA53-6E16-442C-9BC1-44B4B4C754C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37455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E540E-F883-4E2F-A908-A52C165472E3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803398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69E540E-F883-4E2F-A908-A52C165472E3}" type="slidenum">
              <a:rPr lang="ru-RU" altLang="fi-FI" smtClean="0"/>
              <a:pPr/>
              <a:t>‹#›</a:t>
            </a:fld>
            <a:endParaRPr lang="ru-RU" altLang="fi-FI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730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png"/><Relationship Id="rId4" Type="http://schemas.openxmlformats.org/officeDocument/2006/relationships/hyperlink" Target="http://racket-lang.org/download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16790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338311" y="870587"/>
            <a:ext cx="9035472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 err="1" smtClean="0">
                <a:solidFill>
                  <a:schemeClr val="accent6">
                    <a:lumMod val="75000"/>
                  </a:schemeClr>
                </a:solidFill>
              </a:rPr>
              <a:t>DrRacket</a:t>
            </a:r>
            <a:r>
              <a:rPr lang="fi-FI" altLang="fi-FI" sz="4000" b="1" kern="0" dirty="0" smtClean="0">
                <a:solidFill>
                  <a:schemeClr val="accent6">
                    <a:lumMod val="75000"/>
                  </a:schemeClr>
                </a:solidFill>
              </a:rPr>
              <a:t>-ohjelmointiympäristöön</a:t>
            </a:r>
          </a:p>
          <a:p>
            <a:pPr algn="l"/>
            <a:r>
              <a:rPr lang="fi-FI" altLang="fi-FI" sz="4000" b="1" kern="0" dirty="0" smtClean="0">
                <a:solidFill>
                  <a:schemeClr val="accent6">
                    <a:lumMod val="75000"/>
                  </a:schemeClr>
                </a:solidFill>
              </a:rPr>
              <a:t>tutustuminen</a:t>
            </a:r>
            <a:endParaRPr lang="fi-FI" altLang="fi-FI" sz="4000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Suorakulmio 26"/>
          <p:cNvSpPr/>
          <p:nvPr/>
        </p:nvSpPr>
        <p:spPr>
          <a:xfrm>
            <a:off x="179512" y="2230659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i-FI" sz="2400" dirty="0"/>
          </a:p>
        </p:txBody>
      </p:sp>
      <p:sp>
        <p:nvSpPr>
          <p:cNvPr id="7" name="Alatunnisteen paikkamerkki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51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087626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2145234"/>
            <a:ext cx="1765285" cy="18530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452" y="1816495"/>
            <a:ext cx="4657571" cy="327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76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8683304" cy="704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 smtClean="0">
                <a:solidFill>
                  <a:schemeClr val="accent6">
                    <a:lumMod val="75000"/>
                  </a:schemeClr>
                </a:solidFill>
              </a:rPr>
              <a:t>Virheilmoitukset</a:t>
            </a:r>
            <a:endParaRPr lang="fi-FI" altLang="fi-FI" sz="4000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81192" y="1628800"/>
            <a:ext cx="75912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solidFill>
                  <a:schemeClr val="tx1"/>
                </a:solidFill>
              </a:rPr>
              <a:t>Ohjelmoidessa tulee helposti kirjoitusvirheitä. </a:t>
            </a:r>
            <a:r>
              <a:rPr lang="fi-FI" dirty="0" err="1" smtClean="0">
                <a:solidFill>
                  <a:schemeClr val="tx1"/>
                </a:solidFill>
              </a:rPr>
              <a:t>DrRacket</a:t>
            </a:r>
            <a:r>
              <a:rPr lang="fi-FI" dirty="0">
                <a:solidFill>
                  <a:schemeClr val="tx1"/>
                </a:solidFill>
              </a:rPr>
              <a:t> </a:t>
            </a:r>
            <a:r>
              <a:rPr lang="fi-FI" dirty="0" smtClean="0">
                <a:solidFill>
                  <a:schemeClr val="tx1"/>
                </a:solidFill>
              </a:rPr>
              <a:t>tai tietokoneesi ei mene rikki vaikka kirjoittaisitkin jotain väärin, saat ainoastaan virheilmoituksen interaktioikkunaan!</a:t>
            </a:r>
          </a:p>
          <a:p>
            <a:endParaRPr lang="fi-FI" dirty="0">
              <a:solidFill>
                <a:schemeClr val="tx1"/>
              </a:solidFill>
            </a:endParaRPr>
          </a:p>
          <a:p>
            <a:r>
              <a:rPr lang="fi-FI" dirty="0" smtClean="0">
                <a:solidFill>
                  <a:schemeClr val="tx1"/>
                </a:solidFill>
              </a:rPr>
              <a:t>Kokeile mitä tapahtuu kun ”unohtaa” sulut tai unohtaa toisen argumentin laskutoimituksesta</a:t>
            </a:r>
            <a:r>
              <a:rPr lang="fi-FI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146" y="3545507"/>
            <a:ext cx="6135299" cy="1515256"/>
          </a:xfrm>
          <a:prstGeom prst="rect">
            <a:avLst/>
          </a:prstGeom>
          <a:ln>
            <a:solidFill>
              <a:schemeClr val="dk1"/>
            </a:solidFill>
          </a:ln>
        </p:spPr>
      </p:pic>
    </p:spTree>
    <p:extLst>
      <p:ext uri="{BB962C8B-B14F-4D97-AF65-F5344CB8AC3E}">
        <p14:creationId xmlns:p14="http://schemas.microsoft.com/office/powerpoint/2010/main" val="265119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229200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Otsikko 1"/>
          <p:cNvSpPr txBox="1">
            <a:spLocks/>
          </p:cNvSpPr>
          <p:nvPr/>
        </p:nvSpPr>
        <p:spPr bwMode="auto">
          <a:xfrm>
            <a:off x="353192" y="752966"/>
            <a:ext cx="7603184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 smtClean="0">
                <a:solidFill>
                  <a:schemeClr val="accent6">
                    <a:lumMod val="75000"/>
                  </a:schemeClr>
                </a:solidFill>
              </a:rPr>
              <a:t>Tehtäväsarja </a:t>
            </a:r>
            <a:r>
              <a:rPr lang="fi-FI" altLang="fi-FI" sz="4000" b="1" kern="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fi-FI" altLang="fi-FI" sz="4000" b="1" kern="0" dirty="0" smtClean="0">
                <a:solidFill>
                  <a:schemeClr val="accent6">
                    <a:lumMod val="75000"/>
                  </a:schemeClr>
                </a:solidFill>
              </a:rPr>
              <a:t>: Peruslaskuja</a:t>
            </a:r>
            <a:endParaRPr lang="fi-FI" altLang="fi-FI" sz="4000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Suorakulmio 2"/>
          <p:cNvSpPr/>
          <p:nvPr/>
        </p:nvSpPr>
        <p:spPr>
          <a:xfrm>
            <a:off x="1907704" y="2165867"/>
            <a:ext cx="964764" cy="461665"/>
          </a:xfrm>
          <a:prstGeom prst="rect">
            <a:avLst/>
          </a:prstGeom>
          <a:solidFill>
            <a:srgbClr val="FFE593"/>
          </a:solidFill>
        </p:spPr>
        <p:txBody>
          <a:bodyPr wrap="square">
            <a:sp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9pPr>
          </a:lstStyle>
          <a:p>
            <a:r>
              <a:rPr lang="fi-FI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 + 9</a:t>
            </a:r>
            <a:endParaRPr lang="fi-FI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7709" y="1415968"/>
            <a:ext cx="5347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400" dirty="0" smtClean="0">
                <a:solidFill>
                  <a:schemeClr val="tx1"/>
                </a:solidFill>
              </a:rPr>
              <a:t>Laske interaktioikkunassa.</a:t>
            </a:r>
            <a:endParaRPr lang="fi-FI" sz="2400" dirty="0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79512" y="2137006"/>
            <a:ext cx="8640960" cy="461665"/>
            <a:chOff x="179512" y="2137006"/>
            <a:chExt cx="8640960" cy="461665"/>
          </a:xfrm>
        </p:grpSpPr>
        <p:sp>
          <p:nvSpPr>
            <p:cNvPr id="44" name="Suorakulmio 43"/>
            <p:cNvSpPr/>
            <p:nvPr/>
          </p:nvSpPr>
          <p:spPr>
            <a:xfrm>
              <a:off x="179512" y="2194255"/>
              <a:ext cx="1074012" cy="33855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txBody>
            <a:bodyPr wrap="none">
              <a:spAutoFit/>
            </a:bodyPr>
            <a:lstStyle/>
            <a:p>
              <a:r>
                <a:rPr kumimoji="0" lang="fi-FI" sz="1600" b="0" i="0" u="none" strike="noStrike" cap="none" normalizeH="0" dirty="0">
                  <a:ln>
                    <a:noFill/>
                  </a:ln>
                  <a:effectLst/>
                  <a:latin typeface="Arial" charset="0"/>
                </a:rPr>
                <a:t>Tehtävä </a:t>
              </a:r>
              <a:r>
                <a:rPr lang="fi-FI" sz="1600" dirty="0">
                  <a:latin typeface="Arial" charset="0"/>
                </a:rPr>
                <a:t>1</a:t>
              </a:r>
              <a:endParaRPr lang="fi-FI" sz="16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34179" y="2137006"/>
              <a:ext cx="73862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sz="2400" dirty="0" smtClean="0">
                  <a:solidFill>
                    <a:schemeClr val="tx1"/>
                  </a:solidFill>
                </a:rPr>
                <a:t>a)              b)                c)                    d) </a:t>
              </a:r>
              <a:endParaRPr lang="fi-FI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Suorakulmio 2"/>
          <p:cNvSpPr/>
          <p:nvPr/>
        </p:nvSpPr>
        <p:spPr>
          <a:xfrm>
            <a:off x="6881008" y="2158159"/>
            <a:ext cx="1550376" cy="461665"/>
          </a:xfrm>
          <a:prstGeom prst="rect">
            <a:avLst/>
          </a:prstGeom>
          <a:solidFill>
            <a:srgbClr val="FFE593"/>
          </a:solidFill>
        </p:spPr>
        <p:txBody>
          <a:bodyPr wrap="square">
            <a:sp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9pPr>
          </a:lstStyle>
          <a:p>
            <a:r>
              <a:rPr lang="fi-FI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110 + 230</a:t>
            </a:r>
            <a:endParaRPr lang="fi-FI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Suorakulmio 2"/>
          <p:cNvSpPr/>
          <p:nvPr/>
        </p:nvSpPr>
        <p:spPr>
          <a:xfrm>
            <a:off x="4910570" y="2143252"/>
            <a:ext cx="1484334" cy="461665"/>
          </a:xfrm>
          <a:prstGeom prst="rect">
            <a:avLst/>
          </a:prstGeom>
          <a:solidFill>
            <a:srgbClr val="FFE593"/>
          </a:solidFill>
        </p:spPr>
        <p:txBody>
          <a:bodyPr wrap="square">
            <a:sp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9pPr>
          </a:lstStyle>
          <a:p>
            <a:r>
              <a:rPr lang="fi-FI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123 + 66</a:t>
            </a:r>
            <a:endParaRPr lang="fi-FI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Suorakulmio 2"/>
          <p:cNvSpPr/>
          <p:nvPr/>
        </p:nvSpPr>
        <p:spPr>
          <a:xfrm>
            <a:off x="3308617" y="2158160"/>
            <a:ext cx="1211849" cy="461665"/>
          </a:xfrm>
          <a:prstGeom prst="rect">
            <a:avLst/>
          </a:prstGeom>
          <a:solidFill>
            <a:srgbClr val="FFE593"/>
          </a:solidFill>
        </p:spPr>
        <p:txBody>
          <a:bodyPr wrap="square">
            <a:sp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9pPr>
          </a:lstStyle>
          <a:p>
            <a:r>
              <a:rPr lang="fi-FI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54 + 37</a:t>
            </a:r>
            <a:endParaRPr lang="fi-FI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79512" y="3140587"/>
            <a:ext cx="8251872" cy="487525"/>
            <a:chOff x="166849" y="2962977"/>
            <a:chExt cx="8251872" cy="487525"/>
          </a:xfrm>
        </p:grpSpPr>
        <p:sp>
          <p:nvSpPr>
            <p:cNvPr id="43" name="Suorakulmio 42"/>
            <p:cNvSpPr/>
            <p:nvPr/>
          </p:nvSpPr>
          <p:spPr>
            <a:xfrm>
              <a:off x="166849" y="3044146"/>
              <a:ext cx="1074012" cy="33855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txBody>
            <a:bodyPr wrap="none">
              <a:spAutoFit/>
            </a:bodyPr>
            <a:lstStyle/>
            <a:p>
              <a:r>
                <a:rPr kumimoji="0" lang="fi-FI" sz="1600" b="0" i="0" u="none" strike="noStrike" cap="none" normalizeH="0" dirty="0">
                  <a:ln>
                    <a:noFill/>
                  </a:ln>
                  <a:effectLst/>
                  <a:latin typeface="Arial" charset="0"/>
                </a:rPr>
                <a:t>Tehtävä </a:t>
              </a:r>
              <a:r>
                <a:rPr lang="fi-FI" sz="1600" dirty="0">
                  <a:latin typeface="Arial" charset="0"/>
                </a:rPr>
                <a:t>2</a:t>
              </a:r>
              <a:endParaRPr lang="fi-FI" sz="1600" dirty="0"/>
            </a:p>
          </p:txBody>
        </p:sp>
        <p:sp>
          <p:nvSpPr>
            <p:cNvPr id="47" name="Suorakulmio 46"/>
            <p:cNvSpPr/>
            <p:nvPr/>
          </p:nvSpPr>
          <p:spPr>
            <a:xfrm>
              <a:off x="1236292" y="2988837"/>
              <a:ext cx="718242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i-FI" sz="2400" dirty="0" smtClean="0">
                  <a:solidFill>
                    <a:schemeClr val="tx1"/>
                  </a:solidFill>
                </a:rPr>
                <a:t>  a</a:t>
              </a:r>
              <a:r>
                <a:rPr lang="fi-FI" sz="2400" dirty="0">
                  <a:solidFill>
                    <a:schemeClr val="tx1"/>
                  </a:solidFill>
                </a:rPr>
                <a:t>)             </a:t>
              </a:r>
              <a:r>
                <a:rPr lang="fi-FI" sz="2400" dirty="0" smtClean="0">
                  <a:solidFill>
                    <a:schemeClr val="tx1"/>
                  </a:solidFill>
                </a:rPr>
                <a:t>   b</a:t>
              </a:r>
              <a:r>
                <a:rPr lang="fi-FI" sz="2400" dirty="0">
                  <a:solidFill>
                    <a:schemeClr val="tx1"/>
                  </a:solidFill>
                </a:rPr>
                <a:t>)                </a:t>
              </a:r>
              <a:r>
                <a:rPr lang="fi-FI" sz="2400" dirty="0" smtClean="0">
                  <a:solidFill>
                    <a:schemeClr val="tx1"/>
                  </a:solidFill>
                </a:rPr>
                <a:t>c</a:t>
              </a:r>
              <a:r>
                <a:rPr lang="fi-FI" sz="2400" dirty="0">
                  <a:solidFill>
                    <a:schemeClr val="tx1"/>
                  </a:solidFill>
                </a:rPr>
                <a:t>)                 </a:t>
              </a:r>
              <a:r>
                <a:rPr lang="fi-FI" sz="2400" dirty="0" smtClean="0">
                  <a:solidFill>
                    <a:schemeClr val="tx1"/>
                  </a:solidFill>
                </a:rPr>
                <a:t>d</a:t>
              </a:r>
              <a:r>
                <a:rPr lang="fi-FI" sz="2400" dirty="0">
                  <a:solidFill>
                    <a:schemeClr val="tx1"/>
                  </a:solidFill>
                </a:rPr>
                <a:t>) </a:t>
              </a:r>
            </a:p>
          </p:txBody>
        </p:sp>
        <p:sp>
          <p:nvSpPr>
            <p:cNvPr id="18" name="Suorakulmio 2"/>
            <p:cNvSpPr/>
            <p:nvPr/>
          </p:nvSpPr>
          <p:spPr>
            <a:xfrm>
              <a:off x="6752592" y="2963846"/>
              <a:ext cx="1609968" cy="461665"/>
            </a:xfrm>
            <a:prstGeom prst="rect">
              <a:avLst/>
            </a:prstGeom>
            <a:solidFill>
              <a:srgbClr val="FFE593"/>
            </a:solidFill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1pPr>
              <a:lvl2pPr marL="742950" indent="-28575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2pPr>
              <a:lvl3pPr marL="11430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3pPr>
              <a:lvl4pPr marL="16002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4pPr>
              <a:lvl5pPr marL="20574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9pPr>
            </a:lstStyle>
            <a:p>
              <a:r>
                <a:rPr lang="fi-FI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550 − 300</a:t>
              </a:r>
              <a:endParaRPr lang="fi-FI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" name="Suorakulmio 2"/>
            <p:cNvSpPr/>
            <p:nvPr/>
          </p:nvSpPr>
          <p:spPr>
            <a:xfrm>
              <a:off x="5034149" y="2971830"/>
              <a:ext cx="1211849" cy="461665"/>
            </a:xfrm>
            <a:prstGeom prst="rect">
              <a:avLst/>
            </a:prstGeom>
            <a:solidFill>
              <a:srgbClr val="FFE593"/>
            </a:solidFill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1pPr>
              <a:lvl2pPr marL="742950" indent="-28575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2pPr>
              <a:lvl3pPr marL="11430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3pPr>
              <a:lvl4pPr marL="16002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4pPr>
              <a:lvl5pPr marL="20574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9pPr>
            </a:lstStyle>
            <a:p>
              <a:r>
                <a:rPr lang="fi-FI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44 </a:t>
              </a:r>
              <a:r>
                <a:rPr lang="fi-FI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−</a:t>
              </a:r>
              <a:r>
                <a:rPr lang="fi-FI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23</a:t>
              </a:r>
              <a:endParaRPr lang="fi-FI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0" name="Suorakulmio 2"/>
            <p:cNvSpPr/>
            <p:nvPr/>
          </p:nvSpPr>
          <p:spPr>
            <a:xfrm>
              <a:off x="3431213" y="2988837"/>
              <a:ext cx="1211849" cy="461665"/>
            </a:xfrm>
            <a:prstGeom prst="rect">
              <a:avLst/>
            </a:prstGeom>
            <a:solidFill>
              <a:srgbClr val="FFE593"/>
            </a:solidFill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1pPr>
              <a:lvl2pPr marL="742950" indent="-28575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2pPr>
              <a:lvl3pPr marL="11430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3pPr>
              <a:lvl4pPr marL="16002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4pPr>
              <a:lvl5pPr marL="20574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9pPr>
            </a:lstStyle>
            <a:p>
              <a:r>
                <a:rPr lang="fi-FI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20 </a:t>
              </a:r>
              <a:r>
                <a:rPr lang="fi-FI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−</a:t>
              </a:r>
              <a:r>
                <a:rPr lang="fi-FI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66</a:t>
              </a:r>
              <a:endParaRPr lang="fi-FI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2" name="Suorakulmio 2"/>
            <p:cNvSpPr/>
            <p:nvPr/>
          </p:nvSpPr>
          <p:spPr>
            <a:xfrm>
              <a:off x="1873023" y="2962977"/>
              <a:ext cx="1106808" cy="461665"/>
            </a:xfrm>
            <a:prstGeom prst="rect">
              <a:avLst/>
            </a:prstGeom>
            <a:solidFill>
              <a:srgbClr val="FFE593"/>
            </a:solidFill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1pPr>
              <a:lvl2pPr marL="742950" indent="-28575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2pPr>
              <a:lvl3pPr marL="11430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3pPr>
              <a:lvl4pPr marL="16002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4pPr>
              <a:lvl5pPr marL="20574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9pPr>
            </a:lstStyle>
            <a:p>
              <a:r>
                <a:rPr lang="fi-FI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10 − 6</a:t>
              </a:r>
              <a:endParaRPr lang="fi-FI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66849" y="4149145"/>
            <a:ext cx="7937015" cy="493336"/>
            <a:chOff x="166849" y="4111010"/>
            <a:chExt cx="7937015" cy="493336"/>
          </a:xfrm>
        </p:grpSpPr>
        <p:sp>
          <p:nvSpPr>
            <p:cNvPr id="45" name="Suorakulmio 44"/>
            <p:cNvSpPr/>
            <p:nvPr/>
          </p:nvSpPr>
          <p:spPr>
            <a:xfrm>
              <a:off x="166849" y="4148454"/>
              <a:ext cx="1104566" cy="33855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kumimoji="0" lang="fi-FI" sz="1600" b="0" i="0" u="none" strike="noStrike" cap="none" normalizeH="0" dirty="0">
                  <a:ln>
                    <a:noFill/>
                  </a:ln>
                  <a:effectLst/>
                  <a:latin typeface="Arial" charset="0"/>
                </a:rPr>
                <a:t>Tehtävä </a:t>
              </a:r>
              <a:r>
                <a:rPr lang="fi-FI" sz="1600" dirty="0">
                  <a:latin typeface="Arial" charset="0"/>
                </a:rPr>
                <a:t>3</a:t>
              </a:r>
              <a:endParaRPr lang="fi-FI" sz="1600" dirty="0"/>
            </a:p>
          </p:txBody>
        </p:sp>
        <p:sp>
          <p:nvSpPr>
            <p:cNvPr id="21" name="Suorakulmio 46"/>
            <p:cNvSpPr/>
            <p:nvPr/>
          </p:nvSpPr>
          <p:spPr>
            <a:xfrm>
              <a:off x="1341987" y="4126400"/>
              <a:ext cx="6761877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i-FI" sz="2200" dirty="0" smtClean="0">
                  <a:solidFill>
                    <a:schemeClr val="tx1"/>
                  </a:solidFill>
                  <a:latin typeface="Arial" charset="0"/>
                </a:rPr>
                <a:t> a) </a:t>
              </a:r>
              <a:r>
                <a:rPr lang="fi-FI" sz="2200" dirty="0">
                  <a:solidFill>
                    <a:schemeClr val="tx1"/>
                  </a:solidFill>
                  <a:latin typeface="Arial" charset="0"/>
                </a:rPr>
                <a:t> </a:t>
              </a:r>
              <a:r>
                <a:rPr lang="fi-FI" sz="2200" dirty="0" smtClean="0">
                  <a:solidFill>
                    <a:schemeClr val="tx1"/>
                  </a:solidFill>
                  <a:latin typeface="Arial" charset="0"/>
                </a:rPr>
                <a:t>           b)                    c)               d)</a:t>
              </a:r>
              <a:endParaRPr lang="fi-FI" sz="22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3" name="Suorakulmio 2"/>
            <p:cNvSpPr/>
            <p:nvPr/>
          </p:nvSpPr>
          <p:spPr>
            <a:xfrm>
              <a:off x="1846021" y="4131323"/>
              <a:ext cx="844307" cy="461665"/>
            </a:xfrm>
            <a:prstGeom prst="rect">
              <a:avLst/>
            </a:prstGeom>
            <a:solidFill>
              <a:srgbClr val="FFE593"/>
            </a:solidFill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1pPr>
              <a:lvl2pPr marL="742950" indent="-28575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2pPr>
              <a:lvl3pPr marL="11430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3pPr>
              <a:lvl4pPr marL="16002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4pPr>
              <a:lvl5pPr marL="20574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9pPr>
            </a:lstStyle>
            <a:p>
              <a:r>
                <a:rPr lang="fi-FI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  <a:r>
                <a:rPr lang="fi-FI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fi-FI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·</a:t>
              </a:r>
              <a:r>
                <a:rPr lang="fi-FI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9</a:t>
              </a:r>
              <a:endParaRPr lang="fi-FI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" name="Suorakulmio 2"/>
            <p:cNvSpPr/>
            <p:nvPr/>
          </p:nvSpPr>
          <p:spPr>
            <a:xfrm>
              <a:off x="3171391" y="4136587"/>
              <a:ext cx="1256593" cy="461665"/>
            </a:xfrm>
            <a:prstGeom prst="rect">
              <a:avLst/>
            </a:prstGeom>
            <a:solidFill>
              <a:srgbClr val="FFE593"/>
            </a:solidFill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1pPr>
              <a:lvl2pPr marL="742950" indent="-28575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2pPr>
              <a:lvl3pPr marL="11430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3pPr>
              <a:lvl4pPr marL="16002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4pPr>
              <a:lvl5pPr marL="20574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9pPr>
            </a:lstStyle>
            <a:p>
              <a:r>
                <a:rPr lang="fi-FI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12 </a:t>
              </a:r>
              <a:r>
                <a:rPr lang="fi-FI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·</a:t>
              </a:r>
              <a:r>
                <a:rPr lang="fi-FI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10</a:t>
              </a:r>
              <a:endParaRPr lang="fi-FI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5" name="Suorakulmio 2"/>
            <p:cNvSpPr/>
            <p:nvPr/>
          </p:nvSpPr>
          <p:spPr>
            <a:xfrm>
              <a:off x="4853404" y="4142681"/>
              <a:ext cx="991668" cy="461665"/>
            </a:xfrm>
            <a:prstGeom prst="rect">
              <a:avLst/>
            </a:prstGeom>
            <a:solidFill>
              <a:srgbClr val="FFE593"/>
            </a:solidFill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1pPr>
              <a:lvl2pPr marL="742950" indent="-28575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2pPr>
              <a:lvl3pPr marL="11430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3pPr>
              <a:lvl4pPr marL="16002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4pPr>
              <a:lvl5pPr marL="20574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9pPr>
            </a:lstStyle>
            <a:p>
              <a:r>
                <a:rPr lang="fi-FI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10 </a:t>
              </a:r>
              <a:r>
                <a:rPr lang="fi-FI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:</a:t>
              </a:r>
              <a:r>
                <a:rPr lang="fi-FI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2</a:t>
              </a:r>
              <a:endParaRPr lang="fi-FI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6" name="Suorakulmio 2"/>
            <p:cNvSpPr/>
            <p:nvPr/>
          </p:nvSpPr>
          <p:spPr>
            <a:xfrm>
              <a:off x="6293447" y="4111010"/>
              <a:ext cx="1175121" cy="461665"/>
            </a:xfrm>
            <a:prstGeom prst="rect">
              <a:avLst/>
            </a:prstGeom>
            <a:solidFill>
              <a:srgbClr val="FFE593"/>
            </a:solidFill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1pPr>
              <a:lvl2pPr marL="742950" indent="-28575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2pPr>
              <a:lvl3pPr marL="11430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3pPr>
              <a:lvl4pPr marL="16002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4pPr>
              <a:lvl5pPr marL="20574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9pPr>
            </a:lstStyle>
            <a:p>
              <a:r>
                <a:rPr lang="fi-FI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120 : 6</a:t>
              </a:r>
              <a:endParaRPr lang="fi-FI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476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405542" y="684363"/>
            <a:ext cx="7884368" cy="116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 smtClean="0">
                <a:solidFill>
                  <a:schemeClr val="accent6">
                    <a:lumMod val="75000"/>
                  </a:schemeClr>
                </a:solidFill>
              </a:rPr>
              <a:t>Laskeminen useammalla luvulla</a:t>
            </a:r>
            <a:endParaRPr lang="fi-FI" altLang="fi-FI" sz="4000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1192" y="1917265"/>
            <a:ext cx="8078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000" dirty="0" smtClean="0">
                <a:solidFill>
                  <a:schemeClr val="tx1"/>
                </a:solidFill>
              </a:rPr>
              <a:t>Laskutoimituksissa voi olla useita lukuja. Erota argumentit toisistaan välilyönneillä. </a:t>
            </a:r>
            <a:endParaRPr lang="fi-FI" sz="20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745484"/>
            <a:ext cx="2448272" cy="2429438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5451777" y="2756913"/>
            <a:ext cx="2936647" cy="2031325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fi-FI" dirty="0" smtClean="0">
                <a:solidFill>
                  <a:schemeClr val="tx1"/>
                </a:solidFill>
              </a:rPr>
              <a:t>10 + 11 + 12 = ?</a:t>
            </a:r>
          </a:p>
          <a:p>
            <a:endParaRPr lang="fi-FI" dirty="0">
              <a:solidFill>
                <a:schemeClr val="tx1"/>
              </a:solidFill>
            </a:endParaRPr>
          </a:p>
          <a:p>
            <a:r>
              <a:rPr lang="fi-FI" dirty="0" smtClean="0">
                <a:solidFill>
                  <a:schemeClr val="tx1"/>
                </a:solidFill>
              </a:rPr>
              <a:t>100 − 10 − 13 = ?</a:t>
            </a:r>
          </a:p>
          <a:p>
            <a:endParaRPr lang="fi-FI" dirty="0">
              <a:solidFill>
                <a:schemeClr val="tx1"/>
              </a:solidFill>
            </a:endParaRPr>
          </a:p>
          <a:p>
            <a:r>
              <a:rPr lang="fi-FI" dirty="0" smtClean="0">
                <a:solidFill>
                  <a:schemeClr val="tx1"/>
                </a:solidFill>
              </a:rPr>
              <a:t>2 · 2 · 2 · 2 = ?</a:t>
            </a:r>
          </a:p>
          <a:p>
            <a:endParaRPr lang="fi-FI" dirty="0">
              <a:solidFill>
                <a:schemeClr val="tx1"/>
              </a:solidFill>
            </a:endParaRPr>
          </a:p>
          <a:p>
            <a:r>
              <a:rPr lang="fi-FI" dirty="0" smtClean="0">
                <a:solidFill>
                  <a:schemeClr val="tx1"/>
                </a:solidFill>
              </a:rPr>
              <a:t>( 100 : 10 ) : 10 = ?</a:t>
            </a:r>
            <a:endParaRPr lang="fi-FI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75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229200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Suorakulmio 43"/>
          <p:cNvSpPr/>
          <p:nvPr/>
        </p:nvSpPr>
        <p:spPr>
          <a:xfrm>
            <a:off x="179512" y="2194255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1</a:t>
            </a:r>
            <a:endParaRPr lang="fi-FI" sz="1600" dirty="0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Otsikko 1"/>
          <p:cNvSpPr txBox="1">
            <a:spLocks/>
          </p:cNvSpPr>
          <p:nvPr/>
        </p:nvSpPr>
        <p:spPr bwMode="auto">
          <a:xfrm>
            <a:off x="353192" y="752966"/>
            <a:ext cx="7603184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3600" b="1" kern="0" dirty="0" smtClean="0">
                <a:solidFill>
                  <a:schemeClr val="accent6">
                    <a:lumMod val="75000"/>
                  </a:schemeClr>
                </a:solidFill>
              </a:rPr>
              <a:t>Tehtäväsarja 2</a:t>
            </a:r>
            <a:r>
              <a:rPr lang="fi-FI" altLang="fi-FI" sz="3600" b="1" kern="0" dirty="0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fi-FI" altLang="fi-FI" sz="3600" b="1" kern="0" dirty="0" smtClean="0">
                <a:solidFill>
                  <a:schemeClr val="accent6">
                    <a:lumMod val="75000"/>
                  </a:schemeClr>
                </a:solidFill>
              </a:rPr>
              <a:t> Lisää peruslaskuja</a:t>
            </a:r>
            <a:endParaRPr lang="fi-FI" altLang="fi-FI" sz="3600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Suorakulmio 2"/>
          <p:cNvSpPr/>
          <p:nvPr/>
        </p:nvSpPr>
        <p:spPr>
          <a:xfrm>
            <a:off x="1907703" y="2165867"/>
            <a:ext cx="2016225" cy="461665"/>
          </a:xfrm>
          <a:prstGeom prst="rect">
            <a:avLst/>
          </a:prstGeom>
          <a:solidFill>
            <a:srgbClr val="FFE593"/>
          </a:solidFill>
        </p:spPr>
        <p:txBody>
          <a:bodyPr wrap="square">
            <a:sp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9pPr>
          </a:lstStyle>
          <a:p>
            <a:r>
              <a:rPr lang="fi-FI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10 + 12 +19 </a:t>
            </a:r>
            <a:endParaRPr lang="fi-FI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7709" y="1415968"/>
            <a:ext cx="5347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400" dirty="0" smtClean="0">
                <a:solidFill>
                  <a:schemeClr val="tx1"/>
                </a:solidFill>
              </a:rPr>
              <a:t>Laske interaktioikkunassa.</a:t>
            </a:r>
            <a:endParaRPr lang="fi-FI" sz="24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3399" y="2149815"/>
            <a:ext cx="7386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400" dirty="0" smtClean="0">
                <a:solidFill>
                  <a:schemeClr val="tx1"/>
                </a:solidFill>
              </a:rPr>
              <a:t>a)                           b)                            </a:t>
            </a:r>
            <a:endParaRPr lang="fi-FI" sz="2400" dirty="0">
              <a:solidFill>
                <a:schemeClr val="tx1"/>
              </a:solidFill>
            </a:endParaRPr>
          </a:p>
        </p:txBody>
      </p:sp>
      <p:sp>
        <p:nvSpPr>
          <p:cNvPr id="16" name="Suorakulmio 2"/>
          <p:cNvSpPr/>
          <p:nvPr/>
        </p:nvSpPr>
        <p:spPr>
          <a:xfrm>
            <a:off x="4499992" y="2157131"/>
            <a:ext cx="2253184" cy="461665"/>
          </a:xfrm>
          <a:prstGeom prst="rect">
            <a:avLst/>
          </a:prstGeom>
          <a:solidFill>
            <a:srgbClr val="FFE593"/>
          </a:solidFill>
        </p:spPr>
        <p:txBody>
          <a:bodyPr wrap="square">
            <a:sp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9pPr>
          </a:lstStyle>
          <a:p>
            <a:r>
              <a:rPr lang="fi-FI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45 + 222 + 300</a:t>
            </a:r>
            <a:endParaRPr lang="fi-FI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79512" y="3140428"/>
            <a:ext cx="8256441" cy="487684"/>
            <a:chOff x="166849" y="2962818"/>
            <a:chExt cx="8256441" cy="487684"/>
          </a:xfrm>
        </p:grpSpPr>
        <p:sp>
          <p:nvSpPr>
            <p:cNvPr id="43" name="Suorakulmio 42"/>
            <p:cNvSpPr/>
            <p:nvPr/>
          </p:nvSpPr>
          <p:spPr>
            <a:xfrm>
              <a:off x="166849" y="3044146"/>
              <a:ext cx="1074012" cy="33855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txBody>
            <a:bodyPr wrap="none">
              <a:spAutoFit/>
            </a:bodyPr>
            <a:lstStyle/>
            <a:p>
              <a:r>
                <a:rPr kumimoji="0" lang="fi-FI" sz="1600" b="0" i="0" u="none" strike="noStrike" cap="none" normalizeH="0" dirty="0">
                  <a:ln>
                    <a:noFill/>
                  </a:ln>
                  <a:effectLst/>
                  <a:latin typeface="Arial" charset="0"/>
                </a:rPr>
                <a:t>Tehtävä </a:t>
              </a:r>
              <a:r>
                <a:rPr lang="fi-FI" sz="1600" dirty="0">
                  <a:latin typeface="Arial" charset="0"/>
                </a:rPr>
                <a:t>2</a:t>
              </a:r>
              <a:endParaRPr lang="fi-FI" sz="1600" dirty="0"/>
            </a:p>
          </p:txBody>
        </p:sp>
        <p:sp>
          <p:nvSpPr>
            <p:cNvPr id="47" name="Suorakulmio 46"/>
            <p:cNvSpPr/>
            <p:nvPr/>
          </p:nvSpPr>
          <p:spPr>
            <a:xfrm>
              <a:off x="1240861" y="2988837"/>
              <a:ext cx="718242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i-FI" sz="2400" dirty="0" smtClean="0">
                  <a:solidFill>
                    <a:schemeClr val="tx1"/>
                  </a:solidFill>
                </a:rPr>
                <a:t>  a</a:t>
              </a:r>
              <a:r>
                <a:rPr lang="fi-FI" sz="2400" dirty="0">
                  <a:solidFill>
                    <a:schemeClr val="tx1"/>
                  </a:solidFill>
                </a:rPr>
                <a:t>)             </a:t>
              </a:r>
              <a:r>
                <a:rPr lang="fi-FI" sz="2400" dirty="0" smtClean="0">
                  <a:solidFill>
                    <a:schemeClr val="tx1"/>
                  </a:solidFill>
                </a:rPr>
                <a:t>                           b)                                </a:t>
              </a:r>
              <a:endParaRPr lang="fi-FI" sz="2400" dirty="0">
                <a:solidFill>
                  <a:schemeClr val="tx1"/>
                </a:solidFill>
              </a:endParaRPr>
            </a:p>
          </p:txBody>
        </p:sp>
        <p:sp>
          <p:nvSpPr>
            <p:cNvPr id="20" name="Suorakulmio 2"/>
            <p:cNvSpPr/>
            <p:nvPr/>
          </p:nvSpPr>
          <p:spPr>
            <a:xfrm>
              <a:off x="5581377" y="2962818"/>
              <a:ext cx="2000543" cy="461665"/>
            </a:xfrm>
            <a:prstGeom prst="rect">
              <a:avLst/>
            </a:prstGeom>
            <a:solidFill>
              <a:srgbClr val="FFE593"/>
            </a:solidFill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1pPr>
              <a:lvl2pPr marL="742950" indent="-28575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2pPr>
              <a:lvl3pPr marL="11430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3pPr>
              <a:lvl4pPr marL="16002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4pPr>
              <a:lvl5pPr marL="20574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9pPr>
            </a:lstStyle>
            <a:p>
              <a:r>
                <a:rPr lang="fi-FI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20 − 15 − 3</a:t>
              </a:r>
            </a:p>
          </p:txBody>
        </p:sp>
        <p:sp>
          <p:nvSpPr>
            <p:cNvPr id="22" name="Suorakulmio 2"/>
            <p:cNvSpPr/>
            <p:nvPr/>
          </p:nvSpPr>
          <p:spPr>
            <a:xfrm>
              <a:off x="1873023" y="2962977"/>
              <a:ext cx="3118362" cy="461665"/>
            </a:xfrm>
            <a:prstGeom prst="rect">
              <a:avLst/>
            </a:prstGeom>
            <a:solidFill>
              <a:srgbClr val="FFE593"/>
            </a:solidFill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1pPr>
              <a:lvl2pPr marL="742950" indent="-28575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2pPr>
              <a:lvl3pPr marL="11430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3pPr>
              <a:lvl4pPr marL="16002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4pPr>
              <a:lvl5pPr marL="20574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9pPr>
            </a:lstStyle>
            <a:p>
              <a:r>
                <a:rPr lang="fi-FI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300 − 150 − 100 − 50 </a:t>
              </a:r>
              <a:endParaRPr lang="fi-FI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66849" y="4164535"/>
            <a:ext cx="7937015" cy="472622"/>
            <a:chOff x="166849" y="4126400"/>
            <a:chExt cx="7937015" cy="472622"/>
          </a:xfrm>
        </p:grpSpPr>
        <p:sp>
          <p:nvSpPr>
            <p:cNvPr id="45" name="Suorakulmio 44"/>
            <p:cNvSpPr/>
            <p:nvPr/>
          </p:nvSpPr>
          <p:spPr>
            <a:xfrm>
              <a:off x="166849" y="4148454"/>
              <a:ext cx="1104566" cy="33855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kumimoji="0" lang="fi-FI" sz="1600" b="0" i="0" u="none" strike="noStrike" cap="none" normalizeH="0" dirty="0">
                  <a:ln>
                    <a:noFill/>
                  </a:ln>
                  <a:effectLst/>
                  <a:latin typeface="Arial" charset="0"/>
                </a:rPr>
                <a:t>Tehtävä </a:t>
              </a:r>
              <a:r>
                <a:rPr lang="fi-FI" sz="1600" dirty="0">
                  <a:latin typeface="Arial" charset="0"/>
                </a:rPr>
                <a:t>3</a:t>
              </a:r>
              <a:endParaRPr lang="fi-FI" sz="1600" dirty="0"/>
            </a:p>
          </p:txBody>
        </p:sp>
        <p:sp>
          <p:nvSpPr>
            <p:cNvPr id="21" name="Suorakulmio 46"/>
            <p:cNvSpPr/>
            <p:nvPr/>
          </p:nvSpPr>
          <p:spPr>
            <a:xfrm>
              <a:off x="1341987" y="4126400"/>
              <a:ext cx="6761877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i-FI" sz="2200" dirty="0" smtClean="0">
                  <a:solidFill>
                    <a:schemeClr val="tx1"/>
                  </a:solidFill>
                  <a:latin typeface="Arial" charset="0"/>
                </a:rPr>
                <a:t> a) </a:t>
              </a:r>
              <a:r>
                <a:rPr lang="fi-FI" sz="2200" dirty="0">
                  <a:solidFill>
                    <a:schemeClr val="tx1"/>
                  </a:solidFill>
                  <a:latin typeface="Arial" charset="0"/>
                </a:rPr>
                <a:t> </a:t>
              </a:r>
              <a:r>
                <a:rPr lang="fi-FI" sz="2200" dirty="0" smtClean="0">
                  <a:solidFill>
                    <a:schemeClr val="tx1"/>
                  </a:solidFill>
                  <a:latin typeface="Arial" charset="0"/>
                </a:rPr>
                <a:t>                        b)                     </a:t>
              </a:r>
              <a:endParaRPr lang="fi-FI" sz="22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3" name="Suorakulmio 2"/>
            <p:cNvSpPr/>
            <p:nvPr/>
          </p:nvSpPr>
          <p:spPr>
            <a:xfrm>
              <a:off x="1846021" y="4131323"/>
              <a:ext cx="1789875" cy="461665"/>
            </a:xfrm>
            <a:prstGeom prst="rect">
              <a:avLst/>
            </a:prstGeom>
            <a:solidFill>
              <a:srgbClr val="FFE593"/>
            </a:solidFill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1pPr>
              <a:lvl2pPr marL="742950" indent="-28575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2pPr>
              <a:lvl3pPr marL="11430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3pPr>
              <a:lvl4pPr marL="16002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4pPr>
              <a:lvl5pPr marL="20574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9pPr>
            </a:lstStyle>
            <a:p>
              <a:r>
                <a:rPr lang="fi-FI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59 </a:t>
              </a:r>
              <a:r>
                <a:rPr lang="fi-FI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·</a:t>
              </a:r>
              <a:r>
                <a:rPr lang="fi-FI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10 · 47</a:t>
              </a:r>
              <a:endParaRPr lang="fi-FI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" name="Suorakulmio 2"/>
            <p:cNvSpPr/>
            <p:nvPr/>
          </p:nvSpPr>
          <p:spPr>
            <a:xfrm>
              <a:off x="4139930" y="4137357"/>
              <a:ext cx="2304256" cy="461665"/>
            </a:xfrm>
            <a:prstGeom prst="rect">
              <a:avLst/>
            </a:prstGeom>
            <a:solidFill>
              <a:srgbClr val="FFE593"/>
            </a:solidFill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1pPr>
              <a:lvl2pPr marL="742950" indent="-28575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2pPr>
              <a:lvl3pPr marL="11430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3pPr>
              <a:lvl4pPr marL="16002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4pPr>
              <a:lvl5pPr marL="20574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9pPr>
            </a:lstStyle>
            <a:p>
              <a:r>
                <a:rPr lang="fi-FI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(1000 </a:t>
              </a:r>
              <a:r>
                <a:rPr lang="fi-FI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:</a:t>
              </a:r>
              <a:r>
                <a:rPr lang="fi-FI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25) : 10 </a:t>
              </a:r>
              <a:endParaRPr lang="fi-FI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955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405542" y="684363"/>
            <a:ext cx="7884368" cy="116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 smtClean="0">
                <a:solidFill>
                  <a:schemeClr val="accent6">
                    <a:lumMod val="75000"/>
                  </a:schemeClr>
                </a:solidFill>
              </a:rPr>
              <a:t>Moniosainen laskulauseke</a:t>
            </a:r>
            <a:endParaRPr lang="fi-FI" altLang="fi-FI" sz="4000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5718" y="1748922"/>
            <a:ext cx="8078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 smtClean="0">
                <a:solidFill>
                  <a:schemeClr val="tx1"/>
                </a:solidFill>
              </a:rPr>
              <a:t>Racket</a:t>
            </a:r>
            <a:r>
              <a:rPr lang="fi-FI" dirty="0" smtClean="0">
                <a:solidFill>
                  <a:schemeClr val="tx1"/>
                </a:solidFill>
              </a:rPr>
              <a:t>-funktion argumentteina voidaan antaa myös toisia funktioita. </a:t>
            </a:r>
          </a:p>
          <a:p>
            <a:r>
              <a:rPr lang="fi-FI" dirty="0" smtClean="0">
                <a:solidFill>
                  <a:schemeClr val="tx1"/>
                </a:solidFill>
              </a:rPr>
              <a:t>Esimerkiksi lasku 10 + 6 : 3 koodattaisiin </a:t>
            </a:r>
            <a:r>
              <a:rPr lang="fi-FI" dirty="0" err="1" smtClean="0">
                <a:solidFill>
                  <a:schemeClr val="tx1"/>
                </a:solidFill>
              </a:rPr>
              <a:t>Racket</a:t>
            </a:r>
            <a:r>
              <a:rPr lang="fi-FI" dirty="0" smtClean="0">
                <a:solidFill>
                  <a:schemeClr val="tx1"/>
                </a:solidFill>
              </a:rPr>
              <a:t>-kielellä seuraavasti: 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1192" y="3688184"/>
            <a:ext cx="8078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solidFill>
                  <a:schemeClr val="tx1"/>
                </a:solidFill>
              </a:rPr>
              <a:t>Lasku 7 · (5 − 1) voidaan laskea vastaavasti:</a:t>
            </a:r>
            <a:endParaRPr lang="fi-FI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729023"/>
            <a:ext cx="2873906" cy="7020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4310283"/>
            <a:ext cx="2549861" cy="6991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7155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229200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Suorakulmio 43"/>
          <p:cNvSpPr/>
          <p:nvPr/>
        </p:nvSpPr>
        <p:spPr>
          <a:xfrm>
            <a:off x="179512" y="2194255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1</a:t>
            </a:r>
            <a:endParaRPr lang="fi-FI" sz="1600" dirty="0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Otsikko 1"/>
          <p:cNvSpPr txBox="1">
            <a:spLocks/>
          </p:cNvSpPr>
          <p:nvPr/>
        </p:nvSpPr>
        <p:spPr bwMode="auto">
          <a:xfrm>
            <a:off x="353192" y="752966"/>
            <a:ext cx="7603184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3600" b="1" kern="0" dirty="0" smtClean="0">
                <a:solidFill>
                  <a:schemeClr val="accent6">
                    <a:lumMod val="75000"/>
                  </a:schemeClr>
                </a:solidFill>
              </a:rPr>
              <a:t>Tehtäväsarja 3 </a:t>
            </a:r>
            <a:endParaRPr lang="fi-FI" altLang="fi-FI" sz="3600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Suorakulmio 2"/>
          <p:cNvSpPr/>
          <p:nvPr/>
        </p:nvSpPr>
        <p:spPr>
          <a:xfrm>
            <a:off x="1907703" y="2165867"/>
            <a:ext cx="2016225" cy="461665"/>
          </a:xfrm>
          <a:prstGeom prst="rect">
            <a:avLst/>
          </a:prstGeom>
          <a:solidFill>
            <a:srgbClr val="FFE593"/>
          </a:solidFill>
        </p:spPr>
        <p:txBody>
          <a:bodyPr wrap="square">
            <a:sp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9pPr>
          </a:lstStyle>
          <a:p>
            <a:r>
              <a:rPr lang="fi-FI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10 + 12 </a:t>
            </a:r>
            <a:r>
              <a:rPr lang="fi-FI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−</a:t>
            </a:r>
            <a:r>
              <a:rPr lang="fi-FI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19 </a:t>
            </a:r>
            <a:endParaRPr lang="fi-FI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3192" y="1605693"/>
            <a:ext cx="5347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400" dirty="0" smtClean="0">
                <a:solidFill>
                  <a:schemeClr val="tx1"/>
                </a:solidFill>
              </a:rPr>
              <a:t>Laske interaktioikkunassa.</a:t>
            </a:r>
            <a:endParaRPr lang="fi-FI" sz="24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4179" y="2165867"/>
            <a:ext cx="7709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400" dirty="0" smtClean="0">
                <a:solidFill>
                  <a:schemeClr val="tx1"/>
                </a:solidFill>
              </a:rPr>
              <a:t>a)                           b)                           c)                            </a:t>
            </a:r>
            <a:endParaRPr lang="fi-FI" sz="2400" dirty="0">
              <a:solidFill>
                <a:schemeClr val="tx1"/>
              </a:solidFill>
            </a:endParaRPr>
          </a:p>
        </p:txBody>
      </p:sp>
      <p:sp>
        <p:nvSpPr>
          <p:cNvPr id="16" name="Suorakulmio 2"/>
          <p:cNvSpPr/>
          <p:nvPr/>
        </p:nvSpPr>
        <p:spPr>
          <a:xfrm>
            <a:off x="4499992" y="2157131"/>
            <a:ext cx="1944194" cy="461665"/>
          </a:xfrm>
          <a:prstGeom prst="rect">
            <a:avLst/>
          </a:prstGeom>
          <a:solidFill>
            <a:srgbClr val="FFE593"/>
          </a:solidFill>
        </p:spPr>
        <p:txBody>
          <a:bodyPr wrap="square">
            <a:sp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9pPr>
          </a:lstStyle>
          <a:p>
            <a:r>
              <a:rPr lang="fi-FI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45 </a:t>
            </a:r>
            <a:r>
              <a:rPr lang="fi-FI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−</a:t>
            </a:r>
            <a:r>
              <a:rPr lang="fi-FI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22 + 30</a:t>
            </a:r>
            <a:endParaRPr lang="fi-FI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79512" y="2800350"/>
            <a:ext cx="8256441" cy="487525"/>
            <a:chOff x="166849" y="2962977"/>
            <a:chExt cx="8256441" cy="487525"/>
          </a:xfrm>
        </p:grpSpPr>
        <p:sp>
          <p:nvSpPr>
            <p:cNvPr id="43" name="Suorakulmio 42"/>
            <p:cNvSpPr/>
            <p:nvPr/>
          </p:nvSpPr>
          <p:spPr>
            <a:xfrm>
              <a:off x="166849" y="3044146"/>
              <a:ext cx="1074012" cy="33855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txBody>
            <a:bodyPr wrap="none">
              <a:spAutoFit/>
            </a:bodyPr>
            <a:lstStyle/>
            <a:p>
              <a:r>
                <a:rPr kumimoji="0" lang="fi-FI" sz="1600" b="0" i="0" u="none" strike="noStrike" cap="none" normalizeH="0" dirty="0">
                  <a:ln>
                    <a:noFill/>
                  </a:ln>
                  <a:effectLst/>
                  <a:latin typeface="Arial" charset="0"/>
                </a:rPr>
                <a:t>Tehtävä </a:t>
              </a:r>
              <a:r>
                <a:rPr lang="fi-FI" sz="1600" dirty="0">
                  <a:latin typeface="Arial" charset="0"/>
                </a:rPr>
                <a:t>2</a:t>
              </a:r>
              <a:endParaRPr lang="fi-FI" sz="1600" dirty="0"/>
            </a:p>
          </p:txBody>
        </p:sp>
        <p:sp>
          <p:nvSpPr>
            <p:cNvPr id="47" name="Suorakulmio 46"/>
            <p:cNvSpPr/>
            <p:nvPr/>
          </p:nvSpPr>
          <p:spPr>
            <a:xfrm>
              <a:off x="1240861" y="2988837"/>
              <a:ext cx="718242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i-FI" sz="2400" dirty="0" smtClean="0">
                  <a:solidFill>
                    <a:schemeClr val="tx1"/>
                  </a:solidFill>
                </a:rPr>
                <a:t>  a</a:t>
              </a:r>
              <a:r>
                <a:rPr lang="fi-FI" sz="2400" dirty="0">
                  <a:solidFill>
                    <a:schemeClr val="tx1"/>
                  </a:solidFill>
                </a:rPr>
                <a:t>)             </a:t>
              </a:r>
              <a:r>
                <a:rPr lang="fi-FI" sz="2400" dirty="0" smtClean="0">
                  <a:solidFill>
                    <a:schemeClr val="tx1"/>
                  </a:solidFill>
                </a:rPr>
                <a:t>     </a:t>
              </a:r>
              <a:r>
                <a:rPr lang="fi-FI" sz="2400" dirty="0">
                  <a:solidFill>
                    <a:schemeClr val="tx1"/>
                  </a:solidFill>
                </a:rPr>
                <a:t> </a:t>
              </a:r>
              <a:r>
                <a:rPr lang="fi-FI" sz="2400" dirty="0" smtClean="0">
                  <a:solidFill>
                    <a:schemeClr val="tx1"/>
                  </a:solidFill>
                </a:rPr>
                <a:t> b)                  c)      </a:t>
              </a:r>
              <a:endParaRPr lang="fi-FI" sz="2400" dirty="0">
                <a:solidFill>
                  <a:schemeClr val="tx1"/>
                </a:solidFill>
              </a:endParaRPr>
            </a:p>
          </p:txBody>
        </p:sp>
        <p:sp>
          <p:nvSpPr>
            <p:cNvPr id="20" name="Suorakulmio 2"/>
            <p:cNvSpPr/>
            <p:nvPr/>
          </p:nvSpPr>
          <p:spPr>
            <a:xfrm>
              <a:off x="3847097" y="2963645"/>
              <a:ext cx="1432320" cy="461665"/>
            </a:xfrm>
            <a:prstGeom prst="rect">
              <a:avLst/>
            </a:prstGeom>
            <a:solidFill>
              <a:srgbClr val="FFE593"/>
            </a:solidFill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1pPr>
              <a:lvl2pPr marL="742950" indent="-28575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2pPr>
              <a:lvl3pPr marL="11430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3pPr>
              <a:lvl4pPr marL="16002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4pPr>
              <a:lvl5pPr marL="20574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9pPr>
            </a:lstStyle>
            <a:p>
              <a:r>
                <a:rPr lang="fi-FI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  <a:r>
                <a:rPr lang="fi-FI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· 5 − 3</a:t>
              </a:r>
            </a:p>
          </p:txBody>
        </p:sp>
        <p:sp>
          <p:nvSpPr>
            <p:cNvPr id="22" name="Suorakulmio 2"/>
            <p:cNvSpPr/>
            <p:nvPr/>
          </p:nvSpPr>
          <p:spPr>
            <a:xfrm>
              <a:off x="1873023" y="2962977"/>
              <a:ext cx="1390170" cy="461665"/>
            </a:xfrm>
            <a:prstGeom prst="rect">
              <a:avLst/>
            </a:prstGeom>
            <a:solidFill>
              <a:srgbClr val="FFE593"/>
            </a:solidFill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1pPr>
              <a:lvl2pPr marL="742950" indent="-28575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2pPr>
              <a:lvl3pPr marL="11430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3pPr>
              <a:lvl4pPr marL="16002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4pPr>
              <a:lvl5pPr marL="20574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9pPr>
            </a:lstStyle>
            <a:p>
              <a:r>
                <a:rPr lang="fi-FI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  <a:r>
                <a:rPr lang="fi-FI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fi-FI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+ 3 · 6</a:t>
              </a:r>
              <a:endParaRPr lang="fi-FI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86276" y="3582208"/>
            <a:ext cx="7937015" cy="769441"/>
            <a:chOff x="166849" y="4126400"/>
            <a:chExt cx="7937015" cy="769441"/>
          </a:xfrm>
        </p:grpSpPr>
        <p:sp>
          <p:nvSpPr>
            <p:cNvPr id="45" name="Suorakulmio 44"/>
            <p:cNvSpPr/>
            <p:nvPr/>
          </p:nvSpPr>
          <p:spPr>
            <a:xfrm>
              <a:off x="166849" y="4148454"/>
              <a:ext cx="1104566" cy="33855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kumimoji="0" lang="fi-FI" sz="1600" b="0" i="0" u="none" strike="noStrike" cap="none" normalizeH="0" dirty="0">
                  <a:ln>
                    <a:noFill/>
                  </a:ln>
                  <a:effectLst/>
                  <a:latin typeface="Arial" charset="0"/>
                </a:rPr>
                <a:t>Tehtävä </a:t>
              </a:r>
              <a:r>
                <a:rPr lang="fi-FI" sz="1600" dirty="0">
                  <a:latin typeface="Arial" charset="0"/>
                </a:rPr>
                <a:t>3</a:t>
              </a:r>
              <a:endParaRPr lang="fi-FI" sz="1600" dirty="0"/>
            </a:p>
          </p:txBody>
        </p:sp>
        <p:sp>
          <p:nvSpPr>
            <p:cNvPr id="21" name="Suorakulmio 46"/>
            <p:cNvSpPr/>
            <p:nvPr/>
          </p:nvSpPr>
          <p:spPr>
            <a:xfrm>
              <a:off x="1341987" y="4126400"/>
              <a:ext cx="6761877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i-FI" sz="2200" dirty="0" smtClean="0">
                  <a:solidFill>
                    <a:schemeClr val="tx1"/>
                  </a:solidFill>
                  <a:latin typeface="Arial" charset="0"/>
                </a:rPr>
                <a:t>Keksi </a:t>
              </a:r>
              <a:r>
                <a:rPr lang="fi-FI" sz="2200" dirty="0">
                  <a:solidFill>
                    <a:schemeClr val="tx1"/>
                  </a:solidFill>
                  <a:latin typeface="Arial" charset="0"/>
                </a:rPr>
                <a:t>oma </a:t>
              </a:r>
              <a:r>
                <a:rPr lang="fi-FI" sz="2200" dirty="0" smtClean="0">
                  <a:solidFill>
                    <a:schemeClr val="tx1"/>
                  </a:solidFill>
                  <a:latin typeface="Arial" charset="0"/>
                </a:rPr>
                <a:t>laskulauseke ja kirjoita se muistiin. Laske laskun vastaus </a:t>
              </a:r>
              <a:r>
                <a:rPr lang="fi-FI" sz="2200" dirty="0">
                  <a:solidFill>
                    <a:schemeClr val="tx1"/>
                  </a:solidFill>
                  <a:latin typeface="Arial" charset="0"/>
                </a:rPr>
                <a:t>interaktioikkunassa</a:t>
              </a:r>
              <a:r>
                <a:rPr lang="fi-FI" sz="2200" dirty="0" smtClean="0">
                  <a:solidFill>
                    <a:schemeClr val="tx1"/>
                  </a:solidFill>
                  <a:latin typeface="Arial" charset="0"/>
                </a:rPr>
                <a:t>.                            </a:t>
              </a:r>
              <a:endParaRPr lang="fi-FI" sz="2200" dirty="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25" name="Suorakulmio 2"/>
          <p:cNvSpPr/>
          <p:nvPr/>
        </p:nvSpPr>
        <p:spPr>
          <a:xfrm>
            <a:off x="6991849" y="2157131"/>
            <a:ext cx="1944194" cy="461665"/>
          </a:xfrm>
          <a:prstGeom prst="rect">
            <a:avLst/>
          </a:prstGeom>
          <a:solidFill>
            <a:srgbClr val="FFE593"/>
          </a:solidFill>
        </p:spPr>
        <p:txBody>
          <a:bodyPr wrap="square">
            <a:sp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9pPr>
          </a:lstStyle>
          <a:p>
            <a:r>
              <a:rPr lang="fi-FI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12 + 13 </a:t>
            </a:r>
            <a:r>
              <a:rPr lang="fi-FI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−</a:t>
            </a:r>
            <a:r>
              <a:rPr lang="fi-FI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14</a:t>
            </a:r>
            <a:endParaRPr lang="fi-FI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202176" y="4406953"/>
            <a:ext cx="7937015" cy="1446550"/>
            <a:chOff x="166849" y="4126400"/>
            <a:chExt cx="7937015" cy="1446550"/>
          </a:xfrm>
        </p:grpSpPr>
        <p:sp>
          <p:nvSpPr>
            <p:cNvPr id="27" name="Suorakulmio 44"/>
            <p:cNvSpPr/>
            <p:nvPr/>
          </p:nvSpPr>
          <p:spPr>
            <a:xfrm>
              <a:off x="166849" y="4148454"/>
              <a:ext cx="1104566" cy="33855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kumimoji="0" lang="fi-FI" sz="1600" b="0" i="0" u="none" strike="noStrike" cap="none" normalizeH="0" dirty="0">
                  <a:ln>
                    <a:noFill/>
                  </a:ln>
                  <a:effectLst/>
                  <a:latin typeface="Arial" charset="0"/>
                </a:rPr>
                <a:t>Tehtävä </a:t>
              </a:r>
              <a:r>
                <a:rPr lang="fi-FI" sz="1600" dirty="0">
                  <a:latin typeface="Arial" charset="0"/>
                </a:rPr>
                <a:t>4</a:t>
              </a:r>
              <a:endParaRPr lang="fi-FI" sz="1600" dirty="0"/>
            </a:p>
          </p:txBody>
        </p:sp>
        <p:sp>
          <p:nvSpPr>
            <p:cNvPr id="28" name="Suorakulmio 46"/>
            <p:cNvSpPr/>
            <p:nvPr/>
          </p:nvSpPr>
          <p:spPr>
            <a:xfrm>
              <a:off x="1341987" y="4126400"/>
              <a:ext cx="6761877" cy="14465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i-FI" sz="2200" dirty="0" smtClean="0">
                  <a:solidFill>
                    <a:schemeClr val="tx1"/>
                  </a:solidFill>
                  <a:latin typeface="Arial" charset="0"/>
                </a:rPr>
                <a:t>Tutki, pystyykö interaktioikkunassa laskemaan suurilla luvuilla. Kokeile esimerkiksi laskea, kuinka paljon on 10000 · 999999</a:t>
              </a:r>
              <a:r>
                <a:rPr lang="fi-FI" sz="2200" dirty="0">
                  <a:solidFill>
                    <a:schemeClr val="tx1"/>
                  </a:solidFill>
                  <a:latin typeface="Arial" charset="0"/>
                </a:rPr>
                <a:t>.</a:t>
              </a:r>
            </a:p>
            <a:p>
              <a:endParaRPr lang="fi-FI" sz="2200" dirty="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23" name="Suorakulmio 2"/>
          <p:cNvSpPr/>
          <p:nvPr/>
        </p:nvSpPr>
        <p:spPr>
          <a:xfrm>
            <a:off x="5593936" y="2819963"/>
            <a:ext cx="1569818" cy="461665"/>
          </a:xfrm>
          <a:prstGeom prst="rect">
            <a:avLst/>
          </a:prstGeom>
          <a:solidFill>
            <a:srgbClr val="FFE593"/>
          </a:solidFill>
        </p:spPr>
        <p:txBody>
          <a:bodyPr wrap="square">
            <a:sp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9pPr>
          </a:lstStyle>
          <a:p>
            <a:r>
              <a:rPr lang="fi-FI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20 − 3 · 5 </a:t>
            </a:r>
          </a:p>
        </p:txBody>
      </p:sp>
    </p:spTree>
    <p:extLst>
      <p:ext uri="{BB962C8B-B14F-4D97-AF65-F5344CB8AC3E}">
        <p14:creationId xmlns:p14="http://schemas.microsoft.com/office/powerpoint/2010/main" val="144445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405542" y="684363"/>
            <a:ext cx="7884368" cy="116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 smtClean="0">
                <a:solidFill>
                  <a:schemeClr val="accent6">
                    <a:lumMod val="75000"/>
                  </a:schemeClr>
                </a:solidFill>
              </a:rPr>
              <a:t>Määrittelyikkunan käyttö</a:t>
            </a:r>
            <a:endParaRPr lang="fi-FI" altLang="fi-FI" sz="4000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05542" y="1640599"/>
            <a:ext cx="8078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solidFill>
                  <a:schemeClr val="tx1"/>
                </a:solidFill>
              </a:rPr>
              <a:t>Määrittelyikkunaa käytetään koodin tallentamiseen ja pidempien sekä monimutkaisempien ohjelmien kirjoittamiseen. Kokeillaan aluksi laskun </a:t>
            </a:r>
          </a:p>
          <a:p>
            <a:r>
              <a:rPr lang="fi-FI" dirty="0" smtClean="0">
                <a:solidFill>
                  <a:schemeClr val="tx1"/>
                </a:solidFill>
              </a:rPr>
              <a:t>(12 − 3) · (7 − 3) kirjoittamista määrittelyikkunaan.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9328" y="4632760"/>
            <a:ext cx="80145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dirty="0" smtClean="0">
                <a:solidFill>
                  <a:schemeClr val="tx1"/>
                </a:solidFill>
              </a:rPr>
              <a:t>Määrittelyikkunaan </a:t>
            </a:r>
            <a:r>
              <a:rPr lang="fi-FI" dirty="0">
                <a:solidFill>
                  <a:schemeClr val="tx1"/>
                </a:solidFill>
              </a:rPr>
              <a:t>kirjoitettu ohjelmakoodi ajetaan oikeasta yläkulmasta löytyvällä </a:t>
            </a:r>
            <a:r>
              <a:rPr lang="fi-FI" dirty="0" err="1" smtClean="0">
                <a:solidFill>
                  <a:schemeClr val="tx1"/>
                </a:solidFill>
              </a:rPr>
              <a:t>Run</a:t>
            </a:r>
            <a:r>
              <a:rPr lang="fi-FI" dirty="0" smtClean="0">
                <a:solidFill>
                  <a:schemeClr val="tx1"/>
                </a:solidFill>
              </a:rPr>
              <a:t>-näppäimellä. Ohjelman tulos tulee näkyviin interaktioikkunaan. </a:t>
            </a:r>
            <a:endParaRPr lang="fi-FI" dirty="0"/>
          </a:p>
        </p:txBody>
      </p:sp>
      <p:sp>
        <p:nvSpPr>
          <p:cNvPr id="13" name="TextBox 12"/>
          <p:cNvSpPr txBox="1"/>
          <p:nvPr/>
        </p:nvSpPr>
        <p:spPr>
          <a:xfrm>
            <a:off x="7398410" y="3433862"/>
            <a:ext cx="162018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i-FI" dirty="0" smtClean="0"/>
              <a:t>Kommenttirivi</a:t>
            </a:r>
            <a:endParaRPr lang="fi-FI" dirty="0"/>
          </a:p>
        </p:txBody>
      </p:sp>
      <p:sp>
        <p:nvSpPr>
          <p:cNvPr id="18" name="TextBox 17"/>
          <p:cNvSpPr txBox="1"/>
          <p:nvPr/>
        </p:nvSpPr>
        <p:spPr>
          <a:xfrm>
            <a:off x="7398410" y="3907802"/>
            <a:ext cx="162018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i-FI" dirty="0" smtClean="0"/>
              <a:t>Koodirivi</a:t>
            </a:r>
            <a:endParaRPr lang="fi-FI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5328756"/>
            <a:ext cx="789246" cy="4560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2700479"/>
            <a:ext cx="5775539" cy="1576655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H="1">
            <a:off x="5652120" y="3713019"/>
            <a:ext cx="1746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419872" y="4005064"/>
            <a:ext cx="3978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725" y="5309650"/>
            <a:ext cx="553080" cy="5940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2464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405542" y="684363"/>
            <a:ext cx="8078364" cy="116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 smtClean="0">
                <a:solidFill>
                  <a:schemeClr val="accent6">
                    <a:lumMod val="75000"/>
                  </a:schemeClr>
                </a:solidFill>
              </a:rPr>
              <a:t>Koodin suorittaminen vaiheittain</a:t>
            </a:r>
            <a:endParaRPr lang="fi-FI" altLang="fi-FI" sz="4000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05542" y="1640599"/>
            <a:ext cx="8078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solidFill>
                  <a:schemeClr val="tx1"/>
                </a:solidFill>
              </a:rPr>
              <a:t>Aja äsken määrittelyikkunaan kirjoittamasi laskutoimitus vaiheittain </a:t>
            </a:r>
            <a:r>
              <a:rPr lang="fi-FI" dirty="0" err="1" smtClean="0">
                <a:solidFill>
                  <a:schemeClr val="tx1"/>
                </a:solidFill>
              </a:rPr>
              <a:t>Step</a:t>
            </a:r>
            <a:r>
              <a:rPr lang="fi-FI" dirty="0" smtClean="0">
                <a:solidFill>
                  <a:schemeClr val="tx1"/>
                </a:solidFill>
              </a:rPr>
              <a:t>-toiminnon avulla. Uudessa </a:t>
            </a:r>
            <a:r>
              <a:rPr lang="fi-FI" dirty="0" err="1" smtClean="0">
                <a:solidFill>
                  <a:schemeClr val="tx1"/>
                </a:solidFill>
              </a:rPr>
              <a:t>Stepper</a:t>
            </a:r>
            <a:r>
              <a:rPr lang="fi-FI" dirty="0" smtClean="0">
                <a:solidFill>
                  <a:schemeClr val="tx1"/>
                </a:solidFill>
              </a:rPr>
              <a:t>-ikkunassa voit nähdä nyt </a:t>
            </a:r>
            <a:r>
              <a:rPr lang="fi-FI" dirty="0" err="1" smtClean="0">
                <a:solidFill>
                  <a:schemeClr val="tx1"/>
                </a:solidFill>
              </a:rPr>
              <a:t>Step</a:t>
            </a:r>
            <a:r>
              <a:rPr lang="fi-FI" dirty="0" smtClean="0">
                <a:solidFill>
                  <a:schemeClr val="tx1"/>
                </a:solidFill>
              </a:rPr>
              <a:t>-näppäimen avulla kuinka laskutoimitus lasketaan vaiheittain. Koodin suorittaminen vaiheittain ei onnistu </a:t>
            </a:r>
            <a:r>
              <a:rPr lang="fi-FI" dirty="0" err="1" smtClean="0">
                <a:solidFill>
                  <a:schemeClr val="tx1"/>
                </a:solidFill>
              </a:rPr>
              <a:t>WeSchemessä</a:t>
            </a:r>
            <a:r>
              <a:rPr lang="fi-FI" dirty="0" smtClean="0">
                <a:solidFill>
                  <a:schemeClr val="tx1"/>
                </a:solidFill>
              </a:rPr>
              <a:t>.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32659" y="3541802"/>
            <a:ext cx="1008646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i-FI" dirty="0" smtClean="0"/>
              <a:t>Vaihe 1</a:t>
            </a:r>
            <a:endParaRPr lang="fi-FI" dirty="0"/>
          </a:p>
        </p:txBody>
      </p:sp>
      <p:sp>
        <p:nvSpPr>
          <p:cNvPr id="20" name="TextBox 19"/>
          <p:cNvSpPr txBox="1"/>
          <p:nvPr/>
        </p:nvSpPr>
        <p:spPr>
          <a:xfrm>
            <a:off x="7136145" y="4177173"/>
            <a:ext cx="1036255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i-FI" dirty="0" smtClean="0"/>
              <a:t>Vaihe 2</a:t>
            </a:r>
            <a:endParaRPr lang="fi-FI" dirty="0"/>
          </a:p>
        </p:txBody>
      </p:sp>
      <p:sp>
        <p:nvSpPr>
          <p:cNvPr id="21" name="TextBox 20"/>
          <p:cNvSpPr txBox="1"/>
          <p:nvPr/>
        </p:nvSpPr>
        <p:spPr>
          <a:xfrm>
            <a:off x="7101565" y="4776615"/>
            <a:ext cx="1070835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i-FI" dirty="0" smtClean="0"/>
              <a:t>Vaihe 3</a:t>
            </a:r>
            <a:endParaRPr lang="fi-FI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359169" y="3726468"/>
            <a:ext cx="8045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444724" y="4361839"/>
            <a:ext cx="2767501" cy="23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829289" y="4961281"/>
            <a:ext cx="33344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52241" y="5262205"/>
            <a:ext cx="1070835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i-FI" dirty="0" smtClean="0"/>
              <a:t>Vaihe 4</a:t>
            </a:r>
            <a:endParaRPr lang="fi-FI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6" y="2837249"/>
            <a:ext cx="5337900" cy="11801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6" y="4177173"/>
            <a:ext cx="3880055" cy="3503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6" y="4752630"/>
            <a:ext cx="3351340" cy="3440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610" y="5283094"/>
            <a:ext cx="4193358" cy="3184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514" y="2616161"/>
            <a:ext cx="755468" cy="34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91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380390" y="393481"/>
            <a:ext cx="7884368" cy="116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 smtClean="0">
                <a:solidFill>
                  <a:schemeClr val="accent6">
                    <a:lumMod val="75000"/>
                  </a:schemeClr>
                </a:solidFill>
              </a:rPr>
              <a:t>Tallentaminen ja lataaminen</a:t>
            </a:r>
            <a:endParaRPr lang="fi-FI" altLang="fi-FI" sz="4000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707904" y="1632269"/>
            <a:ext cx="526307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sz="2000" dirty="0" smtClean="0">
                <a:solidFill>
                  <a:schemeClr val="tx1"/>
                </a:solidFill>
              </a:rPr>
              <a:t>Voit tallentaa määrittelyikkunan koodin valitsemalla </a:t>
            </a:r>
            <a:r>
              <a:rPr lang="fi-FI" sz="2000" i="1" dirty="0" err="1" smtClean="0">
                <a:solidFill>
                  <a:schemeClr val="tx1"/>
                </a:solidFill>
              </a:rPr>
              <a:t>File</a:t>
            </a:r>
            <a:r>
              <a:rPr lang="fi-FI" sz="2000" dirty="0" smtClean="0">
                <a:solidFill>
                  <a:schemeClr val="tx1"/>
                </a:solidFill>
              </a:rPr>
              <a:t>-valikosta </a:t>
            </a:r>
            <a:r>
              <a:rPr lang="fi-FI" sz="2000" i="1" dirty="0" err="1" smtClean="0">
                <a:solidFill>
                  <a:schemeClr val="tx1"/>
                </a:solidFill>
              </a:rPr>
              <a:t>Save</a:t>
            </a:r>
            <a:r>
              <a:rPr lang="fi-FI" sz="2000" i="1" dirty="0" smtClean="0">
                <a:solidFill>
                  <a:schemeClr val="tx1"/>
                </a:solidFill>
              </a:rPr>
              <a:t> </a:t>
            </a:r>
            <a:r>
              <a:rPr lang="fi-FI" sz="2000" i="1" dirty="0" err="1" smtClean="0">
                <a:solidFill>
                  <a:schemeClr val="tx1"/>
                </a:solidFill>
              </a:rPr>
              <a:t>Definitions</a:t>
            </a:r>
            <a:r>
              <a:rPr lang="fi-FI" sz="2000" dirty="0" smtClean="0">
                <a:solidFill>
                  <a:schemeClr val="tx1"/>
                </a:solidFill>
              </a:rPr>
              <a:t> –toiminnon.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sz="2000" dirty="0" smtClean="0">
                <a:solidFill>
                  <a:schemeClr val="tx1"/>
                </a:solidFill>
              </a:rPr>
              <a:t>Jos haluat muuttaa tallennustiedoston nimeä, valitse </a:t>
            </a:r>
            <a:r>
              <a:rPr lang="fi-FI" sz="2000" dirty="0" err="1" smtClean="0">
                <a:solidFill>
                  <a:schemeClr val="tx1"/>
                </a:solidFill>
              </a:rPr>
              <a:t>Save</a:t>
            </a:r>
            <a:r>
              <a:rPr lang="fi-FI" sz="2000" dirty="0" smtClean="0">
                <a:solidFill>
                  <a:schemeClr val="tx1"/>
                </a:solidFill>
              </a:rPr>
              <a:t> </a:t>
            </a:r>
            <a:r>
              <a:rPr lang="fi-FI" sz="2000" dirty="0" err="1" smtClean="0">
                <a:solidFill>
                  <a:schemeClr val="tx1"/>
                </a:solidFill>
              </a:rPr>
              <a:t>Definitions</a:t>
            </a:r>
            <a:r>
              <a:rPr lang="fi-FI" sz="2000" dirty="0" smtClean="0">
                <a:solidFill>
                  <a:schemeClr val="tx1"/>
                </a:solidFill>
              </a:rPr>
              <a:t> As… -toiminto.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sz="2000" dirty="0">
                <a:solidFill>
                  <a:schemeClr val="tx1"/>
                </a:solidFill>
              </a:rPr>
              <a:t>T</a:t>
            </a:r>
            <a:r>
              <a:rPr lang="fi-FI" sz="2000" dirty="0" smtClean="0">
                <a:solidFill>
                  <a:schemeClr val="tx1"/>
                </a:solidFill>
              </a:rPr>
              <a:t>allennetun tiedoston avaaminen tapahtuu Open… -toiminnolla.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i-FI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sz="2000" dirty="0" smtClean="0">
                <a:solidFill>
                  <a:schemeClr val="tx1"/>
                </a:solidFill>
              </a:rPr>
              <a:t>Voit sulkea </a:t>
            </a:r>
            <a:r>
              <a:rPr lang="fi-FI" sz="2000" dirty="0" err="1" smtClean="0">
                <a:solidFill>
                  <a:schemeClr val="tx1"/>
                </a:solidFill>
              </a:rPr>
              <a:t>DrRacketin</a:t>
            </a:r>
            <a:r>
              <a:rPr lang="fi-FI" sz="2000" dirty="0" smtClean="0">
                <a:solidFill>
                  <a:schemeClr val="tx1"/>
                </a:solidFill>
              </a:rPr>
              <a:t> valitsemalla </a:t>
            </a:r>
            <a:r>
              <a:rPr lang="fi-FI" sz="2000" dirty="0" err="1" smtClean="0">
                <a:solidFill>
                  <a:schemeClr val="tx1"/>
                </a:solidFill>
              </a:rPr>
              <a:t>Exit</a:t>
            </a:r>
            <a:r>
              <a:rPr lang="fi-FI" sz="2000" dirty="0" smtClean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00" y="1295424"/>
            <a:ext cx="2634815" cy="396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44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405542" y="684363"/>
            <a:ext cx="7884368" cy="116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 smtClean="0">
                <a:solidFill>
                  <a:schemeClr val="accent6">
                    <a:lumMod val="75000"/>
                  </a:schemeClr>
                </a:solidFill>
              </a:rPr>
              <a:t>Laskujärjestys</a:t>
            </a:r>
            <a:endParaRPr lang="fi-FI" altLang="fi-FI" sz="4000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05542" y="1880921"/>
            <a:ext cx="80783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solidFill>
                  <a:schemeClr val="tx1"/>
                </a:solidFill>
              </a:rPr>
              <a:t>Moniosaisten laskulausekkeiden</a:t>
            </a:r>
            <a:r>
              <a:rPr lang="fi-FI" dirty="0">
                <a:solidFill>
                  <a:schemeClr val="tx1"/>
                </a:solidFill>
              </a:rPr>
              <a:t> </a:t>
            </a:r>
            <a:r>
              <a:rPr lang="fi-FI" dirty="0" smtClean="0">
                <a:solidFill>
                  <a:schemeClr val="tx1"/>
                </a:solidFill>
              </a:rPr>
              <a:t>muodostaminen kannattaa aloittaa tavanomaisen laskujärjestyksen mukaisesti: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smtClean="0">
                <a:solidFill>
                  <a:schemeClr val="tx1"/>
                </a:solidFill>
              </a:rPr>
              <a:t>ensin suluissa olevat laskut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smtClean="0">
                <a:solidFill>
                  <a:schemeClr val="tx1"/>
                </a:solidFill>
              </a:rPr>
              <a:t>sitten kerto- ja jakolaskut vasemmalta oikealle ja lopuksi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smtClean="0">
                <a:solidFill>
                  <a:schemeClr val="tx1"/>
                </a:solidFill>
              </a:rPr>
              <a:t>yhteen- ja vähennyslaskut vasemmalta oikealle.   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5542" y="3605396"/>
            <a:ext cx="8078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solidFill>
                  <a:schemeClr val="tx1"/>
                </a:solidFill>
              </a:rPr>
              <a:t>Lasku (2+3)  (5+1) laskettaisiin seuraavasti:</a:t>
            </a:r>
            <a:endParaRPr lang="fi-FI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fi-FI" dirty="0" smtClean="0">
                <a:solidFill>
                  <a:schemeClr val="tx1"/>
                </a:solidFill>
              </a:rPr>
              <a:t>Lasketaan ensiksi summa (2 + 3).</a:t>
            </a:r>
          </a:p>
          <a:p>
            <a:pPr marL="342900" indent="-342900">
              <a:buFont typeface="+mj-lt"/>
              <a:buAutoNum type="arabicPeriod"/>
            </a:pPr>
            <a:r>
              <a:rPr lang="fi-FI" dirty="0" smtClean="0">
                <a:solidFill>
                  <a:schemeClr val="tx1"/>
                </a:solidFill>
              </a:rPr>
              <a:t>Lasketaan seuraavaksi summa (5 + 1).</a:t>
            </a:r>
          </a:p>
          <a:p>
            <a:pPr marL="342900" indent="-342900">
              <a:buFont typeface="+mj-lt"/>
              <a:buAutoNum type="arabicPeriod"/>
            </a:pPr>
            <a:r>
              <a:rPr lang="fi-FI" dirty="0" smtClean="0">
                <a:solidFill>
                  <a:schemeClr val="tx1"/>
                </a:solidFill>
              </a:rPr>
              <a:t>Lopuksi kerrotaan keskenään summat (2 + 3) ja (5 + 1).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3" y="4921192"/>
            <a:ext cx="3600400" cy="6828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731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orakulmio 4"/>
          <p:cNvSpPr/>
          <p:nvPr/>
        </p:nvSpPr>
        <p:spPr>
          <a:xfrm>
            <a:off x="384572" y="1439048"/>
            <a:ext cx="40559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32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Käynnistä </a:t>
            </a:r>
            <a:r>
              <a:rPr lang="fi-FI" sz="3200" b="1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DrRacket</a:t>
            </a:r>
            <a:endParaRPr lang="fi-FI" sz="3200" b="1" dirty="0" smtClean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5098585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 smtClean="0">
                <a:solidFill>
                  <a:schemeClr val="accent6">
                    <a:lumMod val="75000"/>
                  </a:schemeClr>
                </a:solidFill>
              </a:rPr>
              <a:t>Esivalmistelut</a:t>
            </a:r>
            <a:endParaRPr lang="fi-FI" altLang="fi-FI" sz="4000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566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81192" y="2258956"/>
            <a:ext cx="385240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000" dirty="0" smtClean="0">
                <a:solidFill>
                  <a:schemeClr val="tx1"/>
                </a:solidFill>
                <a:latin typeface="Arial" charset="0"/>
              </a:rPr>
              <a:t>Käynnistä</a:t>
            </a:r>
            <a:r>
              <a:rPr lang="fi-FI" sz="20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fi-FI" sz="2000" dirty="0" err="1" smtClean="0">
                <a:solidFill>
                  <a:schemeClr val="tx1"/>
                </a:solidFill>
                <a:latin typeface="Arial" charset="0"/>
              </a:rPr>
              <a:t>DrRacket</a:t>
            </a:r>
            <a:r>
              <a:rPr lang="fi-FI" sz="20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fi-FI" sz="2000" dirty="0" err="1" smtClean="0">
                <a:solidFill>
                  <a:schemeClr val="tx1"/>
                </a:solidFill>
                <a:latin typeface="Arial" charset="0"/>
              </a:rPr>
              <a:t>Start</a:t>
            </a:r>
            <a:r>
              <a:rPr lang="fi-FI" sz="2000" dirty="0" smtClean="0">
                <a:solidFill>
                  <a:schemeClr val="tx1"/>
                </a:solidFill>
                <a:latin typeface="Arial" charset="0"/>
              </a:rPr>
              <a:t>-valikosta tai työpöydällä olevasta kuvakkeesta.</a:t>
            </a:r>
            <a:endParaRPr lang="fi-FI" sz="2000" dirty="0">
              <a:solidFill>
                <a:schemeClr val="tx1"/>
              </a:solidFill>
              <a:latin typeface="Arial" charset="0"/>
            </a:endParaRPr>
          </a:p>
          <a:p>
            <a:endParaRPr lang="fi-FI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260" y="3431485"/>
            <a:ext cx="1166507" cy="13771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052813"/>
            <a:ext cx="3522467" cy="389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55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6667080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Tutustutaan </a:t>
            </a:r>
            <a:r>
              <a:rPr lang="fi-FI" altLang="fi-FI" sz="4000" b="1" kern="0" dirty="0" err="1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fi-FI" altLang="fi-FI" sz="4000" b="1" kern="0" dirty="0" err="1" smtClean="0">
                <a:solidFill>
                  <a:schemeClr val="accent6">
                    <a:lumMod val="75000"/>
                  </a:schemeClr>
                </a:solidFill>
              </a:rPr>
              <a:t>rRackettiin</a:t>
            </a:r>
            <a:endParaRPr lang="fi-FI" altLang="fi-FI" sz="4000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5542" y="4432065"/>
            <a:ext cx="82635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000" dirty="0" smtClean="0">
                <a:solidFill>
                  <a:schemeClr val="tx1"/>
                </a:solidFill>
              </a:rPr>
              <a:t>Interaktioikkunaan kirjoitetaan yksittäisiä ohjelmointikomentoja</a:t>
            </a:r>
            <a:r>
              <a:rPr lang="fi-FI" sz="2000" dirty="0">
                <a:solidFill>
                  <a:schemeClr val="tx1"/>
                </a:solidFill>
              </a:rPr>
              <a:t> </a:t>
            </a:r>
            <a:r>
              <a:rPr lang="fi-FI" sz="2000" dirty="0" smtClean="0">
                <a:solidFill>
                  <a:schemeClr val="tx1"/>
                </a:solidFill>
              </a:rPr>
              <a:t>jotka suoritetaan painamalla &lt;</a:t>
            </a:r>
            <a:r>
              <a:rPr lang="fi-FI" sz="2000" dirty="0" err="1" smtClean="0">
                <a:solidFill>
                  <a:schemeClr val="tx1"/>
                </a:solidFill>
              </a:rPr>
              <a:t>enter</a:t>
            </a:r>
            <a:r>
              <a:rPr lang="fi-FI" sz="2000" dirty="0" smtClean="0">
                <a:solidFill>
                  <a:schemeClr val="tx1"/>
                </a:solidFill>
              </a:rPr>
              <a:t>&gt;. Määrittelyikkunaa tarvitaan myöhemmin laajempien ohjelmien kirjoittamiseen.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51412" y="1981709"/>
            <a:ext cx="1895209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i-FI" dirty="0" smtClean="0"/>
              <a:t>Määrittelyikkuna</a:t>
            </a:r>
            <a:endParaRPr lang="fi-FI" dirty="0"/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 flipV="1">
            <a:off x="6012160" y="2154930"/>
            <a:ext cx="939252" cy="11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951412" y="3460803"/>
            <a:ext cx="1895209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i-FI" dirty="0" smtClean="0"/>
              <a:t>Interaktioikkuna</a:t>
            </a:r>
            <a:endParaRPr lang="fi-FI" dirty="0"/>
          </a:p>
        </p:txBody>
      </p:sp>
      <p:cxnSp>
        <p:nvCxnSpPr>
          <p:cNvPr id="16" name="Straight Arrow Connector 15"/>
          <p:cNvCxnSpPr>
            <a:stCxn id="15" idx="1"/>
          </p:cNvCxnSpPr>
          <p:nvPr/>
        </p:nvCxnSpPr>
        <p:spPr>
          <a:xfrm flipH="1" flipV="1">
            <a:off x="6012160" y="3634024"/>
            <a:ext cx="939252" cy="11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98" y="1542013"/>
            <a:ext cx="4996284" cy="290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5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78" y="1583780"/>
            <a:ext cx="4676093" cy="3479542"/>
          </a:xfrm>
          <a:prstGeom prst="rect">
            <a:avLst/>
          </a:prstGeom>
        </p:spPr>
      </p:pic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8306364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2800" b="1" kern="0" dirty="0" smtClean="0">
                <a:solidFill>
                  <a:schemeClr val="accent6">
                    <a:lumMod val="75000"/>
                  </a:schemeClr>
                </a:solidFill>
              </a:rPr>
              <a:t>Määrittelyikkunan ja interaktioikkunan sijoittelu</a:t>
            </a:r>
            <a:endParaRPr lang="fi-FI" altLang="fi-FI" sz="2800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50123" y="1631393"/>
            <a:ext cx="35127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smtClean="0">
                <a:solidFill>
                  <a:schemeClr val="tx1"/>
                </a:solidFill>
              </a:rPr>
              <a:t>Voit myös vaihtaa määrittelyikkunan paikan vasemmalle ja interaktioikkunan oikealle valitsemalla valikosta: </a:t>
            </a:r>
            <a:r>
              <a:rPr lang="fi-FI" i="1" dirty="0" err="1" smtClean="0">
                <a:solidFill>
                  <a:schemeClr val="tx1"/>
                </a:solidFill>
              </a:rPr>
              <a:t>View</a:t>
            </a:r>
            <a:r>
              <a:rPr lang="fi-FI" i="1" dirty="0" smtClean="0">
                <a:solidFill>
                  <a:schemeClr val="tx1"/>
                </a:solidFill>
              </a:rPr>
              <a:t> → </a:t>
            </a:r>
            <a:r>
              <a:rPr lang="fi-FI" i="1" dirty="0" err="1" smtClean="0">
                <a:solidFill>
                  <a:schemeClr val="tx1"/>
                </a:solidFill>
              </a:rPr>
              <a:t>Use</a:t>
            </a:r>
            <a:r>
              <a:rPr lang="fi-FI" i="1" dirty="0" smtClean="0">
                <a:solidFill>
                  <a:schemeClr val="tx1"/>
                </a:solidFill>
              </a:rPr>
              <a:t> </a:t>
            </a:r>
            <a:r>
              <a:rPr lang="fi-FI" i="1" dirty="0" err="1" smtClean="0">
                <a:solidFill>
                  <a:schemeClr val="tx1"/>
                </a:solidFill>
              </a:rPr>
              <a:t>Horizontal</a:t>
            </a:r>
            <a:r>
              <a:rPr lang="fi-FI" i="1" dirty="0" smtClean="0">
                <a:solidFill>
                  <a:schemeClr val="tx1"/>
                </a:solidFill>
              </a:rPr>
              <a:t> Layout </a:t>
            </a:r>
            <a:endParaRPr lang="fi-FI" i="1" dirty="0">
              <a:solidFill>
                <a:schemeClr val="tx1"/>
              </a:solidFill>
            </a:endParaRPr>
          </a:p>
          <a:p>
            <a:endParaRPr lang="fi-FI" i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smtClean="0">
                <a:solidFill>
                  <a:schemeClr val="tx1"/>
                </a:solidFill>
              </a:rPr>
              <a:t>Takaisin oletusarvoiseen ikkunoiden sijoitteluun pääset valitsemalla valikosta: </a:t>
            </a:r>
            <a:r>
              <a:rPr lang="fi-FI" i="1" dirty="0" err="1" smtClean="0">
                <a:solidFill>
                  <a:schemeClr val="tx1"/>
                </a:solidFill>
              </a:rPr>
              <a:t>View</a:t>
            </a:r>
            <a:r>
              <a:rPr lang="fi-FI" i="1" dirty="0" smtClean="0">
                <a:solidFill>
                  <a:schemeClr val="tx1"/>
                </a:solidFill>
              </a:rPr>
              <a:t> </a:t>
            </a:r>
            <a:r>
              <a:rPr lang="fi-FI" i="1" dirty="0">
                <a:solidFill>
                  <a:schemeClr val="tx1"/>
                </a:solidFill>
              </a:rPr>
              <a:t>→ </a:t>
            </a:r>
            <a:r>
              <a:rPr lang="fi-FI" i="1" dirty="0" err="1">
                <a:solidFill>
                  <a:schemeClr val="tx1"/>
                </a:solidFill>
              </a:rPr>
              <a:t>Use</a:t>
            </a:r>
            <a:r>
              <a:rPr lang="fi-FI" i="1" dirty="0">
                <a:solidFill>
                  <a:schemeClr val="tx1"/>
                </a:solidFill>
              </a:rPr>
              <a:t> </a:t>
            </a:r>
            <a:r>
              <a:rPr lang="fi-FI" i="1" dirty="0" err="1" smtClean="0">
                <a:solidFill>
                  <a:schemeClr val="tx1"/>
                </a:solidFill>
              </a:rPr>
              <a:t>Vertical</a:t>
            </a:r>
            <a:r>
              <a:rPr lang="fi-FI" i="1" dirty="0" smtClean="0">
                <a:solidFill>
                  <a:schemeClr val="tx1"/>
                </a:solidFill>
              </a:rPr>
              <a:t> Layout </a:t>
            </a:r>
            <a:endParaRPr lang="fi-FI" i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i="1" dirty="0" smtClean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60783" y="5493325"/>
            <a:ext cx="1895209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i-FI" dirty="0" smtClean="0"/>
              <a:t>Määrittelyikkuna</a:t>
            </a:r>
            <a:endParaRPr lang="fi-FI" dirty="0"/>
          </a:p>
        </p:txBody>
      </p:sp>
      <p:sp>
        <p:nvSpPr>
          <p:cNvPr id="12" name="TextBox 11"/>
          <p:cNvSpPr txBox="1"/>
          <p:nvPr/>
        </p:nvSpPr>
        <p:spPr>
          <a:xfrm>
            <a:off x="3926868" y="5493325"/>
            <a:ext cx="1895209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i-FI" dirty="0" smtClean="0"/>
              <a:t>Interaktioikkuna</a:t>
            </a:r>
            <a:endParaRPr lang="fi-FI" dirty="0"/>
          </a:p>
        </p:txBody>
      </p:sp>
      <p:cxnSp>
        <p:nvCxnSpPr>
          <p:cNvPr id="7" name="Straight Arrow Connector 6"/>
          <p:cNvCxnSpPr>
            <a:stCxn id="11" idx="0"/>
          </p:cNvCxnSpPr>
          <p:nvPr/>
        </p:nvCxnSpPr>
        <p:spPr>
          <a:xfrm flipH="1" flipV="1">
            <a:off x="1845934" y="4077072"/>
            <a:ext cx="762454" cy="141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2" idx="0"/>
          </p:cNvCxnSpPr>
          <p:nvPr/>
        </p:nvCxnSpPr>
        <p:spPr>
          <a:xfrm flipH="1" flipV="1">
            <a:off x="4067944" y="4077072"/>
            <a:ext cx="806529" cy="141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92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8306364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fi-FI" altLang="fi-FI" sz="4000" b="1" kern="0" dirty="0" smtClean="0">
                <a:solidFill>
                  <a:schemeClr val="accent6">
                    <a:lumMod val="75000"/>
                  </a:schemeClr>
                </a:solidFill>
              </a:rPr>
              <a:t>ielen valinta</a:t>
            </a:r>
            <a:endParaRPr lang="fi-FI" altLang="fi-FI" sz="4000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47478" y="1352660"/>
            <a:ext cx="351271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smtClean="0">
                <a:solidFill>
                  <a:schemeClr val="tx1"/>
                </a:solidFill>
              </a:rPr>
              <a:t>Tarkista vielä, että kielenä on </a:t>
            </a:r>
            <a:r>
              <a:rPr lang="fi-FI" dirty="0" err="1" smtClean="0">
                <a:solidFill>
                  <a:schemeClr val="tx1"/>
                </a:solidFill>
              </a:rPr>
              <a:t>Beginning</a:t>
            </a:r>
            <a:r>
              <a:rPr lang="fi-FI" dirty="0" smtClean="0">
                <a:solidFill>
                  <a:schemeClr val="tx1"/>
                </a:solidFill>
              </a:rPr>
              <a:t> </a:t>
            </a:r>
            <a:r>
              <a:rPr lang="fi-FI" dirty="0" err="1" smtClean="0">
                <a:solidFill>
                  <a:schemeClr val="tx1"/>
                </a:solidFill>
              </a:rPr>
              <a:t>Student</a:t>
            </a:r>
            <a:r>
              <a:rPr lang="fi-FI" dirty="0" smtClean="0">
                <a:solidFill>
                  <a:schemeClr val="tx1"/>
                </a:solidFill>
              </a:rPr>
              <a:t>.</a:t>
            </a:r>
            <a:endParaRPr lang="fi-FI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smtClean="0">
                <a:solidFill>
                  <a:schemeClr val="tx1"/>
                </a:solidFill>
              </a:rPr>
              <a:t>Kielen voit valita </a:t>
            </a:r>
            <a:r>
              <a:rPr lang="fi-FI" dirty="0" err="1" smtClean="0">
                <a:solidFill>
                  <a:schemeClr val="tx1"/>
                </a:solidFill>
              </a:rPr>
              <a:t>DrRacketin</a:t>
            </a:r>
            <a:r>
              <a:rPr lang="fi-FI" dirty="0" smtClean="0">
                <a:solidFill>
                  <a:schemeClr val="tx1"/>
                </a:solidFill>
              </a:rPr>
              <a:t> valikosta: 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fi-FI" i="1" dirty="0" smtClean="0">
                <a:solidFill>
                  <a:schemeClr val="tx1"/>
                </a:solidFill>
              </a:rPr>
              <a:t>Language → </a:t>
            </a:r>
            <a:r>
              <a:rPr lang="fi-FI" i="1" dirty="0" err="1" smtClean="0">
                <a:solidFill>
                  <a:schemeClr val="tx1"/>
                </a:solidFill>
              </a:rPr>
              <a:t>Choose</a:t>
            </a:r>
            <a:r>
              <a:rPr lang="fi-FI" i="1" dirty="0" smtClean="0">
                <a:solidFill>
                  <a:schemeClr val="tx1"/>
                </a:solidFill>
              </a:rPr>
              <a:t> </a:t>
            </a:r>
            <a:r>
              <a:rPr lang="fi-FI" i="1" dirty="0" err="1" smtClean="0">
                <a:solidFill>
                  <a:schemeClr val="tx1"/>
                </a:solidFill>
              </a:rPr>
              <a:t>language</a:t>
            </a:r>
            <a:r>
              <a:rPr lang="fi-FI" i="1" dirty="0">
                <a:solidFill>
                  <a:schemeClr val="tx1"/>
                </a:solidFill>
              </a:rPr>
              <a:t> →</a:t>
            </a:r>
            <a:r>
              <a:rPr lang="fi-FI" i="1" dirty="0" err="1" smtClean="0">
                <a:solidFill>
                  <a:schemeClr val="tx1"/>
                </a:solidFill>
              </a:rPr>
              <a:t>Teaching</a:t>
            </a:r>
            <a:r>
              <a:rPr lang="fi-FI" i="1" dirty="0" smtClean="0">
                <a:solidFill>
                  <a:schemeClr val="tx1"/>
                </a:solidFill>
              </a:rPr>
              <a:t> </a:t>
            </a:r>
            <a:r>
              <a:rPr lang="fi-FI" i="1" dirty="0" err="1" smtClean="0">
                <a:solidFill>
                  <a:schemeClr val="tx1"/>
                </a:solidFill>
              </a:rPr>
              <a:t>languages</a:t>
            </a:r>
            <a:r>
              <a:rPr lang="fi-FI" i="1" dirty="0">
                <a:solidFill>
                  <a:schemeClr val="tx1"/>
                </a:solidFill>
              </a:rPr>
              <a:t> </a:t>
            </a:r>
            <a:r>
              <a:rPr lang="fi-FI" i="1" dirty="0" smtClean="0">
                <a:solidFill>
                  <a:schemeClr val="tx1"/>
                </a:solidFill>
              </a:rPr>
              <a:t>→ </a:t>
            </a:r>
            <a:r>
              <a:rPr lang="fi-FI" i="1" dirty="0" err="1" smtClean="0">
                <a:solidFill>
                  <a:schemeClr val="tx1"/>
                </a:solidFill>
              </a:rPr>
              <a:t>Beginning</a:t>
            </a:r>
            <a:r>
              <a:rPr lang="fi-FI" i="1" dirty="0" smtClean="0">
                <a:solidFill>
                  <a:schemeClr val="tx1"/>
                </a:solidFill>
              </a:rPr>
              <a:t> </a:t>
            </a:r>
            <a:r>
              <a:rPr lang="fi-FI" i="1" dirty="0" err="1" smtClean="0">
                <a:solidFill>
                  <a:schemeClr val="tx1"/>
                </a:solidFill>
              </a:rPr>
              <a:t>student</a:t>
            </a:r>
            <a:r>
              <a:rPr lang="fi-FI" i="1" dirty="0" smtClean="0">
                <a:solidFill>
                  <a:schemeClr val="tx1"/>
                </a:solidFill>
              </a:rPr>
              <a:t> → OK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fi-FI" i="1" dirty="0" smtClean="0">
                <a:solidFill>
                  <a:schemeClr val="tx1"/>
                </a:solidFill>
              </a:rPr>
              <a:t>Lopuksi paina ”</a:t>
            </a:r>
            <a:r>
              <a:rPr lang="fi-FI" i="1" dirty="0" err="1" smtClean="0">
                <a:solidFill>
                  <a:schemeClr val="tx1"/>
                </a:solidFill>
              </a:rPr>
              <a:t>Run</a:t>
            </a:r>
            <a:r>
              <a:rPr lang="fi-FI" i="1" dirty="0" smtClean="0">
                <a:solidFill>
                  <a:schemeClr val="tx1"/>
                </a:solidFill>
              </a:rPr>
              <a:t>” </a:t>
            </a:r>
            <a:r>
              <a:rPr lang="fi-FI" i="1" dirty="0" err="1" smtClean="0">
                <a:solidFill>
                  <a:schemeClr val="tx1"/>
                </a:solidFill>
              </a:rPr>
              <a:t>DrRacketin</a:t>
            </a:r>
            <a:r>
              <a:rPr lang="fi-FI" i="1" dirty="0" smtClean="0">
                <a:solidFill>
                  <a:schemeClr val="tx1"/>
                </a:solidFill>
              </a:rPr>
              <a:t> oikeasta yläkulmasta.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i="1" dirty="0" err="1" smtClean="0">
                <a:solidFill>
                  <a:schemeClr val="tx1"/>
                </a:solidFill>
              </a:rPr>
              <a:t>DrRacketin</a:t>
            </a:r>
            <a:r>
              <a:rPr lang="fi-FI" i="1" dirty="0" smtClean="0">
                <a:solidFill>
                  <a:schemeClr val="tx1"/>
                </a:solidFill>
              </a:rPr>
              <a:t> voit asentaa myös kotikoneellesi osoitteesta </a:t>
            </a:r>
            <a:r>
              <a:rPr lang="fi-FI" dirty="0">
                <a:hlinkClick r:id="rId4"/>
              </a:rPr>
              <a:t>http://racket-lang.org/download/</a:t>
            </a:r>
            <a:endParaRPr lang="fi-FI" i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dirty="0" smtClean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62" y="1352660"/>
            <a:ext cx="4487171" cy="390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15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5947000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 err="1" smtClean="0">
                <a:solidFill>
                  <a:schemeClr val="accent6">
                    <a:lumMod val="75000"/>
                  </a:schemeClr>
                </a:solidFill>
              </a:rPr>
              <a:t>Hello</a:t>
            </a:r>
            <a:r>
              <a:rPr lang="fi-FI" altLang="fi-FI" sz="4000" b="1" kern="0" dirty="0" smtClean="0">
                <a:solidFill>
                  <a:schemeClr val="accent6">
                    <a:lumMod val="75000"/>
                  </a:schemeClr>
                </a:solidFill>
              </a:rPr>
              <a:t> World!</a:t>
            </a:r>
            <a:endParaRPr lang="fi-FI" altLang="fi-FI" sz="4000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81192" y="1484785"/>
            <a:ext cx="80783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solidFill>
                  <a:schemeClr val="tx1"/>
                </a:solidFill>
              </a:rPr>
              <a:t>Kirjoita </a:t>
            </a:r>
            <a:r>
              <a:rPr lang="fi-FI" dirty="0" err="1" smtClean="0">
                <a:solidFill>
                  <a:schemeClr val="tx1"/>
                </a:solidFill>
              </a:rPr>
              <a:t>DrRacketin</a:t>
            </a:r>
            <a:r>
              <a:rPr lang="fi-FI" dirty="0" smtClean="0">
                <a:solidFill>
                  <a:schemeClr val="tx1"/>
                </a:solidFill>
              </a:rPr>
              <a:t> interaktioikkunaan teksti: ”</a:t>
            </a:r>
            <a:r>
              <a:rPr lang="fi-FI" dirty="0" err="1" smtClean="0">
                <a:solidFill>
                  <a:schemeClr val="tx1"/>
                </a:solidFill>
              </a:rPr>
              <a:t>Hello</a:t>
            </a:r>
            <a:r>
              <a:rPr lang="fi-FI" dirty="0" smtClean="0">
                <a:solidFill>
                  <a:schemeClr val="tx1"/>
                </a:solidFill>
              </a:rPr>
              <a:t> World” ja paina &lt;</a:t>
            </a:r>
            <a:r>
              <a:rPr lang="fi-FI" dirty="0" err="1" smtClean="0">
                <a:solidFill>
                  <a:schemeClr val="tx1"/>
                </a:solidFill>
              </a:rPr>
              <a:t>enter</a:t>
            </a:r>
            <a:r>
              <a:rPr lang="fi-FI" dirty="0" smtClean="0">
                <a:solidFill>
                  <a:schemeClr val="tx1"/>
                </a:solidFill>
              </a:rPr>
              <a:t>&gt;. </a:t>
            </a:r>
          </a:p>
          <a:p>
            <a:endParaRPr lang="fi-FI" dirty="0" smtClean="0">
              <a:solidFill>
                <a:schemeClr val="tx1"/>
              </a:solidFill>
            </a:endParaRPr>
          </a:p>
          <a:p>
            <a:r>
              <a:rPr lang="fi-FI" dirty="0" smtClean="0">
                <a:solidFill>
                  <a:schemeClr val="tx1"/>
                </a:solidFill>
              </a:rPr>
              <a:t>Interaktioikkunan tunnistat kehotteesta &gt; ja se sijaitsee alhaalla tai oikealla riippuen asetuksista. Mikäli unohdit laittaa tekstin lainausmerkkien sisään, antaa </a:t>
            </a:r>
            <a:r>
              <a:rPr lang="fi-FI" dirty="0" err="1" smtClean="0">
                <a:solidFill>
                  <a:schemeClr val="tx1"/>
                </a:solidFill>
              </a:rPr>
              <a:t>DrRacket</a:t>
            </a:r>
            <a:r>
              <a:rPr lang="fi-FI" dirty="0">
                <a:solidFill>
                  <a:schemeClr val="tx1"/>
                </a:solidFill>
              </a:rPr>
              <a:t> </a:t>
            </a:r>
            <a:r>
              <a:rPr lang="fi-FI" dirty="0" smtClean="0">
                <a:solidFill>
                  <a:schemeClr val="tx1"/>
                </a:solidFill>
              </a:rPr>
              <a:t>virheilmoituksen. Älä välitä virheilmoituksista tässä vaiheessa. </a:t>
            </a:r>
          </a:p>
          <a:p>
            <a:endParaRPr lang="fi-FI" dirty="0">
              <a:solidFill>
                <a:schemeClr val="tx1"/>
              </a:solidFill>
            </a:endParaRPr>
          </a:p>
          <a:p>
            <a:r>
              <a:rPr lang="fi-FI" dirty="0" smtClean="0">
                <a:solidFill>
                  <a:schemeClr val="tx1"/>
                </a:solidFill>
              </a:rPr>
              <a:t>Luvut kirjoitetaan ilman heittomerkkejä. Luvut voivat olla myös osa tekstiä, jota kutsutaan ohjelmoinnissa merkkijonoksi. Kirjoita omia merkkijonoja ja lukuja.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709" y="4078754"/>
            <a:ext cx="5130544" cy="18730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4018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5947000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 smtClean="0">
                <a:solidFill>
                  <a:schemeClr val="accent6">
                    <a:lumMod val="75000"/>
                  </a:schemeClr>
                </a:solidFill>
              </a:rPr>
              <a:t>Summa</a:t>
            </a:r>
            <a:endParaRPr lang="fi-FI" altLang="fi-FI" sz="4000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81192" y="1484784"/>
            <a:ext cx="80783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400" dirty="0" smtClean="0">
                <a:solidFill>
                  <a:schemeClr val="tx1"/>
                </a:solidFill>
              </a:rPr>
              <a:t>Lasketaan seuraavaksi mitä on 1 + 2. Kirjoita </a:t>
            </a:r>
            <a:r>
              <a:rPr lang="fi-FI" sz="2400" dirty="0" err="1" smtClean="0">
                <a:solidFill>
                  <a:schemeClr val="tx1"/>
                </a:solidFill>
              </a:rPr>
              <a:t>DrRacketin</a:t>
            </a:r>
            <a:r>
              <a:rPr lang="fi-FI" sz="2400" dirty="0" smtClean="0">
                <a:solidFill>
                  <a:schemeClr val="tx1"/>
                </a:solidFill>
              </a:rPr>
              <a:t> interaktioikkunaan komento</a:t>
            </a:r>
          </a:p>
          <a:p>
            <a:r>
              <a:rPr lang="fi-FI" sz="2400" dirty="0" smtClean="0">
                <a:solidFill>
                  <a:schemeClr val="tx1"/>
                </a:solidFill>
              </a:rPr>
              <a:t>(+ 1 2)</a:t>
            </a:r>
            <a:endParaRPr lang="fi-FI" sz="2400" dirty="0">
              <a:solidFill>
                <a:schemeClr val="tx1"/>
              </a:solidFill>
            </a:endParaRPr>
          </a:p>
          <a:p>
            <a:r>
              <a:rPr lang="fi-FI" sz="2400" dirty="0" smtClean="0">
                <a:solidFill>
                  <a:schemeClr val="tx1"/>
                </a:solidFill>
              </a:rPr>
              <a:t>ja paina &lt;</a:t>
            </a:r>
            <a:r>
              <a:rPr lang="fi-FI" sz="2400" dirty="0" err="1" smtClean="0">
                <a:solidFill>
                  <a:schemeClr val="tx1"/>
                </a:solidFill>
              </a:rPr>
              <a:t>enter</a:t>
            </a:r>
            <a:r>
              <a:rPr lang="fi-FI" sz="2400" dirty="0" smtClean="0">
                <a:solidFill>
                  <a:schemeClr val="tx1"/>
                </a:solidFill>
              </a:rPr>
              <a:t>&gt;. Interaktioikkunan tunnistat kehotteesta &gt; ja se sijaitsee alhaalla tai oikealla riippuen asetuksista.</a:t>
            </a:r>
            <a:endParaRPr lang="fi-FI" sz="24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63" y="3721015"/>
            <a:ext cx="6487130" cy="1412026"/>
          </a:xfrm>
          <a:prstGeom prst="rect">
            <a:avLst/>
          </a:prstGeom>
          <a:ln>
            <a:solidFill>
              <a:schemeClr val="dk1"/>
            </a:solidFill>
          </a:ln>
        </p:spPr>
      </p:pic>
    </p:spTree>
    <p:extLst>
      <p:ext uri="{BB962C8B-B14F-4D97-AF65-F5344CB8AC3E}">
        <p14:creationId xmlns:p14="http://schemas.microsoft.com/office/powerpoint/2010/main" val="348073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8306364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 err="1" smtClean="0">
                <a:solidFill>
                  <a:schemeClr val="accent6">
                    <a:lumMod val="75000"/>
                  </a:schemeClr>
                </a:solidFill>
              </a:rPr>
              <a:t>Racket</a:t>
            </a:r>
            <a:r>
              <a:rPr lang="fi-FI" altLang="fi-FI" sz="4000" b="1" kern="0" dirty="0" smtClean="0">
                <a:solidFill>
                  <a:schemeClr val="accent6">
                    <a:lumMod val="75000"/>
                  </a:schemeClr>
                </a:solidFill>
              </a:rPr>
              <a:t>-komennon rakenne</a:t>
            </a:r>
            <a:endParaRPr lang="fi-FI" altLang="fi-FI" sz="4000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532440" y="14847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i-FI" dirty="0"/>
          </a:p>
        </p:txBody>
      </p:sp>
      <p:sp>
        <p:nvSpPr>
          <p:cNvPr id="7" name="TextBox 6"/>
          <p:cNvSpPr txBox="1"/>
          <p:nvPr/>
        </p:nvSpPr>
        <p:spPr>
          <a:xfrm>
            <a:off x="3272459" y="2527181"/>
            <a:ext cx="2088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3600" dirty="0" smtClean="0">
                <a:solidFill>
                  <a:schemeClr val="tx1"/>
                </a:solidFill>
              </a:rPr>
              <a:t>&gt; (+ 1 2)</a:t>
            </a:r>
          </a:p>
          <a:p>
            <a:r>
              <a:rPr lang="fi-FI" sz="3600" dirty="0" smtClean="0">
                <a:solidFill>
                  <a:schemeClr val="tx1"/>
                </a:solidFill>
              </a:rPr>
              <a:t>3</a:t>
            </a:r>
            <a:endParaRPr lang="fi-FI" sz="36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52292" y="1858167"/>
            <a:ext cx="1513486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i-FI" dirty="0" smtClean="0"/>
              <a:t>Muista sulut</a:t>
            </a:r>
            <a:endParaRPr lang="fi-FI" dirty="0"/>
          </a:p>
        </p:txBody>
      </p:sp>
      <p:cxnSp>
        <p:nvCxnSpPr>
          <p:cNvPr id="12" name="Straight Arrow Connector 11"/>
          <p:cNvCxnSpPr>
            <a:stCxn id="11" idx="2"/>
          </p:cNvCxnSpPr>
          <p:nvPr/>
        </p:nvCxnSpPr>
        <p:spPr>
          <a:xfrm>
            <a:off x="3209035" y="2227499"/>
            <a:ext cx="586737" cy="462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2"/>
          </p:cNvCxnSpPr>
          <p:nvPr/>
        </p:nvCxnSpPr>
        <p:spPr>
          <a:xfrm>
            <a:off x="3209035" y="2227499"/>
            <a:ext cx="1723005" cy="415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09035" y="4555538"/>
            <a:ext cx="1577863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i-FI" dirty="0" smtClean="0"/>
              <a:t>Funktion nimi</a:t>
            </a:r>
            <a:endParaRPr lang="fi-FI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4014780" y="3062150"/>
            <a:ext cx="13641" cy="1505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03104" y="3583582"/>
            <a:ext cx="1294826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i-FI" dirty="0"/>
              <a:t>A</a:t>
            </a:r>
            <a:r>
              <a:rPr lang="fi-FI" dirty="0" smtClean="0"/>
              <a:t>rgumentit</a:t>
            </a:r>
            <a:endParaRPr lang="fi-FI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4456104" y="3140968"/>
            <a:ext cx="294413" cy="493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770741" y="3099329"/>
            <a:ext cx="0" cy="493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82591" y="3814961"/>
            <a:ext cx="1659581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i-FI" dirty="0" smtClean="0"/>
              <a:t>Funktion arvo</a:t>
            </a:r>
            <a:endParaRPr lang="fi-FI" dirty="0"/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1724911" y="3387589"/>
            <a:ext cx="1527324" cy="427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86898" y="1842895"/>
            <a:ext cx="201735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i-FI" dirty="0" smtClean="0"/>
              <a:t>Muista välilyönnit</a:t>
            </a:r>
            <a:endParaRPr lang="fi-FI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4200803" y="2179504"/>
            <a:ext cx="1552358" cy="522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4603310" y="2213372"/>
            <a:ext cx="1074594" cy="505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6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8306364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 smtClean="0">
                <a:solidFill>
                  <a:schemeClr val="accent6">
                    <a:lumMod val="75000"/>
                  </a:schemeClr>
                </a:solidFill>
              </a:rPr>
              <a:t>Laskutoimituksia</a:t>
            </a:r>
            <a:endParaRPr lang="fi-FI" altLang="fi-FI" sz="4000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532440" y="14847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i-FI" dirty="0"/>
          </a:p>
        </p:txBody>
      </p:sp>
      <p:sp>
        <p:nvSpPr>
          <p:cNvPr id="2" name="TextBox 1"/>
          <p:cNvSpPr txBox="1"/>
          <p:nvPr/>
        </p:nvSpPr>
        <p:spPr>
          <a:xfrm>
            <a:off x="1187624" y="1669449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800" dirty="0" smtClean="0">
                <a:solidFill>
                  <a:schemeClr val="tx1"/>
                </a:solidFill>
              </a:rPr>
              <a:t>Kokeillaan lisää erilaisia laskutoimituksia!</a:t>
            </a:r>
            <a:endParaRPr lang="fi-FI" sz="28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509458"/>
            <a:ext cx="5429006" cy="2287694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481465" y="3154258"/>
            <a:ext cx="2143340" cy="1477328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fi-FI" smtClean="0">
                <a:solidFill>
                  <a:schemeClr val="tx1"/>
                </a:solidFill>
              </a:rPr>
              <a:t>9 − 4 </a:t>
            </a:r>
            <a:r>
              <a:rPr lang="fi-FI" dirty="0" smtClean="0">
                <a:solidFill>
                  <a:schemeClr val="tx1"/>
                </a:solidFill>
              </a:rPr>
              <a:t>= ?</a:t>
            </a:r>
          </a:p>
          <a:p>
            <a:endParaRPr lang="fi-FI" dirty="0">
              <a:solidFill>
                <a:schemeClr val="tx1"/>
              </a:solidFill>
            </a:endParaRPr>
          </a:p>
          <a:p>
            <a:r>
              <a:rPr lang="fi-FI" dirty="0" smtClean="0">
                <a:solidFill>
                  <a:schemeClr val="tx1"/>
                </a:solidFill>
              </a:rPr>
              <a:t>3 </a:t>
            </a:r>
            <a:r>
              <a:rPr lang="fi-FI" dirty="0">
                <a:solidFill>
                  <a:schemeClr val="tx1"/>
                </a:solidFill>
              </a:rPr>
              <a:t>·</a:t>
            </a:r>
            <a:r>
              <a:rPr lang="fi-FI" dirty="0" smtClean="0">
                <a:solidFill>
                  <a:schemeClr val="tx1"/>
                </a:solidFill>
              </a:rPr>
              <a:t> 7 = ?</a:t>
            </a:r>
          </a:p>
          <a:p>
            <a:endParaRPr lang="fi-FI" dirty="0">
              <a:solidFill>
                <a:schemeClr val="tx1"/>
              </a:solidFill>
            </a:endParaRPr>
          </a:p>
          <a:p>
            <a:r>
              <a:rPr lang="fi-FI" dirty="0" smtClean="0">
                <a:solidFill>
                  <a:schemeClr val="tx1"/>
                </a:solidFill>
              </a:rPr>
              <a:t>40 : 10 = ?</a:t>
            </a:r>
            <a:endParaRPr lang="fi-FI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09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2&quot; unique_id=&quot;10002&quot;&gt;&lt;object type=&quot;3&quot; unique_id=&quot;10036&quot;&gt;&lt;property id=&quot;20148&quot; value=&quot;5&quot;/&gt;&lt;property id=&quot;20300&quot; value=&quot;Slide 5&quot;/&gt;&lt;property id=&quot;20307&quot; value=&quot;369&quot;/&gt;&lt;/object&gt;&lt;object type=&quot;3&quot; unique_id=&quot;10069&quot;&gt;&lt;property id=&quot;20148&quot; value=&quot;5&quot;/&gt;&lt;property id=&quot;20300&quot; value=&quot;Slide 2&quot;/&gt;&lt;property id=&quot;20307&quot; value=&quot;370&quot;/&gt;&lt;/object&gt;&lt;object type=&quot;3&quot; unique_id=&quot;10148&quot;&gt;&lt;property id=&quot;20148&quot; value=&quot;5&quot;/&gt;&lt;property id=&quot;20300&quot; value=&quot;Slide 8&quot;/&gt;&lt;property id=&quot;20307&quot; value=&quot;372&quot;/&gt;&lt;/object&gt;&lt;object type=&quot;3&quot; unique_id=&quot;10215&quot;&gt;&lt;property id=&quot;20148&quot; value=&quot;5&quot;/&gt;&lt;property id=&quot;20300&quot; value=&quot;Slide 1&quot;/&gt;&lt;property id=&quot;20307&quot; value=&quot;374&quot;/&gt;&lt;/object&gt;&lt;object type=&quot;3&quot; unique_id=&quot;10508&quot;&gt;&lt;property id=&quot;20148&quot; value=&quot;5&quot;/&gt;&lt;property id=&quot;20300&quot; value=&quot;Slide 3&quot;/&gt;&lt;property id=&quot;20307&quot; value=&quot;377&quot;/&gt;&lt;/object&gt;&lt;object type=&quot;3&quot; unique_id=&quot;10609&quot;&gt;&lt;property id=&quot;20148&quot; value=&quot;5&quot;/&gt;&lt;property id=&quot;20300&quot; value=&quot;Slide 6&quot;/&gt;&lt;property id=&quot;20307&quot; value=&quot;379&quot;/&gt;&lt;/object&gt;&lt;object type=&quot;3&quot; unique_id=&quot;10610&quot;&gt;&lt;property id=&quot;20148&quot; value=&quot;5&quot;/&gt;&lt;property id=&quot;20300&quot; value=&quot;Slide 7&quot;/&gt;&lt;property id=&quot;20307&quot; value=&quot;378&quot;/&gt;&lt;/object&gt;&lt;object type=&quot;3&quot; unique_id=&quot;10797&quot;&gt;&lt;property id=&quot;20148&quot; value=&quot;5&quot;/&gt;&lt;property id=&quot;20300&quot; value=&quot;Slide 4&quot;/&gt;&lt;property id=&quot;20307&quot; value=&quot;380&quot;/&gt;&lt;/object&gt;&lt;object type=&quot;3&quot; unique_id=&quot;10888&quot;&gt;&lt;property id=&quot;20148&quot; value=&quot;5&quot;/&gt;&lt;property id=&quot;20300&quot; value=&quot;Slide 9&quot;/&gt;&lt;property id=&quot;20307&quot; value=&quot;381&quot;/&gt;&lt;/object&gt;&lt;/object&gt;&lt;object type=&quot;8&quot; unique_id=&quot;10014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Jaettava">
  <a:themeElements>
    <a:clrScheme name="Sinivihreä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Jaettava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Jaettava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860</Words>
  <Application>Microsoft Office PowerPoint</Application>
  <PresentationFormat>On-screen Show (4:3)</PresentationFormat>
  <Paragraphs>163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 PL Mingti2L Big5</vt:lpstr>
      <vt:lpstr>Arial</vt:lpstr>
      <vt:lpstr>Calibri</vt:lpstr>
      <vt:lpstr>Calibri Light</vt:lpstr>
      <vt:lpstr>Gill Sans MT</vt:lpstr>
      <vt:lpstr>Times New Roman</vt:lpstr>
      <vt:lpstr>Wingdings 2</vt:lpstr>
      <vt:lpstr>HDOfficeLightV0</vt:lpstr>
      <vt:lpstr>Jaettava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2017-03-08T18:29:50Z</dcterms:created>
  <dcterms:modified xsi:type="dcterms:W3CDTF">2017-08-21T18:37:20Z</dcterms:modified>
</cp:coreProperties>
</file>