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7"/>
  </p:notesMasterIdLst>
  <p:sldIdLst>
    <p:sldId id="388" r:id="rId3"/>
    <p:sldId id="393" r:id="rId4"/>
    <p:sldId id="392" r:id="rId5"/>
    <p:sldId id="394" r:id="rId6"/>
    <p:sldId id="395" r:id="rId7"/>
    <p:sldId id="396" r:id="rId8"/>
    <p:sldId id="397" r:id="rId9"/>
    <p:sldId id="415" r:id="rId10"/>
    <p:sldId id="399" r:id="rId11"/>
    <p:sldId id="398" r:id="rId12"/>
    <p:sldId id="400" r:id="rId13"/>
    <p:sldId id="403" r:id="rId14"/>
    <p:sldId id="405" r:id="rId15"/>
    <p:sldId id="401" r:id="rId16"/>
    <p:sldId id="402" r:id="rId17"/>
    <p:sldId id="406" r:id="rId18"/>
    <p:sldId id="407" r:id="rId19"/>
    <p:sldId id="408" r:id="rId20"/>
    <p:sldId id="410" r:id="rId21"/>
    <p:sldId id="412" r:id="rId22"/>
    <p:sldId id="413" r:id="rId23"/>
    <p:sldId id="414" r:id="rId24"/>
    <p:sldId id="378" r:id="rId25"/>
    <p:sldId id="379" r:id="rId26"/>
  </p:sldIdLst>
  <p:sldSz cx="9144000" cy="6858000" type="screen4x3"/>
  <p:notesSz cx="6858000" cy="9144000"/>
  <p:custDataLst>
    <p:tags r:id="rId28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4592"/>
  </p:normalViewPr>
  <p:slideViewPr>
    <p:cSldViewPr>
      <p:cViewPr varScale="1">
        <p:scale>
          <a:sx n="78" d="100"/>
          <a:sy n="78" d="100"/>
        </p:scale>
        <p:origin x="1987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30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397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7510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370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118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yöristetty suorakulmio 3"/>
          <p:cNvSpPr/>
          <p:nvPr/>
        </p:nvSpPr>
        <p:spPr bwMode="auto">
          <a:xfrm>
            <a:off x="1123882" y="3348179"/>
            <a:ext cx="6904501" cy="13381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Suorakulmio 4"/>
          <p:cNvSpPr/>
          <p:nvPr/>
        </p:nvSpPr>
        <p:spPr>
          <a:xfrm>
            <a:off x="3583963" y="4899732"/>
            <a:ext cx="2527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Listan alkiot</a:t>
            </a:r>
            <a:endParaRPr lang="fi-FI" sz="3200" dirty="0"/>
          </a:p>
        </p:txBody>
      </p:sp>
      <p:sp>
        <p:nvSpPr>
          <p:cNvPr id="6" name="Suorakulmio 5"/>
          <p:cNvSpPr/>
          <p:nvPr/>
        </p:nvSpPr>
        <p:spPr>
          <a:xfrm>
            <a:off x="1123882" y="3494880"/>
            <a:ext cx="753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24 ”Heippa” #false      ) </a:t>
            </a:r>
            <a:r>
              <a:rPr lang="fi-FI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endParaRPr lang="fi-FI" sz="4000" dirty="0"/>
          </a:p>
        </p:txBody>
      </p:sp>
      <p:sp>
        <p:nvSpPr>
          <p:cNvPr id="7" name="Suorakulmio 6"/>
          <p:cNvSpPr/>
          <p:nvPr/>
        </p:nvSpPr>
        <p:spPr>
          <a:xfrm>
            <a:off x="706934" y="1478770"/>
            <a:ext cx="7321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</a:t>
            </a:r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tietorakenne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joka sisältää alkioita. Alkiot voivat olla minkä tyyppisiä tahansa: Lukuja, Merkkijonoja, Totuusarvoja, Kuvia tai toisia listoja.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6170833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luominen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cxnSp>
        <p:nvCxnSpPr>
          <p:cNvPr id="25" name="Suora nuoliyhdysviiva 24"/>
          <p:cNvCxnSpPr/>
          <p:nvPr/>
        </p:nvCxnSpPr>
        <p:spPr bwMode="auto">
          <a:xfrm flipV="1">
            <a:off x="5796136" y="4304971"/>
            <a:ext cx="1006028" cy="609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" name="Ryhmitä 15"/>
          <p:cNvGrpSpPr/>
          <p:nvPr/>
        </p:nvGrpSpPr>
        <p:grpSpPr>
          <a:xfrm>
            <a:off x="6579314" y="3690313"/>
            <a:ext cx="891399" cy="496632"/>
            <a:chOff x="241158" y="4855362"/>
            <a:chExt cx="2380204" cy="1224136"/>
          </a:xfrm>
        </p:grpSpPr>
        <p:sp>
          <p:nvSpPr>
            <p:cNvPr id="26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cxnSp>
        <p:nvCxnSpPr>
          <p:cNvPr id="30" name="Suora nuoliyhdysviiva 24"/>
          <p:cNvCxnSpPr/>
          <p:nvPr/>
        </p:nvCxnSpPr>
        <p:spPr bwMode="auto">
          <a:xfrm flipV="1">
            <a:off x="5194427" y="4233780"/>
            <a:ext cx="449931" cy="67169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uora nuoliyhdysviiva 24"/>
          <p:cNvCxnSpPr/>
          <p:nvPr/>
        </p:nvCxnSpPr>
        <p:spPr bwMode="auto">
          <a:xfrm flipH="1" flipV="1">
            <a:off x="2721167" y="4227641"/>
            <a:ext cx="994049" cy="73013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uora nuoliyhdysviiva 24"/>
          <p:cNvCxnSpPr/>
          <p:nvPr/>
        </p:nvCxnSpPr>
        <p:spPr bwMode="auto">
          <a:xfrm flipH="1" flipV="1">
            <a:off x="3947386" y="4227641"/>
            <a:ext cx="268868" cy="68397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66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 voit muuntaa listan alkiot funktiosi argumenteiksi. Antamasi funktion tulee olla sellainen, että se pystyy ottamaan vastaan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argumenttia esim.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overlay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muuntaminen funktion argumenteiksi (apply)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9017" y="3892405"/>
            <a:ext cx="4320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(apply + (list 1 2 3 4 5 6))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(+ 1 2 3 4 5 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94024" y="423841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43808" y="448906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02243" y="423841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52027" y="448906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 annetaan funktio sekä lista, joka sisältää funktion argumentteja.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ottaa yhden argumentin järjestyksessä listasta ja kutsuu funktiota tällä argumentilla.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palauttaa funktion paluuarvot listana.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8578" y="4126916"/>
            <a:ext cx="4320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sqr (list 1 2 3))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(sqr 1) (sqr 2) (sqr 3))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1714" y="4453856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61498" y="4704507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4184" y="4453856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83968" y="4704507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7653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 voidaan antaa myös sellainen funktio, joka tarvitsee kaksi argumenttia. Nämä annetaan omissa listoissaan joiden täytyy olla saman pituiset.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Useamman 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855" y="3756952"/>
            <a:ext cx="57938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4 5 6) (list 1 2 3)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(expt 4 1) (expt 5 2) (expt 6 3))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991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40775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96492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6276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922150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51777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2</a:t>
            </a:r>
          </a:p>
        </p:txBody>
      </p:sp>
    </p:spTree>
    <p:extLst>
      <p:ext uri="{BB962C8B-B14F-4D97-AF65-F5344CB8AC3E}">
        <p14:creationId xmlns:p14="http://schemas.microsoft.com/office/powerpoint/2010/main" val="26214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Jos funktion toinen parametri halutaan pitää vakiona, voidaan lista muodostaa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make-list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:an avulla (saadaan lista, jossa toistuu sama alkio).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Useamman 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3480585"/>
            <a:ext cx="57938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1 2 3) (make-list 3 4)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1 2 3) (list 4 4 4)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(expt 1 4) (expt 2 4) (expt 3 4))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24816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4600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30317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80101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5975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5602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2</a:t>
            </a:r>
          </a:p>
        </p:txBody>
      </p:sp>
    </p:spTree>
    <p:extLst>
      <p:ext uri="{BB962C8B-B14F-4D97-AF65-F5344CB8AC3E}">
        <p14:creationId xmlns:p14="http://schemas.microsoft.com/office/powerpoint/2010/main" val="355870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95585" y="2663176"/>
            <a:ext cx="3696495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399110" y="1567819"/>
            <a:ext cx="8230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Joskus on kätevää määritellä oma funktio, ja antaa se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:lle.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20871" y="8542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Oman funktion määrittely 1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95585" y="2686921"/>
            <a:ext cx="64224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kerro-3 : Luku -&gt; Luku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(triplaus x)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(* x 3))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triplaus (list 1 2 3))</a:t>
            </a:r>
          </a:p>
          <a:p>
            <a:pPr>
              <a:spcBef>
                <a:spcPts val="600"/>
              </a:spcBef>
            </a:pP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(triplaus 1) (triplaus 2) (triplaus 3))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(list (* 1 3) (* 2 3) (* 3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05992" y="42937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55776" y="45444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14211" y="42937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63995" y="45444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4148" y="28656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Funktion määrittely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5292080" y="3050354"/>
            <a:ext cx="592068" cy="180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768843" y="2978471"/>
            <a:ext cx="3696495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418559" y="1778142"/>
            <a:ext cx="8230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Oman funktion voi myös parametrisoida toimimaan paremmin eri tilanteissa. Silloin oman funktion paluuarvo on funktio (määritellään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:n avulla).</a:t>
            </a:r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Oman funktion määrittely 1I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(lambda)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594753" y="607732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2539" y="2978471"/>
            <a:ext cx="69265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kerro : Luku -&gt; Funktio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(kerro k)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(x) (* x k)))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(kerro 5) (list 1 2 3))</a:t>
            </a:r>
          </a:p>
          <a:p>
            <a:pPr>
              <a:spcBef>
                <a:spcPts val="600"/>
              </a:spcBef>
            </a:pPr>
            <a:endParaRPr lang="fi-FI" sz="1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1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((kerro 5) 1) ((kerro 5) 2) ((kerro 5) 3))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(* 1 5) (* 2 5) (* 3 5))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2729" y="3900400"/>
            <a:ext cx="1530037" cy="113164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Sama funktio toimii eri kertoimilla (tässä k=5)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7054486" y="4740627"/>
            <a:ext cx="286525" cy="10081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36525" y="45279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86309" y="47786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644744" y="45279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94528" y="47786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1742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99680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906" y="424398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length, *, /, map, make-list tai lambda,    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3" y="1638794"/>
            <a:ext cx="5680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muuttaa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alennusprosentin tai korotusprosentin prosenttikertoimeksi. 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49" y="2881075"/>
            <a:ext cx="48532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alennetun/korotetun hinnan.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1 funktiota.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65410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49" y="4111811"/>
            <a:ext cx="46315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uudet hinnat, kun alkuperäiset hinnat on annettu listana.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2 funktiota.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-1572" b="18373"/>
          <a:stretch/>
        </p:blipFill>
        <p:spPr>
          <a:xfrm>
            <a:off x="6088307" y="1809877"/>
            <a:ext cx="2997999" cy="936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756" y="4185428"/>
            <a:ext cx="3892774" cy="994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492" y="2996802"/>
            <a:ext cx="2478778" cy="9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56860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6" y="406588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length, +, -, *, /, apply, map, lambda,    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remove-all, 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8927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keskiarvon.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49" y="2452881"/>
            <a:ext cx="70798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montako kertaa annettu luku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esiintyy listassa. Anna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vastaus listana, jossa on kysytty luku ja lukumäärä.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65410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49" y="3933711"/>
            <a:ext cx="7871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kuinka monta kertaa annetussa listassa olevat luvut esiintyvät toisessa listassa (frekvenssi). Käytä apuna tehtävän 5 funktiota.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334" y="1798276"/>
            <a:ext cx="3888092" cy="486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334" y="2604557"/>
            <a:ext cx="4067944" cy="912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753" y="5067780"/>
            <a:ext cx="6458706" cy="4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:in avulla voit valita listasta alkiot, jotka toteuttavat tietyn ehdon. Ehto annetaan funktiona, joka palauttaa totuusarvoja. Tällaista funktiota kutsutaan predikaatiksi ja sen lopussa on yleensä kysymysmerkki, esim. 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even?, odd?, positive? negative?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suodattaminen (filter)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3454405"/>
            <a:ext cx="46085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 odd? (list 1 2 3 4 5 6))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3 5)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54064" y="3770857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3848" y="4021508"/>
            <a:ext cx="1224136" cy="599012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24857" y="378953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4641" y="404018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425902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Jos valmiit predikaatit eivät riitä, voit määritellä oman. </a:t>
            </a:r>
          </a:p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jos haluat valita kaikki nollaa suuremmat ja kymmentä pienemmät luvut listasta voit tehdä sen näin:</a:t>
            </a:r>
            <a:endParaRPr lang="fi-FI" sz="2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suodattaminen oman predikaatin avulla (filter)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53482" y="4757616"/>
            <a:ext cx="1940936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86405" y="450696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36189" y="475761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3607" y="2971608"/>
            <a:ext cx="5364599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509750" y="2981787"/>
            <a:ext cx="642248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alueella? : Luku Luku -&gt; Totuusarvo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(alueella? alku loppu)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(x)(&lt; alku x loppu)))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 (alueella? 0 10) (range -15 15 1))</a:t>
            </a:r>
          </a:p>
          <a:p>
            <a:pPr>
              <a:spcBef>
                <a:spcPts val="600"/>
              </a:spcBef>
            </a:pP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2 3 4 5 6 7 8 9)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1415" y="277891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Predikaatti-funktion</a:t>
            </a:r>
          </a:p>
          <a:p>
            <a:r>
              <a:rPr lang="fi-FI" dirty="0">
                <a:solidFill>
                  <a:schemeClr val="tx1"/>
                </a:solidFill>
              </a:rPr>
              <a:t>määrittely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874349" y="3348656"/>
            <a:ext cx="459365" cy="299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07904" y="450696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41937" y="1543563"/>
            <a:ext cx="7321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ominaisuudet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8" name="Suorakulmio 6"/>
          <p:cNvSpPr/>
          <p:nvPr/>
        </p:nvSpPr>
        <p:spPr>
          <a:xfrm>
            <a:off x="441937" y="1438212"/>
            <a:ext cx="7321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Ennen listan käyttämistä, on hyvä varmistua siitä, että kyseessä on todellakin lista ja että lista ei ole tyhjä, muuten koodisi kaatuu.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3"/>
          <a:stretch/>
        </p:blipFill>
        <p:spPr>
          <a:xfrm>
            <a:off x="1193949" y="3777250"/>
            <a:ext cx="3324464" cy="1929951"/>
          </a:xfrm>
          <a:prstGeom prst="rect">
            <a:avLst/>
          </a:prstGeom>
        </p:spPr>
      </p:pic>
      <p:sp>
        <p:nvSpPr>
          <p:cNvPr id="9" name="Suorakulmio 16"/>
          <p:cNvSpPr/>
          <p:nvPr/>
        </p:nvSpPr>
        <p:spPr bwMode="auto">
          <a:xfrm>
            <a:off x="1187624" y="306122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Suorakulmio 18"/>
          <p:cNvSpPr/>
          <p:nvPr/>
        </p:nvSpPr>
        <p:spPr bwMode="auto">
          <a:xfrm>
            <a:off x="4938365" y="3054638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1"/>
          <a:stretch/>
        </p:blipFill>
        <p:spPr>
          <a:xfrm>
            <a:off x="4938365" y="3734550"/>
            <a:ext cx="2918713" cy="168975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30174" y="4294955"/>
            <a:ext cx="2136183" cy="2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99140" y="4705438"/>
            <a:ext cx="2467217" cy="1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6181" y="5084086"/>
            <a:ext cx="2010176" cy="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14065" y="5305490"/>
            <a:ext cx="2269762" cy="2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:in avulla voit järjestää listan alkiot tiettyyn järjestykseen. Järjestämisen ehto annetaan predikaatti-funktiona, jonka avulla testataan, että kaikki listan alkiot toteuttavat ehdon, vertaamalla aina kahta peräkkäistä alkiota kerrallaan. Yleisimmät järjestämisen ehdot luvuille ovat: &lt; ja &gt;.</a:t>
            </a:r>
            <a:endParaRPr lang="fi-FI" sz="2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järjestäminen (quicksort)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3682994"/>
            <a:ext cx="46085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(quicksort (list 4 2 1 5 3 6) &lt;)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2 3 4 5 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62546" y="401455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12330" y="4265203"/>
            <a:ext cx="1224136" cy="599012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69042" y="3985891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91906" y="426520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66704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56860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5" y="412304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modulo, list, length, filter, lambda, range, 	    								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430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predikaatti, joka tutkii onko luku jaollinen annetulla luvulla.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50" y="2452881"/>
            <a:ext cx="4703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predikaatti-funktion, jota voi käyttää ei-jaollisten lukujen suodattamiseen.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7 funktiota.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405742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Voit tehdä suodattamisen vaihettain, nimeä välivaiheiden listat esim. suodatettu1 jne.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50" y="3990867"/>
            <a:ext cx="78719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Etsi kaikki alkuluvut välillä 1-100 käyttämällä Erastothenen seulaa. Muodosta ensin lista (2, 3, ... 100). Poistetaan listasta kaikki luvut jotka ovat jaollisia kymmentä pienemmillä alkuluvuilla: 2, 3, 5 ja 7. Käytä apuna tehtävän 8 funktiota.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94" y="1725241"/>
            <a:ext cx="2617884" cy="920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094" y="2928236"/>
            <a:ext cx="3105324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5" y="2746001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5" y="4532410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empty?, length, list-ref, floor, even?,	    								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4306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50" y="2664690"/>
            <a:ext cx="77177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järjestetyn listan lukujen mediaanin.Käytä apuna tehtävän 10 funktiota.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50" y="4482864"/>
            <a:ext cx="7871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järjestämättömän listan lukujen mediaanin. Käytä apuna tehtävän 11 funktiota.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Suorakulmio 34"/>
          <p:cNvSpPr/>
          <p:nvPr/>
        </p:nvSpPr>
        <p:spPr>
          <a:xfrm>
            <a:off x="1198577" y="1662356"/>
            <a:ext cx="4703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kahden luvun keskiarvon.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476" y="1704668"/>
            <a:ext cx="2513062" cy="102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478787"/>
            <a:ext cx="4415383" cy="99222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80686" y="557731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</p:spTree>
    <p:extLst>
      <p:ext uri="{BB962C8B-B14F-4D97-AF65-F5344CB8AC3E}">
        <p14:creationId xmlns:p14="http://schemas.microsoft.com/office/powerpoint/2010/main" val="88581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yöristetty suorakulmio 12"/>
          <p:cNvSpPr/>
          <p:nvPr/>
        </p:nvSpPr>
        <p:spPr bwMode="auto">
          <a:xfrm>
            <a:off x="181173" y="4077604"/>
            <a:ext cx="8855324" cy="1188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Otsikko 1"/>
          <p:cNvSpPr txBox="1">
            <a:spLocks/>
          </p:cNvSpPr>
          <p:nvPr/>
        </p:nvSpPr>
        <p:spPr bwMode="auto"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bg1"/>
                </a:solidFill>
              </a:rPr>
              <a:t>Grafiikan kirjastokomennot</a:t>
            </a:r>
          </a:p>
        </p:txBody>
      </p:sp>
      <p:sp>
        <p:nvSpPr>
          <p:cNvPr id="5" name="Otsikko 1"/>
          <p:cNvSpPr txBox="1">
            <a:spLocks/>
          </p:cNvSpPr>
          <p:nvPr/>
        </p:nvSpPr>
        <p:spPr bwMode="auto">
          <a:xfrm>
            <a:off x="420950" y="3447611"/>
            <a:ext cx="7781724" cy="60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200" b="1" kern="0" dirty="0">
                <a:solidFill>
                  <a:schemeClr val="accent6">
                    <a:lumMod val="75000"/>
                  </a:schemeClr>
                </a:solidFill>
              </a:rPr>
              <a:t>Kirjastokomennot ohjelman alkuun</a:t>
            </a:r>
          </a:p>
        </p:txBody>
      </p:sp>
      <p:sp>
        <p:nvSpPr>
          <p:cNvPr id="2" name="Suorakulmio 1"/>
          <p:cNvSpPr/>
          <p:nvPr/>
        </p:nvSpPr>
        <p:spPr>
          <a:xfrm>
            <a:off x="395202" y="4262511"/>
            <a:ext cx="8903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2htdp/image)   				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; kuviokirjasto</a:t>
            </a:r>
          </a:p>
          <a:p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teachpacks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racket-turtle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	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; konnagrafiikkakirjasto</a:t>
            </a:r>
          </a:p>
        </p:txBody>
      </p:sp>
      <p:sp>
        <p:nvSpPr>
          <p:cNvPr id="4" name="Suorakulmio 3"/>
          <p:cNvSpPr/>
          <p:nvPr/>
        </p:nvSpPr>
        <p:spPr>
          <a:xfrm>
            <a:off x="755575" y="2016128"/>
            <a:ext cx="6336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ASENNUS KONNAGRAFIIKKAA VARTEN</a:t>
            </a:r>
          </a:p>
          <a:p>
            <a:b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</a:b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				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File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        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Package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Manager</a:t>
            </a:r>
            <a:endParaRPr lang="fi-FI" sz="2000" i="1" dirty="0">
              <a:solidFill>
                <a:schemeClr val="accent6">
                  <a:lumMod val="50000"/>
                </a:schemeClr>
              </a:solidFill>
              <a:latin typeface="ArialMT" charset="0"/>
            </a:endParaRPr>
          </a:p>
          <a:p>
            <a:r>
              <a:rPr lang="fi-FI" sz="2000" b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teachpacks</a:t>
            </a:r>
            <a:r>
              <a:rPr lang="fi-FI" sz="2000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	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Package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Source</a:t>
            </a:r>
            <a:r>
              <a:rPr lang="fi-FI" sz="2000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– kenttään</a:t>
            </a:r>
            <a:endParaRPr lang="fi-FI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uora nuoliyhdysviiva 11"/>
          <p:cNvCxnSpPr/>
          <p:nvPr/>
        </p:nvCxnSpPr>
        <p:spPr>
          <a:xfrm>
            <a:off x="3177678" y="285293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15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Beginning</a:t>
            </a:r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Student</a:t>
            </a:r>
            <a:endParaRPr lang="fi-FI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9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yöristetty suorakulmio 16"/>
          <p:cNvSpPr/>
          <p:nvPr/>
        </p:nvSpPr>
        <p:spPr bwMode="auto">
          <a:xfrm>
            <a:off x="2793912" y="1988840"/>
            <a:ext cx="5810535" cy="38164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Otsikko 1"/>
          <p:cNvSpPr txBox="1">
            <a:spLocks/>
          </p:cNvSpPr>
          <p:nvPr/>
        </p:nvSpPr>
        <p:spPr bwMode="auto">
          <a:xfrm>
            <a:off x="667249" y="968273"/>
            <a:ext cx="757269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bg1"/>
                </a:solidFill>
              </a:rPr>
              <a:t>Toistorakenne, konnagrafiikka</a:t>
            </a:r>
          </a:p>
        </p:txBody>
      </p:sp>
      <p:sp>
        <p:nvSpPr>
          <p:cNvPr id="6" name="Otsikko 1"/>
          <p:cNvSpPr txBox="1">
            <a:spLocks/>
          </p:cNvSpPr>
          <p:nvPr/>
        </p:nvSpPr>
        <p:spPr bwMode="auto">
          <a:xfrm>
            <a:off x="241158" y="1988840"/>
            <a:ext cx="2448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Repeat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tsikko 1"/>
          <p:cNvSpPr txBox="1">
            <a:spLocks/>
          </p:cNvSpPr>
          <p:nvPr/>
        </p:nvSpPr>
        <p:spPr bwMode="auto">
          <a:xfrm>
            <a:off x="245576" y="2908634"/>
            <a:ext cx="2448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Peilaus</a:t>
            </a:r>
          </a:p>
        </p:txBody>
      </p:sp>
      <p:sp>
        <p:nvSpPr>
          <p:cNvPr id="7" name="Suorakulmio 6"/>
          <p:cNvSpPr/>
          <p:nvPr/>
        </p:nvSpPr>
        <p:spPr>
          <a:xfrm>
            <a:off x="3135452" y="2250447"/>
            <a:ext cx="55690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teachpacks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racket-turtle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(neliö sivu</a:t>
            </a: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endParaRPr lang="fi-FI" sz="2800" dirty="0">
              <a:solidFill>
                <a:schemeClr val="accent6">
                  <a:lumMod val="75000"/>
                </a:schemeClr>
              </a:solidFill>
            </a:endParaRPr>
          </a:p>
          <a:p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 				</a:t>
            </a:r>
          </a:p>
          <a:p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(neliö 100)) 		</a:t>
            </a:r>
          </a:p>
        </p:txBody>
      </p:sp>
      <p:grpSp>
        <p:nvGrpSpPr>
          <p:cNvPr id="16" name="Ryhmitä 15"/>
          <p:cNvGrpSpPr/>
          <p:nvPr/>
        </p:nvGrpSpPr>
        <p:grpSpPr>
          <a:xfrm>
            <a:off x="404468" y="4463513"/>
            <a:ext cx="1954113" cy="1004998"/>
            <a:chOff x="241158" y="4855362"/>
            <a:chExt cx="2380204" cy="1224136"/>
          </a:xfrm>
        </p:grpSpPr>
        <p:sp>
          <p:nvSpPr>
            <p:cNvPr id="13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4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5" name="Suorakulmio 14"/>
          <p:cNvSpPr/>
          <p:nvPr/>
        </p:nvSpPr>
        <p:spPr>
          <a:xfrm>
            <a:off x="461908" y="3507753"/>
            <a:ext cx="1896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fi-FI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mirror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-x-on)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fi-FI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mirror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-y-on)</a:t>
            </a:r>
            <a:endParaRPr lang="fi-FI" sz="2400" dirty="0"/>
          </a:p>
        </p:txBody>
      </p:sp>
      <p:sp>
        <p:nvSpPr>
          <p:cNvPr id="4" name="Suorakulmio 3"/>
          <p:cNvSpPr/>
          <p:nvPr/>
        </p:nvSpPr>
        <p:spPr>
          <a:xfrm>
            <a:off x="1104210" y="5426060"/>
            <a:ext cx="49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fi-FI" sz="2800" b="1" kern="0" dirty="0">
                <a:solidFill>
                  <a:srgbClr val="C00000"/>
                </a:solidFill>
              </a:rPr>
              <a:t>▲</a:t>
            </a:r>
          </a:p>
        </p:txBody>
      </p:sp>
      <p:sp>
        <p:nvSpPr>
          <p:cNvPr id="18" name="Suorakulmio 17"/>
          <p:cNvSpPr/>
          <p:nvPr/>
        </p:nvSpPr>
        <p:spPr>
          <a:xfrm>
            <a:off x="2995381" y="3578707"/>
            <a:ext cx="6282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 				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sivu) 			       				     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turn-right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90)))))		</a:t>
            </a:r>
          </a:p>
        </p:txBody>
      </p:sp>
      <p:sp>
        <p:nvSpPr>
          <p:cNvPr id="19" name="Suorakulmio 18"/>
          <p:cNvSpPr/>
          <p:nvPr/>
        </p:nvSpPr>
        <p:spPr>
          <a:xfrm>
            <a:off x="3135453" y="3166309"/>
            <a:ext cx="6477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		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mirror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-y-on)</a:t>
            </a:r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			 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4</a:t>
            </a:r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	</a:t>
            </a:r>
          </a:p>
        </p:txBody>
      </p:sp>
      <p:sp>
        <p:nvSpPr>
          <p:cNvPr id="23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6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6" y="3830564"/>
            <a:ext cx="3665538" cy="2560542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418559" y="1389380"/>
            <a:ext cx="5304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Listasta voidaan poimia alkioita niiden sijainnin perusteella. Listan ulkopuolelle viittaaminen aiheuttaa virheen (tarkista listan pituus).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poimiminen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552410" y="6063026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11" name="Suorakulmio 16"/>
          <p:cNvSpPr/>
          <p:nvPr/>
        </p:nvSpPr>
        <p:spPr bwMode="auto">
          <a:xfrm>
            <a:off x="749953" y="3031055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579534" y="304940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3239" y="4398828"/>
            <a:ext cx="2146295" cy="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56322" y="4702074"/>
            <a:ext cx="2223212" cy="17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1"/>
          </p:cNvCxnSpPr>
          <p:nvPr/>
        </p:nvCxnSpPr>
        <p:spPr>
          <a:xfrm flipV="1">
            <a:off x="2518968" y="4897973"/>
            <a:ext cx="2083152" cy="43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81936" y="5180512"/>
            <a:ext cx="1697598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92600" y="5533039"/>
            <a:ext cx="1686934" cy="68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0" y="3827270"/>
            <a:ext cx="4328535" cy="21414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48069" t="4032" r="3619" b="5409"/>
          <a:stretch/>
        </p:blipFill>
        <p:spPr>
          <a:xfrm>
            <a:off x="5563195" y="1982078"/>
            <a:ext cx="2460669" cy="3191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6290" y="1332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first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6564572" y="1701600"/>
            <a:ext cx="206271" cy="25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78651" y="133666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second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7242881" y="1705999"/>
            <a:ext cx="20323" cy="2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7110" y="13586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third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7735242" y="1727959"/>
            <a:ext cx="288622" cy="2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4051" y="25493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0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6248813" y="2300520"/>
            <a:ext cx="466508" cy="2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70843" y="25373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1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7279693" y="2314432"/>
            <a:ext cx="25912" cy="2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27635" y="25493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2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7781655" y="2314432"/>
            <a:ext cx="580742" cy="2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18559" y="1900829"/>
            <a:ext cx="81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Listaan voidaan lisätä alkioita vain sen alkuun mutta alkioita voidaan poistaa myös listan keskeltä. Listat voidaan myös yhdistää.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90230" y="95278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lisääminen ja poistaminen</a:t>
            </a:r>
          </a:p>
        </p:txBody>
      </p:sp>
      <p:sp>
        <p:nvSpPr>
          <p:cNvPr id="11" name="Suorakulmio 16"/>
          <p:cNvSpPr/>
          <p:nvPr/>
        </p:nvSpPr>
        <p:spPr bwMode="auto">
          <a:xfrm>
            <a:off x="899592" y="3336856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597821" y="3327503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" y="4149080"/>
            <a:ext cx="3581710" cy="2179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21" y="4077072"/>
            <a:ext cx="3734124" cy="14479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699792" y="4689903"/>
            <a:ext cx="1928778" cy="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37144" y="4964111"/>
            <a:ext cx="1291426" cy="1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40500" y="5211298"/>
            <a:ext cx="1757321" cy="4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37144" y="5437348"/>
            <a:ext cx="1291426" cy="70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7" y="4509120"/>
            <a:ext cx="3484536" cy="2073078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418560" y="1900829"/>
            <a:ext cx="6790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Member?:in avulla voi etsiä listasta alkiota.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Range – funktion avulla voi generoida aritmeettisen lukusarjan ja make-list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funktiolla yhtä ja samaa alkiota sisältävän listan.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90230" y="95278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Alkion etsiminen listasta ja lukusarjalistat</a:t>
            </a:r>
          </a:p>
        </p:txBody>
      </p:sp>
      <p:sp>
        <p:nvSpPr>
          <p:cNvPr id="11" name="Suorakulmio 16"/>
          <p:cNvSpPr/>
          <p:nvPr/>
        </p:nvSpPr>
        <p:spPr bwMode="auto">
          <a:xfrm>
            <a:off x="914606" y="376919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612835" y="3759844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31840" y="5087610"/>
            <a:ext cx="1465981" cy="4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15816" y="5328042"/>
            <a:ext cx="1682005" cy="20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8483" y="5545659"/>
            <a:ext cx="2139338" cy="4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28343" y="5781863"/>
            <a:ext cx="1769478" cy="64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63" y="4491145"/>
            <a:ext cx="3703641" cy="14403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863" y="2566888"/>
            <a:ext cx="2216474" cy="4168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06507" y="190395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alku</a:t>
            </a:r>
          </a:p>
        </p:txBody>
      </p:sp>
      <p:cxnSp>
        <p:nvCxnSpPr>
          <p:cNvPr id="25" name="Straight Arrow Connector 24"/>
          <p:cNvCxnSpPr>
            <a:stCxn id="24" idx="2"/>
            <a:endCxn id="20" idx="0"/>
          </p:cNvCxnSpPr>
          <p:nvPr/>
        </p:nvCxnSpPr>
        <p:spPr>
          <a:xfrm>
            <a:off x="6910437" y="2273290"/>
            <a:ext cx="298663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1518" y="19021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loppu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7625980" y="2271456"/>
            <a:ext cx="39710" cy="26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5761" y="19021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askel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8000441" y="2271456"/>
            <a:ext cx="386958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30" y="262409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58812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list?, empty? member?, first, list-ref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and, or, not, equal?,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187624" y="1619696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ovatko annetut listat (2 kpl) samanpituisia (palauttaa true/false).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87624" y="2541749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onko kysytty alkio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molemmissa annetuissa listoissa (palauttaa true/false).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87624" y="3524170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ovatko annettujen listojen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ensimmäiset alkiot samat (palauttaa true/false).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45225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Testaa, että annetut argumentit ovat listoja ja että ne eivät ole tyhjiä ennen kuin käytät niitä. Kirjoita myös testit (check-expect). Käytä and, or ja not:ia.</a:t>
            </a:r>
          </a:p>
        </p:txBody>
      </p:sp>
    </p:spTree>
    <p:extLst>
      <p:ext uri="{BB962C8B-B14F-4D97-AF65-F5344CB8AC3E}">
        <p14:creationId xmlns:p14="http://schemas.microsoft.com/office/powerpoint/2010/main" val="40189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0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88188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range, append, length, remove)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187624" y="1619696"/>
            <a:ext cx="7815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a) Tee lista, jossa ovat kaikki kokonaisluvut välillä 0...20.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Nimeä lista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lista-a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:ksi.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b) Tee lista, jossa on 0,1:n välein luvut välillä -1,5...1,5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Nimeä lista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lista-b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:ksi.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Tarkista interaktioikkunassa, että listat ovat ok. Kumpi lista on pidempi?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35" y="519168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34"/>
          <p:cNvSpPr/>
          <p:nvPr/>
        </p:nvSpPr>
        <p:spPr>
          <a:xfrm>
            <a:off x="1187624" y="3817928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Yhdistä edelliset listat ja poista siitä kaikki duplikaatit</a:t>
            </a:r>
          </a:p>
        </p:txBody>
      </p:sp>
      <p:sp>
        <p:nvSpPr>
          <p:cNvPr id="15" name="Suorakulmio 44"/>
          <p:cNvSpPr/>
          <p:nvPr/>
        </p:nvSpPr>
        <p:spPr>
          <a:xfrm>
            <a:off x="-12988" y="447794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sp>
        <p:nvSpPr>
          <p:cNvPr id="16" name="Suorakulmio 34"/>
          <p:cNvSpPr/>
          <p:nvPr/>
        </p:nvSpPr>
        <p:spPr>
          <a:xfrm>
            <a:off x="1209734" y="4399782"/>
            <a:ext cx="7815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lista oman luokkasi oppilaista ja heidän pituuksistaan.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Vinkki: tee lista, jonka sisällä on lyhyempiä nimi-pituus listoja. Tallenna lista niin voit käyttää sitä myöhemmin. Muista antaa listalle myös nimi.</a:t>
            </a:r>
          </a:p>
        </p:txBody>
      </p:sp>
    </p:spTree>
    <p:extLst>
      <p:ext uri="{BB962C8B-B14F-4D97-AF65-F5344CB8AC3E}">
        <p14:creationId xmlns:p14="http://schemas.microsoft.com/office/powerpoint/2010/main" val="30479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0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9667" y="35520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append</a:t>
            </a:r>
            <a:r>
              <a:rPr lang="fi-FI" sz="1600" i="1">
                <a:solidFill>
                  <a:schemeClr val="tx1"/>
                </a:solidFill>
                <a:latin typeface="Arial" charset="0"/>
              </a:rPr>
              <a:t>, first, rest, reverse, empty?)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328112" y="3461171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siirtää listan viimeisen alkion sen ensimmäiseksi.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35" y="519168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34"/>
          <p:cNvSpPr/>
          <p:nvPr/>
        </p:nvSpPr>
        <p:spPr>
          <a:xfrm>
            <a:off x="1328112" y="1679478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siirtää listan ensimmäisen alkion sen viimeiseksi.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112" y="2653924"/>
            <a:ext cx="6106099" cy="51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111" y="4391123"/>
            <a:ext cx="6046789" cy="5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Ryhmitä 15"/>
          <p:cNvGrpSpPr/>
          <p:nvPr/>
        </p:nvGrpSpPr>
        <p:grpSpPr>
          <a:xfrm>
            <a:off x="527216" y="1664571"/>
            <a:ext cx="1359886" cy="496632"/>
            <a:chOff x="241158" y="4855362"/>
            <a:chExt cx="2380204" cy="1224136"/>
          </a:xfrm>
        </p:grpSpPr>
        <p:sp>
          <p:nvSpPr>
            <p:cNvPr id="26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24</a:t>
              </a:r>
            </a:p>
          </p:txBody>
        </p:sp>
        <p:sp>
          <p:nvSpPr>
            <p:cNvPr id="29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1" name="Suora nuoliyhdysviiva 24"/>
          <p:cNvCxnSpPr>
            <a:endCxn id="22" idx="1"/>
          </p:cNvCxnSpPr>
          <p:nvPr/>
        </p:nvCxnSpPr>
        <p:spPr bwMode="auto">
          <a:xfrm>
            <a:off x="1547130" y="1923212"/>
            <a:ext cx="1036850" cy="69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Suorakulmio 12"/>
          <p:cNvSpPr/>
          <p:nvPr/>
        </p:nvSpPr>
        <p:spPr>
          <a:xfrm>
            <a:off x="5793232" y="1675588"/>
            <a:ext cx="1606172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#false</a:t>
            </a:r>
          </a:p>
        </p:txBody>
      </p:sp>
      <p:sp>
        <p:nvSpPr>
          <p:cNvPr id="33" name="Suorakulmio 13"/>
          <p:cNvSpPr/>
          <p:nvPr/>
        </p:nvSpPr>
        <p:spPr>
          <a:xfrm>
            <a:off x="7399404" y="1675588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3980" y="1675588"/>
            <a:ext cx="2500545" cy="496632"/>
            <a:chOff x="3163710" y="2176588"/>
            <a:chExt cx="2500545" cy="496632"/>
          </a:xfrm>
        </p:grpSpPr>
        <p:sp>
          <p:nvSpPr>
            <p:cNvPr id="20" name="Suorakulmio 13"/>
            <p:cNvSpPr/>
            <p:nvPr/>
          </p:nvSpPr>
          <p:spPr>
            <a:xfrm>
              <a:off x="4984312" y="2176588"/>
              <a:ext cx="679943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Suorakulmio 12"/>
            <p:cNvSpPr/>
            <p:nvPr/>
          </p:nvSpPr>
          <p:spPr>
            <a:xfrm>
              <a:off x="3163710" y="2176588"/>
              <a:ext cx="1819227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”Heippa”</a:t>
              </a:r>
            </a:p>
          </p:txBody>
        </p:sp>
      </p:grpSp>
      <p:cxnSp>
        <p:nvCxnSpPr>
          <p:cNvPr id="30" name="Suora nuoliyhdysviiva 24"/>
          <p:cNvCxnSpPr>
            <a:endCxn id="28" idx="1"/>
          </p:cNvCxnSpPr>
          <p:nvPr/>
        </p:nvCxnSpPr>
        <p:spPr bwMode="auto">
          <a:xfrm>
            <a:off x="4744553" y="1923212"/>
            <a:ext cx="1048679" cy="69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Suorakulmio 12"/>
          <p:cNvSpPr/>
          <p:nvPr/>
        </p:nvSpPr>
        <p:spPr>
          <a:xfrm>
            <a:off x="251520" y="2924944"/>
            <a:ext cx="891207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”9A”</a:t>
            </a:r>
          </a:p>
        </p:txBody>
      </p:sp>
      <p:sp>
        <p:nvSpPr>
          <p:cNvPr id="36" name="Suorakulmio 13"/>
          <p:cNvSpPr/>
          <p:nvPr/>
        </p:nvSpPr>
        <p:spPr>
          <a:xfrm>
            <a:off x="1135151" y="2924944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nuoliyhdysviiva 24"/>
          <p:cNvCxnSpPr>
            <a:endCxn id="43" idx="1"/>
          </p:cNvCxnSpPr>
          <p:nvPr/>
        </p:nvCxnSpPr>
        <p:spPr bwMode="auto">
          <a:xfrm flipV="1">
            <a:off x="1507441" y="3181982"/>
            <a:ext cx="742765" cy="1431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Suorakulmio 12"/>
          <p:cNvSpPr/>
          <p:nvPr/>
        </p:nvSpPr>
        <p:spPr>
          <a:xfrm>
            <a:off x="4051073" y="2940823"/>
            <a:ext cx="756958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Suorakulmio 13"/>
          <p:cNvSpPr/>
          <p:nvPr/>
        </p:nvSpPr>
        <p:spPr>
          <a:xfrm>
            <a:off x="2957144" y="2933666"/>
            <a:ext cx="726148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12"/>
          <p:cNvSpPr/>
          <p:nvPr/>
        </p:nvSpPr>
        <p:spPr>
          <a:xfrm>
            <a:off x="2250206" y="2933666"/>
            <a:ext cx="723324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5" name="Suora nuoliyhdysviiva 24"/>
          <p:cNvCxnSpPr>
            <a:endCxn id="39" idx="1"/>
          </p:cNvCxnSpPr>
          <p:nvPr/>
        </p:nvCxnSpPr>
        <p:spPr bwMode="auto">
          <a:xfrm flipV="1">
            <a:off x="3298554" y="3189139"/>
            <a:ext cx="752519" cy="715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Suorakulmio 12"/>
          <p:cNvSpPr/>
          <p:nvPr/>
        </p:nvSpPr>
        <p:spPr>
          <a:xfrm>
            <a:off x="5800456" y="4938873"/>
            <a:ext cx="755584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49" name="Suorakulmio 13"/>
          <p:cNvSpPr/>
          <p:nvPr/>
        </p:nvSpPr>
        <p:spPr>
          <a:xfrm>
            <a:off x="6557415" y="493887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  <p:sp>
        <p:nvSpPr>
          <p:cNvPr id="51" name="Suorakulmio 13"/>
          <p:cNvSpPr/>
          <p:nvPr/>
        </p:nvSpPr>
        <p:spPr>
          <a:xfrm>
            <a:off x="4780542" y="493887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Suorakulmio 12"/>
          <p:cNvSpPr/>
          <p:nvPr/>
        </p:nvSpPr>
        <p:spPr>
          <a:xfrm>
            <a:off x="2959940" y="4938873"/>
            <a:ext cx="1819227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”Mikko”</a:t>
            </a:r>
          </a:p>
        </p:txBody>
      </p:sp>
      <p:cxnSp>
        <p:nvCxnSpPr>
          <p:cNvPr id="54" name="Suora nuoliyhdysviiva 24"/>
          <p:cNvCxnSpPr/>
          <p:nvPr/>
        </p:nvCxnSpPr>
        <p:spPr bwMode="auto">
          <a:xfrm>
            <a:off x="5120513" y="5186497"/>
            <a:ext cx="69631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>
          <a:xfrm rot="16200000" flipH="1">
            <a:off x="1780287" y="3984083"/>
            <a:ext cx="1997357" cy="40747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orakulmio 12"/>
          <p:cNvSpPr/>
          <p:nvPr/>
        </p:nvSpPr>
        <p:spPr>
          <a:xfrm>
            <a:off x="7633583" y="4094067"/>
            <a:ext cx="73282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4" name="Suorakulmio 13"/>
          <p:cNvSpPr/>
          <p:nvPr/>
        </p:nvSpPr>
        <p:spPr>
          <a:xfrm>
            <a:off x="8340668" y="4093375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  <a:endParaRPr lang="fi-FI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793067" y="4094759"/>
            <a:ext cx="2500545" cy="496632"/>
            <a:chOff x="3163710" y="2176588"/>
            <a:chExt cx="2500545" cy="496632"/>
          </a:xfrm>
        </p:grpSpPr>
        <p:sp>
          <p:nvSpPr>
            <p:cNvPr id="76" name="Suorakulmio 13"/>
            <p:cNvSpPr/>
            <p:nvPr/>
          </p:nvSpPr>
          <p:spPr>
            <a:xfrm>
              <a:off x="4984312" y="2176588"/>
              <a:ext cx="679943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Suorakulmio 12"/>
            <p:cNvSpPr/>
            <p:nvPr/>
          </p:nvSpPr>
          <p:spPr>
            <a:xfrm>
              <a:off x="3163710" y="2176588"/>
              <a:ext cx="1819227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”Sanna”</a:t>
              </a:r>
            </a:p>
          </p:txBody>
        </p:sp>
      </p:grpSp>
      <p:cxnSp>
        <p:nvCxnSpPr>
          <p:cNvPr id="79" name="Suora nuoliyhdysviiva 24"/>
          <p:cNvCxnSpPr/>
          <p:nvPr/>
        </p:nvCxnSpPr>
        <p:spPr bwMode="auto">
          <a:xfrm>
            <a:off x="6953640" y="4342383"/>
            <a:ext cx="68247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Elbow Connector 81"/>
          <p:cNvCxnSpPr/>
          <p:nvPr/>
        </p:nvCxnSpPr>
        <p:spPr>
          <a:xfrm rot="16200000" flipH="1">
            <a:off x="4042764" y="3569320"/>
            <a:ext cx="1146086" cy="4000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uorakulmio 13"/>
          <p:cNvSpPr/>
          <p:nvPr/>
        </p:nvSpPr>
        <p:spPr>
          <a:xfrm>
            <a:off x="4797399" y="294082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</p:spTree>
    <p:extLst>
      <p:ext uri="{BB962C8B-B14F-4D97-AF65-F5344CB8AC3E}">
        <p14:creationId xmlns:p14="http://schemas.microsoft.com/office/powerpoint/2010/main" val="1141300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13&quot;&gt;&lt;property id=&quot;20148&quot; value=&quot;5&quot;/&gt;&lt;property id=&quot;20300&quot; value=&quot;Slide 23&quot;/&gt;&lt;property id=&quot;20307&quot; value=&quot;378&quot;/&gt;&lt;/object&gt;&lt;object type=&quot;3&quot; unique_id=&quot;10014&quot;&gt;&lt;property id=&quot;20148&quot; value=&quot;5&quot;/&gt;&lt;property id=&quot;20300&quot; value=&quot;Slide 24&quot;/&gt;&lt;property id=&quot;20307&quot; value=&quot;379&quot;/&gt;&lt;/object&gt;&lt;object type=&quot;3&quot; unique_id=&quot;10225&quot;&gt;&lt;property id=&quot;20148&quot; value=&quot;5&quot;/&gt;&lt;property id=&quot;20300&quot; value=&quot;Slide 1&quot;/&gt;&lt;property id=&quot;20307&quot; value=&quot;388&quot;/&gt;&lt;/object&gt;&lt;object type=&quot;3&quot; unique_id=&quot;10643&quot;&gt;&lt;property id=&quot;20148&quot; value=&quot;5&quot;/&gt;&lt;property id=&quot;20300&quot; value=&quot;Slide 2&quot;/&gt;&lt;property id=&quot;20307&quot; value=&quot;393&quot;/&gt;&lt;/object&gt;&lt;object type=&quot;3&quot; unique_id=&quot;10644&quot;&gt;&lt;property id=&quot;20148&quot; value=&quot;5&quot;/&gt;&lt;property id=&quot;20300&quot; value=&quot;Slide 3&quot;/&gt;&lt;property id=&quot;20307&quot; value=&quot;392&quot;/&gt;&lt;/object&gt;&lt;object type=&quot;3&quot; unique_id=&quot;10827&quot;&gt;&lt;property id=&quot;20148&quot; value=&quot;5&quot;/&gt;&lt;property id=&quot;20300&quot; value=&quot;Slide 4&quot;/&gt;&lt;property id=&quot;20307&quot; value=&quot;394&quot;/&gt;&lt;/object&gt;&lt;object type=&quot;3&quot; unique_id=&quot;10903&quot;&gt;&lt;property id=&quot;20148&quot; value=&quot;5&quot;/&gt;&lt;property id=&quot;20300&quot; value=&quot;Slide 5&quot;/&gt;&lt;property id=&quot;20307&quot; value=&quot;395&quot;/&gt;&lt;/object&gt;&lt;object type=&quot;3&quot; unique_id=&quot;11292&quot;&gt;&lt;property id=&quot;20148&quot; value=&quot;5&quot;/&gt;&lt;property id=&quot;20300&quot; value=&quot;Slide 6&quot;/&gt;&lt;property id=&quot;20307&quot; value=&quot;396&quot;/&gt;&lt;/object&gt;&lt;object type=&quot;3&quot; unique_id=&quot;11413&quot;&gt;&lt;property id=&quot;20148&quot; value=&quot;5&quot;/&gt;&lt;property id=&quot;20300&quot; value=&quot;Slide 7&quot;/&gt;&lt;property id=&quot;20307&quot; value=&quot;397&quot;/&gt;&lt;/object&gt;&lt;object type=&quot;3&quot; unique_id=&quot;11646&quot;&gt;&lt;property id=&quot;20148&quot; value=&quot;5&quot;/&gt;&lt;property id=&quot;20300&quot; value=&quot;Slide 9&quot;/&gt;&lt;property id=&quot;20307&quot; value=&quot;399&quot;/&gt;&lt;/object&gt;&lt;object type=&quot;3&quot; unique_id=&quot;11647&quot;&gt;&lt;property id=&quot;20148&quot; value=&quot;5&quot;/&gt;&lt;property id=&quot;20300&quot; value=&quot;Slide 10&quot;/&gt;&lt;property id=&quot;20307&quot; value=&quot;398&quot;/&gt;&lt;/object&gt;&lt;object type=&quot;3&quot; unique_id=&quot;11791&quot;&gt;&lt;property id=&quot;20148&quot; value=&quot;5&quot;/&gt;&lt;property id=&quot;20300&quot; value=&quot;Slide 11&quot;/&gt;&lt;property id=&quot;20307&quot; value=&quot;400&quot;/&gt;&lt;/object&gt;&lt;object type=&quot;3&quot; unique_id=&quot;11876&quot;&gt;&lt;property id=&quot;20148&quot; value=&quot;5&quot;/&gt;&lt;property id=&quot;20300&quot; value=&quot;Slide 14&quot;/&gt;&lt;property id=&quot;20307&quot; value=&quot;401&quot;/&gt;&lt;/object&gt;&lt;object type=&quot;3&quot; unique_id=&quot;11877&quot;&gt;&lt;property id=&quot;20148&quot; value=&quot;5&quot;/&gt;&lt;property id=&quot;20300&quot; value=&quot;Slide 15&quot;/&gt;&lt;property id=&quot;20307&quot; value=&quot;402&quot;/&gt;&lt;/object&gt;&lt;object type=&quot;3&quot; unique_id=&quot;12214&quot;&gt;&lt;property id=&quot;20148&quot; value=&quot;5&quot;/&gt;&lt;property id=&quot;20300&quot; value=&quot;Slide 12&quot;/&gt;&lt;property id=&quot;20307&quot; value=&quot;403&quot;/&gt;&lt;/object&gt;&lt;object type=&quot;3&quot; unique_id=&quot;12283&quot;&gt;&lt;property id=&quot;20148&quot; value=&quot;5&quot;/&gt;&lt;property id=&quot;20300&quot; value=&quot;Slide 13&quot;/&gt;&lt;property id=&quot;20307&quot; value=&quot;405&quot;/&gt;&lt;/object&gt;&lt;object type=&quot;3&quot; unique_id=&quot;12572&quot;&gt;&lt;property id=&quot;20148&quot; value=&quot;5&quot;/&gt;&lt;property id=&quot;20300&quot; value=&quot;Slide 16&quot;/&gt;&lt;property id=&quot;20307&quot; value=&quot;406&quot;/&gt;&lt;/object&gt;&lt;object type=&quot;3&quot; unique_id=&quot;12573&quot;&gt;&lt;property id=&quot;20148&quot; value=&quot;5&quot;/&gt;&lt;property id=&quot;20300&quot; value=&quot;Slide 17&quot;/&gt;&lt;property id=&quot;20307&quot; value=&quot;407&quot;/&gt;&lt;/object&gt;&lt;object type=&quot;3&quot; unique_id=&quot;12954&quot;&gt;&lt;property id=&quot;20148&quot; value=&quot;5&quot;/&gt;&lt;property id=&quot;20300&quot; value=&quot;Slide 18&quot;/&gt;&lt;property id=&quot;20307&quot; value=&quot;408&quot;/&gt;&lt;/object&gt;&lt;object type=&quot;3&quot; unique_id=&quot;12955&quot;&gt;&lt;property id=&quot;20148&quot; value=&quot;5&quot;/&gt;&lt;property id=&quot;20300&quot; value=&quot;Slide 19&quot;/&gt;&lt;property id=&quot;20307&quot; value=&quot;410&quot;/&gt;&lt;/object&gt;&lt;object type=&quot;3&quot; unique_id=&quot;13308&quot;&gt;&lt;property id=&quot;20148&quot; value=&quot;5&quot;/&gt;&lt;property id=&quot;20300&quot; value=&quot;Slide 20&quot;/&gt;&lt;property id=&quot;20307&quot; value=&quot;412&quot;/&gt;&lt;/object&gt;&lt;object type=&quot;3&quot; unique_id=&quot;13568&quot;&gt;&lt;property id=&quot;20148&quot; value=&quot;5&quot;/&gt;&lt;property id=&quot;20300&quot; value=&quot;Slide 21&quot;/&gt;&lt;property id=&quot;20307&quot; value=&quot;413&quot;/&gt;&lt;/object&gt;&lt;object type=&quot;3&quot; unique_id=&quot;13833&quot;&gt;&lt;property id=&quot;20148&quot; value=&quot;5&quot;/&gt;&lt;property id=&quot;20300&quot; value=&quot;Slide 22&quot;/&gt;&lt;property id=&quot;20307&quot; value=&quot;414&quot;/&gt;&lt;/object&gt;&lt;object type=&quot;3&quot; unique_id=&quot;13910&quot;&gt;&lt;property id=&quot;20148&quot; value=&quot;5&quot;/&gt;&lt;property id=&quot;20300&quot; value=&quot;Slide 8&quot;/&gt;&lt;property id=&quot;20307&quot; value=&quot;415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9117</TotalTime>
  <Words>1688</Words>
  <Application>Microsoft Office PowerPoint</Application>
  <PresentationFormat>On-screen Show (4:3)</PresentationFormat>
  <Paragraphs>281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 PL Mingti2L Big5</vt:lpstr>
      <vt:lpstr>Arial</vt:lpstr>
      <vt:lpstr>ArialMT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852</cp:revision>
  <cp:lastPrinted>2016-09-05T06:35:50Z</cp:lastPrinted>
  <dcterms:created xsi:type="dcterms:W3CDTF">2009-02-04T09:59:18Z</dcterms:created>
  <dcterms:modified xsi:type="dcterms:W3CDTF">2017-01-27T21:46:59Z</dcterms:modified>
</cp:coreProperties>
</file>