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66" r:id="rId3"/>
    <p:sldId id="267" r:id="rId4"/>
  </p:sldIdLst>
  <p:sldSz cx="9144000" cy="6858000" type="screen4x3"/>
  <p:notesSz cx="6858000" cy="9144000"/>
  <p:embeddedFontLst>
    <p:embeddedFont>
      <p:font typeface="Arimo" panose="020B060402020202020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bin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2"/>
          </p:nvPr>
        </p:nvSpPr>
        <p:spPr>
          <a:xfrm>
            <a:off x="-11798300" y="-11796713"/>
            <a:ext cx="11795125" cy="1248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har char="■"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9701" cy="1248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9701" cy="1248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12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tsikko ja sisältö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Pystysuora otsikko ja teksti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rgbClr val="5DB2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Otsikkodia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rgbClr val="3F3F3F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tsikko ja sisältö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Osan ylätunnist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3F3F3F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Noto Sans Symbols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Noto Sans Symbols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Noto Sans Symbols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10"/>
              </a:spcBef>
              <a:buClr>
                <a:srgbClr val="888888"/>
              </a:buClr>
              <a:buFont typeface="Noto Sans Symbols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10"/>
              </a:spcBef>
              <a:buClr>
                <a:srgbClr val="888888"/>
              </a:buClr>
              <a:buFont typeface="Noto Sans Symbols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10"/>
              </a:spcBef>
              <a:buClr>
                <a:srgbClr val="888888"/>
              </a:buClr>
              <a:buFont typeface="Noto Sans Symbols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10"/>
              </a:spcBef>
              <a:buClr>
                <a:srgbClr val="888888"/>
              </a:buClr>
              <a:buFont typeface="Noto Sans Symbols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Kaksi sisältökohdetta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33845" y="1828801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629150" y="1828801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ailu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33845" y="2507551"/>
            <a:ext cx="3867150" cy="3680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4629150" y="1681851"/>
            <a:ext cx="3886201" cy="8256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4"/>
          </p:nvPr>
        </p:nvSpPr>
        <p:spPr>
          <a:xfrm>
            <a:off x="4629150" y="2507551"/>
            <a:ext cx="3886201" cy="3680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ain otsikko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yhjä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tsikollinen sisältö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630936" y="2057399"/>
            <a:ext cx="2948940" cy="3810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tsikollinen kuva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pic" idx="2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30936" y="2057400"/>
            <a:ext cx="2948940" cy="381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Otsikkodia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rgbClr val="5DB2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Otsikko ja pystysuora teksti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 rot="5400000">
            <a:off x="2401527" y="61119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Pystysuora otsikko ja teksti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 rot="5400000">
            <a:off x="4623593" y="2280444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 rot="5400000">
            <a:off x="623094" y="365919"/>
            <a:ext cx="5811837" cy="5800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Osan ylätunnis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rgbClr val="5DB2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Kaksi sisältökohdetta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tailu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Vain otsikk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tsikollinen sisältö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DB2D2"/>
              </a:buClr>
              <a:buFont typeface="Cabin"/>
              <a:buNone/>
              <a:defRPr sz="2000" b="0" i="0" u="none" strike="noStrike" cap="none">
                <a:solidFill>
                  <a:srgbClr val="5DB2D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06000" marR="0" lvl="0" indent="-189160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073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842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569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613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545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497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576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528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rgbClr val="5DB2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tsikollinen kuva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Otsikko ja pystysuora teksti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562332" y="3627258"/>
            <a:ext cx="8258629" cy="1639089"/>
          </a:xfrm>
          <a:prstGeom prst="roundRect">
            <a:avLst>
              <a:gd name="adj" fmla="val 16667"/>
            </a:avLst>
          </a:prstGeom>
          <a:solidFill>
            <a:srgbClr val="CCDDE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667249" y="968273"/>
            <a:ext cx="8081215" cy="59969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4000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Teachpacks –lisäkirjastojen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4000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Käyttäminen (DrRacket)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438745" y="3018171"/>
            <a:ext cx="7781724" cy="609087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3200" b="1" dirty="0">
                <a:solidFill>
                  <a:srgbClr val="1C6294"/>
                </a:solidFill>
                <a:latin typeface="Cabin"/>
                <a:ea typeface="Cabin"/>
                <a:cs typeface="Cabin"/>
                <a:sym typeface="Cabin"/>
              </a:rPr>
              <a:t>Kirjastokomennot ohjelman alkuun</a:t>
            </a:r>
          </a:p>
        </p:txBody>
      </p:sp>
      <p:sp>
        <p:nvSpPr>
          <p:cNvPr id="399" name="Shape 399"/>
          <p:cNvSpPr/>
          <p:nvPr/>
        </p:nvSpPr>
        <p:spPr>
          <a:xfrm>
            <a:off x="667249" y="3678161"/>
            <a:ext cx="906811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2400" dirty="0">
                <a:solidFill>
                  <a:srgbClr val="124163"/>
                </a:solidFill>
                <a:latin typeface="Arial"/>
                <a:ea typeface="Arial"/>
                <a:cs typeface="Arial"/>
                <a:sym typeface="Arial"/>
              </a:rPr>
              <a:t>(require teachpacks/racket-turtle)	</a:t>
            </a:r>
            <a:r>
              <a:rPr lang="fi-FI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; konnagrafiikkakirjasto</a:t>
            </a:r>
          </a:p>
          <a:p>
            <a:pPr>
              <a:buSzPct val="25000"/>
            </a:pPr>
            <a:r>
              <a:rPr lang="fi-FI" sz="2400" dirty="0">
                <a:solidFill>
                  <a:srgbClr val="124163"/>
                </a:solidFill>
              </a:rPr>
              <a:t>(require teachpacks/display-read)	</a:t>
            </a:r>
            <a:r>
              <a:rPr lang="fi-FI" sz="2400" dirty="0">
                <a:solidFill>
                  <a:srgbClr val="595959"/>
                </a:solidFill>
              </a:rPr>
              <a:t>; käyttöliittymäkirjasto</a:t>
            </a:r>
          </a:p>
          <a:p>
            <a:pPr>
              <a:buSzPct val="25000"/>
            </a:pPr>
            <a:r>
              <a:rPr lang="fi-FI" sz="2400" dirty="0">
                <a:solidFill>
                  <a:srgbClr val="124163"/>
                </a:solidFill>
              </a:rPr>
              <a:t>(require teachpacks/math-utils)	</a:t>
            </a:r>
            <a:r>
              <a:rPr lang="fi-FI" sz="2400" dirty="0">
                <a:solidFill>
                  <a:srgbClr val="595959"/>
                </a:solidFill>
              </a:rPr>
              <a:t>; matikan apukirjasto</a:t>
            </a:r>
          </a:p>
          <a:p>
            <a:pPr>
              <a:buSzPct val="25000"/>
            </a:pPr>
            <a:r>
              <a:rPr lang="fi-FI" sz="2400" dirty="0">
                <a:solidFill>
                  <a:srgbClr val="124163"/>
                </a:solidFill>
              </a:rPr>
              <a:t>(require teachpacks/plot)		</a:t>
            </a:r>
            <a:r>
              <a:rPr lang="fi-FI" sz="2400" dirty="0">
                <a:solidFill>
                  <a:srgbClr val="595959"/>
                </a:solidFill>
              </a:rPr>
              <a:t>; kuvaajat ja diagrammit </a:t>
            </a:r>
          </a:p>
          <a:p>
            <a:pPr>
              <a:buSzPct val="25000"/>
            </a:pPr>
            <a:endParaRPr lang="fi-FI" sz="2400" dirty="0">
              <a:solidFill>
                <a:srgbClr val="595959"/>
              </a:solidFill>
            </a:endParaRPr>
          </a:p>
          <a:p>
            <a:pPr>
              <a:buSzPct val="25000"/>
            </a:pPr>
            <a:endParaRPr lang="fi-FI" sz="2400" dirty="0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fi-FI"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755575" y="2016128"/>
            <a:ext cx="6336704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2000" i="1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  <a:t>Kirjastopaketin lataaminen</a:t>
            </a:r>
            <a:br>
              <a:rPr lang="fi-FI" sz="2000" i="1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fi-FI" sz="2000" i="1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  <a:t> 	             File          Package Manager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2000" b="1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  <a:t>teachpacks</a:t>
            </a:r>
            <a:r>
              <a:rPr lang="fi-FI" sz="2000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  <a:t> 	</a:t>
            </a:r>
            <a:r>
              <a:rPr lang="fi-FI" sz="2000" i="1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  <a:t>Package Source</a:t>
            </a:r>
            <a:r>
              <a:rPr lang="fi-FI" sz="2000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  <a:t> – kenttään</a:t>
            </a:r>
          </a:p>
        </p:txBody>
      </p:sp>
      <p:cxnSp>
        <p:nvCxnSpPr>
          <p:cNvPr id="401" name="Shape 401"/>
          <p:cNvCxnSpPr/>
          <p:nvPr/>
        </p:nvCxnSpPr>
        <p:spPr>
          <a:xfrm>
            <a:off x="3233287" y="2519107"/>
            <a:ext cx="432048" cy="0"/>
          </a:xfrm>
          <a:prstGeom prst="straightConnector1">
            <a:avLst/>
          </a:prstGeom>
          <a:noFill/>
          <a:ln w="22225" cap="rnd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402" name="Shape 402" descr="https://avatars0.githubusercontent.com/u/232371?v=3&amp;s=4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569" y="5352264"/>
            <a:ext cx="1254667" cy="125466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/>
          <p:nvPr/>
        </p:nvSpPr>
        <p:spPr>
          <a:xfrm>
            <a:off x="1492236" y="5800326"/>
            <a:ext cx="4419278" cy="3956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1800" b="0" i="0" u="none" strike="noStrike" cap="none" dirty="0">
                <a:solidFill>
                  <a:srgbClr val="635E7B"/>
                </a:solidFill>
                <a:latin typeface="Arial"/>
                <a:ea typeface="Arial"/>
                <a:cs typeface="Arial"/>
                <a:sym typeface="Arial"/>
              </a:rPr>
              <a:t>Beginning Student/Advanced student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ftr" idx="11"/>
          </p:nvPr>
        </p:nvSpPr>
        <p:spPr>
          <a:xfrm>
            <a:off x="856051" y="6234164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900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MAOL OHJELMOINTIA MATEMATIIKKAAN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562332" y="3627258"/>
            <a:ext cx="8258629" cy="1639089"/>
          </a:xfrm>
          <a:prstGeom prst="roundRect">
            <a:avLst>
              <a:gd name="adj" fmla="val 16667"/>
            </a:avLst>
          </a:prstGeom>
          <a:solidFill>
            <a:srgbClr val="CCDDE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667249" y="968273"/>
            <a:ext cx="8081215" cy="59969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4000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Teachpacks –lisäkirjastojen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4000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Käyttäminen (WeScheme)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438745" y="3018171"/>
            <a:ext cx="7781724" cy="609087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3200" b="1" dirty="0">
                <a:solidFill>
                  <a:srgbClr val="1C6294"/>
                </a:solidFill>
                <a:latin typeface="Cabin"/>
                <a:ea typeface="Cabin"/>
                <a:cs typeface="Cabin"/>
                <a:sym typeface="Cabin"/>
              </a:rPr>
              <a:t>Kirjastokomennot ohjelman alkuun</a:t>
            </a:r>
          </a:p>
        </p:txBody>
      </p:sp>
      <p:sp>
        <p:nvSpPr>
          <p:cNvPr id="399" name="Shape 399"/>
          <p:cNvSpPr/>
          <p:nvPr/>
        </p:nvSpPr>
        <p:spPr>
          <a:xfrm>
            <a:off x="667249" y="3678161"/>
            <a:ext cx="906811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fi-FI" sz="2400" dirty="0">
                <a:solidFill>
                  <a:srgbClr val="124163"/>
                </a:solidFill>
              </a:rPr>
              <a:t>(require wescheme/oJ1vcDo5qd)</a:t>
            </a:r>
            <a:r>
              <a:rPr lang="fi-FI" sz="2400" dirty="0">
                <a:solidFill>
                  <a:srgbClr val="12416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fi-FI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; konnagrafiikkakirjasto</a:t>
            </a:r>
          </a:p>
          <a:p>
            <a:pPr>
              <a:buSzPct val="25000"/>
            </a:pPr>
            <a:r>
              <a:rPr lang="fi-FI" sz="2400" dirty="0">
                <a:solidFill>
                  <a:srgbClr val="124163"/>
                </a:solidFill>
              </a:rPr>
              <a:t>(require wescheme/1Q1f9pSrg8)	</a:t>
            </a:r>
            <a:r>
              <a:rPr lang="fi-FI" sz="2400" dirty="0">
                <a:solidFill>
                  <a:srgbClr val="595959"/>
                </a:solidFill>
              </a:rPr>
              <a:t>; käyttöliittymäkirjasto</a:t>
            </a:r>
          </a:p>
          <a:p>
            <a:pPr>
              <a:buSzPct val="25000"/>
            </a:pPr>
            <a:r>
              <a:rPr lang="fi-FI" sz="2400" dirty="0">
                <a:solidFill>
                  <a:srgbClr val="124163"/>
                </a:solidFill>
              </a:rPr>
              <a:t>(require wescheme/f08DD6x94M)	</a:t>
            </a:r>
            <a:r>
              <a:rPr lang="fi-FI" sz="2400" dirty="0">
                <a:solidFill>
                  <a:srgbClr val="595959"/>
                </a:solidFill>
              </a:rPr>
              <a:t>; matikan apukirjasto</a:t>
            </a:r>
          </a:p>
          <a:p>
            <a:pPr>
              <a:buSzPct val="25000"/>
            </a:pPr>
            <a:r>
              <a:rPr lang="fi-FI" sz="2400" dirty="0">
                <a:solidFill>
                  <a:srgbClr val="124163"/>
                </a:solidFill>
              </a:rPr>
              <a:t>(require wescheme/2W8inC9p82)	</a:t>
            </a:r>
            <a:r>
              <a:rPr lang="fi-FI" sz="2400" dirty="0">
                <a:solidFill>
                  <a:srgbClr val="595959"/>
                </a:solidFill>
              </a:rPr>
              <a:t>; kuvaajat ja diagrammit </a:t>
            </a:r>
          </a:p>
          <a:p>
            <a:pPr>
              <a:buSzPct val="25000"/>
            </a:pPr>
            <a:endParaRPr lang="fi-FI" sz="2400" dirty="0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fi-FI"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755574" y="2016128"/>
            <a:ext cx="7865911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2000" i="1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  <a:t>WeScheme:ssä ei tarvitse erikseen ladata kirjastopakettia, mutta huomaa, että kirjastoilla on eri nimet kuin DrRacket:issä</a:t>
            </a:r>
            <a:endParaRPr lang="fi-FI" sz="2000" dirty="0">
              <a:solidFill>
                <a:srgbClr val="124163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ftr" idx="11"/>
          </p:nvPr>
        </p:nvSpPr>
        <p:spPr>
          <a:xfrm>
            <a:off x="856051" y="6234164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900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MAOL OHJELMOINTIA MATEMATIIKKAAN</a:t>
            </a:r>
          </a:p>
        </p:txBody>
      </p:sp>
      <p:pic>
        <p:nvPicPr>
          <p:cNvPr id="11" name="Picture 2" descr="WeScheme Logo">
            <a:extLst>
              <a:ext uri="{FF2B5EF4-FFF2-40B4-BE49-F238E27FC236}">
                <a16:creationId xmlns:a16="http://schemas.microsoft.com/office/drawing/2014/main" id="{938F82A6-6121-414A-B753-DB51EA24C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0" y="5317250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73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aettava">
  <a:themeElements>
    <a:clrScheme name="Sinivihreä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66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Arimo</vt:lpstr>
      <vt:lpstr>Arial</vt:lpstr>
      <vt:lpstr>Times New Roman</vt:lpstr>
      <vt:lpstr>Calibri</vt:lpstr>
      <vt:lpstr>Cabin</vt:lpstr>
      <vt:lpstr>Noto Sans Symbols</vt:lpstr>
      <vt:lpstr>Jaettava</vt:lpstr>
      <vt:lpstr>HDOfficeLightV0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Tiina</dc:creator>
  <cp:lastModifiedBy>Partanen Tiina</cp:lastModifiedBy>
  <cp:revision>9</cp:revision>
  <dcterms:modified xsi:type="dcterms:W3CDTF">2017-10-17T14:17:10Z</dcterms:modified>
</cp:coreProperties>
</file>