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7"/>
  </p:notesMasterIdLst>
  <p:sldIdLst>
    <p:sldId id="442" r:id="rId3"/>
    <p:sldId id="443" r:id="rId4"/>
    <p:sldId id="444" r:id="rId5"/>
    <p:sldId id="445" r:id="rId6"/>
    <p:sldId id="398" r:id="rId7"/>
    <p:sldId id="440" r:id="rId8"/>
    <p:sldId id="441" r:id="rId9"/>
    <p:sldId id="446" r:id="rId10"/>
    <p:sldId id="439" r:id="rId11"/>
    <p:sldId id="447" r:id="rId12"/>
    <p:sldId id="448" r:id="rId13"/>
    <p:sldId id="449" r:id="rId14"/>
    <p:sldId id="450" r:id="rId15"/>
    <p:sldId id="451" r:id="rId16"/>
  </p:sldIdLst>
  <p:sldSz cx="9144000" cy="6858000" type="screen4x3"/>
  <p:notesSz cx="6858000" cy="9144000"/>
  <p:custDataLst>
    <p:tags r:id="rId18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86A6C1"/>
    <a:srgbClr val="CC0000"/>
    <a:srgbClr val="941100"/>
    <a:srgbClr val="D6D6D6"/>
    <a:srgbClr val="A9E5D1"/>
    <a:srgbClr val="FFFFFF"/>
    <a:srgbClr val="1C1DFD"/>
    <a:srgbClr val="FFE593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592"/>
  </p:normalViewPr>
  <p:slideViewPr>
    <p:cSldViewPr>
      <p:cViewPr varScale="1">
        <p:scale>
          <a:sx n="87" d="100"/>
          <a:sy n="87" d="100"/>
        </p:scale>
        <p:origin x="1224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136" y="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6506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076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368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184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370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6962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6308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Asenna plot-kirjasto (DrRacket)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4329" y="4106251"/>
            <a:ext cx="8179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kirjastoa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5440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Kirjasto ladataan ja asennetaan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Avaa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File → Package Manager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</a:t>
            </a:r>
            <a:r>
              <a:rPr lang="fi-FI" sz="2800" i="1" dirty="0">
                <a:solidFill>
                  <a:srgbClr val="00B050"/>
                </a:solidFill>
                <a:latin typeface="Arial" charset="0"/>
              </a:rPr>
              <a:t>teachpacks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Enter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Odota, sulje ikkuna kun näet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Close output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  <a:endParaRPr lang="fi-FI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57" y="4563517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8" y="3911980"/>
            <a:ext cx="3824803" cy="11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/>
          <p:cNvCxnSpPr/>
          <p:nvPr/>
        </p:nvCxnSpPr>
        <p:spPr>
          <a:xfrm>
            <a:off x="6732240" y="3188686"/>
            <a:ext cx="1308227" cy="600354"/>
          </a:xfrm>
          <a:prstGeom prst="curvedConnector3">
            <a:avLst>
              <a:gd name="adj1" fmla="val 1024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uva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39" y="814110"/>
            <a:ext cx="1075276" cy="516133"/>
          </a:xfrm>
          <a:prstGeom prst="rect">
            <a:avLst/>
          </a:prstGeom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58230" y="600108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7850" y="354541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7562" y="3499250"/>
            <a:ext cx="69768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seuraavat pisteet koordinaatistoon ja etsi pisteisiin sopiva suoran yhtälö ja piirrä se samaan kuvaan pisteiden kanssa (suoran tulee kulkea pisteiden kautta).</a:t>
            </a:r>
          </a:p>
          <a:p>
            <a:r>
              <a:rPr lang="es-ES" sz="2200" i="1" dirty="0">
                <a:solidFill>
                  <a:schemeClr val="tx1"/>
                </a:solidFill>
                <a:latin typeface="Arial" charset="0"/>
              </a:rPr>
              <a:t>(-6, -9), (-3, -3), (0, 3), (3, 9), (6, 15)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Suorakulmio 34"/>
          <p:cNvSpPr/>
          <p:nvPr/>
        </p:nvSpPr>
        <p:spPr>
          <a:xfrm>
            <a:off x="1155412" y="1558298"/>
            <a:ext cx="74468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samaan koordinaatistoon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Nousevan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Laskevan suoran kuvaaja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Vakiofunktion kuvaaja niin, että kuvaan muodostuu kolmio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0381" y="5381177"/>
            <a:ext cx="488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tutki kulmakerrointa sekä kohtaa, jossa suora leikkaisi y-akselin (vakiotermi) </a:t>
            </a:r>
          </a:p>
        </p:txBody>
      </p:sp>
    </p:spTree>
    <p:extLst>
      <p:ext uri="{BB962C8B-B14F-4D97-AF65-F5344CB8AC3E}">
        <p14:creationId xmlns:p14="http://schemas.microsoft.com/office/powerpoint/2010/main" val="95210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1237" y="386104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6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map, vector,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sqr,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63679" y="3769543"/>
            <a:ext cx="69768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pisteiden avulla haluamasi paraabelin kuvaaja. Voit laskea pisteet itse tai kokeilla generoida niitä map:in (ja vector-funtion) avulla (katso mallia teoria dioista).</a:t>
            </a:r>
            <a:endParaRPr lang="fi-FI" sz="2200" i="1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samaan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</a:t>
                </a:r>
              </a:p>
              <a:p>
                <a:pPr marL="457200" indent="-457200">
                  <a:buFontTx/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2   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kuvaaja. Miten kuvaaja muuttui verrattuna kohdan a) kuvaajaan?</a:t>
                </a: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2123658"/>
              </a:xfrm>
              <a:prstGeom prst="rect">
                <a:avLst/>
              </a:prstGeom>
              <a:blipFill>
                <a:blip r:embed="rId6"/>
                <a:stretch>
                  <a:fillRect l="-1065" t="-1724" b="-5172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00381" y="5381177"/>
            <a:ext cx="4887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tehtävässä 6 voit generoida x:n arvot myös range:n avulla esim. (range -5 6 1) tuottaa x: arvot ’(-5 -4 -3 -2 -1 0 1 2 3 4 5) </a:t>
            </a:r>
          </a:p>
        </p:txBody>
      </p:sp>
    </p:spTree>
    <p:extLst>
      <p:ext uri="{BB962C8B-B14F-4D97-AF65-F5344CB8AC3E}">
        <p14:creationId xmlns:p14="http://schemas.microsoft.com/office/powerpoint/2010/main" val="135697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Funktioiden avulla voidaan selvittää miten pallo liikkuu, kun sitä heitetään.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 heitetään suoraan ylöspäin, pallon korkeuteen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vaikuttaa sen lähtönopeus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), aika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ja maan putoamiskiihtyvyys (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=9.81 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).</a:t>
                </a:r>
              </a:p>
              <a:p>
                <a:endParaRPr lang="fi-FI" sz="8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pallon korkeudelle ajan (</a:t>
                </a:r>
                <a14:m>
                  <m:oMath xmlns:m="http://schemas.openxmlformats.org/officeDocument/2006/math">
                    <m:r>
                      <a:rPr lang="fi-FI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) suhteen on siis:</a:t>
                </a: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Jos pallon heittosuunta on vinoon, nopeudesta täytyy selvittää ylöspäin vaikuttava nopeuden osuus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. Se saadaan trigonometrian avulla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on heittokulma): </a:t>
                </a:r>
              </a:p>
              <a:p>
                <a:pPr/>
                <a:r>
                  <a:rPr lang="fi-FI" sz="2200" b="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i-FI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m:rPr>
                        <m:sty m:val="p"/>
                      </m:rPr>
                      <a:rPr lang="el-GR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rgbClr val="FF0000"/>
                  </a:solidFill>
                  <a:latin typeface="Arial" charset="0"/>
                </a:endParaRPr>
              </a:p>
              <a:p>
                <a:pPr/>
                <a:r>
                  <a:rPr lang="fi-FI" sz="2200" dirty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l-GR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4470968"/>
              </a:xfrm>
              <a:prstGeom prst="rect">
                <a:avLst/>
              </a:prstGeom>
              <a:blipFill>
                <a:blip r:embed="rId6"/>
                <a:stretch>
                  <a:fillRect l="-1065" t="-81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453034" y="5343436"/>
            <a:ext cx="1473296" cy="1237185"/>
            <a:chOff x="5940152" y="5440508"/>
            <a:chExt cx="1473296" cy="123718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5940152" y="5440508"/>
              <a:ext cx="904673" cy="867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940152" y="6308361"/>
              <a:ext cx="93610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885720" y="5440508"/>
              <a:ext cx="0" cy="86313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i-FI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90039">
                  <a:off x="6050630" y="5506045"/>
                  <a:ext cx="4789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030" y="5690610"/>
                  <a:ext cx="590418" cy="391261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/>
                <p:cNvSpPr/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i-FI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i-FI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i-FI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fi-FI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89" y="6308361"/>
                  <a:ext cx="58278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i-FI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i-FI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200" y="5951757"/>
                  <a:ext cx="20896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706" r="-11765"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 20"/>
            <p:cNvSpPr/>
            <p:nvPr/>
          </p:nvSpPr>
          <p:spPr>
            <a:xfrm>
              <a:off x="6129889" y="6081870"/>
              <a:ext cx="135303" cy="37146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272043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76295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orakulmio 34"/>
          <p:cNvSpPr/>
          <p:nvPr/>
        </p:nvSpPr>
        <p:spPr>
          <a:xfrm>
            <a:off x="1153739" y="1437268"/>
            <a:ext cx="7446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Tutki oheisen koodin avulla pallon heittoa ylöspäin (A kohta). 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käymään 5m:n korkeudessa.</a:t>
            </a:r>
          </a:p>
          <a:p>
            <a:pPr marL="457200" indent="-457200">
              <a:buAutoNum type="alphaLcParenR"/>
            </a:pPr>
            <a:r>
              <a:rPr lang="fi-FI" dirty="0">
                <a:solidFill>
                  <a:schemeClr val="tx1"/>
                </a:solidFill>
                <a:latin typeface="Arial" charset="0"/>
              </a:rPr>
              <a:t>Selvitä millä lähtönopeudella saat pallon pysymään ilmassa 5s ajan.</a:t>
            </a:r>
          </a:p>
          <a:p>
            <a:r>
              <a:rPr lang="fi-FI" dirty="0">
                <a:solidFill>
                  <a:schemeClr val="tx1"/>
                </a:solidFill>
                <a:latin typeface="Arial" charset="0"/>
              </a:rPr>
              <a:t>Piirrä kuvaajat samaan koordinaatistoon.</a:t>
            </a:r>
          </a:p>
        </p:txBody>
      </p:sp>
      <p:sp>
        <p:nvSpPr>
          <p:cNvPr id="22" name="Suorakulmio 42"/>
          <p:cNvSpPr/>
          <p:nvPr/>
        </p:nvSpPr>
        <p:spPr>
          <a:xfrm>
            <a:off x="5630" y="152194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7</a:t>
            </a:r>
            <a:endParaRPr lang="fi-FI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30" y="3129048"/>
            <a:ext cx="3583484" cy="33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89467" y="4175673"/>
            <a:ext cx="3114506" cy="2183980"/>
            <a:chOff x="1852612" y="923925"/>
            <a:chExt cx="5438775" cy="50101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612" y="923925"/>
              <a:ext cx="5438775" cy="50101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9878" t="-8484" r="17256" b="7494"/>
            <a:stretch/>
          </p:blipFill>
          <p:spPr>
            <a:xfrm>
              <a:off x="2212219" y="2852936"/>
              <a:ext cx="631589" cy="22124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636970" y="4175353"/>
            <a:ext cx="3060884" cy="2221175"/>
            <a:chOff x="2137572" y="705268"/>
            <a:chExt cx="6106835" cy="56255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72" y="705268"/>
              <a:ext cx="6106835" cy="56255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/>
            <a:srcRect l="28324" t="-51123" r="10573" b="-21145"/>
            <a:stretch/>
          </p:blipFill>
          <p:spPr>
            <a:xfrm>
              <a:off x="2523771" y="3333873"/>
              <a:ext cx="683029" cy="348746"/>
            </a:xfrm>
            <a:prstGeom prst="rect">
              <a:avLst/>
            </a:prstGeom>
          </p:spPr>
        </p:pic>
      </p:grpSp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Pallon heitto        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range,                   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                       map, vector, sin, cos)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uorakulmio 34"/>
              <p:cNvSpPr/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Tutki oheisen koodin avulla pallon liikettä ajansuhteen eri lähtönopeuksilla ja heittokulmilla piirrä tulokset samaan aika-korkeus kuvaajaan (B kohta). Piirrä vähintään kolme heittoa.</a:t>
                </a:r>
              </a:p>
              <a:p>
                <a:pPr marL="342900" indent="-342900">
                  <a:buAutoNum type="alphaLcParenR"/>
                </a:pPr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Edelliset tulokset eivät vielä kerro siitä kuinka pitkälle pallot lensivät (kuvaajasta voi lukea vain korkeuden). Jos kuvaajan x-akseliksi valitaan matka ja lasketaan se funktion </a:t>
                </a:r>
                <a14:m>
                  <m:oMath xmlns:m="http://schemas.openxmlformats.org/officeDocument/2006/math"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i-FI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i-FI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 avulla saadaan tieto myös siitä mikä palloista lensi pisimmälle. </a:t>
                </a:r>
              </a:p>
              <a:p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     Saatko selville mikä kohdan a) heitoista lensi pisimmälle</a:t>
                </a:r>
              </a:p>
              <a:p>
                <a:r>
                  <a:rPr lang="fi-FI" dirty="0">
                    <a:solidFill>
                      <a:schemeClr val="tx1"/>
                    </a:solidFill>
                    <a:latin typeface="Arial" charset="0"/>
                  </a:rPr>
                  <a:t>     (C kohta)? </a:t>
                </a:r>
              </a:p>
            </p:txBody>
          </p:sp>
        </mc:Choice>
        <mc:Fallback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35" y="1473784"/>
                <a:ext cx="7446886" cy="2585323"/>
              </a:xfrm>
              <a:prstGeom prst="rect">
                <a:avLst/>
              </a:prstGeom>
              <a:blipFill>
                <a:blip r:embed="rId10"/>
                <a:stretch>
                  <a:fillRect l="-491" t="-1415" b="-283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uorakulmio 42"/>
          <p:cNvSpPr/>
          <p:nvPr/>
        </p:nvSpPr>
        <p:spPr>
          <a:xfrm>
            <a:off x="26159" y="150249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8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118060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2" y="3313332"/>
            <a:ext cx="6403976" cy="1819709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7096613" y="4107980"/>
            <a:ext cx="125547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lista pisteitä</a:t>
            </a:r>
            <a:endParaRPr lang="fi-FI" sz="1600" dirty="0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5008915" y="4181560"/>
            <a:ext cx="2087698" cy="9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 flipV="1">
            <a:off x="6228184" y="4761148"/>
            <a:ext cx="620958" cy="13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849142" y="4599812"/>
            <a:ext cx="164159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pisteiden väri, tyyppi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286242" y="5420058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2816843" y="4890615"/>
            <a:ext cx="1" cy="52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627784" y="4653136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: Rounded Corners 30"/>
          <p:cNvSpPr/>
          <p:nvPr/>
        </p:nvSpPr>
        <p:spPr>
          <a:xfrm>
            <a:off x="3016484" y="4653136"/>
            <a:ext cx="547404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Suorakulmio 42"/>
          <p:cNvSpPr/>
          <p:nvPr/>
        </p:nvSpPr>
        <p:spPr>
          <a:xfrm>
            <a:off x="3425924" y="5409024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y-akselin alue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299169" y="4920643"/>
            <a:ext cx="657356" cy="48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9" y="632058"/>
            <a:ext cx="3291913" cy="3032480"/>
          </a:xfrm>
          <a:prstGeom prst="rect">
            <a:avLst/>
          </a:prstGeom>
        </p:spPr>
      </p:pic>
      <p:sp>
        <p:nvSpPr>
          <p:cNvPr id="43" name="Suorakulmio 42"/>
          <p:cNvSpPr/>
          <p:nvPr/>
        </p:nvSpPr>
        <p:spPr>
          <a:xfrm>
            <a:off x="4689998" y="5409024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514257" y="5046324"/>
            <a:ext cx="1170902" cy="39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4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24982"/>
            <a:ext cx="5394292" cy="2000276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kuvaajan piirtäminen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koordinaatistoon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0" name="Suorakulmio 42"/>
          <p:cNvSpPr/>
          <p:nvPr/>
        </p:nvSpPr>
        <p:spPr>
          <a:xfrm>
            <a:off x="1435785" y="2491763"/>
            <a:ext cx="83388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852727" y="2830317"/>
            <a:ext cx="231130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3088283" y="3630926"/>
            <a:ext cx="107912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funktion määrittely</a:t>
            </a:r>
            <a:endParaRPr lang="fi-FI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083857" y="3923313"/>
            <a:ext cx="932627" cy="2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4910200" y="4744789"/>
            <a:ext cx="1090678" cy="10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6000878" y="4452401"/>
            <a:ext cx="133299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viivan väri ja kuvaus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1863141" y="5462579"/>
            <a:ext cx="1061202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x-akselin alue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0"/>
            <a:endCxn id="15" idx="2"/>
          </p:cNvCxnSpPr>
          <p:nvPr/>
        </p:nvCxnSpPr>
        <p:spPr>
          <a:xfrm flipV="1">
            <a:off x="2393742" y="4955871"/>
            <a:ext cx="331134" cy="5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2544856" y="4739847"/>
            <a:ext cx="36004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Suorakulmio 42"/>
          <p:cNvSpPr/>
          <p:nvPr/>
        </p:nvSpPr>
        <p:spPr>
          <a:xfrm>
            <a:off x="3649549" y="5439697"/>
            <a:ext cx="1990321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297644" y="5167389"/>
            <a:ext cx="347066" cy="27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69" y="691475"/>
            <a:ext cx="3753574" cy="34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7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5" y="2650700"/>
            <a:ext cx="6506656" cy="2663957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1219122"/>
            <a:ext cx="493888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Pisteet sekä funktion kuvaaja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samaan kuvaan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19868" y="62004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2741" y="373864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>
            <a:off x="7040603" y="4541648"/>
            <a:ext cx="570362" cy="17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7610965" y="4372371"/>
            <a:ext cx="8494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pisteet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2126140" y="3934404"/>
            <a:ext cx="268274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lista funktioita tai pisteitä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>
            <a:off x="1547664" y="4103681"/>
            <a:ext cx="578476" cy="5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orakulmio 42"/>
          <p:cNvSpPr/>
          <p:nvPr/>
        </p:nvSpPr>
        <p:spPr>
          <a:xfrm>
            <a:off x="6023248" y="4914867"/>
            <a:ext cx="922451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funktio</a:t>
            </a:r>
            <a:endParaRPr lang="fi-FI" sz="1600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 flipV="1">
            <a:off x="5263081" y="4963423"/>
            <a:ext cx="760167" cy="12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97104"/>
            <a:ext cx="4011921" cy="3695745"/>
          </a:xfrm>
          <a:prstGeom prst="rect">
            <a:avLst/>
          </a:prstGeom>
        </p:spPr>
      </p:pic>
      <p:sp>
        <p:nvSpPr>
          <p:cNvPr id="35" name="Suorakulmio 42"/>
          <p:cNvSpPr/>
          <p:nvPr/>
        </p:nvSpPr>
        <p:spPr>
          <a:xfrm>
            <a:off x="1783362" y="5496521"/>
            <a:ext cx="3312368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i-FI" sz="1600" dirty="0">
                <a:latin typeface="Arial" charset="0"/>
              </a:rPr>
              <a:t>x- ja y-akselin sekä otsikon tekstit</a:t>
            </a:r>
            <a:endParaRPr lang="fi-FI" sz="1600" dirty="0"/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3419872" y="5262205"/>
            <a:ext cx="19674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78841" y="270903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(1, 3)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02116" y="19891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(2, 6)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25391" y="12980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(3, 9)</a:t>
            </a:r>
          </a:p>
        </p:txBody>
      </p:sp>
    </p:spTree>
    <p:extLst>
      <p:ext uri="{BB962C8B-B14F-4D97-AF65-F5344CB8AC3E}">
        <p14:creationId xmlns:p14="http://schemas.microsoft.com/office/powerpoint/2010/main" val="72850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28876" y="1716184"/>
            <a:ext cx="82302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Matemaattisen funktion avulla voidaan ilmaista sääntö, miten jonkin suureen arvo riippuu muuttujien arvoista.</a:t>
            </a:r>
          </a:p>
          <a:p>
            <a:endParaRPr lang="fi-FI" sz="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s(t)= 3t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kertoo sen miten kuljettu matka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riippuu ajasta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liikutaan vakionopeudella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3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 Tässä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on muuttuja. Ohjelmakoodina tämä kirjoitettaisiin: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määrittely (define)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34794" y="6202772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93917" y="4520099"/>
            <a:ext cx="29865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(s t)</a:t>
            </a:r>
          </a:p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(* 3 t))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4" name="Straight Arrow Connector 13"/>
          <p:cNvCxnSpPr>
            <a:stCxn id="15" idx="2"/>
          </p:cNvCxnSpPr>
          <p:nvPr/>
        </p:nvCxnSpPr>
        <p:spPr>
          <a:xfrm>
            <a:off x="3812719" y="4270029"/>
            <a:ext cx="897422" cy="37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53958" y="3949118"/>
            <a:ext cx="1517522" cy="32091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nimi </a:t>
            </a:r>
          </a:p>
        </p:txBody>
      </p:sp>
      <p:cxnSp>
        <p:nvCxnSpPr>
          <p:cNvPr id="16" name="Straight Arrow Connector 15"/>
          <p:cNvCxnSpPr>
            <a:stCxn id="23" idx="2"/>
          </p:cNvCxnSpPr>
          <p:nvPr/>
        </p:nvCxnSpPr>
        <p:spPr>
          <a:xfrm flipH="1">
            <a:off x="5214197" y="4238955"/>
            <a:ext cx="1099460" cy="399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68901" y="3918654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muuttujan nimi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94093" y="5599953"/>
            <a:ext cx="1689511" cy="320301"/>
          </a:xfrm>
          <a:prstGeom prst="rect">
            <a:avLst/>
          </a:prstGeom>
          <a:solidFill>
            <a:srgbClr val="D4E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funktion sääntö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313087" y="5562322"/>
            <a:ext cx="741291" cy="19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418559" y="1703897"/>
            <a:ext cx="82302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Kun muuttujan arvo vaihtelee myös funktion arvo vaihtelee. Näin saadut lukuparit voidaan sijoittaa koordinaatistoon ja yhdistää viivalla, jolloin saadaan funktion kuvaaja.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Esimerkiksi funktion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arvo kun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t=1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s(1)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, kun t=2 merkittään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s(2)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jne. Ohjelmakoodina tämä kirjoitetaan: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Ja lyhyemmin map:in avulla: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Funktion arvojen laskeminen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971600" y="6210260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69077" y="4079044"/>
            <a:ext cx="5822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1) (s 2) (s 3)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9077" y="5073990"/>
            <a:ext cx="5822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 s ’(1 2 3))</a:t>
            </a:r>
            <a:endParaRPr lang="fi-FI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2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8230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Muuttujan arvo on x-koordinaatti ja funktion arvo on y-koordinaatti. Lista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’(x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kuvaa koordinaattipistettä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(x, y)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.</a:t>
            </a: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(1)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15926"/>
              </p:ext>
            </p:extLst>
          </p:nvPr>
        </p:nvGraphicFramePr>
        <p:xfrm>
          <a:off x="442291" y="2759939"/>
          <a:ext cx="792088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682">
                  <a:extLst>
                    <a:ext uri="{9D8B030D-6E8A-4147-A177-3AD203B41FA5}">
                      <a16:colId xmlns:a16="http://schemas.microsoft.com/office/drawing/2014/main" val="2124121286"/>
                    </a:ext>
                  </a:extLst>
                </a:gridCol>
                <a:gridCol w="2233745">
                  <a:extLst>
                    <a:ext uri="{9D8B030D-6E8A-4147-A177-3AD203B41FA5}">
                      <a16:colId xmlns:a16="http://schemas.microsoft.com/office/drawing/2014/main" val="2507937780"/>
                    </a:ext>
                  </a:extLst>
                </a:gridCol>
                <a:gridCol w="1918189">
                  <a:extLst>
                    <a:ext uri="{9D8B030D-6E8A-4147-A177-3AD203B41FA5}">
                      <a16:colId xmlns:a16="http://schemas.microsoft.com/office/drawing/2014/main" val="195972389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50384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Muuttuja/</a:t>
                      </a:r>
                    </a:p>
                    <a:p>
                      <a:r>
                        <a:rPr lang="fi-FI" dirty="0"/>
                        <a:t>syöte</a:t>
                      </a:r>
                      <a:endParaRPr lang="fi-FI" baseline="0" dirty="0"/>
                    </a:p>
                    <a:p>
                      <a:r>
                        <a:rPr lang="fi-FI" baseline="0" dirty="0"/>
                        <a:t>x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Funktiokutsu</a:t>
                      </a:r>
                      <a:r>
                        <a:rPr lang="fi-FI" baseline="0" dirty="0"/>
                        <a:t> (Racket-koodi)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Funktion arvo/</a:t>
                      </a:r>
                    </a:p>
                    <a:p>
                      <a:r>
                        <a:rPr lang="fi-FI" dirty="0"/>
                        <a:t>paluuarvo </a:t>
                      </a:r>
                    </a:p>
                    <a:p>
                      <a:r>
                        <a:rPr lang="fi-FI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Koodinaatti-piste</a:t>
                      </a:r>
                    </a:p>
                    <a:p>
                      <a:r>
                        <a:rPr lang="fi-FI" dirty="0"/>
                        <a:t>(Racket-koodi)</a:t>
                      </a:r>
                    </a:p>
                    <a:p>
                      <a:r>
                        <a:rPr lang="fi-FI" dirty="0"/>
                        <a:t>’(x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10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1) 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’(1</a:t>
                      </a:r>
                      <a:r>
                        <a:rPr lang="fi-FI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3)</a:t>
                      </a:r>
                      <a:endParaRPr lang="fi-FI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7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’(2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’(3 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2949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616" y="5088076"/>
            <a:ext cx="98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(list ’(1 3) ’(2 6) ’(3 9)))</a:t>
            </a:r>
          </a:p>
        </p:txBody>
      </p:sp>
    </p:spTree>
    <p:extLst>
      <p:ext uri="{BB962C8B-B14F-4D97-AF65-F5344CB8AC3E}">
        <p14:creationId xmlns:p14="http://schemas.microsoft.com/office/powerpoint/2010/main" val="414674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5" y="5272742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orakulmio 6"/>
          <p:cNvSpPr/>
          <p:nvPr/>
        </p:nvSpPr>
        <p:spPr>
          <a:xfrm>
            <a:off x="397077" y="1825791"/>
            <a:ext cx="6767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Toinen tapa on muodostaa pisteet automaattisemmin laskemalla funktion arvot map:in avulla ja tekemällä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x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ja </a:t>
            </a:r>
            <a:r>
              <a:rPr lang="fi-FI" sz="24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y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arvoista vektoreita (vaihtoehtoinen tapa matematiikassa ilmoittaa pisteen sijainti).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2" name="Suorakulmio 11"/>
          <p:cNvSpPr/>
          <p:nvPr/>
        </p:nvSpPr>
        <p:spPr>
          <a:xfrm>
            <a:off x="1434179" y="571541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fi-FI" sz="18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Advanced Student</a:t>
            </a:r>
            <a:endParaRPr lang="fi-FI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418559" y="880090"/>
            <a:ext cx="8240518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Pisteiden muodostaminen (II)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>
          <a:xfrm>
            <a:off x="1043608" y="6182129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18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82" y="5143578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8344" y="4009479"/>
            <a:ext cx="76100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X-ARVOT ’(1 2 3))</a:t>
            </a:r>
          </a:p>
          <a:p>
            <a:pPr>
              <a:spcBef>
                <a:spcPts val="1200"/>
              </a:spcBef>
            </a:pPr>
            <a:r>
              <a:rPr lang="fi-FI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PISTEET (map vector X-ARVOT (map s X-ARVOT)))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611051" y="4486501"/>
            <a:ext cx="347855" cy="915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Suorakulmio 42"/>
          <p:cNvSpPr/>
          <p:nvPr/>
        </p:nvSpPr>
        <p:spPr>
          <a:xfrm>
            <a:off x="4368036" y="5173693"/>
            <a:ext cx="1007007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x:n arvot</a:t>
            </a:r>
            <a:endParaRPr lang="fi-FI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337920" y="3998045"/>
            <a:ext cx="347855" cy="1926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42"/>
          <p:cNvSpPr/>
          <p:nvPr/>
        </p:nvSpPr>
        <p:spPr>
          <a:xfrm>
            <a:off x="6080259" y="5173281"/>
            <a:ext cx="973343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y:n arvot</a:t>
            </a:r>
            <a:endParaRPr lang="fi-FI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467017" y="2437361"/>
            <a:ext cx="823420" cy="794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467017" y="3216888"/>
            <a:ext cx="823420" cy="671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90437" y="2456891"/>
            <a:ext cx="0" cy="77503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22203" y="3166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99263" y="26484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20918" y="1988889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vektori</a:t>
            </a:r>
          </a:p>
        </p:txBody>
      </p:sp>
    </p:spTree>
    <p:extLst>
      <p:ext uri="{BB962C8B-B14F-4D97-AF65-F5344CB8AC3E}">
        <p14:creationId xmlns:p14="http://schemas.microsoft.com/office/powerpoint/2010/main" val="81220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7" y="5306027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7303" y="164297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7303" y="324679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65451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755576" y="6308361"/>
            <a:ext cx="4870585" cy="365125"/>
          </a:xfrm>
        </p:spPr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3919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Harjoittele kuvaajien piirtämistä: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plot, points, function, +, -, *, /)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527" y="518016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uorakulmio 34"/>
          <p:cNvSpPr/>
          <p:nvPr/>
        </p:nvSpPr>
        <p:spPr>
          <a:xfrm>
            <a:off x="1155412" y="3156120"/>
            <a:ext cx="697686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Katri, Kari ja Kimmo kävelivät kouluun (koulumatka oli 2km). Katrin kävelynopeus oli 4km/h, 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Karin 4,5km/h ja Kimmon 3,5km/h. </a:t>
            </a:r>
          </a:p>
          <a:p>
            <a:endParaRPr lang="fi-FI" sz="800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Kirjoita kunkin koululaisen kävelyyn liittyvä funktio ja piirrä kuvaajat samaan aika/matka koordinaatistoon.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orakulmio 34"/>
              <p:cNvSpPr/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Piirrä koordinaatistoon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Pisteet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(-3, 9), (-2, 4), (-1, 1), (0, 0), (1, 1), (2, 4), (3, 9)</a:t>
                </a: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f(x)=</a:t>
                </a:r>
                <a14:m>
                  <m:oMath xmlns:m="http://schemas.openxmlformats.org/officeDocument/2006/math"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i-FI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i-FI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i-FI" sz="2200" i="1" dirty="0">
                  <a:solidFill>
                    <a:schemeClr val="tx1"/>
                  </a:solidFill>
                  <a:latin typeface="Arial" charset="0"/>
                </a:endParaRPr>
              </a:p>
              <a:p>
                <a:pPr marL="457200" indent="-457200">
                  <a:buAutoNum type="alphaLcParenR"/>
                </a:pPr>
                <a:r>
                  <a:rPr lang="fi-FI" sz="2200" dirty="0">
                    <a:solidFill>
                      <a:schemeClr val="tx1"/>
                    </a:solidFill>
                    <a:latin typeface="Arial" charset="0"/>
                  </a:rPr>
                  <a:t>Funktio </a:t>
                </a:r>
                <a:r>
                  <a:rPr lang="fi-FI" sz="2200" i="1" dirty="0">
                    <a:solidFill>
                      <a:schemeClr val="tx1"/>
                    </a:solidFill>
                    <a:latin typeface="Arial" charset="0"/>
                  </a:rPr>
                  <a:t>g(x)=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i-FI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fi-FI" sz="2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Suorakulmi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12" y="1558298"/>
                <a:ext cx="7446886" cy="1587807"/>
              </a:xfrm>
              <a:prstGeom prst="rect">
                <a:avLst/>
              </a:prstGeom>
              <a:blipFill>
                <a:blip r:embed="rId6"/>
                <a:stretch>
                  <a:fillRect l="-1065" t="-2308" b="-2308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123728" y="5180161"/>
            <a:ext cx="4887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voit piirtää tehtävässä 2 kuvaajan myös koulun sijainnista. Koska se ei liiku, kyseessä on vakiofunktio (funktion sääntö on pelkkä luku ilman muuttujaa).</a:t>
            </a:r>
          </a:p>
        </p:txBody>
      </p:sp>
    </p:spTree>
    <p:extLst>
      <p:ext uri="{BB962C8B-B14F-4D97-AF65-F5344CB8AC3E}">
        <p14:creationId xmlns:p14="http://schemas.microsoft.com/office/powerpoint/2010/main" val="3793924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1647&quot;&gt;&lt;property id=&quot;20148&quot; value=&quot;5&quot;/&gt;&lt;property id=&quot;20300&quot; value=&quot;Slide 5&quot;/&gt;&lt;property id=&quot;20307&quot; value=&quot;398&quot;/&gt;&lt;/object&gt;&lt;object type=&quot;3&quot; unique_id=&quot;16793&quot;&gt;&lt;property id=&quot;20148&quot; value=&quot;5&quot;/&gt;&lt;property id=&quot;20300&quot; value=&quot;Slide 9&quot;/&gt;&lt;property id=&quot;20307&quot; value=&quot;439&quot;/&gt;&lt;/object&gt;&lt;object type=&quot;3&quot; unique_id=&quot;19218&quot;&gt;&lt;property id=&quot;20148&quot; value=&quot;5&quot;/&gt;&lt;property id=&quot;20300&quot; value=&quot;Slide 6&quot;/&gt;&lt;property id=&quot;20307&quot; value=&quot;440&quot;/&gt;&lt;/object&gt;&lt;object type=&quot;3&quot; unique_id=&quot;19280&quot;&gt;&lt;property id=&quot;20148&quot; value=&quot;5&quot;/&gt;&lt;property id=&quot;20300&quot; value=&quot;Slide 1&quot;/&gt;&lt;property id=&quot;20307&quot; value=&quot;442&quot;/&gt;&lt;/object&gt;&lt;object type=&quot;3&quot; unique_id=&quot;19281&quot;&gt;&lt;property id=&quot;20148&quot; value=&quot;5&quot;/&gt;&lt;property id=&quot;20300&quot; value=&quot;Slide 2&quot;/&gt;&lt;property id=&quot;20307&quot; value=&quot;443&quot;/&gt;&lt;/object&gt;&lt;object type=&quot;3&quot; unique_id=&quot;19282&quot;&gt;&lt;property id=&quot;20148&quot; value=&quot;5&quot;/&gt;&lt;property id=&quot;20300&quot; value=&quot;Slide 7&quot;/&gt;&lt;property id=&quot;20307&quot; value=&quot;441&quot;/&gt;&lt;/object&gt;&lt;object type=&quot;3&quot; unique_id=&quot;19315&quot;&gt;&lt;property id=&quot;20148&quot; value=&quot;5&quot;/&gt;&lt;property id=&quot;20300&quot; value=&quot;Slide 3&quot;/&gt;&lt;property id=&quot;20307&quot; value=&quot;444&quot;/&gt;&lt;/object&gt;&lt;object type=&quot;3&quot; unique_id=&quot;19397&quot;&gt;&lt;property id=&quot;20148&quot; value=&quot;5&quot;/&gt;&lt;property id=&quot;20300&quot; value=&quot;Slide 4&quot;/&gt;&lt;property id=&quot;20307&quot; value=&quot;445&quot;/&gt;&lt;/object&gt;&lt;object type=&quot;3&quot; unique_id=&quot;19548&quot;&gt;&lt;property id=&quot;20148&quot; value=&quot;5&quot;/&gt;&lt;property id=&quot;20300&quot; value=&quot;Slide 8&quot;/&gt;&lt;property id=&quot;20307&quot; value=&quot;446&quot;/&gt;&lt;/object&gt;&lt;object type=&quot;3&quot; unique_id=&quot;19802&quot;&gt;&lt;property id=&quot;20148&quot; value=&quot;5&quot;/&gt;&lt;property id=&quot;20300&quot; value=&quot;Slide 10&quot;/&gt;&lt;property id=&quot;20307&quot; value=&quot;447&quot;/&gt;&lt;/object&gt;&lt;object type=&quot;3&quot; unique_id=&quot;19828&quot;&gt;&lt;property id=&quot;20148&quot; value=&quot;5&quot;/&gt;&lt;property id=&quot;20300&quot; value=&quot;Slide 11&quot;/&gt;&lt;property id=&quot;20307&quot; value=&quot;448&quot;/&gt;&lt;/object&gt;&lt;object type=&quot;3&quot; unique_id=&quot;19972&quot;&gt;&lt;property id=&quot;20148&quot; value=&quot;5&quot;/&gt;&lt;property id=&quot;20300&quot; value=&quot;Slide 12&quot;/&gt;&lt;property id=&quot;20307&quot; value=&quot;449&quot;/&gt;&lt;/object&gt;&lt;object type=&quot;3&quot; unique_id=&quot;20043&quot;&gt;&lt;property id=&quot;20148&quot; value=&quot;5&quot;/&gt;&lt;property id=&quot;20300&quot; value=&quot;Slide 13&quot;/&gt;&lt;property id=&quot;20307&quot; value=&quot;450&quot;/&gt;&lt;/object&gt;&lt;object type=&quot;3&quot; unique_id=&quot;20329&quot;&gt;&lt;property id=&quot;20148&quot; value=&quot;5&quot;/&gt;&lt;property id=&quot;20300&quot; value=&quot;Slide 14&quot;/&gt;&lt;property id=&quot;20307&quot; value=&quot;451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18093</TotalTime>
  <Words>1223</Words>
  <Application>Microsoft Office PowerPoint</Application>
  <PresentationFormat>On-screen Show (4:3)</PresentationFormat>
  <Paragraphs>173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 PL Mingti2L Big5</vt:lpstr>
      <vt:lpstr>Arial</vt:lpstr>
      <vt:lpstr>Calibri</vt:lpstr>
      <vt:lpstr>Calibri Light</vt:lpstr>
      <vt:lpstr>Cambria Math</vt:lpstr>
      <vt:lpstr>Courier New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1019</cp:revision>
  <cp:lastPrinted>2016-09-05T06:35:50Z</cp:lastPrinted>
  <dcterms:created xsi:type="dcterms:W3CDTF">2009-02-04T09:59:18Z</dcterms:created>
  <dcterms:modified xsi:type="dcterms:W3CDTF">2017-07-06T19:01:58Z</dcterms:modified>
</cp:coreProperties>
</file>