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374" r:id="rId3"/>
    <p:sldId id="370" r:id="rId4"/>
    <p:sldId id="377" r:id="rId5"/>
    <p:sldId id="384" r:id="rId6"/>
    <p:sldId id="391" r:id="rId7"/>
    <p:sldId id="380" r:id="rId8"/>
    <p:sldId id="395" r:id="rId9"/>
    <p:sldId id="385" r:id="rId10"/>
    <p:sldId id="386" r:id="rId11"/>
    <p:sldId id="369" r:id="rId12"/>
    <p:sldId id="372" r:id="rId13"/>
    <p:sldId id="387" r:id="rId14"/>
    <p:sldId id="388" r:id="rId15"/>
    <p:sldId id="389" r:id="rId16"/>
    <p:sldId id="390" r:id="rId17"/>
    <p:sldId id="392" r:id="rId18"/>
    <p:sldId id="393" r:id="rId19"/>
    <p:sldId id="394" r:id="rId20"/>
    <p:sldId id="396" r:id="rId21"/>
  </p:sldIdLst>
  <p:sldSz cx="9144000" cy="6858000" type="screen4x3"/>
  <p:notesSz cx="7102475" cy="10234613"/>
  <p:custDataLst>
    <p:tags r:id="rId24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64" d="100"/>
          <a:sy n="64" d="100"/>
        </p:scale>
        <p:origin x="82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100248D0-42F4-4815-BD72-C2A0A7A2198E}" type="datetimeFigureOut">
              <a:rPr lang="fi-FI" smtClean="0"/>
              <a:t>8.3.2017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F1E23537-3DC5-48A9-B613-76FA1ADF6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22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30500" y="-13203238"/>
            <a:ext cx="18638838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7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racket-lang.org/download/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</a:p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9" y="2145234"/>
            <a:ext cx="5318459" cy="25675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45234"/>
            <a:ext cx="1765285" cy="18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Virheilmoitukset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628800"/>
            <a:ext cx="759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Ohjelmoidessa tulee helposti kirjoitusvirheitä.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tai tietokoneesi ei mene rikki vaikka kirjoittaisitkin jotain väärin, saat ainoastaan virheilmoituksen interaktioikkunaan!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Kokeile mitä tapahtuu kun ”unohtaa” sulut tai unohtaa toisen parametrin.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3" y="3436750"/>
            <a:ext cx="8583320" cy="131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28652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10-6	  b) 20-66  c) 44-23  d) 550-300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5+9  b) 54+37  c) 123+66  d) 110+230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238861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a) 3*9  b) 12*10  c) 10/2  d) 120/6   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1.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useammalla luvulla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2" y="1973691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</a:t>
            </a:r>
            <a:r>
              <a:rPr lang="fi-FI" dirty="0" smtClean="0">
                <a:solidFill>
                  <a:schemeClr val="tx1"/>
                </a:solidFill>
              </a:rPr>
              <a:t>oit laskea useammalla luvulla samalla kertaa antamalla sulkujen sisään enemmän argumentteja.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33642"/>
            <a:ext cx="2087860" cy="22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28652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300-150-100-50  b) 20-15-10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10+12+19	b) 45+222+300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238861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a) 59*10*47  b) (1000/25)/10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II. Lisää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Yhteen- ja vähennyslaskun yhdistäminen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017" y="1903922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Jos samassa lausekkeessa on vain yhteen- ja vähennyslaskua, on niiden yhdistäminen helppoa. Esimerkiksi 12-3+7-3 voidaan laskea seuraavasti: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92" y="3688184"/>
            <a:ext cx="80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Sama lasku olisi ollut mahdollista laskea myös toisella tavalla: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04" y="2753686"/>
            <a:ext cx="2946278" cy="66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04" y="4417943"/>
            <a:ext cx="3526595" cy="705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5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Moniosaiset laskut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880921"/>
            <a:ext cx="807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Moniosaisten laskutoimitusten muodostaminen kannattaa aloittaa tavanomaisen laskujärjestyksen mukaisesti: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ensin suluissa olevat laskut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sitten kerto- ja jakolaskut vasemmalta oikealle ja lopuksi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yhteen- ja vähennyslaskut vasemmalta oikealle.  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542" y="3605396"/>
            <a:ext cx="807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(2+3)*(5+1) laskettaisiin seuraavasti:</a:t>
            </a:r>
            <a:endParaRPr lang="fi-FI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ensiksi summa (+ 2 3)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seuraavaksi summa (+ 5 1)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Lopuksi kerrotaan keskenään summat (+ 2 3) ja (+ 5 1).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25" y="4914568"/>
            <a:ext cx="3452734" cy="67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21763" y="273943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682943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30894" y="2681654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(10-2)*(14-6)  </a:t>
            </a:r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b) (4+5)*(3+6)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10+12-19  b) 45-22+30  c) 12+13-14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30893" y="3682943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Keksi oma laskutoimitus ensin kynällä ja paperilla, ja laske sitten laskutoimituksesi interaktioikkunassa.</a:t>
            </a: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868330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III. Laskutoimitusten yhdistäminen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Suorakulmio 44"/>
          <p:cNvSpPr/>
          <p:nvPr/>
        </p:nvSpPr>
        <p:spPr>
          <a:xfrm>
            <a:off x="0" y="4671515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14" name="Suorakulmio 46"/>
          <p:cNvSpPr/>
          <p:nvPr/>
        </p:nvSpPr>
        <p:spPr>
          <a:xfrm>
            <a:off x="1253426" y="4625348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Tutki pystytkö laskemaan interaktioikkunassa suurilla luvuilla. Kokeile esimerkiksi laskea paljonko on 10000*999999.</a:t>
            </a:r>
          </a:p>
        </p:txBody>
      </p:sp>
    </p:spTree>
    <p:extLst>
      <p:ext uri="{BB962C8B-B14F-4D97-AF65-F5344CB8AC3E}">
        <p14:creationId xmlns:p14="http://schemas.microsoft.com/office/powerpoint/2010/main" val="36365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Määrittelyikkunan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 käytetään koodin tallentamiseen ja pidempien sekä monimutkaisempien ohjelmien kirjoittamiseen. Kokeillaan aluksi yksinkertaisen laskutoimituksen kirjoittamista määrittelyikkunaan.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8" y="4632760"/>
            <a:ext cx="801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Määrittelyikkunaan </a:t>
            </a:r>
            <a:r>
              <a:rPr lang="fi-FI" dirty="0">
                <a:solidFill>
                  <a:schemeClr val="tx1"/>
                </a:solidFill>
              </a:rPr>
              <a:t>kirjoitettu ohjelmakoodi ajetaan oikeasta yläkulmasta löytyvällä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-näppäimellä. Ohjelman tulos tulee näkyviin interaktioikkunaan.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3" y="2678413"/>
            <a:ext cx="6582562" cy="1784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44532"/>
            <a:ext cx="891500" cy="5014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98410" y="3478787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Kommenttirivi</a:t>
            </a:r>
            <a:endParaRPr lang="fi-FI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652120" y="3713019"/>
            <a:ext cx="174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410" y="394725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Koodirivi</a:t>
            </a:r>
            <a:endParaRPr lang="fi-FI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872" y="4077072"/>
            <a:ext cx="3978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78" y="5279091"/>
            <a:ext cx="605587" cy="807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8078364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Koodin suorittaminen vaiheittain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Aja äsken määrittelyikkunaan kirjoittamasi laskutoimitus vaiheittain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-toiminnon avulla. Uudessa </a:t>
            </a:r>
            <a:r>
              <a:rPr lang="fi-FI" dirty="0" err="1" smtClean="0">
                <a:solidFill>
                  <a:schemeClr val="tx1"/>
                </a:solidFill>
              </a:rPr>
              <a:t>Stepper</a:t>
            </a:r>
            <a:r>
              <a:rPr lang="fi-FI" dirty="0" smtClean="0">
                <a:solidFill>
                  <a:schemeClr val="tx1"/>
                </a:solidFill>
              </a:rPr>
              <a:t>-ikkunassa voit nähdä nyt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-näppäimen avulla kuinka laskutoimitus lasketaan vaiheittain. 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26" y="2547724"/>
            <a:ext cx="966230" cy="483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2597933"/>
            <a:ext cx="5894390" cy="1311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4224432"/>
            <a:ext cx="3902038" cy="32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4789521"/>
            <a:ext cx="3333416" cy="343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7132659" y="3541802"/>
            <a:ext cx="100864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1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7136145" y="4177173"/>
            <a:ext cx="10362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2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7101565" y="477661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3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59169" y="3726468"/>
            <a:ext cx="80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44724" y="4361839"/>
            <a:ext cx="2767501" cy="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9289" y="4961281"/>
            <a:ext cx="333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9" y="5598652"/>
            <a:ext cx="4965261" cy="31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6152241" y="526220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Tallentaminen ja lataaminen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7904" y="1988840"/>
            <a:ext cx="5263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tallentaa </a:t>
            </a:r>
            <a:r>
              <a:rPr lang="fi-FI" sz="2000" dirty="0" err="1" smtClean="0">
                <a:solidFill>
                  <a:schemeClr val="tx1"/>
                </a:solidFill>
              </a:rPr>
              <a:t>määrittelyikkuman</a:t>
            </a:r>
            <a:r>
              <a:rPr lang="fi-FI" sz="2000" dirty="0" smtClean="0">
                <a:solidFill>
                  <a:schemeClr val="tx1"/>
                </a:solidFill>
              </a:rPr>
              <a:t> koodin valitsemalla </a:t>
            </a:r>
            <a:r>
              <a:rPr lang="fi-FI" sz="2000" i="1" dirty="0" err="1" smtClean="0">
                <a:solidFill>
                  <a:schemeClr val="tx1"/>
                </a:solidFill>
              </a:rPr>
              <a:t>File</a:t>
            </a:r>
            <a:r>
              <a:rPr lang="fi-FI" sz="2000" dirty="0" smtClean="0">
                <a:solidFill>
                  <a:schemeClr val="tx1"/>
                </a:solidFill>
              </a:rPr>
              <a:t>-valikosta </a:t>
            </a:r>
            <a:r>
              <a:rPr lang="fi-FI" sz="2000" i="1" dirty="0" err="1" smtClean="0">
                <a:solidFill>
                  <a:schemeClr val="tx1"/>
                </a:solidFill>
              </a:rPr>
              <a:t>Save</a:t>
            </a:r>
            <a:r>
              <a:rPr lang="fi-FI" sz="2000" i="1" dirty="0" smtClean="0">
                <a:solidFill>
                  <a:schemeClr val="tx1"/>
                </a:solidFill>
              </a:rPr>
              <a:t> </a:t>
            </a:r>
            <a:r>
              <a:rPr lang="fi-FI" sz="2000" i="1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–toiminnon.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Jos haluat muuttaa tallennustiedoston nimeä, valitse </a:t>
            </a:r>
            <a:r>
              <a:rPr lang="fi-FI" sz="2000" dirty="0" err="1" smtClean="0">
                <a:solidFill>
                  <a:schemeClr val="tx1"/>
                </a:solidFill>
              </a:rPr>
              <a:t>Save</a:t>
            </a:r>
            <a:r>
              <a:rPr lang="fi-FI" sz="2000" dirty="0" smtClean="0">
                <a:solidFill>
                  <a:schemeClr val="tx1"/>
                </a:solidFill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As… -toiminto.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tx1"/>
                </a:solidFill>
              </a:rPr>
              <a:t>T</a:t>
            </a:r>
            <a:r>
              <a:rPr lang="fi-FI" sz="2000" dirty="0" smtClean="0">
                <a:solidFill>
                  <a:schemeClr val="tx1"/>
                </a:solidFill>
              </a:rPr>
              <a:t>allennetun tiedoston avaaminen tapahtuu Open… -toiminnolla.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8" y="1605803"/>
            <a:ext cx="2844798" cy="36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70194"/>
            <a:ext cx="3839111" cy="3562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2258956"/>
            <a:ext cx="3852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Käynnistä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DrRacket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-valikosta tai työpöydällä olevasta kuvakkeesta.</a:t>
            </a:r>
            <a:endParaRPr lang="fi-FI" sz="2000" dirty="0">
              <a:solidFill>
                <a:schemeClr val="tx1"/>
              </a:solidFill>
              <a:latin typeface="Arial" charset="0"/>
            </a:endParaRPr>
          </a:p>
          <a:p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94" y="3786751"/>
            <a:ext cx="955947" cy="11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1477252"/>
            <a:ext cx="6087273" cy="2938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542" y="4415936"/>
            <a:ext cx="826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Interaktioikkunaan kirjoitetaan yksittäisiä lausekkeita jotka suoritetaan painamalla &lt;</a:t>
            </a:r>
            <a:r>
              <a:rPr lang="fi-FI" sz="2000" dirty="0" err="1" smtClean="0">
                <a:solidFill>
                  <a:schemeClr val="tx1"/>
                </a:solidFill>
              </a:rPr>
              <a:t>enter</a:t>
            </a:r>
            <a:r>
              <a:rPr lang="fi-FI" sz="2000" dirty="0" smtClean="0">
                <a:solidFill>
                  <a:schemeClr val="tx1"/>
                </a:solidFill>
              </a:rPr>
              <a:t>&gt;. Määrittelyikkunaa tarvitaan myöhemmin laajempien ohjelmien kirjoittamiseen.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412" y="198170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12160" y="2154930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1412" y="346080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012160" y="3634024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0123" y="1631393"/>
            <a:ext cx="3512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Voit myös vaihtaa määrittelyikkunan paikan vasemmalle ja interaktioikkunan oikealle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→ </a:t>
            </a:r>
            <a:r>
              <a:rPr lang="fi-FI" i="1" dirty="0" err="1" smtClean="0">
                <a:solidFill>
                  <a:schemeClr val="tx1"/>
                </a:solidFill>
              </a:rPr>
              <a:t>Use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Horizontal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Takaisin oletusarvoiseen ikkunoiden sijoitteluun pääset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>
                <a:solidFill>
                  <a:schemeClr val="tx1"/>
                </a:solidFill>
              </a:rPr>
              <a:t>→ </a:t>
            </a:r>
            <a:r>
              <a:rPr lang="fi-FI" i="1" dirty="0" err="1">
                <a:solidFill>
                  <a:schemeClr val="tx1"/>
                </a:solidFill>
              </a:rPr>
              <a:t>Use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Vertical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97964"/>
            <a:ext cx="4293281" cy="3883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0783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926868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7" name="Straight Arrow Connector 6"/>
          <p:cNvCxnSpPr>
            <a:stCxn id="11" idx="0"/>
          </p:cNvCxnSpPr>
          <p:nvPr/>
        </p:nvCxnSpPr>
        <p:spPr>
          <a:xfrm flipH="1" flipV="1">
            <a:off x="1845934" y="4077072"/>
            <a:ext cx="762454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067944" y="4077072"/>
            <a:ext cx="806529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2" y="1352660"/>
            <a:ext cx="4543485" cy="3372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7478" y="1352660"/>
            <a:ext cx="3512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Tarkista vielä, että kielenä on </a:t>
            </a:r>
            <a:r>
              <a:rPr lang="fi-FI" dirty="0" err="1" smtClean="0">
                <a:solidFill>
                  <a:schemeClr val="tx1"/>
                </a:solidFill>
              </a:rPr>
              <a:t>Beginning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Student</a:t>
            </a:r>
            <a:r>
              <a:rPr lang="fi-FI" dirty="0" smtClean="0">
                <a:solidFill>
                  <a:schemeClr val="tx1"/>
                </a:solidFill>
              </a:rPr>
              <a:t>.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Kielen voit valita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valikosta: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Language → </a:t>
            </a:r>
            <a:r>
              <a:rPr lang="fi-FI" i="1" dirty="0" err="1" smtClean="0">
                <a:solidFill>
                  <a:schemeClr val="tx1"/>
                </a:solidFill>
              </a:rPr>
              <a:t>Choose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</a:t>
            </a:r>
            <a:r>
              <a:rPr lang="fi-FI" i="1" dirty="0">
                <a:solidFill>
                  <a:schemeClr val="tx1"/>
                </a:solidFill>
              </a:rPr>
              <a:t> →</a:t>
            </a:r>
            <a:r>
              <a:rPr lang="fi-FI" i="1" dirty="0" err="1" smtClean="0">
                <a:solidFill>
                  <a:schemeClr val="tx1"/>
                </a:solidFill>
              </a:rPr>
              <a:t>Teaching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languages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smtClean="0">
                <a:solidFill>
                  <a:schemeClr val="tx1"/>
                </a:solidFill>
              </a:rPr>
              <a:t>→ </a:t>
            </a:r>
            <a:r>
              <a:rPr lang="fi-FI" i="1" dirty="0" err="1" smtClean="0">
                <a:solidFill>
                  <a:schemeClr val="tx1"/>
                </a:solidFill>
              </a:rPr>
              <a:t>Beginning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student</a:t>
            </a:r>
            <a:r>
              <a:rPr lang="fi-FI" i="1" dirty="0" smtClean="0">
                <a:solidFill>
                  <a:schemeClr val="tx1"/>
                </a:solidFill>
              </a:rPr>
              <a:t> → OK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Lopuksi paina ”</a:t>
            </a:r>
            <a:r>
              <a:rPr lang="fi-FI" i="1" dirty="0" err="1" smtClean="0">
                <a:solidFill>
                  <a:schemeClr val="tx1"/>
                </a:solidFill>
              </a:rPr>
              <a:t>Run</a:t>
            </a:r>
            <a:r>
              <a:rPr lang="fi-FI" i="1" dirty="0" smtClean="0">
                <a:solidFill>
                  <a:schemeClr val="tx1"/>
                </a:solidFill>
              </a:rPr>
              <a:t>” </a:t>
            </a: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oikeasta yläkulmasta.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voit asentaa myös kotikoneellesi osoitteesta </a:t>
            </a:r>
            <a:r>
              <a:rPr lang="fi-FI" dirty="0">
                <a:hlinkClick r:id="rId5"/>
              </a:rPr>
              <a:t>http://racket-lang.org/download/</a:t>
            </a:r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World!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5"/>
            <a:ext cx="8078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Kirjoita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interaktioikkunaan teksti: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”</a:t>
            </a:r>
            <a:r>
              <a:rPr lang="fi-FI" dirty="0" err="1" smtClean="0">
                <a:solidFill>
                  <a:schemeClr val="tx1"/>
                </a:solidFill>
              </a:rPr>
              <a:t>Hello</a:t>
            </a:r>
            <a:r>
              <a:rPr lang="fi-FI" dirty="0" smtClean="0">
                <a:solidFill>
                  <a:schemeClr val="tx1"/>
                </a:solidFill>
              </a:rPr>
              <a:t> World”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ja paina &lt;</a:t>
            </a:r>
            <a:r>
              <a:rPr lang="fi-FI" dirty="0" err="1" smtClean="0">
                <a:solidFill>
                  <a:schemeClr val="tx1"/>
                </a:solidFill>
              </a:rPr>
              <a:t>enter</a:t>
            </a:r>
            <a:r>
              <a:rPr lang="fi-FI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 Mikäli unohdit laittaa tekstin lainausmerkkien sisään, voi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 smtClean="0">
                <a:solidFill>
                  <a:schemeClr val="tx1"/>
                </a:solidFill>
              </a:rPr>
              <a:t> antaa virheilmoituksen. Älä välitä virheilmoituksista tässä vaiheessa. Kokeile myös muita tekstejä ja numerosarjoja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2" y="4196513"/>
            <a:ext cx="5130544" cy="18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4"/>
            <a:ext cx="8078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Kirjoita </a:t>
            </a:r>
            <a:r>
              <a:rPr lang="fi-FI" sz="2800" dirty="0" err="1" smtClean="0">
                <a:solidFill>
                  <a:schemeClr val="tx1"/>
                </a:solidFill>
              </a:rPr>
              <a:t>DrRacketin</a:t>
            </a:r>
            <a:r>
              <a:rPr lang="fi-FI" sz="2800" dirty="0" smtClean="0">
                <a:solidFill>
                  <a:schemeClr val="tx1"/>
                </a:solidFill>
              </a:rPr>
              <a:t> interaktioikkunaan lauseke </a:t>
            </a:r>
          </a:p>
          <a:p>
            <a:r>
              <a:rPr lang="fi-FI" sz="2800" dirty="0" smtClean="0">
                <a:solidFill>
                  <a:schemeClr val="tx1"/>
                </a:solidFill>
              </a:rPr>
              <a:t>(+ 1 2)</a:t>
            </a:r>
            <a:endParaRPr lang="fi-FI" sz="2800" dirty="0">
              <a:solidFill>
                <a:schemeClr val="tx1"/>
              </a:solidFill>
            </a:endParaRPr>
          </a:p>
          <a:p>
            <a:r>
              <a:rPr lang="fi-FI" sz="2800" dirty="0" smtClean="0">
                <a:solidFill>
                  <a:schemeClr val="tx1"/>
                </a:solidFill>
              </a:rPr>
              <a:t>ja paina &lt;</a:t>
            </a:r>
            <a:r>
              <a:rPr lang="fi-FI" sz="2800" dirty="0" err="1" smtClean="0">
                <a:solidFill>
                  <a:schemeClr val="tx1"/>
                </a:solidFill>
              </a:rPr>
              <a:t>enter</a:t>
            </a:r>
            <a:r>
              <a:rPr lang="fi-FI" sz="2800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</a:t>
            </a:r>
            <a:endParaRPr lang="fi-FI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8" y="3797275"/>
            <a:ext cx="6724552" cy="1399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07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57" y="4867574"/>
            <a:ext cx="1975875" cy="191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016484" y="268209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tx1"/>
                </a:solidFill>
              </a:rPr>
              <a:t>&gt; (+ 1 2)</a:t>
            </a:r>
          </a:p>
          <a:p>
            <a:r>
              <a:rPr lang="fi-FI" sz="3600" dirty="0" smtClean="0">
                <a:solidFill>
                  <a:schemeClr val="tx1"/>
                </a:solidFill>
              </a:rPr>
              <a:t>3</a:t>
            </a:r>
            <a:endParaRPr lang="fi-FI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301084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</a:t>
            </a:r>
            <a:r>
              <a:rPr lang="fi-FI" dirty="0" smtClean="0"/>
              <a:t>aikki </a:t>
            </a:r>
            <a:r>
              <a:rPr lang="fi-FI" dirty="0" err="1" smtClean="0"/>
              <a:t>Racket</a:t>
            </a:r>
            <a:r>
              <a:rPr lang="fi-FI" dirty="0" smtClean="0"/>
              <a:t>-funktiokutsut alkavat ja loppuvat sulkuihin.</a:t>
            </a:r>
            <a:endParaRPr lang="fi-FI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98247" y="1947415"/>
            <a:ext cx="684076" cy="81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6373" y="1947415"/>
            <a:ext cx="209643" cy="83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8700" y="4388220"/>
            <a:ext cx="393692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Ensimmäisen sulkumerkin jälkeen kerrotaan mitä tehdään. Tässä ”+” on funktion nimi.</a:t>
            </a:r>
            <a:endParaRPr lang="fi-FI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077165" y="3140968"/>
            <a:ext cx="702747" cy="1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1980" y="3634210"/>
            <a:ext cx="46445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Argumentit annetaan funktion nimen jälkeen. Argumentteja voi olla enemmänkin.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211960" y="3140968"/>
            <a:ext cx="294413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11193" y="3140968"/>
            <a:ext cx="0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9180" y="3720252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Funktion arvo tulostetaan seuraavalle riville.</a:t>
            </a:r>
            <a:endParaRPr lang="fi-FI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60209" y="3464890"/>
            <a:ext cx="1416955" cy="25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70" y="2705472"/>
            <a:ext cx="1975875" cy="191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694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Kokeillaan lisää erilaisia laskutoimituksia!</a:t>
            </a:r>
            <a:endParaRPr lang="fi-FI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10890</TotalTime>
  <Words>725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678</cp:revision>
  <cp:lastPrinted>2017-03-08T11:14:59Z</cp:lastPrinted>
  <dcterms:created xsi:type="dcterms:W3CDTF">2009-02-04T09:59:18Z</dcterms:created>
  <dcterms:modified xsi:type="dcterms:W3CDTF">2017-03-08T18:28:41Z</dcterms:modified>
</cp:coreProperties>
</file>