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9" r:id="rId1"/>
    <p:sldMasterId id="2147483703" r:id="rId2"/>
  </p:sldMasterIdLst>
  <p:notesMasterIdLst>
    <p:notesMasterId r:id="rId15"/>
  </p:notesMasterIdLst>
  <p:handoutMasterIdLst>
    <p:handoutMasterId r:id="rId16"/>
  </p:handoutMasterIdLst>
  <p:sldIdLst>
    <p:sldId id="374" r:id="rId3"/>
    <p:sldId id="390" r:id="rId4"/>
    <p:sldId id="392" r:id="rId5"/>
    <p:sldId id="38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389" r:id="rId14"/>
  </p:sldIdLst>
  <p:sldSz cx="9144000" cy="6858000" type="screen4x3"/>
  <p:notesSz cx="7102475" cy="10234613"/>
  <p:custDataLst>
    <p:tags r:id="rId17"/>
  </p:custDataLst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AR PL Mingti2L Big5" charset="0"/>
        <a:cs typeface="AR PL Mingti2L Big5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CCFF"/>
    <a:srgbClr val="D4EAF3"/>
    <a:srgbClr val="1C1DFD"/>
    <a:srgbClr val="FFE593"/>
    <a:srgbClr val="6CA62C"/>
    <a:srgbClr val="A9E5D1"/>
    <a:srgbClr val="CC0000"/>
    <a:srgbClr val="FFF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24"/>
    <p:restoredTop sz="92678" autoAdjust="0"/>
  </p:normalViewPr>
  <p:slideViewPr>
    <p:cSldViewPr>
      <p:cViewPr varScale="1">
        <p:scale>
          <a:sx n="75" d="100"/>
          <a:sy n="75" d="100"/>
        </p:scale>
        <p:origin x="1128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65DDCE77-A140-48C7-9200-4CF16958EFC5}" type="datetimeFigureOut">
              <a:rPr lang="fi-FI" smtClean="0"/>
              <a:t>31.3.2017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9CF90DAA-8F3F-431C-88BE-82EEDCB74A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59699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1"/>
          <p:cNvSpPr>
            <a:spLocks noChangeArrowheads="1"/>
          </p:cNvSpPr>
          <p:nvPr/>
        </p:nvSpPr>
        <p:spPr bwMode="auto">
          <a:xfrm>
            <a:off x="0" y="0"/>
            <a:ext cx="7102475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066" tIns="49533" rIns="99066" bIns="4953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5" name="AutoShape 2"/>
          <p:cNvSpPr>
            <a:spLocks noChangeArrowheads="1"/>
          </p:cNvSpPr>
          <p:nvPr/>
        </p:nvSpPr>
        <p:spPr bwMode="auto">
          <a:xfrm>
            <a:off x="0" y="0"/>
            <a:ext cx="7102475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9066" tIns="49533" rIns="99066" bIns="49533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i-FI" altLang="fi-FI"/>
          </a:p>
        </p:txBody>
      </p:sp>
      <p:sp>
        <p:nvSpPr>
          <p:cNvPr id="33796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5428913" y="-13203238"/>
            <a:ext cx="18635663" cy="139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4"/>
          <p:cNvSpPr>
            <a:spLocks noGrp="1" noChangeArrowheads="1"/>
          </p:cNvSpPr>
          <p:nvPr>
            <p:ph type="body"/>
          </p:nvPr>
        </p:nvSpPr>
        <p:spPr bwMode="auto">
          <a:xfrm>
            <a:off x="710248" y="4861441"/>
            <a:ext cx="5677048" cy="46002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3270467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7730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865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2041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DA9401E-164F-48FD-9BB3-2AE69629049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55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06077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42003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401676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252583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778071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2695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165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ADFC-6C4B-441A-AF0C-B1F5886EC7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9487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280451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539-7E58-4244-97F0-2F854C3E7FDB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1740335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2183D-1995-499F-9550-56BF07D064B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43920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EAB6C-C9A0-4446-B2FD-44ECA05728B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643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7C833-6D2F-4846-B452-3F7EE35A124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9362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26742-EBF9-489C-BC23-6B5CE1783A5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4A8A-5E92-4120-9ECE-58CA068F735C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B434-23C2-42C8-B127-5F36F4F3566E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66917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0985-120C-41A8-9837-67A24254747D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35751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CDA53-6E16-442C-9BC1-44B4B4C754CF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23745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</p:spTree>
    <p:extLst>
      <p:ext uri="{BB962C8B-B14F-4D97-AF65-F5344CB8AC3E}">
        <p14:creationId xmlns:p14="http://schemas.microsoft.com/office/powerpoint/2010/main" val="8033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i-FI"/>
              <a:t>Muokkaa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i-FI"/>
              <a:t>MAOL Ohjelmointia matematiikkaan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9E540E-F883-4E2F-A908-A52C165472E3}" type="slidenum">
              <a:rPr lang="ru-RU" altLang="fi-FI" smtClean="0"/>
              <a:pPr/>
              <a:t>‹#›</a:t>
            </a:fld>
            <a:endParaRPr lang="ru-RU" altLang="fi-FI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730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38311" y="870587"/>
            <a:ext cx="90354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Muuttujat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Suorakulmio 26"/>
          <p:cNvSpPr/>
          <p:nvPr/>
        </p:nvSpPr>
        <p:spPr>
          <a:xfrm>
            <a:off x="179512" y="223065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i-FI" sz="2400" dirty="0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39" y="2145234"/>
            <a:ext cx="5318459" cy="25675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2507">
            <a:off x="6049021" y="1861304"/>
            <a:ext cx="2965660" cy="283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63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uorakulmio 42"/>
          <p:cNvSpPr/>
          <p:nvPr/>
        </p:nvSpPr>
        <p:spPr>
          <a:xfrm>
            <a:off x="396810" y="4027095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372533" y="2046934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tsikko 1"/>
          <p:cNvSpPr txBox="1">
            <a:spLocks/>
          </p:cNvSpPr>
          <p:nvPr/>
        </p:nvSpPr>
        <p:spPr bwMode="auto">
          <a:xfrm>
            <a:off x="179513" y="752966"/>
            <a:ext cx="885698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Tehtäväsarja 1. Vertailuoperaattorit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Suorakulmio 46"/>
          <p:cNvSpPr/>
          <p:nvPr/>
        </p:nvSpPr>
        <p:spPr>
          <a:xfrm>
            <a:off x="1977106" y="4071192"/>
            <a:ext cx="637278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i-FI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Minkä totuusarvon </a:t>
            </a:r>
            <a:r>
              <a:rPr lang="fi-FI" sz="2200" dirty="0" err="1">
                <a:solidFill>
                  <a:schemeClr val="tx1"/>
                </a:solidFill>
                <a:latin typeface="Arial" charset="0"/>
              </a:rPr>
              <a:t>R</a:t>
            </a:r>
            <a:r>
              <a:rPr kumimoji="0" lang="fi-FI" sz="22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acket</a:t>
            </a:r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-komento palauttaa?</a:t>
            </a:r>
          </a:p>
          <a:p>
            <a:endParaRPr kumimoji="0" lang="fi-FI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457200" indent="-457200">
              <a:buAutoNum type="alphaLcParenR"/>
            </a:pPr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(= (+ 6 4) (- 13 3))	</a:t>
            </a:r>
          </a:p>
          <a:p>
            <a:pPr marL="457200" indent="-457200">
              <a:buAutoNum type="alphaLcParenR"/>
            </a:pPr>
            <a:endParaRPr lang="fi-FI" sz="2200" dirty="0">
              <a:solidFill>
                <a:schemeClr val="tx1"/>
              </a:solidFill>
              <a:latin typeface="Arial" charset="0"/>
            </a:endParaRPr>
          </a:p>
          <a:p>
            <a:pPr marL="457200" indent="-457200">
              <a:buAutoNum type="alphaLcParenR"/>
            </a:pPr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(&gt;= (+ 12 3) (+ 8 6))</a:t>
            </a:r>
            <a:endParaRPr kumimoji="0" lang="fi-FI" sz="2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89140" y="1440699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Interaktioikkuna</a:t>
            </a:r>
            <a:endParaRPr lang="fi-FI" dirty="0"/>
          </a:p>
        </p:txBody>
      </p:sp>
      <p:sp>
        <p:nvSpPr>
          <p:cNvPr id="18" name="Suorakulmio 46"/>
          <p:cNvSpPr/>
          <p:nvPr/>
        </p:nvSpPr>
        <p:spPr>
          <a:xfrm>
            <a:off x="1977106" y="2011330"/>
            <a:ext cx="691537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Minkä totuusarvon </a:t>
            </a:r>
            <a:r>
              <a:rPr lang="fi-FI" sz="2200" dirty="0" err="1" smtClean="0">
                <a:solidFill>
                  <a:schemeClr val="tx1"/>
                </a:solidFill>
                <a:latin typeface="Arial" charset="0"/>
              </a:rPr>
              <a:t>Racket</a:t>
            </a:r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-komento palauttaa?</a:t>
            </a:r>
          </a:p>
          <a:p>
            <a:endParaRPr kumimoji="0" lang="fi-FI" sz="2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r>
              <a:rPr kumimoji="0" lang="fi-FI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a) (= 5 6)</a:t>
            </a:r>
            <a:r>
              <a:rPr lang="fi-FI" sz="2200" dirty="0">
                <a:solidFill>
                  <a:schemeClr val="tx1"/>
                </a:solidFill>
                <a:latin typeface="Arial" charset="0"/>
              </a:rPr>
              <a:t>	</a:t>
            </a:r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	</a:t>
            </a:r>
            <a:r>
              <a:rPr kumimoji="0" lang="fi-FI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b) (&lt; 10 8)		c) (&gt; 9 7)</a:t>
            </a:r>
          </a:p>
          <a:p>
            <a:pPr marL="457200" indent="-457200">
              <a:buAutoNum type="alphaLcParenR"/>
            </a:pPr>
            <a:endParaRPr lang="fi-FI" sz="2200" dirty="0">
              <a:solidFill>
                <a:schemeClr val="tx1"/>
              </a:solidFill>
              <a:latin typeface="Arial" charset="0"/>
            </a:endParaRPr>
          </a:p>
          <a:p>
            <a:r>
              <a:rPr kumimoji="0" lang="fi-FI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d) (&gt;= 3 3)		e) (&lt;= 12 13)</a:t>
            </a:r>
          </a:p>
        </p:txBody>
      </p:sp>
    </p:spTree>
    <p:extLst>
      <p:ext uri="{BB962C8B-B14F-4D97-AF65-F5344CB8AC3E}">
        <p14:creationId xmlns:p14="http://schemas.microsoft.com/office/powerpoint/2010/main" val="369765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Suorakulmio 43"/>
          <p:cNvSpPr/>
          <p:nvPr/>
        </p:nvSpPr>
        <p:spPr>
          <a:xfrm>
            <a:off x="360167" y="1905993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8" name="Suorakulmio 46"/>
          <p:cNvSpPr/>
          <p:nvPr/>
        </p:nvSpPr>
        <p:spPr>
          <a:xfrm>
            <a:off x="1551724" y="1804853"/>
            <a:ext cx="614222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i-FI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Lataa ja aja </a:t>
            </a:r>
            <a:r>
              <a:rPr kumimoji="0" lang="fi-FI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Run</a:t>
            </a:r>
            <a:r>
              <a:rPr kumimoji="0" lang="fi-FI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-komennolla aiemmin tallentamasi tiedosto, jossa olit määritellyt </a:t>
            </a:r>
            <a:r>
              <a:rPr kumimoji="0" lang="fi-FI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define</a:t>
            </a:r>
            <a:r>
              <a:rPr kumimoji="0" lang="fi-FI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-käskyllä eri hedelmien lukumääriä. Tutki seuraavien lausekkeiden totuusarvoja.</a:t>
            </a:r>
          </a:p>
          <a:p>
            <a:endParaRPr lang="fi-FI" sz="1600" dirty="0">
              <a:solidFill>
                <a:schemeClr val="tx1"/>
              </a:solidFill>
              <a:latin typeface="Arial" charset="0"/>
            </a:endParaRPr>
          </a:p>
          <a:p>
            <a:pPr marL="457200" indent="-457200">
              <a:buAutoNum type="alphaLcParenR"/>
            </a:pPr>
            <a:r>
              <a:rPr kumimoji="0" lang="fi-FI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(&gt; luumuja omenoita)			</a:t>
            </a:r>
          </a:p>
          <a:p>
            <a:pPr marL="457200" indent="-457200">
              <a:buAutoNum type="alphaLcParenR"/>
            </a:pPr>
            <a:endParaRPr lang="fi-FI" sz="1600" dirty="0">
              <a:solidFill>
                <a:schemeClr val="tx1"/>
              </a:solidFill>
              <a:latin typeface="Arial" charset="0"/>
            </a:endParaRPr>
          </a:p>
          <a:p>
            <a:pPr marL="457200" indent="-457200">
              <a:buAutoNum type="alphaLcParenR"/>
            </a:pPr>
            <a:r>
              <a:rPr kumimoji="0" lang="fi-FI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(&lt; omenoita päärynöitä)</a:t>
            </a:r>
          </a:p>
          <a:p>
            <a:pPr marL="457200" indent="-457200">
              <a:buAutoNum type="alphaLcParenR"/>
            </a:pPr>
            <a:endParaRPr lang="fi-FI" sz="1600" dirty="0">
              <a:solidFill>
                <a:schemeClr val="tx1"/>
              </a:solidFill>
              <a:latin typeface="Arial" charset="0"/>
            </a:endParaRPr>
          </a:p>
          <a:p>
            <a:r>
              <a:rPr kumimoji="0" lang="fi-FI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c)     (&gt;= luumuja (+ omenoita päärynöitä))</a:t>
            </a:r>
          </a:p>
          <a:p>
            <a:endParaRPr lang="fi-FI" sz="1600" dirty="0" smtClean="0">
              <a:solidFill>
                <a:schemeClr val="tx1"/>
              </a:solidFill>
              <a:latin typeface="Arial" charset="0"/>
            </a:endParaRPr>
          </a:p>
          <a:p>
            <a:r>
              <a:rPr kumimoji="0" lang="fi-FI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d) 	Keksi oma hedelmien lukumääriin liittyvä yksinkertainen 	väitelause  ja pyydä pariasi tutkimaan vastaavan lausekkeen 	totuusarvo. Esimerkiksi: ”Onko omenoita, päärynöitä, 	luumuja ja appelsiineja yhteensä enemmän kuin 20 	kappaletta?”</a:t>
            </a:r>
            <a:endParaRPr lang="fi-FI" sz="1600" dirty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tsikko 1"/>
          <p:cNvSpPr txBox="1">
            <a:spLocks/>
          </p:cNvSpPr>
          <p:nvPr/>
        </p:nvSpPr>
        <p:spPr bwMode="auto">
          <a:xfrm>
            <a:off x="425200" y="752966"/>
            <a:ext cx="83952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Tehtäväsarja 1I. Vertailuoperaattorit ja muuttujat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56029" y="3056538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Interaktioikkuna</a:t>
            </a:r>
            <a:endParaRPr lang="fi-FI" dirty="0"/>
          </a:p>
        </p:txBody>
      </p:sp>
      <p:sp>
        <p:nvSpPr>
          <p:cNvPr id="19" name="TextBox 18"/>
          <p:cNvSpPr txBox="1"/>
          <p:nvPr/>
        </p:nvSpPr>
        <p:spPr>
          <a:xfrm>
            <a:off x="7156030" y="2492896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Määrittelyikkuna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0112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smtClean="0"/>
              <a:t>MAOL Ohjelmointia matematiikkaan</a:t>
            </a:r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81192" y="1700808"/>
            <a:ext cx="543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i-FI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Lisää tehtäviä desimaaliluvuilla.</a:t>
            </a:r>
            <a:endParaRPr lang="fi-FI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Vertailua </a:t>
            </a:r>
            <a:r>
              <a:rPr lang="fi-FI" dirty="0" smtClean="0">
                <a:solidFill>
                  <a:schemeClr val="tx1"/>
                </a:solidFill>
              </a:rPr>
              <a:t>rahoilla. Riittääkö </a:t>
            </a:r>
            <a:r>
              <a:rPr lang="fi-FI" dirty="0" smtClean="0">
                <a:solidFill>
                  <a:schemeClr val="tx1"/>
                </a:solidFill>
              </a:rPr>
              <a:t>rahat?</a:t>
            </a:r>
            <a:endParaRPr lang="fi-FI" dirty="0" smtClean="0">
              <a:solidFill>
                <a:schemeClr val="tx1"/>
              </a:solidFill>
            </a:endParaRPr>
          </a:p>
        </p:txBody>
      </p:sp>
      <p:sp>
        <p:nvSpPr>
          <p:cNvPr id="4" name="Otsikko 1"/>
          <p:cNvSpPr txBox="1">
            <a:spLocks/>
          </p:cNvSpPr>
          <p:nvPr/>
        </p:nvSpPr>
        <p:spPr bwMode="auto">
          <a:xfrm>
            <a:off x="179513" y="752966"/>
            <a:ext cx="885698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Tulossa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7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38311" y="870587"/>
            <a:ext cx="90354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Muuttujaan voi sijoittaa luvun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Suorakulmio 26"/>
          <p:cNvSpPr/>
          <p:nvPr/>
        </p:nvSpPr>
        <p:spPr>
          <a:xfrm>
            <a:off x="179512" y="223065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i-FI" sz="2400" dirty="0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27984" y="323503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4243" y="1587304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Usein laskemista helpottaa se, että voi nimetä laskutoimituksissa tarvittavia lukuja. Ohjelmoinnissa tämä pystytään tekemään helposti muuttujien avulla. Tarkastellaan seuraavaa esimerkkiä.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9371" y="3550079"/>
            <a:ext cx="309634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tx1"/>
                </a:solidFill>
              </a:rPr>
              <a:t>(</a:t>
            </a:r>
            <a:r>
              <a:rPr lang="fi-FI" sz="2800" dirty="0" err="1" smtClean="0">
                <a:solidFill>
                  <a:schemeClr val="tx1"/>
                </a:solidFill>
              </a:rPr>
              <a:t>define</a:t>
            </a:r>
            <a:r>
              <a:rPr lang="fi-FI" sz="2800" dirty="0" smtClean="0">
                <a:solidFill>
                  <a:schemeClr val="tx1"/>
                </a:solidFill>
              </a:rPr>
              <a:t> a 10) </a:t>
            </a:r>
            <a:endParaRPr lang="fi-FI" sz="28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324" y="4339382"/>
            <a:ext cx="3575660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err="1"/>
              <a:t>d</a:t>
            </a:r>
            <a:r>
              <a:rPr lang="fi-FI" dirty="0" err="1" smtClean="0"/>
              <a:t>efine</a:t>
            </a:r>
            <a:r>
              <a:rPr lang="fi-FI" dirty="0" smtClean="0"/>
              <a:t>-komennolla kerrot ohjelmalle, että olet tekemässä muuttujan määrittelyä.</a:t>
            </a:r>
            <a:endParaRPr lang="fi-FI" dirty="0"/>
          </a:p>
        </p:txBody>
      </p:sp>
      <p:sp>
        <p:nvSpPr>
          <p:cNvPr id="12" name="TextBox 11"/>
          <p:cNvSpPr txBox="1"/>
          <p:nvPr/>
        </p:nvSpPr>
        <p:spPr>
          <a:xfrm>
            <a:off x="834235" y="2652698"/>
            <a:ext cx="1629019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Muuttujan nimi on a.</a:t>
            </a:r>
            <a:endParaRPr lang="fi-FI" dirty="0"/>
          </a:p>
        </p:txBody>
      </p:sp>
      <p:sp>
        <p:nvSpPr>
          <p:cNvPr id="13" name="TextBox 12"/>
          <p:cNvSpPr txBox="1"/>
          <p:nvPr/>
        </p:nvSpPr>
        <p:spPr>
          <a:xfrm>
            <a:off x="2696688" y="2652698"/>
            <a:ext cx="1629019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Muuttujan a</a:t>
            </a:r>
            <a:r>
              <a:rPr lang="fi-FI" dirty="0"/>
              <a:t> </a:t>
            </a:r>
            <a:r>
              <a:rPr lang="fi-FI" dirty="0" smtClean="0"/>
              <a:t>arvo on 10.</a:t>
            </a:r>
            <a:endParaRPr lang="fi-FI" dirty="0"/>
          </a:p>
        </p:txBody>
      </p:sp>
      <p:cxnSp>
        <p:nvCxnSpPr>
          <p:cNvPr id="9" name="Straight Arrow Connector 8"/>
          <p:cNvCxnSpPr>
            <a:stCxn id="13" idx="2"/>
          </p:cNvCxnSpPr>
          <p:nvPr/>
        </p:nvCxnSpPr>
        <p:spPr>
          <a:xfrm flipH="1">
            <a:off x="2594411" y="3299029"/>
            <a:ext cx="916787" cy="35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70870" y="3258464"/>
            <a:ext cx="610846" cy="48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</p:cNvCxnSpPr>
          <p:nvPr/>
        </p:nvCxnSpPr>
        <p:spPr>
          <a:xfrm flipH="1" flipV="1">
            <a:off x="1470870" y="4024443"/>
            <a:ext cx="1169284" cy="314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78" y="2684540"/>
            <a:ext cx="2495465" cy="1936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6168457" y="4373350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Interaktioikkuna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2213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38311" y="870587"/>
            <a:ext cx="90354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Muuttujaan voi sijoittaa tekstiäkin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Suorakulmio 26"/>
          <p:cNvSpPr/>
          <p:nvPr/>
        </p:nvSpPr>
        <p:spPr>
          <a:xfrm>
            <a:off x="179512" y="223065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i-FI" sz="2400" dirty="0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27984" y="323503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536" y="163706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Ohjelmoinnissa voit sijoittaa muuttujaan myös tekstiä.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209442"/>
            <a:ext cx="33344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i-FI" sz="2800" dirty="0" smtClean="0">
                <a:solidFill>
                  <a:schemeClr val="tx1"/>
                </a:solidFill>
              </a:rPr>
              <a:t>(</a:t>
            </a:r>
            <a:r>
              <a:rPr lang="fi-FI" sz="2800" dirty="0" err="1" smtClean="0">
                <a:solidFill>
                  <a:schemeClr val="tx1"/>
                </a:solidFill>
              </a:rPr>
              <a:t>define</a:t>
            </a:r>
            <a:r>
              <a:rPr lang="fi-FI" sz="2800" dirty="0" smtClean="0">
                <a:solidFill>
                  <a:schemeClr val="tx1"/>
                </a:solidFill>
              </a:rPr>
              <a:t> nimi ”Heidi”) </a:t>
            </a:r>
            <a:endParaRPr lang="fi-FI" sz="28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7371" y="3235030"/>
            <a:ext cx="293692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Muuttujaan nimi sijoitetaan merkkijono ”Heidi”.</a:t>
            </a:r>
            <a:endParaRPr lang="fi-FI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968438" y="2714816"/>
            <a:ext cx="198767" cy="53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0"/>
          </p:cNvCxnSpPr>
          <p:nvPr/>
        </p:nvCxnSpPr>
        <p:spPr>
          <a:xfrm flipV="1">
            <a:off x="2175833" y="2757226"/>
            <a:ext cx="835794" cy="47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757" y="2341888"/>
            <a:ext cx="3960440" cy="1381076"/>
          </a:xfrm>
          <a:prstGeom prst="rect">
            <a:avLst/>
          </a:prstGeom>
          <a:ln>
            <a:solidFill>
              <a:schemeClr val="accent1">
                <a:lumMod val="90000"/>
              </a:schemeClr>
            </a:solidFill>
          </a:ln>
        </p:spPr>
      </p:pic>
      <p:sp>
        <p:nvSpPr>
          <p:cNvPr id="23" name="TextBox 22"/>
          <p:cNvSpPr txBox="1"/>
          <p:nvPr/>
        </p:nvSpPr>
        <p:spPr>
          <a:xfrm>
            <a:off x="6288691" y="3595094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Interaktioikkuna</a:t>
            </a:r>
            <a:endParaRPr lang="fi-FI" dirty="0"/>
          </a:p>
        </p:txBody>
      </p:sp>
      <p:sp>
        <p:nvSpPr>
          <p:cNvPr id="24" name="TextBox 23"/>
          <p:cNvSpPr txBox="1"/>
          <p:nvPr/>
        </p:nvSpPr>
        <p:spPr>
          <a:xfrm>
            <a:off x="707371" y="4025215"/>
            <a:ext cx="6940588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HUOM! Käytä aina eri nimiä uusille muuttujille, sillä et voi vaihtaa interaktioikkunassa jo aiemmin määrittelemäsi muuttujan arvoa. Voit kokeilla määritellä nimi-muuttujaa uudestaan seuraavasti: (</a:t>
            </a:r>
            <a:r>
              <a:rPr lang="fi-FI" dirty="0" err="1" smtClean="0"/>
              <a:t>define</a:t>
            </a:r>
            <a:r>
              <a:rPr lang="fi-FI" dirty="0" smtClean="0"/>
              <a:t> nimi ”Niko”). Millaisen virheilmoituksen saat? 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9701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uorakulmio 42"/>
          <p:cNvSpPr/>
          <p:nvPr/>
        </p:nvSpPr>
        <p:spPr>
          <a:xfrm>
            <a:off x="387810" y="2887571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372533" y="2046934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45" name="Suorakulmio 44"/>
          <p:cNvSpPr/>
          <p:nvPr/>
        </p:nvSpPr>
        <p:spPr>
          <a:xfrm>
            <a:off x="372533" y="3805532"/>
            <a:ext cx="110456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3</a:t>
            </a:r>
            <a:endParaRPr lang="fi-FI" sz="1600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8" name="Suorakulmio 46"/>
          <p:cNvSpPr/>
          <p:nvPr/>
        </p:nvSpPr>
        <p:spPr>
          <a:xfrm>
            <a:off x="2051720" y="2046934"/>
            <a:ext cx="51120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i-FI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Määrittele muuttuja x = 5.</a:t>
            </a: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tsikko 1"/>
          <p:cNvSpPr txBox="1">
            <a:spLocks/>
          </p:cNvSpPr>
          <p:nvPr/>
        </p:nvSpPr>
        <p:spPr bwMode="auto">
          <a:xfrm>
            <a:off x="353192" y="752966"/>
            <a:ext cx="760318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Tehtäväsarja 1. Laskemista muuttujien avulla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Suorakulmio 46"/>
          <p:cNvSpPr/>
          <p:nvPr/>
        </p:nvSpPr>
        <p:spPr>
          <a:xfrm>
            <a:off x="2010211" y="2757355"/>
            <a:ext cx="51120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Laske tehtävässä 1 määrittelemäsi muuttujan avulla lausekkeen x+3 arvo.</a:t>
            </a:r>
            <a:endParaRPr kumimoji="0" lang="fi-FI" sz="2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Suorakulmio 46"/>
          <p:cNvSpPr/>
          <p:nvPr/>
        </p:nvSpPr>
        <p:spPr>
          <a:xfrm>
            <a:off x="2051720" y="3746023"/>
            <a:ext cx="51120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Laske tehtävässä 1 määrittelemäsi muuttujan avulla lausekkeen 10-x arvo.</a:t>
            </a:r>
            <a:endParaRPr kumimoji="0" lang="fi-FI" sz="2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64347" y="1163619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Interaktioikkuna</a:t>
            </a:r>
            <a:endParaRPr lang="fi-FI" dirty="0"/>
          </a:p>
        </p:txBody>
      </p:sp>
      <p:sp>
        <p:nvSpPr>
          <p:cNvPr id="16" name="Suorakulmio 44"/>
          <p:cNvSpPr/>
          <p:nvPr/>
        </p:nvSpPr>
        <p:spPr>
          <a:xfrm>
            <a:off x="353192" y="4730990"/>
            <a:ext cx="1104566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4</a:t>
            </a:r>
            <a:endParaRPr lang="fi-FI" sz="1600" dirty="0"/>
          </a:p>
        </p:txBody>
      </p:sp>
      <p:sp>
        <p:nvSpPr>
          <p:cNvPr id="17" name="Suorakulmio 46"/>
          <p:cNvSpPr/>
          <p:nvPr/>
        </p:nvSpPr>
        <p:spPr>
          <a:xfrm>
            <a:off x="2051720" y="4675670"/>
            <a:ext cx="612068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i-FI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Määrittele muuttuja nimeltä oppilas, ja sijoita siihen oma nimesi. Tulosta nimesi muuttujan avulla interaktioikkunassa.</a:t>
            </a:r>
          </a:p>
        </p:txBody>
      </p:sp>
    </p:spTree>
    <p:extLst>
      <p:ext uri="{BB962C8B-B14F-4D97-AF65-F5344CB8AC3E}">
        <p14:creationId xmlns:p14="http://schemas.microsoft.com/office/powerpoint/2010/main" val="4946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38311" y="870587"/>
            <a:ext cx="90354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Muuttujat määrittelyikkunassa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Suorakulmio 26"/>
          <p:cNvSpPr/>
          <p:nvPr/>
        </p:nvSpPr>
        <p:spPr>
          <a:xfrm>
            <a:off x="179512" y="223065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i-FI" sz="2400" dirty="0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27984" y="323503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1587304"/>
            <a:ext cx="49685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Käytetään määrittelyikkunaa muuttujien määrittelyyn. Tee seuraavat muuttujien määrittelyt määrittelyikkunassa. Muista lopuksi ajaa ohjelmasi </a:t>
            </a:r>
            <a:r>
              <a:rPr lang="fi-FI" dirty="0" err="1" smtClean="0">
                <a:solidFill>
                  <a:schemeClr val="tx1"/>
                </a:solidFill>
              </a:rPr>
              <a:t>Run</a:t>
            </a:r>
            <a:r>
              <a:rPr lang="fi-FI" dirty="0" smtClean="0">
                <a:solidFill>
                  <a:schemeClr val="tx1"/>
                </a:solidFill>
              </a:rPr>
              <a:t>-näppäimellä jotta saat muuttujat käyttöösi interaktioikkunassa.</a:t>
            </a:r>
          </a:p>
          <a:p>
            <a:endParaRPr lang="fi-FI" dirty="0">
              <a:solidFill>
                <a:schemeClr val="tx1"/>
              </a:solidFill>
            </a:endParaRPr>
          </a:p>
          <a:p>
            <a:r>
              <a:rPr lang="fi-FI" dirty="0" smtClean="0">
                <a:solidFill>
                  <a:schemeClr val="tx1"/>
                </a:solidFill>
              </a:rPr>
              <a:t>Lasketaan seuraavaksi interaktioikkunassa: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Kuinka paljon omenoita ja päärynöitä on yhteensä.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i-FI" dirty="0" smtClean="0">
                <a:solidFill>
                  <a:schemeClr val="tx1"/>
                </a:solidFill>
              </a:rPr>
              <a:t>Kuinka paljon luumuja ja appelsiineja on yhteensä.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11191"/>
            <a:ext cx="2630881" cy="185136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687324" y="1491133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Määrittelyikkuna</a:t>
            </a:r>
            <a:endParaRPr lang="fi-FI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50" y="2775085"/>
            <a:ext cx="658411" cy="3429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255" y="3859539"/>
            <a:ext cx="3086531" cy="1114581"/>
          </a:xfrm>
          <a:prstGeom prst="rect">
            <a:avLst/>
          </a:prstGeom>
          <a:ln>
            <a:solidFill>
              <a:schemeClr val="accent1">
                <a:lumMod val="90000"/>
              </a:schemeClr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7036592" y="4697442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Interaktioikkuna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10948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396932" y="4831252"/>
            <a:ext cx="5793095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HUOM! Tallenna määrittelyikkunaan kirjoittamasi koodi, sitä tarvitaan myös tulevissa tehtävissä. Voit nimetä tiedostosi esimerkiksi: hedelmä-</a:t>
            </a:r>
            <a:r>
              <a:rPr lang="fi-FI" dirty="0" err="1" smtClean="0"/>
              <a:t>laskuja.rkt</a:t>
            </a:r>
            <a:endParaRPr lang="fi-FI" dirty="0"/>
          </a:p>
        </p:txBody>
      </p:sp>
      <p:pic>
        <p:nvPicPr>
          <p:cNvPr id="10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22920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uorakulmio 42"/>
          <p:cNvSpPr/>
          <p:nvPr/>
        </p:nvSpPr>
        <p:spPr>
          <a:xfrm>
            <a:off x="387810" y="3340854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2</a:t>
            </a:r>
            <a:endParaRPr lang="fi-FI" sz="1600" dirty="0"/>
          </a:p>
        </p:txBody>
      </p:sp>
      <p:sp>
        <p:nvSpPr>
          <p:cNvPr id="44" name="Suorakulmio 43"/>
          <p:cNvSpPr/>
          <p:nvPr/>
        </p:nvSpPr>
        <p:spPr>
          <a:xfrm>
            <a:off x="372533" y="2046934"/>
            <a:ext cx="1074012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kumimoji="0" lang="fi-FI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Tehtävä </a:t>
            </a:r>
            <a:r>
              <a:rPr lang="fi-FI" sz="1600" dirty="0">
                <a:latin typeface="Arial" charset="0"/>
              </a:rPr>
              <a:t>1</a:t>
            </a:r>
            <a:endParaRPr lang="fi-FI" sz="1600" dirty="0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sp>
        <p:nvSpPr>
          <p:cNvPr id="38" name="Suorakulmio 46"/>
          <p:cNvSpPr/>
          <p:nvPr/>
        </p:nvSpPr>
        <p:spPr>
          <a:xfrm>
            <a:off x="2051720" y="1995343"/>
            <a:ext cx="709228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Laske edellisen esimerkin mukaisesti paljonko omenoita, päärynöitä, luumuja ja appelsiineja on yhteensä. </a:t>
            </a:r>
            <a:endParaRPr kumimoji="0" lang="fi-FI" sz="2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4" y="5133041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tsikko 1"/>
          <p:cNvSpPr txBox="1">
            <a:spLocks/>
          </p:cNvSpPr>
          <p:nvPr/>
        </p:nvSpPr>
        <p:spPr bwMode="auto">
          <a:xfrm>
            <a:off x="425200" y="752966"/>
            <a:ext cx="7603184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Tehtäväsarja 1I. Laskemista muuttujien avulla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Suorakulmio 46"/>
          <p:cNvSpPr/>
          <p:nvPr/>
        </p:nvSpPr>
        <p:spPr>
          <a:xfrm>
            <a:off x="2051720" y="3279490"/>
            <a:ext cx="640871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2200" dirty="0" smtClean="0">
                <a:solidFill>
                  <a:schemeClr val="tx1"/>
                </a:solidFill>
                <a:latin typeface="Arial" charset="0"/>
              </a:rPr>
              <a:t>Lisää määrittelyikkunaan vielä muuttujat banaanien (5 kappaletta) ja sitruunoiden (7 kappaletta) lukumäärille. Laske paljonko sinulla on nyt hedelmiä yhteensä.</a:t>
            </a:r>
            <a:endParaRPr kumimoji="0" lang="fi-FI" sz="22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64347" y="1163619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Interaktioikkuna</a:t>
            </a:r>
            <a:endParaRPr lang="fi-FI" dirty="0"/>
          </a:p>
        </p:txBody>
      </p:sp>
      <p:sp>
        <p:nvSpPr>
          <p:cNvPr id="19" name="TextBox 18"/>
          <p:cNvSpPr txBox="1"/>
          <p:nvPr/>
        </p:nvSpPr>
        <p:spPr>
          <a:xfrm>
            <a:off x="6764346" y="1618208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Määrittelyikkuna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4386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38311" y="870587"/>
            <a:ext cx="90354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Totuusarvot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Suorakulmio 26"/>
          <p:cNvSpPr/>
          <p:nvPr/>
        </p:nvSpPr>
        <p:spPr>
          <a:xfrm>
            <a:off x="179512" y="223065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i-FI" sz="2400" dirty="0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27984" y="323503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192" y="1711536"/>
            <a:ext cx="80232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solidFill>
                  <a:schemeClr val="tx1"/>
                </a:solidFill>
              </a:rPr>
              <a:t>Tarkastellaan väitelauseita, jotka voivat olla joko tosia tai epätosia. Jos väitelause on totta, on kyseisen väitelauseen totuusarvo tosi, jos väitelause ei ole totta, on kyseisen väitelauseen totuusarvo epätosi.</a:t>
            </a:r>
          </a:p>
          <a:p>
            <a:endParaRPr lang="fi-FI" dirty="0">
              <a:solidFill>
                <a:schemeClr val="tx1"/>
              </a:solidFill>
            </a:endParaRPr>
          </a:p>
          <a:p>
            <a:r>
              <a:rPr lang="fi-FI" dirty="0" smtClean="0">
                <a:solidFill>
                  <a:schemeClr val="tx1"/>
                </a:solidFill>
              </a:rPr>
              <a:t>Esimerkkejä väitelauseista ja niiden totuusarvoista:</a:t>
            </a:r>
          </a:p>
          <a:p>
            <a:endParaRPr lang="fi-FI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fi-FI" dirty="0">
                <a:solidFill>
                  <a:schemeClr val="tx1"/>
                </a:solidFill>
              </a:rPr>
              <a:t>Luku 10 on </a:t>
            </a:r>
            <a:r>
              <a:rPr lang="fi-FI" dirty="0" err="1">
                <a:solidFill>
                  <a:schemeClr val="tx1"/>
                </a:solidFill>
              </a:rPr>
              <a:t>yhtäsuuri</a:t>
            </a:r>
            <a:r>
              <a:rPr lang="fi-FI" dirty="0">
                <a:solidFill>
                  <a:schemeClr val="tx1"/>
                </a:solidFill>
              </a:rPr>
              <a:t> kuin 5+5.</a:t>
            </a:r>
            <a:r>
              <a:rPr lang="fi-FI" dirty="0" smtClean="0">
                <a:solidFill>
                  <a:schemeClr val="tx1"/>
                </a:solidFill>
              </a:rPr>
              <a:t>							TOSI</a:t>
            </a:r>
          </a:p>
          <a:p>
            <a:pPr marL="342900" indent="-342900">
              <a:buFont typeface="+mj-lt"/>
              <a:buAutoNum type="alphaLcParenR"/>
            </a:pPr>
            <a:r>
              <a:rPr lang="fi-FI" dirty="0" smtClean="0">
                <a:solidFill>
                  <a:schemeClr val="tx1"/>
                </a:solidFill>
              </a:rPr>
              <a:t>Luku </a:t>
            </a:r>
            <a:r>
              <a:rPr lang="fi-FI" dirty="0">
                <a:solidFill>
                  <a:schemeClr val="tx1"/>
                </a:solidFill>
              </a:rPr>
              <a:t>9 on suurempi kuin 6. </a:t>
            </a:r>
            <a:r>
              <a:rPr lang="fi-FI" dirty="0" smtClean="0">
                <a:solidFill>
                  <a:schemeClr val="tx1"/>
                </a:solidFill>
              </a:rPr>
              <a:t>							TOSI</a:t>
            </a:r>
          </a:p>
          <a:p>
            <a:pPr marL="342900" indent="-342900">
              <a:buFont typeface="+mj-lt"/>
              <a:buAutoNum type="alphaLcParenR"/>
            </a:pPr>
            <a:r>
              <a:rPr lang="fi-FI" dirty="0" smtClean="0">
                <a:solidFill>
                  <a:schemeClr val="tx1"/>
                </a:solidFill>
              </a:rPr>
              <a:t>Luku 9 on pienempi kuin 6.								EPÄTOSI</a:t>
            </a:r>
          </a:p>
          <a:p>
            <a:pPr marL="342900" indent="-342900">
              <a:buFont typeface="+mj-lt"/>
              <a:buAutoNum type="alphaLcParenR"/>
            </a:pPr>
            <a:r>
              <a:rPr lang="fi-FI" dirty="0" smtClean="0">
                <a:solidFill>
                  <a:schemeClr val="tx1"/>
                </a:solidFill>
              </a:rPr>
              <a:t>Luku 22 on suurempi tai </a:t>
            </a:r>
            <a:r>
              <a:rPr lang="fi-FI" dirty="0" err="1" smtClean="0">
                <a:solidFill>
                  <a:schemeClr val="tx1"/>
                </a:solidFill>
              </a:rPr>
              <a:t>yhtäsuuri</a:t>
            </a:r>
            <a:r>
              <a:rPr lang="fi-FI" dirty="0" smtClean="0">
                <a:solidFill>
                  <a:schemeClr val="tx1"/>
                </a:solidFill>
              </a:rPr>
              <a:t> kuin 17+4.				TOSI</a:t>
            </a:r>
          </a:p>
          <a:p>
            <a:pPr marL="342900" indent="-342900">
              <a:buFont typeface="+mj-lt"/>
              <a:buAutoNum type="alphaLcParenR"/>
            </a:pPr>
            <a:r>
              <a:rPr lang="fi-FI" dirty="0" smtClean="0">
                <a:solidFill>
                  <a:schemeClr val="tx1"/>
                </a:solidFill>
              </a:rPr>
              <a:t>Luku 18 on pienempi tai </a:t>
            </a:r>
            <a:r>
              <a:rPr lang="fi-FI" dirty="0" err="1" smtClean="0">
                <a:solidFill>
                  <a:schemeClr val="tx1"/>
                </a:solidFill>
              </a:rPr>
              <a:t>yhtäsuuri</a:t>
            </a:r>
            <a:r>
              <a:rPr lang="fi-FI" dirty="0" smtClean="0">
                <a:solidFill>
                  <a:schemeClr val="tx1"/>
                </a:solidFill>
              </a:rPr>
              <a:t> kuin 15+4				TOSI</a:t>
            </a:r>
          </a:p>
        </p:txBody>
      </p:sp>
    </p:spTree>
    <p:extLst>
      <p:ext uri="{BB962C8B-B14F-4D97-AF65-F5344CB8AC3E}">
        <p14:creationId xmlns:p14="http://schemas.microsoft.com/office/powerpoint/2010/main" val="63435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38311" y="870587"/>
            <a:ext cx="90354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Vertailuoperaattorit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Suorakulmio 26"/>
          <p:cNvSpPr/>
          <p:nvPr/>
        </p:nvSpPr>
        <p:spPr>
          <a:xfrm>
            <a:off x="179512" y="223065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i-FI" sz="2400" dirty="0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27984" y="323503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192" y="1916832"/>
            <a:ext cx="643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endParaRPr lang="fi-FI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arenR"/>
            </a:pPr>
            <a:endParaRPr lang="fi-FI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86793"/>
              </p:ext>
            </p:extLst>
          </p:nvPr>
        </p:nvGraphicFramePr>
        <p:xfrm>
          <a:off x="752732" y="1579804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980"/>
                <a:gridCol w="1008112"/>
                <a:gridCol w="3860908"/>
              </a:tblGrid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Merkintä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Racket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Merkitys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=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=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 smtClean="0"/>
                        <a:t>yhtäsuuri</a:t>
                      </a:r>
                      <a:r>
                        <a:rPr lang="fi-FI" dirty="0" smtClean="0"/>
                        <a:t> kuin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&gt;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&gt;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suurempi kuin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&lt;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&lt;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pienempi kuin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≥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&gt;=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suurempi tai </a:t>
                      </a:r>
                      <a:r>
                        <a:rPr lang="fi-FI" dirty="0" err="1" smtClean="0"/>
                        <a:t>yhtäsuuri</a:t>
                      </a:r>
                      <a:r>
                        <a:rPr lang="fi-FI" baseline="0" dirty="0" smtClean="0"/>
                        <a:t> kuin</a:t>
                      </a:r>
                      <a:endParaRPr lang="fi-FI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dirty="0" smtClean="0"/>
                        <a:t>≤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&lt;=</a:t>
                      </a:r>
                      <a:endParaRPr lang="fi-F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pienempi tai </a:t>
                      </a:r>
                      <a:r>
                        <a:rPr lang="fi-FI" dirty="0" err="1" smtClean="0"/>
                        <a:t>yhtäsuuri</a:t>
                      </a:r>
                      <a:r>
                        <a:rPr lang="fi-FI" dirty="0" smtClean="0"/>
                        <a:t> kuin</a:t>
                      </a:r>
                      <a:endParaRPr lang="fi-FI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9257" y="4045508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>
                <a:solidFill>
                  <a:schemeClr val="tx1"/>
                </a:solidFill>
              </a:rPr>
              <a:t>Racketissa</a:t>
            </a:r>
            <a:r>
              <a:rPr lang="fi-FI" dirty="0" smtClean="0">
                <a:solidFill>
                  <a:schemeClr val="tx1"/>
                </a:solidFill>
              </a:rPr>
              <a:t> lukuja tai matemaattisten lausekkeiden arvoja voi vertailla matematiikasta tutuilla merkinnöillä. </a:t>
            </a:r>
            <a:r>
              <a:rPr lang="fi-FI" dirty="0" err="1" smtClean="0">
                <a:solidFill>
                  <a:schemeClr val="tx1"/>
                </a:solidFill>
              </a:rPr>
              <a:t>Racket</a:t>
            </a:r>
            <a:r>
              <a:rPr lang="fi-FI" dirty="0" smtClean="0">
                <a:solidFill>
                  <a:schemeClr val="tx1"/>
                </a:solidFill>
              </a:rPr>
              <a:t> palauttaa vertailun tuloksena joko toden (</a:t>
            </a:r>
            <a:r>
              <a:rPr lang="fi-FI" dirty="0" err="1" smtClean="0">
                <a:solidFill>
                  <a:schemeClr val="tx1"/>
                </a:solidFill>
              </a:rPr>
              <a:t>true</a:t>
            </a:r>
            <a:r>
              <a:rPr lang="fi-FI" dirty="0" smtClean="0">
                <a:solidFill>
                  <a:schemeClr val="tx1"/>
                </a:solidFill>
              </a:rPr>
              <a:t>) tai epätoden (</a:t>
            </a:r>
            <a:r>
              <a:rPr lang="fi-FI" dirty="0" err="1" smtClean="0">
                <a:solidFill>
                  <a:schemeClr val="tx1"/>
                </a:solidFill>
              </a:rPr>
              <a:t>false</a:t>
            </a:r>
            <a:r>
              <a:rPr lang="fi-FI" dirty="0" smtClean="0">
                <a:solidFill>
                  <a:schemeClr val="tx1"/>
                </a:solidFill>
              </a:rPr>
              <a:t>) </a:t>
            </a:r>
            <a:endParaRPr lang="fi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4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16790"/>
            <a:ext cx="1254667" cy="125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tsikko 1"/>
          <p:cNvSpPr txBox="1">
            <a:spLocks/>
          </p:cNvSpPr>
          <p:nvPr/>
        </p:nvSpPr>
        <p:spPr bwMode="auto">
          <a:xfrm>
            <a:off x="338311" y="870587"/>
            <a:ext cx="9035472" cy="599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5pPr>
            <a:lvl6pPr marL="25146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6pPr>
            <a:lvl7pPr marL="29718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7pPr>
            <a:lvl8pPr marL="34290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8pPr>
            <a:lvl9pPr marL="3886200" indent="-228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400">
                <a:solidFill>
                  <a:srgbClr val="000000"/>
                </a:solidFill>
                <a:latin typeface="Arial" charset="0"/>
                <a:ea typeface="AR PL Mingti2L Big5" charset="0"/>
                <a:cs typeface="AR PL Mingti2L Big5" charset="0"/>
              </a:defRPr>
            </a:lvl9pPr>
          </a:lstStyle>
          <a:p>
            <a:pPr algn="l"/>
            <a:r>
              <a:rPr lang="fi-FI" altLang="fi-FI" sz="4000" b="1" kern="0" dirty="0" smtClean="0">
                <a:solidFill>
                  <a:schemeClr val="accent6">
                    <a:lumMod val="75000"/>
                  </a:schemeClr>
                </a:solidFill>
              </a:rPr>
              <a:t>Vertailuoperaattorien käyttö</a:t>
            </a:r>
            <a:endParaRPr lang="fi-FI" altLang="fi-FI" sz="4000" b="1" kern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Suorakulmio 26"/>
          <p:cNvSpPr/>
          <p:nvPr/>
        </p:nvSpPr>
        <p:spPr>
          <a:xfrm>
            <a:off x="179512" y="2230659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i-FI" sz="2400" dirty="0"/>
          </a:p>
        </p:txBody>
      </p:sp>
      <p:sp>
        <p:nvSpPr>
          <p:cNvPr id="7" name="Alatunnisteen paikkamerk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r>
              <a:rPr lang="fi-FI" dirty="0"/>
              <a:t>MAOL Ohjelmointia matematiikkaan</a:t>
            </a:r>
            <a:endParaRPr lang="ru-RU" dirty="0"/>
          </a:p>
        </p:txBody>
      </p:sp>
      <p:pic>
        <p:nvPicPr>
          <p:cNvPr id="51" name="Picture 2" descr="WeSchem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087626"/>
            <a:ext cx="1495802" cy="138383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27984" y="323503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192" y="1916832"/>
            <a:ext cx="643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endParaRPr lang="fi-FI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arenR"/>
            </a:pPr>
            <a:endParaRPr lang="fi-FI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755645"/>
            <a:ext cx="4445100" cy="2958770"/>
          </a:xfrm>
          <a:prstGeom prst="rect">
            <a:avLst/>
          </a:prstGeom>
          <a:ln>
            <a:solidFill>
              <a:schemeClr val="accent1">
                <a:lumMod val="90000"/>
              </a:schemeClr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6858317" y="4529749"/>
            <a:ext cx="189520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dirty="0" smtClean="0"/>
              <a:t>Interaktioikkuna</a:t>
            </a:r>
            <a:endParaRPr lang="fi-FI" dirty="0"/>
          </a:p>
        </p:txBody>
      </p:sp>
      <p:sp>
        <p:nvSpPr>
          <p:cNvPr id="11" name="TextBox 10"/>
          <p:cNvSpPr txBox="1"/>
          <p:nvPr/>
        </p:nvSpPr>
        <p:spPr>
          <a:xfrm>
            <a:off x="581192" y="1904312"/>
            <a:ext cx="3414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dirty="0" smtClean="0">
                <a:solidFill>
                  <a:schemeClr val="tx1"/>
                </a:solidFill>
              </a:rPr>
              <a:t>Kokeile vertailuoperaattorien =, &gt;, &lt;, &gt;= ja &lt;= käyttöä Interaktioikkunassa.</a:t>
            </a:r>
            <a:endParaRPr lang="fi-FI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1208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36&quot;&gt;&lt;property id=&quot;20148&quot; value=&quot;5&quot;/&gt;&lt;property id=&quot;20300&quot; value=&quot;Slide 5&quot;/&gt;&lt;property id=&quot;20307&quot; value=&quot;369&quot;/&gt;&lt;/object&gt;&lt;object type=&quot;3&quot; unique_id=&quot;10069&quot;&gt;&lt;property id=&quot;20148&quot; value=&quot;5&quot;/&gt;&lt;property id=&quot;20300&quot; value=&quot;Slide 2&quot;/&gt;&lt;property id=&quot;20307&quot; value=&quot;370&quot;/&gt;&lt;/object&gt;&lt;object type=&quot;3&quot; unique_id=&quot;10148&quot;&gt;&lt;property id=&quot;20148&quot; value=&quot;5&quot;/&gt;&lt;property id=&quot;20300&quot; value=&quot;Slide 8&quot;/&gt;&lt;property id=&quot;20307&quot; value=&quot;372&quot;/&gt;&lt;/object&gt;&lt;object type=&quot;3&quot; unique_id=&quot;10215&quot;&gt;&lt;property id=&quot;20148&quot; value=&quot;5&quot;/&gt;&lt;property id=&quot;20300&quot; value=&quot;Slide 1&quot;/&gt;&lt;property id=&quot;20307&quot; value=&quot;374&quot;/&gt;&lt;/object&gt;&lt;object type=&quot;3&quot; unique_id=&quot;10508&quot;&gt;&lt;property id=&quot;20148&quot; value=&quot;5&quot;/&gt;&lt;property id=&quot;20300&quot; value=&quot;Slide 3&quot;/&gt;&lt;property id=&quot;20307&quot; value=&quot;377&quot;/&gt;&lt;/object&gt;&lt;object type=&quot;3&quot; unique_id=&quot;10609&quot;&gt;&lt;property id=&quot;20148&quot; value=&quot;5&quot;/&gt;&lt;property id=&quot;20300&quot; value=&quot;Slide 6&quot;/&gt;&lt;property id=&quot;20307&quot; value=&quot;379&quot;/&gt;&lt;/object&gt;&lt;object type=&quot;3&quot; unique_id=&quot;10610&quot;&gt;&lt;property id=&quot;20148&quot; value=&quot;5&quot;/&gt;&lt;property id=&quot;20300&quot; value=&quot;Slide 7&quot;/&gt;&lt;property id=&quot;20307&quot; value=&quot;378&quot;/&gt;&lt;/object&gt;&lt;object type=&quot;3&quot; unique_id=&quot;10797&quot;&gt;&lt;property id=&quot;20148&quot; value=&quot;5&quot;/&gt;&lt;property id=&quot;20300&quot; value=&quot;Slide 4&quot;/&gt;&lt;property id=&quot;20307&quot; value=&quot;380&quot;/&gt;&lt;/object&gt;&lt;object type=&quot;3&quot; unique_id=&quot;10888&quot;&gt;&lt;property id=&quot;20148&quot; value=&quot;5&quot;/&gt;&lt;property id=&quot;20300&quot; value=&quot;Slide 9&quot;/&gt;&lt;property id=&quot;20307&quot; value=&quot;381&quot;/&gt;&lt;/object&gt;&lt;/object&gt;&lt;object type=&quot;8&quot; unique_id=&quot;1001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Jaettava">
  <a:themeElements>
    <a:clrScheme name="Sinivihreä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Jaettav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aettav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20979</TotalTime>
  <Words>532</Words>
  <Application>Microsoft Office PowerPoint</Application>
  <PresentationFormat>On-screen Show (4:3)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 PL Mingti2L Big5</vt:lpstr>
      <vt:lpstr>Arial</vt:lpstr>
      <vt:lpstr>Calibri</vt:lpstr>
      <vt:lpstr>Calibri Light</vt:lpstr>
      <vt:lpstr>Gill Sans MT</vt:lpstr>
      <vt:lpstr>Times New Roman</vt:lpstr>
      <vt:lpstr>Wingdings 2</vt:lpstr>
      <vt:lpstr>HDOfficeLightV0</vt:lpstr>
      <vt:lpstr>Jaettava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PERUSRAKENNE</dc:title>
  <dc:creator>espoo</dc:creator>
  <cp:lastModifiedBy>Timo Poranen</cp:lastModifiedBy>
  <cp:revision>681</cp:revision>
  <cp:lastPrinted>2017-03-08T11:17:52Z</cp:lastPrinted>
  <dcterms:created xsi:type="dcterms:W3CDTF">2009-02-04T09:59:18Z</dcterms:created>
  <dcterms:modified xsi:type="dcterms:W3CDTF">2017-03-31T04:44:49Z</dcterms:modified>
</cp:coreProperties>
</file>