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79" r:id="rId1"/>
    <p:sldMasterId id="2147483703" r:id="rId2"/>
  </p:sldMasterIdLst>
  <p:notesMasterIdLst>
    <p:notesMasterId r:id="rId22"/>
  </p:notesMasterIdLst>
  <p:handoutMasterIdLst>
    <p:handoutMasterId r:id="rId23"/>
  </p:handoutMasterIdLst>
  <p:sldIdLst>
    <p:sldId id="374" r:id="rId3"/>
    <p:sldId id="370" r:id="rId4"/>
    <p:sldId id="377" r:id="rId5"/>
    <p:sldId id="384" r:id="rId6"/>
    <p:sldId id="391" r:id="rId7"/>
    <p:sldId id="380" r:id="rId8"/>
    <p:sldId id="395" r:id="rId9"/>
    <p:sldId id="385" r:id="rId10"/>
    <p:sldId id="386" r:id="rId11"/>
    <p:sldId id="369" r:id="rId12"/>
    <p:sldId id="372" r:id="rId13"/>
    <p:sldId id="387" r:id="rId14"/>
    <p:sldId id="397" r:id="rId15"/>
    <p:sldId id="389" r:id="rId16"/>
    <p:sldId id="390" r:id="rId17"/>
    <p:sldId id="398" r:id="rId18"/>
    <p:sldId id="393" r:id="rId19"/>
    <p:sldId id="394" r:id="rId20"/>
    <p:sldId id="396" r:id="rId21"/>
  </p:sldIdLst>
  <p:sldSz cx="9144000" cy="6858000" type="screen4x3"/>
  <p:notesSz cx="7102475" cy="10234613"/>
  <p:custDataLst>
    <p:tags r:id="rId24"/>
  </p:custData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CCFF"/>
    <a:srgbClr val="D4EAF3"/>
    <a:srgbClr val="1C1DFD"/>
    <a:srgbClr val="FFE593"/>
    <a:srgbClr val="6CA62C"/>
    <a:srgbClr val="A9E5D1"/>
    <a:srgbClr val="CC0000"/>
    <a:srgbClr val="FFF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4"/>
    <p:restoredTop sz="92678" autoAdjust="0"/>
  </p:normalViewPr>
  <p:slideViewPr>
    <p:cSldViewPr>
      <p:cViewPr varScale="1">
        <p:scale>
          <a:sx n="75" d="100"/>
          <a:sy n="75" d="100"/>
        </p:scale>
        <p:origin x="1128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100248D0-42F4-4815-BD72-C2A0A7A2198E}" type="datetimeFigureOut">
              <a:rPr lang="fi-FI" smtClean="0"/>
              <a:t>31.3.2017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F1E23537-3DC5-48A9-B613-76FA1ADF6A8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37228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1"/>
          <p:cNvSpPr>
            <a:spLocks noChangeArrowheads="1"/>
          </p:cNvSpPr>
          <p:nvPr/>
        </p:nvSpPr>
        <p:spPr bwMode="auto">
          <a:xfrm>
            <a:off x="1" y="0"/>
            <a:ext cx="7102475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87" tIns="47393" rIns="94787" bIns="47393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5" name="AutoShape 2"/>
          <p:cNvSpPr>
            <a:spLocks noChangeArrowheads="1"/>
          </p:cNvSpPr>
          <p:nvPr/>
        </p:nvSpPr>
        <p:spPr bwMode="auto">
          <a:xfrm>
            <a:off x="1" y="0"/>
            <a:ext cx="7102475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4787" tIns="47393" rIns="94787" bIns="47393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5430500" y="-13203238"/>
            <a:ext cx="18638838" cy="139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10247" y="4861441"/>
            <a:ext cx="5677048" cy="46002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270467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773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865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041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55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6077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42003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40167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252583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778071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2695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165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94872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280451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740335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3920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4314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9362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6691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57512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745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033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30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hyperlink" Target="http://racket-lang.org/download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679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38311" y="870587"/>
            <a:ext cx="9035472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err="1" smtClean="0">
                <a:solidFill>
                  <a:schemeClr val="accent6">
                    <a:lumMod val="75000"/>
                  </a:schemeClr>
                </a:solidFill>
              </a:rPr>
              <a:t>DrRacket</a:t>
            </a:r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-ohjelmointiympäristöön</a:t>
            </a:r>
          </a:p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tutustuminen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Suorakulmio 26"/>
          <p:cNvSpPr/>
          <p:nvPr/>
        </p:nvSpPr>
        <p:spPr>
          <a:xfrm>
            <a:off x="179512" y="2230659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i-FI" sz="2400" dirty="0"/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5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87626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145234"/>
            <a:ext cx="1765285" cy="1853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452" y="1816495"/>
            <a:ext cx="4657571" cy="327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6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8683304" cy="70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Virheilmoitukset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1192" y="1628800"/>
            <a:ext cx="7591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Ohjelmoidessa tulee helposti kirjoitusvirheitä. </a:t>
            </a:r>
            <a:r>
              <a:rPr lang="fi-FI" dirty="0" err="1" smtClean="0">
                <a:solidFill>
                  <a:schemeClr val="tx1"/>
                </a:solidFill>
              </a:rPr>
              <a:t>DrRacket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smtClean="0">
                <a:solidFill>
                  <a:schemeClr val="tx1"/>
                </a:solidFill>
              </a:rPr>
              <a:t>tai tietokoneesi ei mene rikki vaikka kirjoittaisitkin jotain väärin, saat ainoastaan virheilmoituksen interaktioikkunaan!</a:t>
            </a:r>
          </a:p>
          <a:p>
            <a:endParaRPr lang="fi-FI" dirty="0">
              <a:solidFill>
                <a:schemeClr val="tx1"/>
              </a:solidFill>
            </a:endParaRPr>
          </a:p>
          <a:p>
            <a:r>
              <a:rPr lang="fi-FI" dirty="0" smtClean="0">
                <a:solidFill>
                  <a:schemeClr val="tx1"/>
                </a:solidFill>
              </a:rPr>
              <a:t>Kokeile mitä tapahtuu kun ”unohtaa” sulut tai unohtaa toisen argumentin laskutoimituksesta</a:t>
            </a:r>
            <a:r>
              <a:rPr lang="fi-FI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146" y="3545507"/>
            <a:ext cx="6135299" cy="1515256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265119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tsikko 1"/>
          <p:cNvSpPr txBox="1">
            <a:spLocks/>
          </p:cNvSpPr>
          <p:nvPr/>
        </p:nvSpPr>
        <p:spPr bwMode="auto">
          <a:xfrm>
            <a:off x="353192" y="752966"/>
            <a:ext cx="7603184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Tehtäväsarja I. Peruslaskuja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Suorakulmio 2"/>
          <p:cNvSpPr/>
          <p:nvPr/>
        </p:nvSpPr>
        <p:spPr>
          <a:xfrm>
            <a:off x="1907704" y="2165867"/>
            <a:ext cx="964764" cy="461665"/>
          </a:xfrm>
          <a:prstGeom prst="rect">
            <a:avLst/>
          </a:prstGeom>
          <a:solidFill>
            <a:srgbClr val="FFE593"/>
          </a:solidFill>
        </p:spPr>
        <p:txBody>
          <a:bodyPr wrap="square"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9pPr>
          </a:lstStyle>
          <a:p>
            <a:r>
              <a:rPr lang="fi-FI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 + 9</a:t>
            </a:r>
            <a:endParaRPr lang="fi-FI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709" y="1415968"/>
            <a:ext cx="534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 smtClean="0">
                <a:solidFill>
                  <a:schemeClr val="tx1"/>
                </a:solidFill>
              </a:rPr>
              <a:t>Laske interaktioikkunassa.</a:t>
            </a:r>
            <a:endParaRPr lang="fi-FI" sz="24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9512" y="2137006"/>
            <a:ext cx="8640960" cy="461665"/>
            <a:chOff x="179512" y="2137006"/>
            <a:chExt cx="8640960" cy="461665"/>
          </a:xfrm>
        </p:grpSpPr>
        <p:sp>
          <p:nvSpPr>
            <p:cNvPr id="44" name="Suorakulmio 43"/>
            <p:cNvSpPr/>
            <p:nvPr/>
          </p:nvSpPr>
          <p:spPr>
            <a:xfrm>
              <a:off x="179512" y="2194255"/>
              <a:ext cx="1074012" cy="33855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kumimoji="0" lang="fi-FI" sz="1600" b="0" i="0" u="none" strike="noStrike" cap="none" normalizeH="0" dirty="0">
                  <a:ln>
                    <a:noFill/>
                  </a:ln>
                  <a:effectLst/>
                  <a:latin typeface="Arial" charset="0"/>
                </a:rPr>
                <a:t>Tehtävä </a:t>
              </a:r>
              <a:r>
                <a:rPr lang="fi-FI" sz="1600" dirty="0">
                  <a:latin typeface="Arial" charset="0"/>
                </a:rPr>
                <a:t>1</a:t>
              </a:r>
              <a:endParaRPr lang="fi-FI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34179" y="2137006"/>
              <a:ext cx="7386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2400" dirty="0" smtClean="0">
                  <a:solidFill>
                    <a:schemeClr val="tx1"/>
                  </a:solidFill>
                </a:rPr>
                <a:t>a)              b)                c)                    d) </a:t>
              </a:r>
              <a:endParaRPr lang="fi-FI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Suorakulmio 2"/>
          <p:cNvSpPr/>
          <p:nvPr/>
        </p:nvSpPr>
        <p:spPr>
          <a:xfrm>
            <a:off x="6881008" y="2158159"/>
            <a:ext cx="1550376" cy="461665"/>
          </a:xfrm>
          <a:prstGeom prst="rect">
            <a:avLst/>
          </a:prstGeom>
          <a:solidFill>
            <a:srgbClr val="FFE593"/>
          </a:solidFill>
        </p:spPr>
        <p:txBody>
          <a:bodyPr wrap="square"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9pPr>
          </a:lstStyle>
          <a:p>
            <a:r>
              <a:rPr lang="fi-FI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110 + 230</a:t>
            </a:r>
            <a:endParaRPr lang="fi-FI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Suorakulmio 2"/>
          <p:cNvSpPr/>
          <p:nvPr/>
        </p:nvSpPr>
        <p:spPr>
          <a:xfrm>
            <a:off x="4910570" y="2143252"/>
            <a:ext cx="1484334" cy="461665"/>
          </a:xfrm>
          <a:prstGeom prst="rect">
            <a:avLst/>
          </a:prstGeom>
          <a:solidFill>
            <a:srgbClr val="FFE593"/>
          </a:solidFill>
        </p:spPr>
        <p:txBody>
          <a:bodyPr wrap="square"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9pPr>
          </a:lstStyle>
          <a:p>
            <a:r>
              <a:rPr lang="fi-FI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123 + 66</a:t>
            </a:r>
            <a:endParaRPr lang="fi-FI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Suorakulmio 2"/>
          <p:cNvSpPr/>
          <p:nvPr/>
        </p:nvSpPr>
        <p:spPr>
          <a:xfrm>
            <a:off x="3308617" y="2158160"/>
            <a:ext cx="1211849" cy="461665"/>
          </a:xfrm>
          <a:prstGeom prst="rect">
            <a:avLst/>
          </a:prstGeom>
          <a:solidFill>
            <a:srgbClr val="FFE593"/>
          </a:solidFill>
        </p:spPr>
        <p:txBody>
          <a:bodyPr wrap="square"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9pPr>
          </a:lstStyle>
          <a:p>
            <a:r>
              <a:rPr lang="fi-FI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54 + 37</a:t>
            </a:r>
            <a:endParaRPr lang="fi-FI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9512" y="3140218"/>
            <a:ext cx="8256441" cy="487894"/>
            <a:chOff x="166849" y="2962608"/>
            <a:chExt cx="8256441" cy="487894"/>
          </a:xfrm>
        </p:grpSpPr>
        <p:sp>
          <p:nvSpPr>
            <p:cNvPr id="43" name="Suorakulmio 42"/>
            <p:cNvSpPr/>
            <p:nvPr/>
          </p:nvSpPr>
          <p:spPr>
            <a:xfrm>
              <a:off x="166849" y="3044146"/>
              <a:ext cx="1074012" cy="33855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kumimoji="0" lang="fi-FI" sz="1600" b="0" i="0" u="none" strike="noStrike" cap="none" normalizeH="0" dirty="0">
                  <a:ln>
                    <a:noFill/>
                  </a:ln>
                  <a:effectLst/>
                  <a:latin typeface="Arial" charset="0"/>
                </a:rPr>
                <a:t>Tehtävä </a:t>
              </a:r>
              <a:r>
                <a:rPr lang="fi-FI" sz="1600" dirty="0">
                  <a:latin typeface="Arial" charset="0"/>
                </a:rPr>
                <a:t>2</a:t>
              </a:r>
              <a:endParaRPr lang="fi-FI" sz="1600" dirty="0"/>
            </a:p>
          </p:txBody>
        </p:sp>
        <p:sp>
          <p:nvSpPr>
            <p:cNvPr id="47" name="Suorakulmio 46"/>
            <p:cNvSpPr/>
            <p:nvPr/>
          </p:nvSpPr>
          <p:spPr>
            <a:xfrm>
              <a:off x="1240861" y="2988837"/>
              <a:ext cx="718242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i-FI" sz="2400" dirty="0" smtClean="0">
                  <a:solidFill>
                    <a:schemeClr val="tx1"/>
                  </a:solidFill>
                </a:rPr>
                <a:t>  a</a:t>
              </a:r>
              <a:r>
                <a:rPr lang="fi-FI" sz="2400" dirty="0">
                  <a:solidFill>
                    <a:schemeClr val="tx1"/>
                  </a:solidFill>
                </a:rPr>
                <a:t>)             </a:t>
              </a:r>
              <a:r>
                <a:rPr lang="fi-FI" sz="2400" dirty="0" smtClean="0">
                  <a:solidFill>
                    <a:schemeClr val="tx1"/>
                  </a:solidFill>
                </a:rPr>
                <a:t> b</a:t>
              </a:r>
              <a:r>
                <a:rPr lang="fi-FI" sz="2400" dirty="0">
                  <a:solidFill>
                    <a:schemeClr val="tx1"/>
                  </a:solidFill>
                </a:rPr>
                <a:t>)                </a:t>
              </a:r>
              <a:r>
                <a:rPr lang="fi-FI" sz="2400" dirty="0" smtClean="0">
                  <a:solidFill>
                    <a:schemeClr val="tx1"/>
                  </a:solidFill>
                </a:rPr>
                <a:t> c</a:t>
              </a:r>
              <a:r>
                <a:rPr lang="fi-FI" sz="2400" dirty="0">
                  <a:solidFill>
                    <a:schemeClr val="tx1"/>
                  </a:solidFill>
                </a:rPr>
                <a:t>)                </a:t>
              </a:r>
              <a:r>
                <a:rPr lang="fi-FI" sz="2400" dirty="0" smtClean="0">
                  <a:solidFill>
                    <a:schemeClr val="tx1"/>
                  </a:solidFill>
                </a:rPr>
                <a:t> d</a:t>
              </a:r>
              <a:r>
                <a:rPr lang="fi-FI" sz="2400" dirty="0">
                  <a:solidFill>
                    <a:schemeClr val="tx1"/>
                  </a:solidFill>
                </a:rPr>
                <a:t>) </a:t>
              </a:r>
            </a:p>
          </p:txBody>
        </p:sp>
        <p:sp>
          <p:nvSpPr>
            <p:cNvPr id="18" name="Suorakulmio 2"/>
            <p:cNvSpPr/>
            <p:nvPr/>
          </p:nvSpPr>
          <p:spPr>
            <a:xfrm>
              <a:off x="6700428" y="2962608"/>
              <a:ext cx="1609968" cy="461665"/>
            </a:xfrm>
            <a:prstGeom prst="rect">
              <a:avLst/>
            </a:prstGeom>
            <a:solidFill>
              <a:srgbClr val="FFE593"/>
            </a:solidFill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1pPr>
              <a:lvl2pPr marL="742950" indent="-28575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2pPr>
              <a:lvl3pPr marL="1143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3pPr>
              <a:lvl4pPr marL="1600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4pPr>
              <a:lvl5pPr marL="20574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9pPr>
            </a:lstStyle>
            <a:p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550 - 300</a:t>
              </a:r>
              <a:endParaRPr lang="fi-FI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Suorakulmio 2"/>
            <p:cNvSpPr/>
            <p:nvPr/>
          </p:nvSpPr>
          <p:spPr>
            <a:xfrm>
              <a:off x="5020492" y="2982591"/>
              <a:ext cx="1211849" cy="461665"/>
            </a:xfrm>
            <a:prstGeom prst="rect">
              <a:avLst/>
            </a:prstGeom>
            <a:solidFill>
              <a:srgbClr val="FFE593"/>
            </a:solidFill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1pPr>
              <a:lvl2pPr marL="742950" indent="-28575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2pPr>
              <a:lvl3pPr marL="1143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3pPr>
              <a:lvl4pPr marL="1600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4pPr>
              <a:lvl5pPr marL="20574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9pPr>
            </a:lstStyle>
            <a:p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44 </a:t>
              </a:r>
              <a:r>
                <a:rPr lang="fi-FI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23</a:t>
              </a:r>
              <a:endParaRPr lang="fi-FI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Suorakulmio 2"/>
            <p:cNvSpPr/>
            <p:nvPr/>
          </p:nvSpPr>
          <p:spPr>
            <a:xfrm>
              <a:off x="3340556" y="2988837"/>
              <a:ext cx="1211849" cy="461665"/>
            </a:xfrm>
            <a:prstGeom prst="rect">
              <a:avLst/>
            </a:prstGeom>
            <a:solidFill>
              <a:srgbClr val="FFE593"/>
            </a:solidFill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1pPr>
              <a:lvl2pPr marL="742950" indent="-28575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2pPr>
              <a:lvl3pPr marL="1143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3pPr>
              <a:lvl4pPr marL="1600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4pPr>
              <a:lvl5pPr marL="20574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9pPr>
            </a:lstStyle>
            <a:p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 </a:t>
              </a:r>
              <a:r>
                <a:rPr lang="fi-FI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66</a:t>
              </a:r>
              <a:endParaRPr lang="fi-FI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Suorakulmio 2"/>
            <p:cNvSpPr/>
            <p:nvPr/>
          </p:nvSpPr>
          <p:spPr>
            <a:xfrm>
              <a:off x="1873023" y="2962977"/>
              <a:ext cx="999446" cy="461665"/>
            </a:xfrm>
            <a:prstGeom prst="rect">
              <a:avLst/>
            </a:prstGeom>
            <a:solidFill>
              <a:srgbClr val="FFE593"/>
            </a:solidFill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1pPr>
              <a:lvl2pPr marL="742950" indent="-28575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2pPr>
              <a:lvl3pPr marL="1143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3pPr>
              <a:lvl4pPr marL="1600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4pPr>
              <a:lvl5pPr marL="20574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9pPr>
            </a:lstStyle>
            <a:p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10 - 6</a:t>
              </a:r>
              <a:endParaRPr lang="fi-FI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6849" y="4146883"/>
            <a:ext cx="7937015" cy="489504"/>
            <a:chOff x="166849" y="4108748"/>
            <a:chExt cx="7937015" cy="489504"/>
          </a:xfrm>
        </p:grpSpPr>
        <p:sp>
          <p:nvSpPr>
            <p:cNvPr id="45" name="Suorakulmio 44"/>
            <p:cNvSpPr/>
            <p:nvPr/>
          </p:nvSpPr>
          <p:spPr>
            <a:xfrm>
              <a:off x="166849" y="4148454"/>
              <a:ext cx="1104566" cy="33855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kumimoji="0" lang="fi-FI" sz="1600" b="0" i="0" u="none" strike="noStrike" cap="none" normalizeH="0" dirty="0">
                  <a:ln>
                    <a:noFill/>
                  </a:ln>
                  <a:effectLst/>
                  <a:latin typeface="Arial" charset="0"/>
                </a:rPr>
                <a:t>Tehtävä </a:t>
              </a:r>
              <a:r>
                <a:rPr lang="fi-FI" sz="1600" dirty="0">
                  <a:latin typeface="Arial" charset="0"/>
                </a:rPr>
                <a:t>3</a:t>
              </a:r>
              <a:endParaRPr lang="fi-FI" sz="1600" dirty="0"/>
            </a:p>
          </p:txBody>
        </p:sp>
        <p:sp>
          <p:nvSpPr>
            <p:cNvPr id="21" name="Suorakulmio 46"/>
            <p:cNvSpPr/>
            <p:nvPr/>
          </p:nvSpPr>
          <p:spPr>
            <a:xfrm>
              <a:off x="1341987" y="4126400"/>
              <a:ext cx="676187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i-FI" sz="2200" dirty="0" smtClean="0">
                  <a:solidFill>
                    <a:schemeClr val="tx1"/>
                  </a:solidFill>
                  <a:latin typeface="Arial" charset="0"/>
                </a:rPr>
                <a:t> a) </a:t>
              </a:r>
              <a:r>
                <a:rPr lang="fi-FI" sz="2200" dirty="0">
                  <a:solidFill>
                    <a:schemeClr val="tx1"/>
                  </a:solidFill>
                  <a:latin typeface="Arial" charset="0"/>
                </a:rPr>
                <a:t> </a:t>
              </a:r>
              <a:r>
                <a:rPr lang="fi-FI" sz="2200" dirty="0" smtClean="0">
                  <a:solidFill>
                    <a:schemeClr val="tx1"/>
                  </a:solidFill>
                  <a:latin typeface="Arial" charset="0"/>
                </a:rPr>
                <a:t>           b)                      c)               d)</a:t>
              </a:r>
              <a:endParaRPr lang="fi-FI" sz="22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" name="Suorakulmio 2"/>
            <p:cNvSpPr/>
            <p:nvPr/>
          </p:nvSpPr>
          <p:spPr>
            <a:xfrm>
              <a:off x="1846021" y="4131323"/>
              <a:ext cx="844307" cy="461665"/>
            </a:xfrm>
            <a:prstGeom prst="rect">
              <a:avLst/>
            </a:prstGeom>
            <a:solidFill>
              <a:srgbClr val="FFE593"/>
            </a:solidFill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1pPr>
              <a:lvl2pPr marL="742950" indent="-28575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2pPr>
              <a:lvl3pPr marL="1143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3pPr>
              <a:lvl4pPr marL="1600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4pPr>
              <a:lvl5pPr marL="20574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9pPr>
            </a:lstStyle>
            <a:p>
              <a:r>
                <a:rPr lang="fi-FI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fi-FI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9</a:t>
              </a:r>
              <a:endParaRPr lang="fi-FI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Suorakulmio 2"/>
            <p:cNvSpPr/>
            <p:nvPr/>
          </p:nvSpPr>
          <p:spPr>
            <a:xfrm>
              <a:off x="3171391" y="4136587"/>
              <a:ext cx="1484334" cy="461665"/>
            </a:xfrm>
            <a:prstGeom prst="rect">
              <a:avLst/>
            </a:prstGeom>
            <a:solidFill>
              <a:srgbClr val="FFE593"/>
            </a:solidFill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1pPr>
              <a:lvl2pPr marL="742950" indent="-28575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2pPr>
              <a:lvl3pPr marL="1143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3pPr>
              <a:lvl4pPr marL="1600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4pPr>
              <a:lvl5pPr marL="20574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9pPr>
            </a:lstStyle>
            <a:p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12 </a:t>
              </a:r>
              <a:r>
                <a:rPr lang="fi-FI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10</a:t>
              </a:r>
              <a:endParaRPr lang="fi-FI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Suorakulmio 2"/>
            <p:cNvSpPr/>
            <p:nvPr/>
          </p:nvSpPr>
          <p:spPr>
            <a:xfrm>
              <a:off x="5020492" y="4120154"/>
              <a:ext cx="991668" cy="461665"/>
            </a:xfrm>
            <a:prstGeom prst="rect">
              <a:avLst/>
            </a:prstGeom>
            <a:solidFill>
              <a:srgbClr val="FFE593"/>
            </a:solidFill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1pPr>
              <a:lvl2pPr marL="742950" indent="-28575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2pPr>
              <a:lvl3pPr marL="1143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3pPr>
              <a:lvl4pPr marL="1600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4pPr>
              <a:lvl5pPr marL="20574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9pPr>
            </a:lstStyle>
            <a:p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 </a:t>
              </a:r>
              <a:r>
                <a:rPr lang="fi-FI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2</a:t>
              </a:r>
              <a:endParaRPr lang="fi-FI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Suorakulmio 2"/>
            <p:cNvSpPr/>
            <p:nvPr/>
          </p:nvSpPr>
          <p:spPr>
            <a:xfrm>
              <a:off x="6493223" y="4108748"/>
              <a:ext cx="1175121" cy="461665"/>
            </a:xfrm>
            <a:prstGeom prst="rect">
              <a:avLst/>
            </a:prstGeom>
            <a:solidFill>
              <a:srgbClr val="FFE593"/>
            </a:solidFill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1pPr>
              <a:lvl2pPr marL="742950" indent="-28575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2pPr>
              <a:lvl3pPr marL="1143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3pPr>
              <a:lvl4pPr marL="1600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4pPr>
              <a:lvl5pPr marL="20574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9pPr>
            </a:lstStyle>
            <a:p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120 / 6</a:t>
              </a:r>
              <a:endParaRPr lang="fi-FI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476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684363"/>
            <a:ext cx="7884368" cy="116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Laskeminen useammalla luvulla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1192" y="1917265"/>
            <a:ext cx="8078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V</a:t>
            </a:r>
            <a:r>
              <a:rPr lang="fi-FI" dirty="0" smtClean="0">
                <a:solidFill>
                  <a:schemeClr val="tx1"/>
                </a:solidFill>
              </a:rPr>
              <a:t>oit laskea useammalla luvulla samalla kertaa antamalla sulkujen sisään enemmän argumentteja.</a:t>
            </a:r>
            <a:endParaRPr lang="fi-FI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745484"/>
            <a:ext cx="2448272" cy="2429438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451777" y="2756913"/>
            <a:ext cx="2936647" cy="203132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10 + 11 + 12 = ?</a:t>
            </a:r>
          </a:p>
          <a:p>
            <a:endParaRPr lang="fi-FI" dirty="0">
              <a:solidFill>
                <a:schemeClr val="tx1"/>
              </a:solidFill>
            </a:endParaRPr>
          </a:p>
          <a:p>
            <a:r>
              <a:rPr lang="fi-FI" dirty="0" smtClean="0">
                <a:solidFill>
                  <a:schemeClr val="tx1"/>
                </a:solidFill>
              </a:rPr>
              <a:t>100 – 10 – 13 = ?</a:t>
            </a:r>
          </a:p>
          <a:p>
            <a:endParaRPr lang="fi-FI" dirty="0">
              <a:solidFill>
                <a:schemeClr val="tx1"/>
              </a:solidFill>
            </a:endParaRPr>
          </a:p>
          <a:p>
            <a:r>
              <a:rPr lang="fi-FI" dirty="0" smtClean="0">
                <a:solidFill>
                  <a:schemeClr val="tx1"/>
                </a:solidFill>
              </a:rPr>
              <a:t>2 * 2 * 2 * 2 = ?</a:t>
            </a:r>
          </a:p>
          <a:p>
            <a:endParaRPr lang="fi-FI" dirty="0">
              <a:solidFill>
                <a:schemeClr val="tx1"/>
              </a:solidFill>
            </a:endParaRPr>
          </a:p>
          <a:p>
            <a:r>
              <a:rPr lang="fi-FI" dirty="0" smtClean="0">
                <a:solidFill>
                  <a:schemeClr val="tx1"/>
                </a:solidFill>
              </a:rPr>
              <a:t>( 100 / 10 ) / 10 = ?</a:t>
            </a:r>
            <a:endParaRPr lang="fi-F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75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Suorakulmio 43"/>
          <p:cNvSpPr/>
          <p:nvPr/>
        </p:nvSpPr>
        <p:spPr>
          <a:xfrm>
            <a:off x="179512" y="2194255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tsikko 1"/>
          <p:cNvSpPr txBox="1">
            <a:spLocks/>
          </p:cNvSpPr>
          <p:nvPr/>
        </p:nvSpPr>
        <p:spPr bwMode="auto">
          <a:xfrm>
            <a:off x="353192" y="752966"/>
            <a:ext cx="7603184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3600" b="1" kern="0" dirty="0" smtClean="0">
                <a:solidFill>
                  <a:schemeClr val="accent6">
                    <a:lumMod val="75000"/>
                  </a:schemeClr>
                </a:solidFill>
              </a:rPr>
              <a:t>Tehtäväsarja II. Lisää peruslaskuja</a:t>
            </a:r>
            <a:endParaRPr lang="fi-FI" altLang="fi-FI" sz="36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Suorakulmio 2"/>
          <p:cNvSpPr/>
          <p:nvPr/>
        </p:nvSpPr>
        <p:spPr>
          <a:xfrm>
            <a:off x="1907703" y="2165867"/>
            <a:ext cx="2016225" cy="461665"/>
          </a:xfrm>
          <a:prstGeom prst="rect">
            <a:avLst/>
          </a:prstGeom>
          <a:solidFill>
            <a:srgbClr val="FFE593"/>
          </a:solidFill>
        </p:spPr>
        <p:txBody>
          <a:bodyPr wrap="square"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9pPr>
          </a:lstStyle>
          <a:p>
            <a:r>
              <a:rPr lang="fi-FI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 + 12 +19 </a:t>
            </a:r>
            <a:endParaRPr lang="fi-FI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709" y="1415968"/>
            <a:ext cx="534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 smtClean="0">
                <a:solidFill>
                  <a:schemeClr val="tx1"/>
                </a:solidFill>
              </a:rPr>
              <a:t>Laske interaktioikkunassa.</a:t>
            </a:r>
            <a:endParaRPr lang="fi-FI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3399" y="2149815"/>
            <a:ext cx="7386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 smtClean="0">
                <a:solidFill>
                  <a:schemeClr val="tx1"/>
                </a:solidFill>
              </a:rPr>
              <a:t>a)                           b)                            </a:t>
            </a:r>
            <a:endParaRPr lang="fi-FI" sz="2400" dirty="0">
              <a:solidFill>
                <a:schemeClr val="tx1"/>
              </a:solidFill>
            </a:endParaRPr>
          </a:p>
        </p:txBody>
      </p:sp>
      <p:sp>
        <p:nvSpPr>
          <p:cNvPr id="16" name="Suorakulmio 2"/>
          <p:cNvSpPr/>
          <p:nvPr/>
        </p:nvSpPr>
        <p:spPr>
          <a:xfrm>
            <a:off x="4499992" y="2157131"/>
            <a:ext cx="2253184" cy="461665"/>
          </a:xfrm>
          <a:prstGeom prst="rect">
            <a:avLst/>
          </a:prstGeom>
          <a:solidFill>
            <a:srgbClr val="FFE593"/>
          </a:solidFill>
        </p:spPr>
        <p:txBody>
          <a:bodyPr wrap="square"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9pPr>
          </a:lstStyle>
          <a:p>
            <a:r>
              <a:rPr lang="fi-FI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45 + 222 + 300</a:t>
            </a:r>
            <a:endParaRPr lang="fi-FI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9512" y="3127375"/>
            <a:ext cx="8256441" cy="500737"/>
            <a:chOff x="166849" y="2949765"/>
            <a:chExt cx="8256441" cy="500737"/>
          </a:xfrm>
        </p:grpSpPr>
        <p:sp>
          <p:nvSpPr>
            <p:cNvPr id="43" name="Suorakulmio 42"/>
            <p:cNvSpPr/>
            <p:nvPr/>
          </p:nvSpPr>
          <p:spPr>
            <a:xfrm>
              <a:off x="166849" y="3044146"/>
              <a:ext cx="1074012" cy="33855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kumimoji="0" lang="fi-FI" sz="1600" b="0" i="0" u="none" strike="noStrike" cap="none" normalizeH="0" dirty="0">
                  <a:ln>
                    <a:noFill/>
                  </a:ln>
                  <a:effectLst/>
                  <a:latin typeface="Arial" charset="0"/>
                </a:rPr>
                <a:t>Tehtävä </a:t>
              </a:r>
              <a:r>
                <a:rPr lang="fi-FI" sz="1600" dirty="0">
                  <a:latin typeface="Arial" charset="0"/>
                </a:rPr>
                <a:t>2</a:t>
              </a:r>
              <a:endParaRPr lang="fi-FI" sz="1600" dirty="0"/>
            </a:p>
          </p:txBody>
        </p:sp>
        <p:sp>
          <p:nvSpPr>
            <p:cNvPr id="47" name="Suorakulmio 46"/>
            <p:cNvSpPr/>
            <p:nvPr/>
          </p:nvSpPr>
          <p:spPr>
            <a:xfrm>
              <a:off x="1240861" y="2988837"/>
              <a:ext cx="718242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i-FI" sz="2400" dirty="0" smtClean="0">
                  <a:solidFill>
                    <a:schemeClr val="tx1"/>
                  </a:solidFill>
                </a:rPr>
                <a:t>  a</a:t>
              </a:r>
              <a:r>
                <a:rPr lang="fi-FI" sz="2400" dirty="0">
                  <a:solidFill>
                    <a:schemeClr val="tx1"/>
                  </a:solidFill>
                </a:rPr>
                <a:t>)             </a:t>
              </a:r>
              <a:r>
                <a:rPr lang="fi-FI" sz="2400" dirty="0" smtClean="0">
                  <a:solidFill>
                    <a:schemeClr val="tx1"/>
                  </a:solidFill>
                </a:rPr>
                <a:t>                          b)                                </a:t>
              </a:r>
              <a:endParaRPr lang="fi-FI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Suorakulmio 2"/>
            <p:cNvSpPr/>
            <p:nvPr/>
          </p:nvSpPr>
          <p:spPr>
            <a:xfrm>
              <a:off x="5439114" y="2949765"/>
              <a:ext cx="2000543" cy="461665"/>
            </a:xfrm>
            <a:prstGeom prst="rect">
              <a:avLst/>
            </a:prstGeom>
            <a:solidFill>
              <a:srgbClr val="FFE593"/>
            </a:solidFill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1pPr>
              <a:lvl2pPr marL="742950" indent="-28575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2pPr>
              <a:lvl3pPr marL="1143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3pPr>
              <a:lvl4pPr marL="1600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4pPr>
              <a:lvl5pPr marL="20574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9pPr>
            </a:lstStyle>
            <a:p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 – 15 – 10</a:t>
              </a:r>
            </a:p>
          </p:txBody>
        </p:sp>
        <p:sp>
          <p:nvSpPr>
            <p:cNvPr id="22" name="Suorakulmio 2"/>
            <p:cNvSpPr/>
            <p:nvPr/>
          </p:nvSpPr>
          <p:spPr>
            <a:xfrm>
              <a:off x="1873023" y="2962977"/>
              <a:ext cx="3024884" cy="461665"/>
            </a:xfrm>
            <a:prstGeom prst="rect">
              <a:avLst/>
            </a:prstGeom>
            <a:solidFill>
              <a:srgbClr val="FFE593"/>
            </a:solidFill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1pPr>
              <a:lvl2pPr marL="742950" indent="-28575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2pPr>
              <a:lvl3pPr marL="1143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3pPr>
              <a:lvl4pPr marL="1600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4pPr>
              <a:lvl5pPr marL="20574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9pPr>
            </a:lstStyle>
            <a:p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300 – 150 – 100 -50 </a:t>
              </a:r>
              <a:endParaRPr lang="fi-FI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6849" y="4135678"/>
            <a:ext cx="7937015" cy="495445"/>
            <a:chOff x="166849" y="4097543"/>
            <a:chExt cx="7937015" cy="495445"/>
          </a:xfrm>
        </p:grpSpPr>
        <p:sp>
          <p:nvSpPr>
            <p:cNvPr id="45" name="Suorakulmio 44"/>
            <p:cNvSpPr/>
            <p:nvPr/>
          </p:nvSpPr>
          <p:spPr>
            <a:xfrm>
              <a:off x="166849" y="4148454"/>
              <a:ext cx="1104566" cy="33855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kumimoji="0" lang="fi-FI" sz="1600" b="0" i="0" u="none" strike="noStrike" cap="none" normalizeH="0" dirty="0">
                  <a:ln>
                    <a:noFill/>
                  </a:ln>
                  <a:effectLst/>
                  <a:latin typeface="Arial" charset="0"/>
                </a:rPr>
                <a:t>Tehtävä </a:t>
              </a:r>
              <a:r>
                <a:rPr lang="fi-FI" sz="1600" dirty="0">
                  <a:latin typeface="Arial" charset="0"/>
                </a:rPr>
                <a:t>3</a:t>
              </a:r>
              <a:endParaRPr lang="fi-FI" sz="1600" dirty="0"/>
            </a:p>
          </p:txBody>
        </p:sp>
        <p:sp>
          <p:nvSpPr>
            <p:cNvPr id="21" name="Suorakulmio 46"/>
            <p:cNvSpPr/>
            <p:nvPr/>
          </p:nvSpPr>
          <p:spPr>
            <a:xfrm>
              <a:off x="1341987" y="4126400"/>
              <a:ext cx="676187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i-FI" sz="2200" dirty="0" smtClean="0">
                  <a:solidFill>
                    <a:schemeClr val="tx1"/>
                  </a:solidFill>
                  <a:latin typeface="Arial" charset="0"/>
                </a:rPr>
                <a:t> a) </a:t>
              </a:r>
              <a:r>
                <a:rPr lang="fi-FI" sz="2200" dirty="0">
                  <a:solidFill>
                    <a:schemeClr val="tx1"/>
                  </a:solidFill>
                  <a:latin typeface="Arial" charset="0"/>
                </a:rPr>
                <a:t> </a:t>
              </a:r>
              <a:r>
                <a:rPr lang="fi-FI" sz="2200" dirty="0" smtClean="0">
                  <a:solidFill>
                    <a:schemeClr val="tx1"/>
                  </a:solidFill>
                  <a:latin typeface="Arial" charset="0"/>
                </a:rPr>
                <a:t>                        b)                     </a:t>
              </a:r>
              <a:endParaRPr lang="fi-FI" sz="22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" name="Suorakulmio 2"/>
            <p:cNvSpPr/>
            <p:nvPr/>
          </p:nvSpPr>
          <p:spPr>
            <a:xfrm>
              <a:off x="1846021" y="4131323"/>
              <a:ext cx="1789875" cy="461665"/>
            </a:xfrm>
            <a:prstGeom prst="rect">
              <a:avLst/>
            </a:prstGeom>
            <a:solidFill>
              <a:srgbClr val="FFE593"/>
            </a:solidFill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1pPr>
              <a:lvl2pPr marL="742950" indent="-28575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2pPr>
              <a:lvl3pPr marL="1143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3pPr>
              <a:lvl4pPr marL="1600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4pPr>
              <a:lvl5pPr marL="20574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9pPr>
            </a:lstStyle>
            <a:p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59 </a:t>
              </a:r>
              <a:r>
                <a:rPr lang="fi-FI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10 * 47</a:t>
              </a:r>
              <a:endParaRPr lang="fi-FI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Suorakulmio 2"/>
            <p:cNvSpPr/>
            <p:nvPr/>
          </p:nvSpPr>
          <p:spPr>
            <a:xfrm>
              <a:off x="4139930" y="4097543"/>
              <a:ext cx="2304256" cy="461665"/>
            </a:xfrm>
            <a:prstGeom prst="rect">
              <a:avLst/>
            </a:prstGeom>
            <a:solidFill>
              <a:srgbClr val="FFE593"/>
            </a:solidFill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1pPr>
              <a:lvl2pPr marL="742950" indent="-28575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2pPr>
              <a:lvl3pPr marL="1143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3pPr>
              <a:lvl4pPr marL="1600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4pPr>
              <a:lvl5pPr marL="20574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9pPr>
            </a:lstStyle>
            <a:p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(1000 </a:t>
              </a:r>
              <a:r>
                <a:rPr lang="fi-FI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25) / 10 </a:t>
              </a:r>
              <a:endParaRPr lang="fi-FI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955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684363"/>
            <a:ext cx="7884368" cy="116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Yhteen- ja vähennyslaskun yhdistäminen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9017" y="1903922"/>
            <a:ext cx="8078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Jos samassa lausekkeessa on vain yhteen- ja vähennyslaskua, on niiden yhdistäminen helppoa. Esimerkiksi 12-3+7-3 voidaan laskea seuraavasti: 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192" y="3688184"/>
            <a:ext cx="807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Lasku -</a:t>
            </a:r>
            <a:r>
              <a:rPr lang="fi-FI" dirty="0" smtClean="0">
                <a:solidFill>
                  <a:schemeClr val="tx1"/>
                </a:solidFill>
              </a:rPr>
              <a:t>11+4+6 </a:t>
            </a:r>
            <a:r>
              <a:rPr lang="fi-FI" dirty="0" smtClean="0">
                <a:solidFill>
                  <a:schemeClr val="tx1"/>
                </a:solidFill>
              </a:rPr>
              <a:t>voidaan </a:t>
            </a:r>
            <a:r>
              <a:rPr lang="fi-FI" dirty="0" smtClean="0">
                <a:solidFill>
                  <a:schemeClr val="tx1"/>
                </a:solidFill>
              </a:rPr>
              <a:t>laskea vastaavasti:</a:t>
            </a:r>
            <a:endParaRPr lang="fi-FI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87" y="2689513"/>
            <a:ext cx="3023417" cy="6694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255" y="4447880"/>
            <a:ext cx="2390400" cy="6765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155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684363"/>
            <a:ext cx="7884368" cy="116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Laskujärjestys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05542" y="1880921"/>
            <a:ext cx="80783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Moniosaisten laskutoimitusten muodostaminen kannattaa aloittaa tavanomaisen laskujärjestyksen mukaisesti: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ensin suluissa olevat laskut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sitten kerto- ja jakolaskut vasemmalta oikealle ja lopuksi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yhteen- ja vähennyslaskut vasemmalta oikealle.   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5542" y="3605396"/>
            <a:ext cx="8078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Lasku (2+3)*(5+1) laskettaisiin seuraavasti:</a:t>
            </a:r>
            <a:endParaRPr lang="fi-FI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fi-FI" dirty="0" smtClean="0">
                <a:solidFill>
                  <a:schemeClr val="tx1"/>
                </a:solidFill>
              </a:rPr>
              <a:t>Lasketaan ensiksi summa (+ 2 3)</a:t>
            </a:r>
          </a:p>
          <a:p>
            <a:pPr marL="342900" indent="-342900">
              <a:buFont typeface="+mj-lt"/>
              <a:buAutoNum type="arabicPeriod"/>
            </a:pPr>
            <a:r>
              <a:rPr lang="fi-FI" dirty="0" smtClean="0">
                <a:solidFill>
                  <a:schemeClr val="tx1"/>
                </a:solidFill>
              </a:rPr>
              <a:t>Lasketaan seuraavaksi summa (+ 5 1)</a:t>
            </a:r>
          </a:p>
          <a:p>
            <a:pPr marL="342900" indent="-342900">
              <a:buFont typeface="+mj-lt"/>
              <a:buAutoNum type="arabicPeriod"/>
            </a:pPr>
            <a:r>
              <a:rPr lang="fi-FI" dirty="0" smtClean="0">
                <a:solidFill>
                  <a:schemeClr val="tx1"/>
                </a:solidFill>
              </a:rPr>
              <a:t>Lopuksi kerrotaan keskenään summat (+ 2 3) ja (+ 5 1).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3" y="4921192"/>
            <a:ext cx="3600400" cy="6828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31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Suorakulmio 43"/>
          <p:cNvSpPr/>
          <p:nvPr/>
        </p:nvSpPr>
        <p:spPr>
          <a:xfrm>
            <a:off x="179512" y="2194255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tsikko 1"/>
          <p:cNvSpPr txBox="1">
            <a:spLocks/>
          </p:cNvSpPr>
          <p:nvPr/>
        </p:nvSpPr>
        <p:spPr bwMode="auto">
          <a:xfrm>
            <a:off x="353192" y="752966"/>
            <a:ext cx="7603184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3600" b="1" kern="0" dirty="0" smtClean="0">
                <a:solidFill>
                  <a:schemeClr val="accent6">
                    <a:lumMod val="75000"/>
                  </a:schemeClr>
                </a:solidFill>
              </a:rPr>
              <a:t>Tehtäväsarja III. </a:t>
            </a:r>
            <a:endParaRPr lang="fi-FI" altLang="fi-FI" sz="36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Suorakulmio 2"/>
          <p:cNvSpPr/>
          <p:nvPr/>
        </p:nvSpPr>
        <p:spPr>
          <a:xfrm>
            <a:off x="1907703" y="2165867"/>
            <a:ext cx="2016225" cy="461665"/>
          </a:xfrm>
          <a:prstGeom prst="rect">
            <a:avLst/>
          </a:prstGeom>
          <a:solidFill>
            <a:srgbClr val="FFE593"/>
          </a:solidFill>
        </p:spPr>
        <p:txBody>
          <a:bodyPr wrap="square"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9pPr>
          </a:lstStyle>
          <a:p>
            <a:r>
              <a:rPr lang="fi-FI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 + 12 - 19 </a:t>
            </a:r>
            <a:endParaRPr lang="fi-FI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3192" y="1605693"/>
            <a:ext cx="534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 smtClean="0">
                <a:solidFill>
                  <a:schemeClr val="tx1"/>
                </a:solidFill>
              </a:rPr>
              <a:t>Laske interaktioikkunassa.</a:t>
            </a:r>
            <a:endParaRPr lang="fi-FI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179" y="2153344"/>
            <a:ext cx="7709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 smtClean="0">
                <a:solidFill>
                  <a:schemeClr val="tx1"/>
                </a:solidFill>
              </a:rPr>
              <a:t>a)                           b)                           c)                            </a:t>
            </a:r>
            <a:endParaRPr lang="fi-FI" sz="2400" dirty="0">
              <a:solidFill>
                <a:schemeClr val="tx1"/>
              </a:solidFill>
            </a:endParaRPr>
          </a:p>
        </p:txBody>
      </p:sp>
      <p:sp>
        <p:nvSpPr>
          <p:cNvPr id="16" name="Suorakulmio 2"/>
          <p:cNvSpPr/>
          <p:nvPr/>
        </p:nvSpPr>
        <p:spPr>
          <a:xfrm>
            <a:off x="4499992" y="2157131"/>
            <a:ext cx="1944194" cy="461665"/>
          </a:xfrm>
          <a:prstGeom prst="rect">
            <a:avLst/>
          </a:prstGeom>
          <a:solidFill>
            <a:srgbClr val="FFE593"/>
          </a:solidFill>
        </p:spPr>
        <p:txBody>
          <a:bodyPr wrap="square"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9pPr>
          </a:lstStyle>
          <a:p>
            <a:r>
              <a:rPr lang="fi-FI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45 </a:t>
            </a:r>
            <a:r>
              <a:rPr lang="fi-FI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fi-FI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22 + 30</a:t>
            </a:r>
            <a:endParaRPr lang="fi-FI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9512" y="2787138"/>
            <a:ext cx="8256441" cy="500737"/>
            <a:chOff x="166849" y="2949765"/>
            <a:chExt cx="8256441" cy="500737"/>
          </a:xfrm>
        </p:grpSpPr>
        <p:sp>
          <p:nvSpPr>
            <p:cNvPr id="43" name="Suorakulmio 42"/>
            <p:cNvSpPr/>
            <p:nvPr/>
          </p:nvSpPr>
          <p:spPr>
            <a:xfrm>
              <a:off x="166849" y="3044146"/>
              <a:ext cx="1074012" cy="33855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kumimoji="0" lang="fi-FI" sz="1600" b="0" i="0" u="none" strike="noStrike" cap="none" normalizeH="0" dirty="0">
                  <a:ln>
                    <a:noFill/>
                  </a:ln>
                  <a:effectLst/>
                  <a:latin typeface="Arial" charset="0"/>
                </a:rPr>
                <a:t>Tehtävä </a:t>
              </a:r>
              <a:r>
                <a:rPr lang="fi-FI" sz="1600" dirty="0">
                  <a:latin typeface="Arial" charset="0"/>
                </a:rPr>
                <a:t>2</a:t>
              </a:r>
              <a:endParaRPr lang="fi-FI" sz="1600" dirty="0"/>
            </a:p>
          </p:txBody>
        </p:sp>
        <p:sp>
          <p:nvSpPr>
            <p:cNvPr id="47" name="Suorakulmio 46"/>
            <p:cNvSpPr/>
            <p:nvPr/>
          </p:nvSpPr>
          <p:spPr>
            <a:xfrm>
              <a:off x="1240861" y="2988837"/>
              <a:ext cx="718242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i-FI" sz="2400" dirty="0" smtClean="0">
                  <a:solidFill>
                    <a:schemeClr val="tx1"/>
                  </a:solidFill>
                </a:rPr>
                <a:t>  a</a:t>
              </a:r>
              <a:r>
                <a:rPr lang="fi-FI" sz="2400" dirty="0">
                  <a:solidFill>
                    <a:schemeClr val="tx1"/>
                  </a:solidFill>
                </a:rPr>
                <a:t>)             </a:t>
              </a:r>
              <a:r>
                <a:rPr lang="fi-FI" sz="2400" dirty="0" smtClean="0">
                  <a:solidFill>
                    <a:schemeClr val="tx1"/>
                  </a:solidFill>
                </a:rPr>
                <a:t>                          b)                                </a:t>
              </a:r>
              <a:endParaRPr lang="fi-FI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Suorakulmio 2"/>
            <p:cNvSpPr/>
            <p:nvPr/>
          </p:nvSpPr>
          <p:spPr>
            <a:xfrm>
              <a:off x="5439114" y="2949765"/>
              <a:ext cx="2360583" cy="461665"/>
            </a:xfrm>
            <a:prstGeom prst="rect">
              <a:avLst/>
            </a:prstGeom>
            <a:solidFill>
              <a:srgbClr val="FFE593"/>
            </a:solidFill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1pPr>
              <a:lvl2pPr marL="742950" indent="-28575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2pPr>
              <a:lvl3pPr marL="1143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3pPr>
              <a:lvl4pPr marL="1600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4pPr>
              <a:lvl5pPr marL="20574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9pPr>
            </a:lstStyle>
            <a:p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(4 + 5) * (3 + 6)</a:t>
              </a:r>
            </a:p>
          </p:txBody>
        </p:sp>
        <p:sp>
          <p:nvSpPr>
            <p:cNvPr id="22" name="Suorakulmio 2"/>
            <p:cNvSpPr/>
            <p:nvPr/>
          </p:nvSpPr>
          <p:spPr>
            <a:xfrm>
              <a:off x="1873023" y="2962977"/>
              <a:ext cx="2686314" cy="461665"/>
            </a:xfrm>
            <a:prstGeom prst="rect">
              <a:avLst/>
            </a:prstGeom>
            <a:solidFill>
              <a:srgbClr val="FFE593"/>
            </a:solidFill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1pPr>
              <a:lvl2pPr marL="742950" indent="-28575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2pPr>
              <a:lvl3pPr marL="11430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3pPr>
              <a:lvl4pPr marL="16002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4pPr>
              <a:lvl5pPr marL="2057400" indent="-228600" algn="l" defTabSz="449263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AR PL Mingti2L Big5" charset="0"/>
                  <a:cs typeface="AR PL Mingti2L Big5" charset="0"/>
                </a:defRPr>
              </a:lvl9pPr>
            </a:lstStyle>
            <a:p>
              <a:r>
                <a:rPr lang="fi-FI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(10 – 2)  * (14 – 6)</a:t>
              </a:r>
              <a:endParaRPr lang="fi-FI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86276" y="3582208"/>
            <a:ext cx="7937015" cy="769441"/>
            <a:chOff x="166849" y="4126400"/>
            <a:chExt cx="7937015" cy="769441"/>
          </a:xfrm>
        </p:grpSpPr>
        <p:sp>
          <p:nvSpPr>
            <p:cNvPr id="45" name="Suorakulmio 44"/>
            <p:cNvSpPr/>
            <p:nvPr/>
          </p:nvSpPr>
          <p:spPr>
            <a:xfrm>
              <a:off x="166849" y="4148454"/>
              <a:ext cx="1104566" cy="33855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kumimoji="0" lang="fi-FI" sz="1600" b="0" i="0" u="none" strike="noStrike" cap="none" normalizeH="0" dirty="0">
                  <a:ln>
                    <a:noFill/>
                  </a:ln>
                  <a:effectLst/>
                  <a:latin typeface="Arial" charset="0"/>
                </a:rPr>
                <a:t>Tehtävä </a:t>
              </a:r>
              <a:r>
                <a:rPr lang="fi-FI" sz="1600" dirty="0">
                  <a:latin typeface="Arial" charset="0"/>
                </a:rPr>
                <a:t>3</a:t>
              </a:r>
              <a:endParaRPr lang="fi-FI" sz="1600" dirty="0"/>
            </a:p>
          </p:txBody>
        </p:sp>
        <p:sp>
          <p:nvSpPr>
            <p:cNvPr id="21" name="Suorakulmio 46"/>
            <p:cNvSpPr/>
            <p:nvPr/>
          </p:nvSpPr>
          <p:spPr>
            <a:xfrm>
              <a:off x="1341987" y="4126400"/>
              <a:ext cx="676187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i-FI" sz="2200" dirty="0" smtClean="0">
                  <a:solidFill>
                    <a:schemeClr val="tx1"/>
                  </a:solidFill>
                  <a:latin typeface="Arial" charset="0"/>
                </a:rPr>
                <a:t>Keksi </a:t>
              </a:r>
              <a:r>
                <a:rPr lang="fi-FI" sz="2200" dirty="0">
                  <a:solidFill>
                    <a:schemeClr val="tx1"/>
                  </a:solidFill>
                  <a:latin typeface="Arial" charset="0"/>
                </a:rPr>
                <a:t>oma laskutoimitus ensin kynällä ja paperilla, ja laske sitten laskutoimituksesi interaktioikkunassa</a:t>
              </a:r>
              <a:r>
                <a:rPr lang="fi-FI" sz="2200" dirty="0" smtClean="0">
                  <a:solidFill>
                    <a:schemeClr val="tx1"/>
                  </a:solidFill>
                  <a:latin typeface="Arial" charset="0"/>
                </a:rPr>
                <a:t>.                            </a:t>
              </a:r>
              <a:endParaRPr lang="fi-FI" sz="22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25" name="Suorakulmio 2"/>
          <p:cNvSpPr/>
          <p:nvPr/>
        </p:nvSpPr>
        <p:spPr>
          <a:xfrm>
            <a:off x="6991849" y="2157131"/>
            <a:ext cx="1944194" cy="461665"/>
          </a:xfrm>
          <a:prstGeom prst="rect">
            <a:avLst/>
          </a:prstGeom>
          <a:solidFill>
            <a:srgbClr val="FFE593"/>
          </a:solidFill>
        </p:spPr>
        <p:txBody>
          <a:bodyPr wrap="square">
            <a:spAutoFit/>
          </a:bodyPr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AR PL Mingti2L Big5" charset="0"/>
                <a:cs typeface="AR PL Mingti2L Big5" charset="0"/>
              </a:defRPr>
            </a:lvl9pPr>
          </a:lstStyle>
          <a:p>
            <a:r>
              <a:rPr lang="fi-FI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 + 13 </a:t>
            </a:r>
            <a:r>
              <a:rPr lang="fi-FI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fi-FI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14</a:t>
            </a:r>
            <a:endParaRPr lang="fi-FI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02176" y="4406953"/>
            <a:ext cx="7937015" cy="1446550"/>
            <a:chOff x="166849" y="4126400"/>
            <a:chExt cx="7937015" cy="1446550"/>
          </a:xfrm>
        </p:grpSpPr>
        <p:sp>
          <p:nvSpPr>
            <p:cNvPr id="27" name="Suorakulmio 44"/>
            <p:cNvSpPr/>
            <p:nvPr/>
          </p:nvSpPr>
          <p:spPr>
            <a:xfrm>
              <a:off x="166849" y="4148454"/>
              <a:ext cx="1104566" cy="33855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kumimoji="0" lang="fi-FI" sz="1600" b="0" i="0" u="none" strike="noStrike" cap="none" normalizeH="0" dirty="0">
                  <a:ln>
                    <a:noFill/>
                  </a:ln>
                  <a:effectLst/>
                  <a:latin typeface="Arial" charset="0"/>
                </a:rPr>
                <a:t>Tehtävä </a:t>
              </a:r>
              <a:r>
                <a:rPr lang="fi-FI" sz="1600" dirty="0">
                  <a:latin typeface="Arial" charset="0"/>
                </a:rPr>
                <a:t>4</a:t>
              </a:r>
              <a:endParaRPr lang="fi-FI" sz="1600" dirty="0"/>
            </a:p>
          </p:txBody>
        </p:sp>
        <p:sp>
          <p:nvSpPr>
            <p:cNvPr id="28" name="Suorakulmio 46"/>
            <p:cNvSpPr/>
            <p:nvPr/>
          </p:nvSpPr>
          <p:spPr>
            <a:xfrm>
              <a:off x="1341987" y="4126400"/>
              <a:ext cx="6761877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i-FI" sz="2200" dirty="0">
                  <a:solidFill>
                    <a:schemeClr val="tx1"/>
                  </a:solidFill>
                  <a:latin typeface="Arial" charset="0"/>
                </a:rPr>
                <a:t>Tutki pystytkö laskemaan interaktioikkunassa suurilla luvuilla. Kokeile esimerkiksi laskea paljonko on 10000*999999.</a:t>
              </a:r>
            </a:p>
            <a:p>
              <a:endParaRPr lang="fi-FI" sz="22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445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684363"/>
            <a:ext cx="7884368" cy="116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Määrittelyikkunan käyttö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05542" y="1640599"/>
            <a:ext cx="8078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Määrittelyikkunaa käytetään koodin tallentamiseen ja pidempien sekä monimutkaisempien ohjelmien kirjoittamiseen. Kokeillaan aluksi laskun </a:t>
            </a:r>
          </a:p>
          <a:p>
            <a:r>
              <a:rPr lang="fi-FI" dirty="0" smtClean="0">
                <a:solidFill>
                  <a:schemeClr val="tx1"/>
                </a:solidFill>
              </a:rPr>
              <a:t>(12–3)* (7-3) kirjoittamista määrittelyikkunaan.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9328" y="4632760"/>
            <a:ext cx="8014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Määrittelyikkunaan </a:t>
            </a:r>
            <a:r>
              <a:rPr lang="fi-FI" dirty="0">
                <a:solidFill>
                  <a:schemeClr val="tx1"/>
                </a:solidFill>
              </a:rPr>
              <a:t>kirjoitettu ohjelmakoodi ajetaan oikeasta yläkulmasta löytyvällä </a:t>
            </a:r>
            <a:r>
              <a:rPr lang="fi-FI" dirty="0" err="1" smtClean="0">
                <a:solidFill>
                  <a:schemeClr val="tx1"/>
                </a:solidFill>
              </a:rPr>
              <a:t>Run</a:t>
            </a:r>
            <a:r>
              <a:rPr lang="fi-FI" dirty="0" smtClean="0">
                <a:solidFill>
                  <a:schemeClr val="tx1"/>
                </a:solidFill>
              </a:rPr>
              <a:t>-näppäimellä. Ohjelman tulos tulee näkyviin interaktioikkunaan. </a:t>
            </a:r>
            <a:endParaRPr lang="fi-FI" dirty="0"/>
          </a:p>
        </p:txBody>
      </p:sp>
      <p:sp>
        <p:nvSpPr>
          <p:cNvPr id="13" name="TextBox 12"/>
          <p:cNvSpPr txBox="1"/>
          <p:nvPr/>
        </p:nvSpPr>
        <p:spPr>
          <a:xfrm>
            <a:off x="7398410" y="3433862"/>
            <a:ext cx="162018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Kommenttirivi</a:t>
            </a:r>
            <a:endParaRPr lang="fi-FI" dirty="0"/>
          </a:p>
        </p:txBody>
      </p:sp>
      <p:sp>
        <p:nvSpPr>
          <p:cNvPr id="18" name="TextBox 17"/>
          <p:cNvSpPr txBox="1"/>
          <p:nvPr/>
        </p:nvSpPr>
        <p:spPr>
          <a:xfrm>
            <a:off x="7398410" y="3907802"/>
            <a:ext cx="162018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Koodirivi</a:t>
            </a:r>
            <a:endParaRPr lang="fi-FI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5328756"/>
            <a:ext cx="789246" cy="4560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700479"/>
            <a:ext cx="5775539" cy="157665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5652120" y="3713019"/>
            <a:ext cx="1746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419872" y="4005064"/>
            <a:ext cx="3978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725" y="5309650"/>
            <a:ext cx="553080" cy="594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464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405542" y="684363"/>
            <a:ext cx="8078364" cy="116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Koodin suorittaminen vaiheittain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05542" y="1640599"/>
            <a:ext cx="8078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Aja äsken määrittelyikkunaan kirjoittamasi laskutoimitus vaiheittain </a:t>
            </a:r>
            <a:r>
              <a:rPr lang="fi-FI" dirty="0" err="1" smtClean="0">
                <a:solidFill>
                  <a:schemeClr val="tx1"/>
                </a:solidFill>
              </a:rPr>
              <a:t>Step</a:t>
            </a:r>
            <a:r>
              <a:rPr lang="fi-FI" dirty="0" smtClean="0">
                <a:solidFill>
                  <a:schemeClr val="tx1"/>
                </a:solidFill>
              </a:rPr>
              <a:t>-toiminnon avulla. Uudessa </a:t>
            </a:r>
            <a:r>
              <a:rPr lang="fi-FI" dirty="0" err="1" smtClean="0">
                <a:solidFill>
                  <a:schemeClr val="tx1"/>
                </a:solidFill>
              </a:rPr>
              <a:t>Stepper</a:t>
            </a:r>
            <a:r>
              <a:rPr lang="fi-FI" dirty="0" smtClean="0">
                <a:solidFill>
                  <a:schemeClr val="tx1"/>
                </a:solidFill>
              </a:rPr>
              <a:t>-ikkunassa voit nähdä nyt </a:t>
            </a:r>
            <a:r>
              <a:rPr lang="fi-FI" dirty="0" err="1" smtClean="0">
                <a:solidFill>
                  <a:schemeClr val="tx1"/>
                </a:solidFill>
              </a:rPr>
              <a:t>Step</a:t>
            </a:r>
            <a:r>
              <a:rPr lang="fi-FI" dirty="0" smtClean="0">
                <a:solidFill>
                  <a:schemeClr val="tx1"/>
                </a:solidFill>
              </a:rPr>
              <a:t>-näppäimen avulla kuinka laskutoimitus lasketaan vaiheittain. 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32659" y="3541802"/>
            <a:ext cx="100864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Vaihe 1</a:t>
            </a:r>
            <a:endParaRPr lang="fi-FI" dirty="0"/>
          </a:p>
        </p:txBody>
      </p:sp>
      <p:sp>
        <p:nvSpPr>
          <p:cNvPr id="20" name="TextBox 19"/>
          <p:cNvSpPr txBox="1"/>
          <p:nvPr/>
        </p:nvSpPr>
        <p:spPr>
          <a:xfrm>
            <a:off x="7136145" y="4177173"/>
            <a:ext cx="103625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Vaihe 2</a:t>
            </a:r>
            <a:endParaRPr lang="fi-FI" dirty="0"/>
          </a:p>
        </p:txBody>
      </p:sp>
      <p:sp>
        <p:nvSpPr>
          <p:cNvPr id="21" name="TextBox 20"/>
          <p:cNvSpPr txBox="1"/>
          <p:nvPr/>
        </p:nvSpPr>
        <p:spPr>
          <a:xfrm>
            <a:off x="7101565" y="4776615"/>
            <a:ext cx="107083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Vaihe 3</a:t>
            </a:r>
            <a:endParaRPr lang="fi-FI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359169" y="3726468"/>
            <a:ext cx="804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444724" y="4361839"/>
            <a:ext cx="2767501" cy="2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29289" y="4961281"/>
            <a:ext cx="3334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52241" y="5262205"/>
            <a:ext cx="107083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Vaihe 4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6" y="2653099"/>
            <a:ext cx="5337900" cy="11801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6" y="4177173"/>
            <a:ext cx="3880055" cy="3503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6" y="4752630"/>
            <a:ext cx="3351340" cy="344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610" y="5283094"/>
            <a:ext cx="4193358" cy="3184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461" y="2477424"/>
            <a:ext cx="755468" cy="34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1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80390" y="393481"/>
            <a:ext cx="7884368" cy="116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Tallentaminen ja lataaminen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707904" y="1632269"/>
            <a:ext cx="52630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 smtClean="0">
                <a:solidFill>
                  <a:schemeClr val="tx1"/>
                </a:solidFill>
              </a:rPr>
              <a:t>Voit tallentaa </a:t>
            </a:r>
            <a:r>
              <a:rPr lang="fi-FI" sz="2000" dirty="0" err="1" smtClean="0">
                <a:solidFill>
                  <a:schemeClr val="tx1"/>
                </a:solidFill>
              </a:rPr>
              <a:t>määrittelyikkuman</a:t>
            </a:r>
            <a:r>
              <a:rPr lang="fi-FI" sz="2000" dirty="0" smtClean="0">
                <a:solidFill>
                  <a:schemeClr val="tx1"/>
                </a:solidFill>
              </a:rPr>
              <a:t> koodin valitsemalla </a:t>
            </a:r>
            <a:r>
              <a:rPr lang="fi-FI" sz="2000" i="1" dirty="0" err="1" smtClean="0">
                <a:solidFill>
                  <a:schemeClr val="tx1"/>
                </a:solidFill>
              </a:rPr>
              <a:t>File</a:t>
            </a:r>
            <a:r>
              <a:rPr lang="fi-FI" sz="2000" dirty="0" smtClean="0">
                <a:solidFill>
                  <a:schemeClr val="tx1"/>
                </a:solidFill>
              </a:rPr>
              <a:t>-valikosta </a:t>
            </a:r>
            <a:r>
              <a:rPr lang="fi-FI" sz="2000" i="1" dirty="0" err="1" smtClean="0">
                <a:solidFill>
                  <a:schemeClr val="tx1"/>
                </a:solidFill>
              </a:rPr>
              <a:t>Save</a:t>
            </a:r>
            <a:r>
              <a:rPr lang="fi-FI" sz="2000" i="1" dirty="0" smtClean="0">
                <a:solidFill>
                  <a:schemeClr val="tx1"/>
                </a:solidFill>
              </a:rPr>
              <a:t> </a:t>
            </a:r>
            <a:r>
              <a:rPr lang="fi-FI" sz="2000" i="1" dirty="0" err="1" smtClean="0">
                <a:solidFill>
                  <a:schemeClr val="tx1"/>
                </a:solidFill>
              </a:rPr>
              <a:t>Definitions</a:t>
            </a:r>
            <a:r>
              <a:rPr lang="fi-FI" sz="2000" dirty="0" smtClean="0">
                <a:solidFill>
                  <a:schemeClr val="tx1"/>
                </a:solidFill>
              </a:rPr>
              <a:t> –toiminnon.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 smtClean="0">
                <a:solidFill>
                  <a:schemeClr val="tx1"/>
                </a:solidFill>
              </a:rPr>
              <a:t>Jos haluat muuttaa tallennustiedoston nimeä, valitse </a:t>
            </a:r>
            <a:r>
              <a:rPr lang="fi-FI" sz="2000" dirty="0" err="1" smtClean="0">
                <a:solidFill>
                  <a:schemeClr val="tx1"/>
                </a:solidFill>
              </a:rPr>
              <a:t>Save</a:t>
            </a:r>
            <a:r>
              <a:rPr lang="fi-FI" sz="2000" dirty="0" smtClean="0">
                <a:solidFill>
                  <a:schemeClr val="tx1"/>
                </a:solidFill>
              </a:rPr>
              <a:t> </a:t>
            </a:r>
            <a:r>
              <a:rPr lang="fi-FI" sz="2000" dirty="0" err="1" smtClean="0">
                <a:solidFill>
                  <a:schemeClr val="tx1"/>
                </a:solidFill>
              </a:rPr>
              <a:t>Definitions</a:t>
            </a:r>
            <a:r>
              <a:rPr lang="fi-FI" sz="2000" dirty="0" smtClean="0">
                <a:solidFill>
                  <a:schemeClr val="tx1"/>
                </a:solidFill>
              </a:rPr>
              <a:t> As… -toiminto.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>
                <a:solidFill>
                  <a:schemeClr val="tx1"/>
                </a:solidFill>
              </a:rPr>
              <a:t>T</a:t>
            </a:r>
            <a:r>
              <a:rPr lang="fi-FI" sz="2000" dirty="0" smtClean="0">
                <a:solidFill>
                  <a:schemeClr val="tx1"/>
                </a:solidFill>
              </a:rPr>
              <a:t>allennetun tiedoston avaaminen tapahtuu Open… -toiminnolla.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i-FI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000" dirty="0" smtClean="0">
                <a:solidFill>
                  <a:schemeClr val="tx1"/>
                </a:solidFill>
              </a:rPr>
              <a:t>Voit sulkea </a:t>
            </a:r>
            <a:r>
              <a:rPr lang="fi-FI" sz="2000" dirty="0" err="1" smtClean="0">
                <a:solidFill>
                  <a:schemeClr val="tx1"/>
                </a:solidFill>
              </a:rPr>
              <a:t>DrRacketin</a:t>
            </a:r>
            <a:r>
              <a:rPr lang="fi-FI" sz="2000" dirty="0" smtClean="0">
                <a:solidFill>
                  <a:schemeClr val="tx1"/>
                </a:solidFill>
              </a:rPr>
              <a:t> valitsemalla </a:t>
            </a:r>
            <a:r>
              <a:rPr lang="fi-FI" sz="2000" dirty="0" err="1" smtClean="0">
                <a:solidFill>
                  <a:schemeClr val="tx1"/>
                </a:solidFill>
              </a:rPr>
              <a:t>Exit</a:t>
            </a:r>
            <a:r>
              <a:rPr lang="fi-FI" sz="20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00" y="1295424"/>
            <a:ext cx="2634815" cy="396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384572" y="1439048"/>
            <a:ext cx="4055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Käynnistä </a:t>
            </a:r>
            <a:r>
              <a:rPr lang="fi-FI" sz="32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DrRacket</a:t>
            </a:r>
            <a:endParaRPr lang="fi-FI" sz="3200" b="1" dirty="0" smtClean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098585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Esivalmistelut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566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81192" y="2258956"/>
            <a:ext cx="38524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dirty="0" smtClean="0">
                <a:solidFill>
                  <a:schemeClr val="tx1"/>
                </a:solidFill>
                <a:latin typeface="Arial" charset="0"/>
              </a:rPr>
              <a:t>Käynnistä</a:t>
            </a:r>
            <a:r>
              <a:rPr lang="fi-FI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i-FI" sz="2000" dirty="0" err="1" smtClean="0">
                <a:solidFill>
                  <a:schemeClr val="tx1"/>
                </a:solidFill>
                <a:latin typeface="Arial" charset="0"/>
              </a:rPr>
              <a:t>DrRacket</a:t>
            </a:r>
            <a:r>
              <a:rPr lang="fi-FI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fi-FI" sz="2000" dirty="0" err="1" smtClean="0">
                <a:solidFill>
                  <a:schemeClr val="tx1"/>
                </a:solidFill>
                <a:latin typeface="Arial" charset="0"/>
              </a:rPr>
              <a:t>Start</a:t>
            </a:r>
            <a:r>
              <a:rPr lang="fi-FI" sz="2000" dirty="0" smtClean="0">
                <a:solidFill>
                  <a:schemeClr val="tx1"/>
                </a:solidFill>
                <a:latin typeface="Arial" charset="0"/>
              </a:rPr>
              <a:t>-valikosta tai työpöydällä olevasta kuvakkeesta.</a:t>
            </a:r>
            <a:endParaRPr lang="fi-FI" sz="2000" dirty="0">
              <a:solidFill>
                <a:schemeClr val="tx1"/>
              </a:solidFill>
              <a:latin typeface="Arial" charset="0"/>
            </a:endParaRPr>
          </a:p>
          <a:p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260" y="3431485"/>
            <a:ext cx="1166507" cy="13771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052813"/>
            <a:ext cx="3522467" cy="389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5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666708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</a:t>
            </a:r>
            <a:r>
              <a:rPr lang="fi-FI" altLang="fi-FI" sz="4000" b="1" kern="0" dirty="0" err="1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fi-FI" altLang="fi-FI" sz="4000" b="1" kern="0" dirty="0" err="1" smtClean="0">
                <a:solidFill>
                  <a:schemeClr val="accent6">
                    <a:lumMod val="75000"/>
                  </a:schemeClr>
                </a:solidFill>
              </a:rPr>
              <a:t>rRackettiin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542" y="4432065"/>
            <a:ext cx="8263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dirty="0" smtClean="0">
                <a:solidFill>
                  <a:schemeClr val="tx1"/>
                </a:solidFill>
              </a:rPr>
              <a:t>Interaktioikkunaan kirjoitetaan yksittäisiä lausekkeita jotka suoritetaan painamalla &lt;</a:t>
            </a:r>
            <a:r>
              <a:rPr lang="fi-FI" sz="2000" dirty="0" err="1" smtClean="0">
                <a:solidFill>
                  <a:schemeClr val="tx1"/>
                </a:solidFill>
              </a:rPr>
              <a:t>enter</a:t>
            </a:r>
            <a:r>
              <a:rPr lang="fi-FI" sz="2000" dirty="0" smtClean="0">
                <a:solidFill>
                  <a:schemeClr val="tx1"/>
                </a:solidFill>
              </a:rPr>
              <a:t>&gt;. Määrittelyikkunaa tarvitaan myöhemmin laajempien ohjelmien kirjoittamiseen.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51412" y="1981709"/>
            <a:ext cx="189520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Määrittelyikkuna</a:t>
            </a:r>
            <a:endParaRPr lang="fi-FI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6012160" y="2154930"/>
            <a:ext cx="939252" cy="1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51412" y="3460803"/>
            <a:ext cx="189520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Interaktioikkuna</a:t>
            </a:r>
            <a:endParaRPr lang="fi-FI" dirty="0"/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6012160" y="3634024"/>
            <a:ext cx="939252" cy="1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98" y="1542013"/>
            <a:ext cx="4996284" cy="290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78" y="1583780"/>
            <a:ext cx="4676093" cy="3479542"/>
          </a:xfrm>
          <a:prstGeom prst="rect">
            <a:avLst/>
          </a:prstGeom>
        </p:spPr>
      </p:pic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8306364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</a:t>
            </a:r>
            <a:r>
              <a:rPr lang="fi-FI" altLang="fi-FI" sz="4000" b="1" kern="0" dirty="0" err="1" smtClean="0">
                <a:solidFill>
                  <a:schemeClr val="accent6">
                    <a:lumMod val="75000"/>
                  </a:schemeClr>
                </a:solidFill>
              </a:rPr>
              <a:t>DrRackettiin</a:t>
            </a:r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 - jatkoa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0123" y="1631393"/>
            <a:ext cx="35127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Voit myös vaihtaa määrittelyikkunan paikan vasemmalle ja interaktioikkunan oikealle valitsemalla valikosta: </a:t>
            </a:r>
            <a:r>
              <a:rPr lang="fi-FI" i="1" dirty="0" err="1" smtClean="0">
                <a:solidFill>
                  <a:schemeClr val="tx1"/>
                </a:solidFill>
              </a:rPr>
              <a:t>View</a:t>
            </a:r>
            <a:r>
              <a:rPr lang="fi-FI" i="1" dirty="0" smtClean="0">
                <a:solidFill>
                  <a:schemeClr val="tx1"/>
                </a:solidFill>
              </a:rPr>
              <a:t> → </a:t>
            </a:r>
            <a:r>
              <a:rPr lang="fi-FI" i="1" dirty="0" err="1" smtClean="0">
                <a:solidFill>
                  <a:schemeClr val="tx1"/>
                </a:solidFill>
              </a:rPr>
              <a:t>Use</a:t>
            </a:r>
            <a:r>
              <a:rPr lang="fi-FI" i="1" dirty="0" smtClean="0">
                <a:solidFill>
                  <a:schemeClr val="tx1"/>
                </a:solidFill>
              </a:rPr>
              <a:t> </a:t>
            </a:r>
            <a:r>
              <a:rPr lang="fi-FI" i="1" dirty="0" err="1" smtClean="0">
                <a:solidFill>
                  <a:schemeClr val="tx1"/>
                </a:solidFill>
              </a:rPr>
              <a:t>Horizontal</a:t>
            </a:r>
            <a:r>
              <a:rPr lang="fi-FI" i="1" dirty="0" smtClean="0">
                <a:solidFill>
                  <a:schemeClr val="tx1"/>
                </a:solidFill>
              </a:rPr>
              <a:t> Layout </a:t>
            </a:r>
            <a:endParaRPr lang="fi-FI" i="1" dirty="0">
              <a:solidFill>
                <a:schemeClr val="tx1"/>
              </a:solidFill>
            </a:endParaRPr>
          </a:p>
          <a:p>
            <a:endParaRPr lang="fi-FI" i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Takaisin oletusarvoiseen ikkunoiden sijoitteluun pääset valitsemalla valikosta: </a:t>
            </a:r>
            <a:r>
              <a:rPr lang="fi-FI" i="1" dirty="0" err="1" smtClean="0">
                <a:solidFill>
                  <a:schemeClr val="tx1"/>
                </a:solidFill>
              </a:rPr>
              <a:t>View</a:t>
            </a:r>
            <a:r>
              <a:rPr lang="fi-FI" i="1" dirty="0" smtClean="0">
                <a:solidFill>
                  <a:schemeClr val="tx1"/>
                </a:solidFill>
              </a:rPr>
              <a:t> </a:t>
            </a:r>
            <a:r>
              <a:rPr lang="fi-FI" i="1" dirty="0">
                <a:solidFill>
                  <a:schemeClr val="tx1"/>
                </a:solidFill>
              </a:rPr>
              <a:t>→ </a:t>
            </a:r>
            <a:r>
              <a:rPr lang="fi-FI" i="1" dirty="0" err="1">
                <a:solidFill>
                  <a:schemeClr val="tx1"/>
                </a:solidFill>
              </a:rPr>
              <a:t>Use</a:t>
            </a:r>
            <a:r>
              <a:rPr lang="fi-FI" i="1" dirty="0">
                <a:solidFill>
                  <a:schemeClr val="tx1"/>
                </a:solidFill>
              </a:rPr>
              <a:t> </a:t>
            </a:r>
            <a:r>
              <a:rPr lang="fi-FI" i="1" dirty="0" err="1" smtClean="0">
                <a:solidFill>
                  <a:schemeClr val="tx1"/>
                </a:solidFill>
              </a:rPr>
              <a:t>Vertical</a:t>
            </a:r>
            <a:r>
              <a:rPr lang="fi-FI" i="1" dirty="0" smtClean="0">
                <a:solidFill>
                  <a:schemeClr val="tx1"/>
                </a:solidFill>
              </a:rPr>
              <a:t> Layout </a:t>
            </a:r>
            <a:endParaRPr lang="fi-FI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i="1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60783" y="5493325"/>
            <a:ext cx="189520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Määrittelyikkuna</a:t>
            </a:r>
            <a:endParaRPr lang="fi-FI" dirty="0"/>
          </a:p>
        </p:txBody>
      </p:sp>
      <p:sp>
        <p:nvSpPr>
          <p:cNvPr id="12" name="TextBox 11"/>
          <p:cNvSpPr txBox="1"/>
          <p:nvPr/>
        </p:nvSpPr>
        <p:spPr>
          <a:xfrm>
            <a:off x="3926868" y="5493325"/>
            <a:ext cx="189520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Interaktioikkuna</a:t>
            </a:r>
            <a:endParaRPr lang="fi-FI" dirty="0"/>
          </a:p>
        </p:txBody>
      </p:sp>
      <p:cxnSp>
        <p:nvCxnSpPr>
          <p:cNvPr id="7" name="Straight Arrow Connector 6"/>
          <p:cNvCxnSpPr>
            <a:stCxn id="11" idx="0"/>
          </p:cNvCxnSpPr>
          <p:nvPr/>
        </p:nvCxnSpPr>
        <p:spPr>
          <a:xfrm flipH="1" flipV="1">
            <a:off x="1845934" y="4077072"/>
            <a:ext cx="762454" cy="141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2" idx="0"/>
          </p:cNvCxnSpPr>
          <p:nvPr/>
        </p:nvCxnSpPr>
        <p:spPr>
          <a:xfrm flipH="1" flipV="1">
            <a:off x="4067944" y="4077072"/>
            <a:ext cx="806529" cy="141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9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8306364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</a:t>
            </a:r>
            <a:r>
              <a:rPr lang="fi-FI" altLang="fi-FI" sz="4000" b="1" kern="0" dirty="0" err="1" smtClean="0">
                <a:solidFill>
                  <a:schemeClr val="accent6">
                    <a:lumMod val="75000"/>
                  </a:schemeClr>
                </a:solidFill>
              </a:rPr>
              <a:t>DrRackettiin</a:t>
            </a:r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 - jatkoa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47478" y="1352660"/>
            <a:ext cx="35127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Tarkista vielä, että kielenä on </a:t>
            </a:r>
            <a:r>
              <a:rPr lang="fi-FI" dirty="0" err="1" smtClean="0">
                <a:solidFill>
                  <a:schemeClr val="tx1"/>
                </a:solidFill>
              </a:rPr>
              <a:t>Beginning</a:t>
            </a:r>
            <a:r>
              <a:rPr lang="fi-FI" dirty="0" smtClean="0">
                <a:solidFill>
                  <a:schemeClr val="tx1"/>
                </a:solidFill>
              </a:rPr>
              <a:t> </a:t>
            </a:r>
            <a:r>
              <a:rPr lang="fi-FI" dirty="0" err="1" smtClean="0">
                <a:solidFill>
                  <a:schemeClr val="tx1"/>
                </a:solidFill>
              </a:rPr>
              <a:t>Student</a:t>
            </a:r>
            <a:r>
              <a:rPr lang="fi-FI" dirty="0" smtClean="0">
                <a:solidFill>
                  <a:schemeClr val="tx1"/>
                </a:solidFill>
              </a:rPr>
              <a:t>.</a:t>
            </a:r>
            <a:endParaRPr lang="fi-FI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Kielen voit valita </a:t>
            </a:r>
            <a:r>
              <a:rPr lang="fi-FI" dirty="0" err="1" smtClean="0">
                <a:solidFill>
                  <a:schemeClr val="tx1"/>
                </a:solidFill>
              </a:rPr>
              <a:t>DrRacketin</a:t>
            </a:r>
            <a:r>
              <a:rPr lang="fi-FI" dirty="0" smtClean="0">
                <a:solidFill>
                  <a:schemeClr val="tx1"/>
                </a:solidFill>
              </a:rPr>
              <a:t> valikosta: 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fi-FI" i="1" dirty="0" smtClean="0">
                <a:solidFill>
                  <a:schemeClr val="tx1"/>
                </a:solidFill>
              </a:rPr>
              <a:t>Language → </a:t>
            </a:r>
            <a:r>
              <a:rPr lang="fi-FI" i="1" dirty="0" err="1" smtClean="0">
                <a:solidFill>
                  <a:schemeClr val="tx1"/>
                </a:solidFill>
              </a:rPr>
              <a:t>Choose</a:t>
            </a:r>
            <a:r>
              <a:rPr lang="fi-FI" i="1" dirty="0" smtClean="0">
                <a:solidFill>
                  <a:schemeClr val="tx1"/>
                </a:solidFill>
              </a:rPr>
              <a:t> </a:t>
            </a:r>
            <a:r>
              <a:rPr lang="fi-FI" i="1" dirty="0" err="1" smtClean="0">
                <a:solidFill>
                  <a:schemeClr val="tx1"/>
                </a:solidFill>
              </a:rPr>
              <a:t>language</a:t>
            </a:r>
            <a:r>
              <a:rPr lang="fi-FI" i="1" dirty="0">
                <a:solidFill>
                  <a:schemeClr val="tx1"/>
                </a:solidFill>
              </a:rPr>
              <a:t> →</a:t>
            </a:r>
            <a:r>
              <a:rPr lang="fi-FI" i="1" dirty="0" err="1" smtClean="0">
                <a:solidFill>
                  <a:schemeClr val="tx1"/>
                </a:solidFill>
              </a:rPr>
              <a:t>Teaching</a:t>
            </a:r>
            <a:r>
              <a:rPr lang="fi-FI" i="1" dirty="0" smtClean="0">
                <a:solidFill>
                  <a:schemeClr val="tx1"/>
                </a:solidFill>
              </a:rPr>
              <a:t> </a:t>
            </a:r>
            <a:r>
              <a:rPr lang="fi-FI" i="1" dirty="0" err="1" smtClean="0">
                <a:solidFill>
                  <a:schemeClr val="tx1"/>
                </a:solidFill>
              </a:rPr>
              <a:t>languages</a:t>
            </a:r>
            <a:r>
              <a:rPr lang="fi-FI" i="1" dirty="0">
                <a:solidFill>
                  <a:schemeClr val="tx1"/>
                </a:solidFill>
              </a:rPr>
              <a:t> </a:t>
            </a:r>
            <a:r>
              <a:rPr lang="fi-FI" i="1" dirty="0" smtClean="0">
                <a:solidFill>
                  <a:schemeClr val="tx1"/>
                </a:solidFill>
              </a:rPr>
              <a:t>→ </a:t>
            </a:r>
            <a:r>
              <a:rPr lang="fi-FI" i="1" dirty="0" err="1" smtClean="0">
                <a:solidFill>
                  <a:schemeClr val="tx1"/>
                </a:solidFill>
              </a:rPr>
              <a:t>Beginning</a:t>
            </a:r>
            <a:r>
              <a:rPr lang="fi-FI" i="1" dirty="0" smtClean="0">
                <a:solidFill>
                  <a:schemeClr val="tx1"/>
                </a:solidFill>
              </a:rPr>
              <a:t> </a:t>
            </a:r>
            <a:r>
              <a:rPr lang="fi-FI" i="1" dirty="0" err="1" smtClean="0">
                <a:solidFill>
                  <a:schemeClr val="tx1"/>
                </a:solidFill>
              </a:rPr>
              <a:t>student</a:t>
            </a:r>
            <a:r>
              <a:rPr lang="fi-FI" i="1" dirty="0" smtClean="0">
                <a:solidFill>
                  <a:schemeClr val="tx1"/>
                </a:solidFill>
              </a:rPr>
              <a:t> → OK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fi-FI" i="1" dirty="0" smtClean="0">
                <a:solidFill>
                  <a:schemeClr val="tx1"/>
                </a:solidFill>
              </a:rPr>
              <a:t>Lopuksi paina ”</a:t>
            </a:r>
            <a:r>
              <a:rPr lang="fi-FI" i="1" dirty="0" err="1" smtClean="0">
                <a:solidFill>
                  <a:schemeClr val="tx1"/>
                </a:solidFill>
              </a:rPr>
              <a:t>Run</a:t>
            </a:r>
            <a:r>
              <a:rPr lang="fi-FI" i="1" dirty="0" smtClean="0">
                <a:solidFill>
                  <a:schemeClr val="tx1"/>
                </a:solidFill>
              </a:rPr>
              <a:t>” </a:t>
            </a:r>
            <a:r>
              <a:rPr lang="fi-FI" i="1" dirty="0" err="1" smtClean="0">
                <a:solidFill>
                  <a:schemeClr val="tx1"/>
                </a:solidFill>
              </a:rPr>
              <a:t>DrRacketin</a:t>
            </a:r>
            <a:r>
              <a:rPr lang="fi-FI" i="1" dirty="0" smtClean="0">
                <a:solidFill>
                  <a:schemeClr val="tx1"/>
                </a:solidFill>
              </a:rPr>
              <a:t> oikeasta yläkulmasta.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i="1" dirty="0" err="1" smtClean="0">
                <a:solidFill>
                  <a:schemeClr val="tx1"/>
                </a:solidFill>
              </a:rPr>
              <a:t>DrRacketin</a:t>
            </a:r>
            <a:r>
              <a:rPr lang="fi-FI" i="1" dirty="0" smtClean="0">
                <a:solidFill>
                  <a:schemeClr val="tx1"/>
                </a:solidFill>
              </a:rPr>
              <a:t> voit asentaa myös kotikoneellesi osoitteesta </a:t>
            </a:r>
            <a:r>
              <a:rPr lang="fi-FI" dirty="0">
                <a:hlinkClick r:id="rId4"/>
              </a:rPr>
              <a:t>http://racket-lang.org/download/</a:t>
            </a:r>
            <a:endParaRPr lang="fi-FI" i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62" y="1352660"/>
            <a:ext cx="4487171" cy="390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5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err="1" smtClean="0">
                <a:solidFill>
                  <a:schemeClr val="accent6">
                    <a:lumMod val="75000"/>
                  </a:schemeClr>
                </a:solidFill>
              </a:rPr>
              <a:t>Hello</a:t>
            </a:r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 World!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1192" y="1484785"/>
            <a:ext cx="80783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Kirjoita </a:t>
            </a:r>
            <a:r>
              <a:rPr lang="fi-FI" dirty="0" err="1" smtClean="0">
                <a:solidFill>
                  <a:schemeClr val="tx1"/>
                </a:solidFill>
              </a:rPr>
              <a:t>DrRacketin</a:t>
            </a:r>
            <a:r>
              <a:rPr lang="fi-FI" dirty="0" smtClean="0">
                <a:solidFill>
                  <a:schemeClr val="tx1"/>
                </a:solidFill>
              </a:rPr>
              <a:t> interaktioikkunaan teksti:</a:t>
            </a:r>
          </a:p>
          <a:p>
            <a:endParaRPr lang="fi-FI" dirty="0" smtClean="0">
              <a:solidFill>
                <a:schemeClr val="tx1"/>
              </a:solidFill>
            </a:endParaRPr>
          </a:p>
          <a:p>
            <a:r>
              <a:rPr lang="fi-FI" dirty="0" smtClean="0">
                <a:solidFill>
                  <a:schemeClr val="tx1"/>
                </a:solidFill>
              </a:rPr>
              <a:t>”</a:t>
            </a:r>
            <a:r>
              <a:rPr lang="fi-FI" dirty="0" err="1" smtClean="0">
                <a:solidFill>
                  <a:schemeClr val="tx1"/>
                </a:solidFill>
              </a:rPr>
              <a:t>Hello</a:t>
            </a:r>
            <a:r>
              <a:rPr lang="fi-FI" dirty="0" smtClean="0">
                <a:solidFill>
                  <a:schemeClr val="tx1"/>
                </a:solidFill>
              </a:rPr>
              <a:t> World”</a:t>
            </a:r>
          </a:p>
          <a:p>
            <a:endParaRPr lang="fi-FI" dirty="0" smtClean="0">
              <a:solidFill>
                <a:schemeClr val="tx1"/>
              </a:solidFill>
            </a:endParaRPr>
          </a:p>
          <a:p>
            <a:r>
              <a:rPr lang="fi-FI" dirty="0" smtClean="0">
                <a:solidFill>
                  <a:schemeClr val="tx1"/>
                </a:solidFill>
              </a:rPr>
              <a:t>ja paina &lt;</a:t>
            </a:r>
            <a:r>
              <a:rPr lang="fi-FI" dirty="0" err="1" smtClean="0">
                <a:solidFill>
                  <a:schemeClr val="tx1"/>
                </a:solidFill>
              </a:rPr>
              <a:t>enter</a:t>
            </a:r>
            <a:r>
              <a:rPr lang="fi-FI" dirty="0" smtClean="0">
                <a:solidFill>
                  <a:schemeClr val="tx1"/>
                </a:solidFill>
              </a:rPr>
              <a:t>&gt;. Interaktioikkunan tunnistat kehotteesta &gt; ja se sijaitsee alhaalla tai oikealla riippuen asetuksista. Mikäli unohdit laittaa tekstin lainausmerkkien sisään, antaa </a:t>
            </a:r>
            <a:r>
              <a:rPr lang="fi-FI" dirty="0" err="1" smtClean="0">
                <a:solidFill>
                  <a:schemeClr val="tx1"/>
                </a:solidFill>
              </a:rPr>
              <a:t>DrRacket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smtClean="0">
                <a:solidFill>
                  <a:schemeClr val="tx1"/>
                </a:solidFill>
              </a:rPr>
              <a:t>virheilmoituksen. Älä välitä virheilmoituksista tässä vaiheessa. Kokeile myös muita tekstejä ja numerosarjoja</a:t>
            </a:r>
            <a:endParaRPr lang="fi-FI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102" y="4070108"/>
            <a:ext cx="5130544" cy="18730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018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Peruslaskutoimitukset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1192" y="1484784"/>
            <a:ext cx="8078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 smtClean="0">
                <a:solidFill>
                  <a:schemeClr val="tx1"/>
                </a:solidFill>
              </a:rPr>
              <a:t>Lasketaan seuraavaksi mitä on 1+2. Kirjoita </a:t>
            </a:r>
            <a:r>
              <a:rPr lang="fi-FI" sz="2400" dirty="0" err="1" smtClean="0">
                <a:solidFill>
                  <a:schemeClr val="tx1"/>
                </a:solidFill>
              </a:rPr>
              <a:t>DrRacketin</a:t>
            </a:r>
            <a:r>
              <a:rPr lang="fi-FI" sz="2400" dirty="0" smtClean="0">
                <a:solidFill>
                  <a:schemeClr val="tx1"/>
                </a:solidFill>
              </a:rPr>
              <a:t> interaktioikkunaan lauseke </a:t>
            </a:r>
          </a:p>
          <a:p>
            <a:r>
              <a:rPr lang="fi-FI" sz="2400" dirty="0" smtClean="0">
                <a:solidFill>
                  <a:schemeClr val="tx1"/>
                </a:solidFill>
              </a:rPr>
              <a:t>(+ 1 2)</a:t>
            </a:r>
            <a:endParaRPr lang="fi-FI" sz="2400" dirty="0">
              <a:solidFill>
                <a:schemeClr val="tx1"/>
              </a:solidFill>
            </a:endParaRPr>
          </a:p>
          <a:p>
            <a:r>
              <a:rPr lang="fi-FI" sz="2400" dirty="0" smtClean="0">
                <a:solidFill>
                  <a:schemeClr val="tx1"/>
                </a:solidFill>
              </a:rPr>
              <a:t>ja paina &lt;</a:t>
            </a:r>
            <a:r>
              <a:rPr lang="fi-FI" sz="2400" dirty="0" err="1" smtClean="0">
                <a:solidFill>
                  <a:schemeClr val="tx1"/>
                </a:solidFill>
              </a:rPr>
              <a:t>enter</a:t>
            </a:r>
            <a:r>
              <a:rPr lang="fi-FI" sz="2400" dirty="0" smtClean="0">
                <a:solidFill>
                  <a:schemeClr val="tx1"/>
                </a:solidFill>
              </a:rPr>
              <a:t>&gt;. Interaktioikkunan tunnistat kehotteesta &gt; ja se sijaitsee alhaalla tai oikealla riippuen asetuksista.</a:t>
            </a:r>
            <a:endParaRPr lang="fi-FI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63" y="3721015"/>
            <a:ext cx="6487130" cy="1412026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348073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8306364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Peruslaskutoimitukset - jatkoa 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532440" y="14847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i-FI" dirty="0"/>
          </a:p>
        </p:txBody>
      </p:sp>
      <p:sp>
        <p:nvSpPr>
          <p:cNvPr id="7" name="TextBox 6"/>
          <p:cNvSpPr txBox="1"/>
          <p:nvPr/>
        </p:nvSpPr>
        <p:spPr>
          <a:xfrm>
            <a:off x="3272459" y="2527181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smtClean="0">
                <a:solidFill>
                  <a:schemeClr val="tx1"/>
                </a:solidFill>
              </a:rPr>
              <a:t>&gt; (+ 1 2)</a:t>
            </a:r>
          </a:p>
          <a:p>
            <a:r>
              <a:rPr lang="fi-FI" sz="3600" dirty="0" smtClean="0">
                <a:solidFill>
                  <a:schemeClr val="tx1"/>
                </a:solidFill>
              </a:rPr>
              <a:t>3</a:t>
            </a:r>
            <a:endParaRPr lang="fi-FI" sz="3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3808" y="1505169"/>
            <a:ext cx="309634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/>
              <a:t>K</a:t>
            </a:r>
            <a:r>
              <a:rPr lang="fi-FI" dirty="0" smtClean="0"/>
              <a:t>aikki </a:t>
            </a:r>
            <a:r>
              <a:rPr lang="fi-FI" dirty="0" err="1" smtClean="0"/>
              <a:t>Racket</a:t>
            </a:r>
            <a:r>
              <a:rPr lang="fi-FI" dirty="0" smtClean="0"/>
              <a:t>-funktiokutsut alkavat ja loppuvat sulkuihin.</a:t>
            </a:r>
            <a:endParaRPr lang="fi-FI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977698" y="2131080"/>
            <a:ext cx="412737" cy="490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70741" y="2064362"/>
            <a:ext cx="161299" cy="49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09234" y="4567773"/>
            <a:ext cx="3936929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Ensimmäisen sulkumerkin jälkeen kerrotaan mitä tehdään. Tässä ”+” on funktion nimi.</a:t>
            </a:r>
            <a:endParaRPr lang="fi-FI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014780" y="3062150"/>
            <a:ext cx="13641" cy="150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57294" y="3569336"/>
            <a:ext cx="4644516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Argumentit annetaan funktion nimen jälkeen. Argumentteja voi olla enemmänkin.</a:t>
            </a:r>
            <a:endParaRPr lang="fi-FI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4456104" y="3140968"/>
            <a:ext cx="294413" cy="49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770741" y="3099329"/>
            <a:ext cx="0" cy="49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6115" y="3823261"/>
            <a:ext cx="309634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Funktion arvo tulostetaan seuraavalle riville.</a:t>
            </a:r>
            <a:endParaRPr lang="fi-FI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1724911" y="3387589"/>
            <a:ext cx="1527324" cy="427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6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8306364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Peruslaskutoimitukset - jatkoa 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532440" y="14847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i-FI" dirty="0"/>
          </a:p>
        </p:txBody>
      </p:sp>
      <p:sp>
        <p:nvSpPr>
          <p:cNvPr id="2" name="TextBox 1"/>
          <p:cNvSpPr txBox="1"/>
          <p:nvPr/>
        </p:nvSpPr>
        <p:spPr>
          <a:xfrm>
            <a:off x="1187624" y="1669449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chemeClr val="tx1"/>
                </a:solidFill>
              </a:rPr>
              <a:t>Kokeillaan lisää erilaisia laskutoimituksia!</a:t>
            </a:r>
            <a:endParaRPr lang="fi-FI" sz="2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509458"/>
            <a:ext cx="5429006" cy="2287694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481465" y="3154258"/>
            <a:ext cx="2143340" cy="1477328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9 - 4 = ?</a:t>
            </a:r>
          </a:p>
          <a:p>
            <a:endParaRPr lang="fi-FI" dirty="0">
              <a:solidFill>
                <a:schemeClr val="tx1"/>
              </a:solidFill>
            </a:endParaRPr>
          </a:p>
          <a:p>
            <a:r>
              <a:rPr lang="fi-FI" dirty="0" smtClean="0">
                <a:solidFill>
                  <a:schemeClr val="tx1"/>
                </a:solidFill>
              </a:rPr>
              <a:t>3 * 7 = ?</a:t>
            </a:r>
          </a:p>
          <a:p>
            <a:endParaRPr lang="fi-FI" dirty="0">
              <a:solidFill>
                <a:schemeClr val="tx1"/>
              </a:solidFill>
            </a:endParaRPr>
          </a:p>
          <a:p>
            <a:r>
              <a:rPr lang="fi-FI" dirty="0" smtClean="0">
                <a:solidFill>
                  <a:schemeClr val="tx1"/>
                </a:solidFill>
              </a:rPr>
              <a:t>40 / 10 = ?</a:t>
            </a:r>
            <a:endParaRPr lang="fi-F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09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36&quot;&gt;&lt;property id=&quot;20148&quot; value=&quot;5&quot;/&gt;&lt;property id=&quot;20300&quot; value=&quot;Slide 5&quot;/&gt;&lt;property id=&quot;20307&quot; value=&quot;369&quot;/&gt;&lt;/object&gt;&lt;object type=&quot;3&quot; unique_id=&quot;10069&quot;&gt;&lt;property id=&quot;20148&quot; value=&quot;5&quot;/&gt;&lt;property id=&quot;20300&quot; value=&quot;Slide 2&quot;/&gt;&lt;property id=&quot;20307&quot; value=&quot;370&quot;/&gt;&lt;/object&gt;&lt;object type=&quot;3&quot; unique_id=&quot;10148&quot;&gt;&lt;property id=&quot;20148&quot; value=&quot;5&quot;/&gt;&lt;property id=&quot;20300&quot; value=&quot;Slide 8&quot;/&gt;&lt;property id=&quot;20307&quot; value=&quot;372&quot;/&gt;&lt;/object&gt;&lt;object type=&quot;3&quot; unique_id=&quot;10215&quot;&gt;&lt;property id=&quot;20148&quot; value=&quot;5&quot;/&gt;&lt;property id=&quot;20300&quot; value=&quot;Slide 1&quot;/&gt;&lt;property id=&quot;20307&quot; value=&quot;374&quot;/&gt;&lt;/object&gt;&lt;object type=&quot;3&quot; unique_id=&quot;10508&quot;&gt;&lt;property id=&quot;20148&quot; value=&quot;5&quot;/&gt;&lt;property id=&quot;20300&quot; value=&quot;Slide 3&quot;/&gt;&lt;property id=&quot;20307&quot; value=&quot;377&quot;/&gt;&lt;/object&gt;&lt;object type=&quot;3&quot; unique_id=&quot;10609&quot;&gt;&lt;property id=&quot;20148&quot; value=&quot;5&quot;/&gt;&lt;property id=&quot;20300&quot; value=&quot;Slide 6&quot;/&gt;&lt;property id=&quot;20307&quot; value=&quot;379&quot;/&gt;&lt;/object&gt;&lt;object type=&quot;3&quot; unique_id=&quot;10610&quot;&gt;&lt;property id=&quot;20148&quot; value=&quot;5&quot;/&gt;&lt;property id=&quot;20300&quot; value=&quot;Slide 7&quot;/&gt;&lt;property id=&quot;20307&quot; value=&quot;378&quot;/&gt;&lt;/object&gt;&lt;object type=&quot;3&quot; unique_id=&quot;10797&quot;&gt;&lt;property id=&quot;20148&quot; value=&quot;5&quot;/&gt;&lt;property id=&quot;20300&quot; value=&quot;Slide 4&quot;/&gt;&lt;property id=&quot;20307&quot; value=&quot;380&quot;/&gt;&lt;/object&gt;&lt;object type=&quot;3&quot; unique_id=&quot;10888&quot;&gt;&lt;property id=&quot;20148&quot; value=&quot;5&quot;/&gt;&lt;property id=&quot;20300&quot; value=&quot;Slide 9&quot;/&gt;&lt;property id=&quot;20307&quot; value=&quot;381&quot;/&gt;&lt;/object&gt;&lt;/object&gt;&lt;object type=&quot;8&quot; unique_id=&quot;1001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ettava">
  <a:themeElements>
    <a:clrScheme name="Sinivihreä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Jaettav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aettav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858</Words>
  <Application>Microsoft Office PowerPoint</Application>
  <PresentationFormat>On-screen Show (4:3)</PresentationFormat>
  <Paragraphs>160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 PL Mingti2L Big5</vt:lpstr>
      <vt:lpstr>Arial</vt:lpstr>
      <vt:lpstr>Calibri</vt:lpstr>
      <vt:lpstr>Calibri Light</vt:lpstr>
      <vt:lpstr>Gill Sans MT</vt:lpstr>
      <vt:lpstr>Times New Roman</vt:lpstr>
      <vt:lpstr>Wingdings 2</vt:lpstr>
      <vt:lpstr>HDOfficeLightV0</vt:lpstr>
      <vt:lpstr>Jaettava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2017-03-08T18:29:50Z</dcterms:created>
  <dcterms:modified xsi:type="dcterms:W3CDTF">2017-03-31T04:40:00Z</dcterms:modified>
</cp:coreProperties>
</file>