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4"/>
  </p:notesMasterIdLst>
  <p:sldIdLst>
    <p:sldId id="374" r:id="rId3"/>
    <p:sldId id="370" r:id="rId4"/>
    <p:sldId id="382" r:id="rId5"/>
    <p:sldId id="380" r:id="rId6"/>
    <p:sldId id="369" r:id="rId7"/>
    <p:sldId id="379" r:id="rId8"/>
    <p:sldId id="378" r:id="rId9"/>
    <p:sldId id="372" r:id="rId10"/>
    <p:sldId id="381" r:id="rId11"/>
    <p:sldId id="383" r:id="rId12"/>
    <p:sldId id="377" r:id="rId13"/>
  </p:sldIdLst>
  <p:sldSz cx="9144000" cy="6858000" type="screen4x3"/>
  <p:notesSz cx="6858000" cy="9144000"/>
  <p:custDataLst>
    <p:tags r:id="rId15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D4EAF3"/>
    <a:srgbClr val="1C1DFD"/>
    <a:srgbClr val="FFE593"/>
    <a:srgbClr val="6CA62C"/>
    <a:srgbClr val="A9E5D1"/>
    <a:srgbClr val="CC0000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2678" autoAdjust="0"/>
  </p:normalViewPr>
  <p:slideViewPr>
    <p:cSldViewPr>
      <p:cViewPr varScale="1">
        <p:scale>
          <a:sx n="87" d="100"/>
          <a:sy n="87" d="100"/>
        </p:scale>
        <p:origin x="1651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Turtle (kilpikonna) piirtää viivojen avulla geometrisia kuvoita</a:t>
            </a: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909613"/>
            <a:ext cx="4042197" cy="40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POISTETTU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05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Turtleen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11" y="1736043"/>
            <a:ext cx="3096344" cy="3096344"/>
          </a:xfrm>
          <a:prstGeom prst="rect">
            <a:avLst/>
          </a:prstGeom>
        </p:spPr>
      </p:pic>
      <p:sp>
        <p:nvSpPr>
          <p:cNvPr id="20" name="Suorakulmio 42"/>
          <p:cNvSpPr/>
          <p:nvPr/>
        </p:nvSpPr>
        <p:spPr>
          <a:xfrm>
            <a:off x="323528" y="1790666"/>
            <a:ext cx="86754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757301" y="2129220"/>
            <a:ext cx="214299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05" y="2558058"/>
            <a:ext cx="3923147" cy="1235342"/>
          </a:xfrm>
          <a:prstGeom prst="rect">
            <a:avLst/>
          </a:prstGeom>
        </p:spPr>
      </p:pic>
      <p:sp>
        <p:nvSpPr>
          <p:cNvPr id="29" name="Suorakulmio 42"/>
          <p:cNvSpPr/>
          <p:nvPr/>
        </p:nvSpPr>
        <p:spPr>
          <a:xfrm>
            <a:off x="343393" y="3934456"/>
            <a:ext cx="132440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Piirto-funktio</a:t>
            </a:r>
            <a:endParaRPr lang="fi-FI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05594" y="3284215"/>
            <a:ext cx="185479" cy="65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2254499" y="3943197"/>
            <a:ext cx="179087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Lista piirto-ohjeita</a:t>
            </a:r>
            <a:endParaRPr lang="fi-FI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813416" y="3264533"/>
            <a:ext cx="516580" cy="67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363483" y="2780928"/>
            <a:ext cx="1016829" cy="48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7241167" y="2388781"/>
            <a:ext cx="1678665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Lähtee keskeltä,</a:t>
            </a:r>
          </a:p>
          <a:p>
            <a:r>
              <a:rPr lang="fi-FI" sz="1600" dirty="0">
                <a:latin typeface="Arial" charset="0"/>
              </a:rPr>
              <a:t>nokka kohti </a:t>
            </a:r>
          </a:p>
          <a:p>
            <a:r>
              <a:rPr lang="fi-FI" sz="1600" dirty="0">
                <a:latin typeface="Arial" charset="0"/>
              </a:rPr>
              <a:t>yläreunaa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7241729" y="3319537"/>
            <a:ext cx="182453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Kynä alhaalla,</a:t>
            </a:r>
          </a:p>
          <a:p>
            <a:r>
              <a:rPr lang="fi-FI" sz="1600" dirty="0">
                <a:latin typeface="Arial" charset="0"/>
              </a:rPr>
              <a:t>kynän väri sininen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 flipV="1">
            <a:off x="6363483" y="3284215"/>
            <a:ext cx="878246" cy="32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7128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0) Asenna Turtle-kirjasto (DrRacket)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44329" y="4106251"/>
            <a:ext cx="8179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kirjastoa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Paina 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Saitko toimimaan? 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75440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Kirjasto ladataan ja asennetaan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Avaa 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File → Package Manager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</a:t>
            </a:r>
            <a:r>
              <a:rPr lang="fi-FI" sz="2800" i="1" dirty="0">
                <a:solidFill>
                  <a:srgbClr val="00B050"/>
                </a:solidFill>
                <a:latin typeface="Arial" charset="0"/>
              </a:rPr>
              <a:t>teachpacks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Enter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Odota, sulje ikkuna kun näet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Close output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  <a:endParaRPr lang="fi-FI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57" y="4563517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88" y="3911980"/>
            <a:ext cx="3824803" cy="11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urved Connector 10"/>
          <p:cNvCxnSpPr/>
          <p:nvPr/>
        </p:nvCxnSpPr>
        <p:spPr>
          <a:xfrm>
            <a:off x="6732240" y="3188686"/>
            <a:ext cx="1308227" cy="600354"/>
          </a:xfrm>
          <a:prstGeom prst="curvedConnector3">
            <a:avLst>
              <a:gd name="adj1" fmla="val 10242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Kuva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39" y="814110"/>
            <a:ext cx="1075276" cy="5161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139" y="5165134"/>
            <a:ext cx="1057275" cy="1571625"/>
          </a:xfrm>
          <a:prstGeom prst="rect">
            <a:avLst/>
          </a:prstGeom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31" y="2424602"/>
            <a:ext cx="3714750" cy="1647825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Turtleen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9882" y="3970875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11" y="1736043"/>
            <a:ext cx="3096344" cy="3096344"/>
          </a:xfrm>
          <a:prstGeom prst="rect">
            <a:avLst/>
          </a:prstGeom>
        </p:spPr>
      </p:pic>
      <p:sp>
        <p:nvSpPr>
          <p:cNvPr id="20" name="Suorakulmio 42"/>
          <p:cNvSpPr/>
          <p:nvPr/>
        </p:nvSpPr>
        <p:spPr>
          <a:xfrm>
            <a:off x="634043" y="1634976"/>
            <a:ext cx="86754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067816" y="1973530"/>
            <a:ext cx="214299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orakulmio 42"/>
          <p:cNvSpPr/>
          <p:nvPr/>
        </p:nvSpPr>
        <p:spPr>
          <a:xfrm>
            <a:off x="415668" y="4660997"/>
            <a:ext cx="132440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Piirto-funktio</a:t>
            </a:r>
            <a:endParaRPr lang="fi-FI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77869" y="4010756"/>
            <a:ext cx="185479" cy="65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2326774" y="4669738"/>
            <a:ext cx="179087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Lista piirto-ohjeita</a:t>
            </a:r>
            <a:endParaRPr lang="fi-FI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885691" y="3991074"/>
            <a:ext cx="516580" cy="67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363483" y="2780928"/>
            <a:ext cx="1016829" cy="48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7241167" y="2388781"/>
            <a:ext cx="1678665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Lähtee keskeltä,</a:t>
            </a:r>
          </a:p>
          <a:p>
            <a:r>
              <a:rPr lang="fi-FI" sz="1600" dirty="0">
                <a:latin typeface="Arial" charset="0"/>
              </a:rPr>
              <a:t>nokka kohti </a:t>
            </a:r>
          </a:p>
          <a:p>
            <a:r>
              <a:rPr lang="fi-FI" sz="1600" dirty="0">
                <a:latin typeface="Arial" charset="0"/>
              </a:rPr>
              <a:t>yläreunaa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7241729" y="3319537"/>
            <a:ext cx="182453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Kynä alhaalla,</a:t>
            </a:r>
          </a:p>
          <a:p>
            <a:r>
              <a:rPr lang="fi-FI" sz="1600" dirty="0">
                <a:latin typeface="Arial" charset="0"/>
              </a:rPr>
              <a:t>kynän väri sininen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 flipV="1">
            <a:off x="6363483" y="3284215"/>
            <a:ext cx="878246" cy="32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4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488370" y="1998661"/>
            <a:ext cx="2972540" cy="3507596"/>
            <a:chOff x="1763688" y="1984950"/>
            <a:chExt cx="2972540" cy="3507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3688" y="2738575"/>
              <a:ext cx="2972540" cy="2753971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1955867" y="1984950"/>
              <a:ext cx="2303741" cy="2198850"/>
              <a:chOff x="1955867" y="1984950"/>
              <a:chExt cx="2303741" cy="219885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308" y="1984950"/>
                <a:ext cx="2019300" cy="304800"/>
              </a:xfrm>
              <a:prstGeom prst="rect">
                <a:avLst/>
              </a:prstGeom>
            </p:spPr>
          </p:pic>
          <p:cxnSp>
            <p:nvCxnSpPr>
              <p:cNvPr id="11" name="Straight Connector 10"/>
              <p:cNvCxnSpPr/>
              <p:nvPr/>
            </p:nvCxnSpPr>
            <p:spPr>
              <a:xfrm flipV="1">
                <a:off x="3389107" y="2497723"/>
                <a:ext cx="0" cy="1174736"/>
              </a:xfrm>
              <a:prstGeom prst="line">
                <a:avLst/>
              </a:prstGeom>
              <a:ln w="28575">
                <a:solidFill>
                  <a:srgbClr val="66CC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795619" y="2979355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60°</a:t>
                </a:r>
              </a:p>
            </p:txBody>
          </p:sp>
          <p:sp>
            <p:nvSpPr>
              <p:cNvPr id="27" name="Arc 26"/>
              <p:cNvSpPr/>
              <p:nvPr/>
            </p:nvSpPr>
            <p:spPr>
              <a:xfrm rot="17770181">
                <a:off x="3042491" y="3504810"/>
                <a:ext cx="466852" cy="369958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160259">
                <a:off x="1965392" y="2869148"/>
                <a:ext cx="257175" cy="276225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2481164" y="3814468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120°</a:t>
                </a:r>
              </a:p>
            </p:txBody>
          </p:sp>
          <p:sp>
            <p:nvSpPr>
              <p:cNvPr id="47" name="Arc 46"/>
              <p:cNvSpPr/>
              <p:nvPr/>
            </p:nvSpPr>
            <p:spPr>
              <a:xfrm rot="12352430">
                <a:off x="3156559" y="3548809"/>
                <a:ext cx="636442" cy="53056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Turtleen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4044986" y="1998661"/>
            <a:ext cx="4329859" cy="3753211"/>
            <a:chOff x="3876720" y="1980187"/>
            <a:chExt cx="4329859" cy="37532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6720" y="2869435"/>
              <a:ext cx="3415186" cy="2863963"/>
            </a:xfrm>
            <a:prstGeom prst="rect">
              <a:avLst/>
            </a:prstGeom>
          </p:spPr>
        </p:pic>
        <p:grpSp>
          <p:nvGrpSpPr>
            <p:cNvPr id="55" name="Group 54"/>
            <p:cNvGrpSpPr/>
            <p:nvPr/>
          </p:nvGrpSpPr>
          <p:grpSpPr>
            <a:xfrm>
              <a:off x="4294986" y="1980187"/>
              <a:ext cx="3911593" cy="2555329"/>
              <a:chOff x="4294986" y="1980187"/>
              <a:chExt cx="3911593" cy="2555329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V="1">
                <a:off x="5840583" y="2387803"/>
                <a:ext cx="0" cy="1174736"/>
              </a:xfrm>
              <a:prstGeom prst="line">
                <a:avLst/>
              </a:prstGeom>
              <a:ln w="28575">
                <a:solidFill>
                  <a:srgbClr val="66CC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5123865" y="3196085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120°</a:t>
                </a:r>
              </a:p>
            </p:txBody>
          </p:sp>
          <p:sp>
            <p:nvSpPr>
              <p:cNvPr id="43" name="Arc 42"/>
              <p:cNvSpPr/>
              <p:nvPr/>
            </p:nvSpPr>
            <p:spPr>
              <a:xfrm rot="15207390">
                <a:off x="5625745" y="3373481"/>
                <a:ext cx="554475" cy="50405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5138" y="1980187"/>
                <a:ext cx="2162175" cy="314325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13141">
                <a:off x="4304511" y="4268816"/>
                <a:ext cx="257175" cy="276225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6377232" y="3909228"/>
                <a:ext cx="1829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180°-120°= 60°</a:t>
                </a:r>
              </a:p>
            </p:txBody>
          </p:sp>
          <p:cxnSp>
            <p:nvCxnSpPr>
              <p:cNvPr id="50" name="Curved Connector 49"/>
              <p:cNvCxnSpPr>
                <a:stCxn id="48" idx="1"/>
              </p:cNvCxnSpPr>
              <p:nvPr/>
            </p:nvCxnSpPr>
            <p:spPr>
              <a:xfrm rot="10800000">
                <a:off x="5657916" y="3886740"/>
                <a:ext cx="719317" cy="207155"/>
              </a:xfrm>
              <a:prstGeom prst="curvedConnector3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01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6011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forward, turn-left, turn-right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70745" y="2059059"/>
            <a:ext cx="821663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Turtle liikkuu eteenpäin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 ennetun määrän pikeleitä ja kääntyy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turn-left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turn-right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–funktion avulla annetun astemäärän. Kokeile muuttaa kulman suuruutta sekä viivan pituuksia. </a:t>
            </a:r>
          </a:p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Lisää listaan piirto-ohjeita niin, että Turtle palaa takaisin lähtöpisteeseensä. Mikä kuvio syntyi?</a:t>
            </a:r>
          </a:p>
          <a:p>
            <a:r>
              <a:rPr lang="fi-FI" sz="1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4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1867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2) define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15997"/>
            <a:ext cx="830553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Saatat tarvita samaa piirto-ohjetta monta kertaa. Jotta sitä ei tarvitse kirjoitaa aina uudelleen, anna ohjelistalle nimi </a:t>
            </a:r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avulla. Esim. ohjeet neliölle: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(define neliö (list ...))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Nyt piirtofunktiolle tarvitsee antaa vain ohjelistan nimi: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(draw neliö)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Anna kohdan 1 kuviolle kuvaava nimi define:n avulla ja piirrä se käyttämällä sen nimeä.</a:t>
            </a:r>
            <a:endParaRPr lang="fi-FI" sz="26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4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0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7236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3) pen-up, pen-down, change-color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17547"/>
            <a:ext cx="821663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Turtle piirtää aina viivan, ellei kynää oteta ylös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pen-up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 funktion avulla. Kynän saa taas alas 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pen-down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–funktion avulla. Kynän värin voi vaihtaa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change-color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–funktion avulla. Kokeile lisätä seuraavat koodirivit piirto-ohjeittesi listaan: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(pen-up)  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(forward 100)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(change-color ”red”)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(pen-down)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(forward 100) 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4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60032" y="5366319"/>
            <a:ext cx="2659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Mitä tapahtui?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293695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-10739" y="307356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21763" y="183902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0739" y="4445481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40861" y="2988837"/>
            <a:ext cx="67618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suorakulmainen kolmio </a:t>
            </a:r>
          </a:p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tasasivuinen kolmio </a:t>
            </a:r>
          </a:p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tasakylkinen kolmio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83232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0315"/>
            <a:ext cx="86627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Piirrä, ja nimeä ohjelistat: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forward, turn-left, turn-right, pen-up, pen-down,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change-color)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38" name="Suorakulmio 46"/>
          <p:cNvSpPr/>
          <p:nvPr/>
        </p:nvSpPr>
        <p:spPr>
          <a:xfrm>
            <a:off x="1253426" y="1738146"/>
            <a:ext cx="472291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uorakulmio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kuusikulmio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suunnikas</a:t>
            </a:r>
            <a:endParaRPr kumimoji="0" lang="fi-FI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358" y="3073567"/>
            <a:ext cx="1174998" cy="1114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734" y="2918761"/>
            <a:ext cx="1054795" cy="1238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09" y="3359811"/>
            <a:ext cx="1529904" cy="793868"/>
          </a:xfrm>
          <a:prstGeom prst="rect">
            <a:avLst/>
          </a:prstGeom>
        </p:spPr>
      </p:pic>
      <p:sp>
        <p:nvSpPr>
          <p:cNvPr id="32" name="Suorakulmio 46"/>
          <p:cNvSpPr/>
          <p:nvPr/>
        </p:nvSpPr>
        <p:spPr>
          <a:xfrm>
            <a:off x="1243348" y="4335795"/>
            <a:ext cx="57638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Keksi oma kuvio. </a:t>
            </a:r>
          </a:p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Suunnittele se ensin paperille.</a:t>
            </a:r>
            <a:endParaRPr kumimoji="0" lang="fi-FI" b="0" i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9640" y="1842320"/>
            <a:ext cx="1263774" cy="9363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5244" y="1678817"/>
            <a:ext cx="1194814" cy="12072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7463246" y="1443999"/>
            <a:ext cx="739576" cy="16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4" name="Suorakulmio 43"/>
          <p:cNvSpPr/>
          <p:nvPr/>
        </p:nvSpPr>
        <p:spPr>
          <a:xfrm>
            <a:off x="-10353" y="1942242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0748" y="3584789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83232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0315"/>
            <a:ext cx="86627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Piirrä, ja nimeä ohjelistat: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forward, turn-left, turn-right, pen-up, pen-down,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change-color)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38" name="Suorakulmio 46"/>
          <p:cNvSpPr/>
          <p:nvPr/>
        </p:nvSpPr>
        <p:spPr>
          <a:xfrm>
            <a:off x="1264836" y="1841362"/>
            <a:ext cx="472291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kaksi yhdensuuntaista suoraa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kaksi suoraa, jotka ovat toisiinsa nähden kohtisuorassa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60" name="Suorakulmio 34"/>
          <p:cNvSpPr/>
          <p:nvPr/>
        </p:nvSpPr>
        <p:spPr>
          <a:xfrm>
            <a:off x="1298355" y="3491462"/>
            <a:ext cx="75839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suunnikas neljän toisensa leikkaavan suoran avulla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puolisuunnikas neljän toisensa leikkaavan suoran avulla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892" y="1803307"/>
            <a:ext cx="1387111" cy="1356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003" y="1841362"/>
            <a:ext cx="1272398" cy="1223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3768" y="4309211"/>
            <a:ext cx="2074258" cy="16198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4214" y="4365104"/>
            <a:ext cx="1902468" cy="15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08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5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148&quot;&gt;&lt;property id=&quot;20148&quot; value=&quot;5&quot;/&gt;&lt;property id=&quot;20300&quot; value=&quot;Slide 8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08&quot;&gt;&lt;property id=&quot;20148&quot; value=&quot;5&quot;/&gt;&lt;property id=&quot;20300&quot; value=&quot;Slide 11&quot;/&gt;&lt;property id=&quot;20307&quot; value=&quot;377&quot;/&gt;&lt;/object&gt;&lt;object type=&quot;3&quot; unique_id=&quot;10609&quot;&gt;&lt;property id=&quot;20148&quot; value=&quot;5&quot;/&gt;&lt;property id=&quot;20300&quot; value=&quot;Slide 6&quot;/&gt;&lt;property id=&quot;20307&quot; value=&quot;379&quot;/&gt;&lt;/object&gt;&lt;object type=&quot;3&quot; unique_id=&quot;10610&quot;&gt;&lt;property id=&quot;20148&quot; value=&quot;5&quot;/&gt;&lt;property id=&quot;20300&quot; value=&quot;Slide 7&quot;/&gt;&lt;property id=&quot;20307&quot; value=&quot;378&quot;/&gt;&lt;/object&gt;&lt;object type=&quot;3&quot; unique_id=&quot;10797&quot;&gt;&lt;property id=&quot;20148&quot; value=&quot;5&quot;/&gt;&lt;property id=&quot;20300&quot; value=&quot;Slide 4&quot;/&gt;&lt;property id=&quot;20307&quot; value=&quot;380&quot;/&gt;&lt;/object&gt;&lt;object type=&quot;3&quot; unique_id=&quot;10888&quot;&gt;&lt;property id=&quot;20148&quot; value=&quot;5&quot;/&gt;&lt;property id=&quot;20300&quot; value=&quot;Slide 9&quot;/&gt;&lt;property id=&quot;20307&quot; value=&quot;381&quot;/&gt;&lt;/object&gt;&lt;object type=&quot;3&quot; unique_id=&quot;10945&quot;&gt;&lt;property id=&quot;20148&quot; value=&quot;5&quot;/&gt;&lt;property id=&quot;20300&quot; value=&quot;Slide 3&quot;/&gt;&lt;property id=&quot;20307&quot; value=&quot;382&quot;/&gt;&lt;/object&gt;&lt;object type=&quot;3&quot; unique_id=&quot;11018&quot;&gt;&lt;property id=&quot;20148&quot; value=&quot;5&quot;/&gt;&lt;property id=&quot;20300&quot; value=&quot;Slide 10 - &amp;quot;POISTETTU&amp;quot;&quot;/&gt;&lt;property id=&quot;20307&quot; value=&quot;383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6554</TotalTime>
  <Words>420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 PL Mingti2L Big5</vt:lpstr>
      <vt:lpstr>Arial</vt:lpstr>
      <vt:lpstr>Calibri</vt:lpstr>
      <vt:lpstr>Calibri Light</vt:lpstr>
      <vt:lpstr>Courier New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POISTETTU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626</cp:revision>
  <cp:lastPrinted>2016-09-05T06:35:50Z</cp:lastPrinted>
  <dcterms:created xsi:type="dcterms:W3CDTF">2009-02-04T09:59:18Z</dcterms:created>
  <dcterms:modified xsi:type="dcterms:W3CDTF">2017-03-06T13:21:09Z</dcterms:modified>
</cp:coreProperties>
</file>