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9" r:id="rId1"/>
    <p:sldMasterId id="2147483703" r:id="rId2"/>
  </p:sldMasterIdLst>
  <p:notesMasterIdLst>
    <p:notesMasterId r:id="rId14"/>
  </p:notesMasterIdLst>
  <p:sldIdLst>
    <p:sldId id="374" r:id="rId3"/>
    <p:sldId id="384" r:id="rId4"/>
    <p:sldId id="378" r:id="rId5"/>
    <p:sldId id="379" r:id="rId6"/>
    <p:sldId id="380" r:id="rId7"/>
    <p:sldId id="381" r:id="rId8"/>
    <p:sldId id="382" r:id="rId9"/>
    <p:sldId id="383" r:id="rId10"/>
    <p:sldId id="377" r:id="rId11"/>
    <p:sldId id="369" r:id="rId12"/>
    <p:sldId id="372" r:id="rId13"/>
  </p:sldIdLst>
  <p:sldSz cx="9144000" cy="6858000" type="screen4x3"/>
  <p:notesSz cx="6858000" cy="9144000"/>
  <p:custDataLst>
    <p:tags r:id="rId15"/>
  </p:custDataLst>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AR PL Mingti2L Big5" charset="0"/>
        <a:cs typeface="AR PL Mingti2L Big5" charset="0"/>
      </a:defRPr>
    </a:lvl5pPr>
    <a:lvl6pPr marL="22860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6pPr>
    <a:lvl7pPr marL="27432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7pPr>
    <a:lvl8pPr marL="32004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8pPr>
    <a:lvl9pPr marL="3657600" algn="l" defTabSz="914400" rtl="0" eaLnBrk="1" latinLnBrk="0" hangingPunct="1">
      <a:defRPr kern="1200">
        <a:solidFill>
          <a:schemeClr val="bg1"/>
        </a:solidFill>
        <a:latin typeface="Arial" panose="020B0604020202020204" pitchFamily="34" charset="0"/>
        <a:ea typeface="AR PL Mingti2L Big5" charset="0"/>
        <a:cs typeface="AR PL Mingti2L Big5"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CCFF"/>
    <a:srgbClr val="D4EAF3"/>
    <a:srgbClr val="1C1DFD"/>
    <a:srgbClr val="FFE593"/>
    <a:srgbClr val="6CA62C"/>
    <a:srgbClr val="A9E5D1"/>
    <a:srgbClr val="CC0000"/>
    <a:srgbClr val="FFF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4"/>
    <p:restoredTop sz="92678" autoAdjust="0"/>
  </p:normalViewPr>
  <p:slideViewPr>
    <p:cSldViewPr>
      <p:cViewPr varScale="1">
        <p:scale>
          <a:sx n="87" d="100"/>
          <a:sy n="87" d="100"/>
        </p:scale>
        <p:origin x="1651" y="5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5"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fi-FI" altLang="fi-FI"/>
          </a:p>
        </p:txBody>
      </p:sp>
      <p:sp>
        <p:nvSpPr>
          <p:cNvPr id="33796" name="Rectangle 3"/>
          <p:cNvSpPr>
            <a:spLocks noGrp="1" noRot="1" noChangeAspect="1" noChangeArrowheads="1"/>
          </p:cNvSpPr>
          <p:nvPr>
            <p:ph type="sldImg"/>
          </p:nvPr>
        </p:nvSpPr>
        <p:spPr bwMode="auto">
          <a:xfrm>
            <a:off x="-11798300" y="-11796713"/>
            <a:ext cx="11795125" cy="1248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4"/>
          <p:cNvSpPr>
            <a:spLocks noGrp="1" noChangeArrowheads="1"/>
          </p:cNvSpPr>
          <p:nvPr>
            <p:ph type="body"/>
          </p:nvPr>
        </p:nvSpPr>
        <p:spPr bwMode="auto">
          <a:xfrm>
            <a:off x="685800" y="4343400"/>
            <a:ext cx="5481638" cy="41100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fi-FI" noProof="0"/>
          </a:p>
        </p:txBody>
      </p:sp>
    </p:spTree>
    <p:extLst>
      <p:ext uri="{BB962C8B-B14F-4D97-AF65-F5344CB8AC3E}">
        <p14:creationId xmlns:p14="http://schemas.microsoft.com/office/powerpoint/2010/main" val="327046711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fi-FI"/>
              <a:t>Muokkaa perustyyl. napsautt.</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427730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a:p>
        </p:txBody>
      </p:sp>
      <p:sp>
        <p:nvSpPr>
          <p:cNvPr id="3" name="Vertical Text Placeholder 2"/>
          <p:cNvSpPr>
            <a:spLocks noGrp="1"/>
          </p:cNvSpPr>
          <p:nvPr>
            <p:ph type="body" orient="vert" idx="1"/>
          </p:nvPr>
        </p:nvSpPr>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08655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fi-FI"/>
              <a:t>Muokkaa perustyyl. napsautt.</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20418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fi-FI"/>
              <a:t>Muokkaa perustyyl. napsautt.</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A9401E-164F-48FD-9BB3-2AE69629049C}" type="slidenum">
              <a:rPr lang="ru-RU" altLang="fi-FI" smtClean="0"/>
              <a:pPr/>
              <a:t>‹#›</a:t>
            </a:fld>
            <a:endParaRPr lang="ru-RU" altLang="fi-FI"/>
          </a:p>
        </p:txBody>
      </p:sp>
    </p:spTree>
    <p:extLst>
      <p:ext uri="{BB962C8B-B14F-4D97-AF65-F5344CB8AC3E}">
        <p14:creationId xmlns:p14="http://schemas.microsoft.com/office/powerpoint/2010/main" val="235536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1060774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fi-FI"/>
              <a:t>Muokkaa perustyyl. napsautt.</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842003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3401676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i-FI"/>
              <a:t>Muokkaa perustyyl. napsautt.</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 napsauttamalla</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Tree>
    <p:extLst>
      <p:ext uri="{BB962C8B-B14F-4D97-AF65-F5344CB8AC3E}">
        <p14:creationId xmlns:p14="http://schemas.microsoft.com/office/powerpoint/2010/main" val="325258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Tree>
    <p:extLst>
      <p:ext uri="{BB962C8B-B14F-4D97-AF65-F5344CB8AC3E}">
        <p14:creationId xmlns:p14="http://schemas.microsoft.com/office/powerpoint/2010/main" val="2778071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826953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fi-FI"/>
              <a:t>Muokkaa perustyyl. napsautt.</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ru-RU"/>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1656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idx="1"/>
          </p:nvPr>
        </p:nvSpPr>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C500ADFC-6C4B-441A-AF0C-B1F5886EC7BF}" type="slidenum">
              <a:rPr lang="ru-RU" altLang="fi-FI" smtClean="0"/>
              <a:pPr/>
              <a:t>‹#›</a:t>
            </a:fld>
            <a:endParaRPr lang="ru-RU" altLang="fi-FI"/>
          </a:p>
        </p:txBody>
      </p:sp>
    </p:spTree>
    <p:extLst>
      <p:ext uri="{BB962C8B-B14F-4D97-AF65-F5344CB8AC3E}">
        <p14:creationId xmlns:p14="http://schemas.microsoft.com/office/powerpoint/2010/main" val="694872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fi-FI"/>
              <a:t>Muokkaa perustyyl. napsautt.</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a:t>Lisää kuva napsauttamalla kuvaketta</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1280451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i-FI"/>
              <a:t>Muokkaa perustyyl. napsautt.</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746FD539-7E58-4244-97F0-2F854C3E7FDB}" type="slidenum">
              <a:rPr lang="ru-RU" altLang="fi-FI" smtClean="0"/>
              <a:pPr/>
              <a:t>‹#›</a:t>
            </a:fld>
            <a:endParaRPr lang="ru-RU" altLang="fi-FI"/>
          </a:p>
        </p:txBody>
      </p:sp>
    </p:spTree>
    <p:extLst>
      <p:ext uri="{BB962C8B-B14F-4D97-AF65-F5344CB8AC3E}">
        <p14:creationId xmlns:p14="http://schemas.microsoft.com/office/powerpoint/2010/main" val="1740335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fi-FI"/>
              <a:t>Muokkaa perustyyl. napsautt.</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pPr>
              <a:defRPr/>
            </a:pPr>
            <a:endParaRPr lang="ru-RU"/>
          </a:p>
        </p:txBody>
      </p:sp>
      <p:sp>
        <p:nvSpPr>
          <p:cNvPr id="5" name="Footer Placeholder 4"/>
          <p:cNvSpPr>
            <a:spLocks noGrp="1"/>
          </p:cNvSpPr>
          <p:nvPr>
            <p:ph type="ftr" sz="quarter" idx="11"/>
          </p:nvPr>
        </p:nvSpPr>
        <p:spPr>
          <a:xfrm>
            <a:off x="581192" y="5951810"/>
            <a:ext cx="5922209" cy="365125"/>
          </a:xfrm>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C12183D-1995-499F-9550-56BF07D064BD}" type="slidenum">
              <a:rPr lang="ru-RU" altLang="fi-FI" smtClean="0"/>
              <a:pPr/>
              <a:t>‹#›</a:t>
            </a:fld>
            <a:endParaRPr lang="ru-RU" altLang="fi-FI"/>
          </a:p>
        </p:txBody>
      </p:sp>
    </p:spTree>
    <p:extLst>
      <p:ext uri="{BB962C8B-B14F-4D97-AF65-F5344CB8AC3E}">
        <p14:creationId xmlns:p14="http://schemas.microsoft.com/office/powerpoint/2010/main" val="43920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fi-FI"/>
              <a:t>Muokkaa perustyyl. napsautt.</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i-FI"/>
              <a:t>Muokkaa tekstin perustyylejä napsauttamalla</a:t>
            </a:r>
          </a:p>
        </p:txBody>
      </p:sp>
      <p:sp>
        <p:nvSpPr>
          <p:cNvPr id="4" name="Date Placeholder 3"/>
          <p:cNvSpPr>
            <a:spLocks noGrp="1"/>
          </p:cNvSpPr>
          <p:nvPr>
            <p:ph type="dt" sz="half" idx="10"/>
          </p:nvPr>
        </p:nvSpPr>
        <p:spPr/>
        <p:txBody>
          <a:bodyPr/>
          <a:lstStyle/>
          <a:p>
            <a:pPr>
              <a:defRPr/>
            </a:pPr>
            <a:endParaRPr lang="ru-RU"/>
          </a:p>
        </p:txBody>
      </p:sp>
      <p:sp>
        <p:nvSpPr>
          <p:cNvPr id="5" name="Footer Placeholder 4"/>
          <p:cNvSpPr>
            <a:spLocks noGrp="1"/>
          </p:cNvSpPr>
          <p:nvPr>
            <p:ph type="ftr" sz="quarter" idx="11"/>
          </p:nvPr>
        </p:nvSpPr>
        <p:spPr/>
        <p:txBody>
          <a:bodyPr/>
          <a:lstStyle/>
          <a:p>
            <a:pPr>
              <a:defRPr/>
            </a:pPr>
            <a:r>
              <a:rPr lang="fi-FI"/>
              <a:t>MAOL Ohjelmointia matematiikkaan</a:t>
            </a:r>
            <a:endParaRPr lang="ru-RU"/>
          </a:p>
        </p:txBody>
      </p:sp>
      <p:sp>
        <p:nvSpPr>
          <p:cNvPr id="6" name="Slide Number Placeholder 5"/>
          <p:cNvSpPr>
            <a:spLocks noGrp="1"/>
          </p:cNvSpPr>
          <p:nvPr>
            <p:ph type="sldNum" sz="quarter" idx="12"/>
          </p:nvPr>
        </p:nvSpPr>
        <p:spPr/>
        <p:txBody>
          <a:bodyPr/>
          <a:lstStyle/>
          <a:p>
            <a:fld id="{5F0EAB6C-C9A0-4446-B2FD-44ECA05728BF}" type="slidenum">
              <a:rPr lang="ru-RU" altLang="fi-FI" smtClean="0"/>
              <a:pPr/>
              <a:t>‹#›</a:t>
            </a:fld>
            <a:endParaRPr lang="ru-RU" altLang="fi-FI"/>
          </a:p>
        </p:txBody>
      </p:sp>
    </p:spTree>
    <p:extLst>
      <p:ext uri="{BB962C8B-B14F-4D97-AF65-F5344CB8AC3E}">
        <p14:creationId xmlns:p14="http://schemas.microsoft.com/office/powerpoint/2010/main" val="64314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a:t>Muokkaa perustyyl. napsautt.</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C957C833-6D2F-4846-B452-3F7EE35A124F}" type="slidenum">
              <a:rPr lang="ru-RU" altLang="fi-FI" smtClean="0"/>
              <a:pPr/>
              <a:t>‹#›</a:t>
            </a:fld>
            <a:endParaRPr lang="ru-RU" altLang="fi-FI"/>
          </a:p>
        </p:txBody>
      </p:sp>
    </p:spTree>
    <p:extLst>
      <p:ext uri="{BB962C8B-B14F-4D97-AF65-F5344CB8AC3E}">
        <p14:creationId xmlns:p14="http://schemas.microsoft.com/office/powerpoint/2010/main" val="29362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tailu">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4" name="Content Placeholder 3"/>
          <p:cNvSpPr>
            <a:spLocks noGrp="1"/>
          </p:cNvSpPr>
          <p:nvPr>
            <p:ph sz="half" idx="2"/>
          </p:nvPr>
        </p:nvSpPr>
        <p:spPr>
          <a:xfrm>
            <a:off x="633845" y="2507551"/>
            <a:ext cx="3867150"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i-FI"/>
              <a:t>Muokkaa tekstin perustyylejä napsauttamalla</a:t>
            </a:r>
          </a:p>
        </p:txBody>
      </p:sp>
      <p:sp>
        <p:nvSpPr>
          <p:cNvPr id="6" name="Content Placeholder 5"/>
          <p:cNvSpPr>
            <a:spLocks noGrp="1"/>
          </p:cNvSpPr>
          <p:nvPr>
            <p:ph sz="quarter" idx="4"/>
          </p:nvPr>
        </p:nvSpPr>
        <p:spPr>
          <a:xfrm>
            <a:off x="4629150" y="2507551"/>
            <a:ext cx="3886201" cy="3680525"/>
          </a:xfrm>
        </p:spPr>
        <p:txBody>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a:p>
        </p:txBody>
      </p:sp>
      <p:sp>
        <p:nvSpPr>
          <p:cNvPr id="7" name="Date Placeholder 6"/>
          <p:cNvSpPr>
            <a:spLocks noGrp="1"/>
          </p:cNvSpPr>
          <p:nvPr>
            <p:ph type="dt" sz="half" idx="10"/>
          </p:nvPr>
        </p:nvSpPr>
        <p:spPr/>
        <p:txBody>
          <a:bodyPr/>
          <a:lstStyle/>
          <a:p>
            <a:pPr>
              <a:defRPr/>
            </a:pPr>
            <a:endParaRPr lang="ru-RU"/>
          </a:p>
        </p:txBody>
      </p:sp>
      <p:sp>
        <p:nvSpPr>
          <p:cNvPr id="8" name="Footer Placeholder 7"/>
          <p:cNvSpPr>
            <a:spLocks noGrp="1"/>
          </p:cNvSpPr>
          <p:nvPr>
            <p:ph type="ftr" sz="quarter" idx="11"/>
          </p:nvPr>
        </p:nvSpPr>
        <p:spPr/>
        <p:txBody>
          <a:bodyPr/>
          <a:lstStyle/>
          <a:p>
            <a:pPr>
              <a:defRPr/>
            </a:pPr>
            <a:r>
              <a:rPr lang="fi-FI"/>
              <a:t>MAOL Ohjelmointia matematiikkaan</a:t>
            </a:r>
            <a:endParaRPr lang="ru-RU"/>
          </a:p>
        </p:txBody>
      </p:sp>
      <p:sp>
        <p:nvSpPr>
          <p:cNvPr id="9" name="Slide Number Placeholder 8"/>
          <p:cNvSpPr>
            <a:spLocks noGrp="1"/>
          </p:cNvSpPr>
          <p:nvPr>
            <p:ph type="sldNum" sz="quarter" idx="12"/>
          </p:nvPr>
        </p:nvSpPr>
        <p:spPr/>
        <p:txBody>
          <a:bodyPr/>
          <a:lstStyle/>
          <a:p>
            <a:fld id="{14826742-EBF9-489C-BC23-6B5CE1783A53}" type="slidenum">
              <a:rPr lang="ru-RU" altLang="fi-FI" smtClean="0"/>
              <a:pPr/>
              <a:t>‹#›</a:t>
            </a:fld>
            <a:endParaRPr lang="ru-RU" altLang="fi-FI"/>
          </a:p>
        </p:txBody>
      </p:sp>
      <p:sp>
        <p:nvSpPr>
          <p:cNvPr id="10" name="Title 9"/>
          <p:cNvSpPr>
            <a:spLocks noGrp="1"/>
          </p:cNvSpPr>
          <p:nvPr>
            <p:ph type="title"/>
          </p:nvPr>
        </p:nvSpPr>
        <p:spPr/>
        <p:txBody>
          <a:bodyPr/>
          <a:lstStyle/>
          <a:p>
            <a:r>
              <a:rPr lang="fi-FI"/>
              <a:t>Muokkaa perustyyl. napsautt.</a:t>
            </a:r>
            <a:endParaRPr lang="en-US" dirty="0"/>
          </a:p>
        </p:txBody>
      </p:sp>
    </p:spTree>
    <p:extLst>
      <p:ext uri="{BB962C8B-B14F-4D97-AF65-F5344CB8AC3E}">
        <p14:creationId xmlns:p14="http://schemas.microsoft.com/office/powerpoint/2010/main" val="413134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ain otsikk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ru-RU"/>
          </a:p>
        </p:txBody>
      </p:sp>
      <p:sp>
        <p:nvSpPr>
          <p:cNvPr id="4" name="Footer Placeholder 3"/>
          <p:cNvSpPr>
            <a:spLocks noGrp="1"/>
          </p:cNvSpPr>
          <p:nvPr>
            <p:ph type="ftr" sz="quarter" idx="11"/>
          </p:nvPr>
        </p:nvSpPr>
        <p:spPr/>
        <p:txBody>
          <a:bodyPr/>
          <a:lstStyle/>
          <a:p>
            <a:pPr>
              <a:defRPr/>
            </a:pPr>
            <a:r>
              <a:rPr lang="fi-FI"/>
              <a:t>MAOL Ohjelmointia matematiikkaan</a:t>
            </a:r>
            <a:endParaRPr lang="ru-RU"/>
          </a:p>
        </p:txBody>
      </p:sp>
      <p:sp>
        <p:nvSpPr>
          <p:cNvPr id="5" name="Slide Number Placeholder 4"/>
          <p:cNvSpPr>
            <a:spLocks noGrp="1"/>
          </p:cNvSpPr>
          <p:nvPr>
            <p:ph type="sldNum" sz="quarter" idx="12"/>
          </p:nvPr>
        </p:nvSpPr>
        <p:spPr/>
        <p:txBody>
          <a:bodyPr/>
          <a:lstStyle/>
          <a:p>
            <a:fld id="{6FB64A8A-5E92-4120-9ECE-58CA068F735C}" type="slidenum">
              <a:rPr lang="ru-RU" altLang="fi-FI" smtClean="0"/>
              <a:pPr/>
              <a:t>‹#›</a:t>
            </a:fld>
            <a:endParaRPr lang="ru-RU" altLang="fi-FI"/>
          </a:p>
        </p:txBody>
      </p:sp>
      <p:sp>
        <p:nvSpPr>
          <p:cNvPr id="6" name="Title 5"/>
          <p:cNvSpPr>
            <a:spLocks noGrp="1"/>
          </p:cNvSpPr>
          <p:nvPr>
            <p:ph type="title"/>
          </p:nvPr>
        </p:nvSpPr>
        <p:spPr/>
        <p:txBody>
          <a:bodyPr/>
          <a:lstStyle/>
          <a:p>
            <a:r>
              <a:rPr lang="fi-FI"/>
              <a:t>Muokkaa perustyyl. napsautt.</a:t>
            </a:r>
            <a:endParaRPr lang="en-US"/>
          </a:p>
        </p:txBody>
      </p:sp>
    </p:spTree>
    <p:extLst>
      <p:ext uri="{BB962C8B-B14F-4D97-AF65-F5344CB8AC3E}">
        <p14:creationId xmlns:p14="http://schemas.microsoft.com/office/powerpoint/2010/main" val="267204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ru-RU"/>
          </a:p>
        </p:txBody>
      </p:sp>
      <p:sp>
        <p:nvSpPr>
          <p:cNvPr id="3" name="Footer Placeholder 2"/>
          <p:cNvSpPr>
            <a:spLocks noGrp="1"/>
          </p:cNvSpPr>
          <p:nvPr>
            <p:ph type="ftr" sz="quarter" idx="11"/>
          </p:nvPr>
        </p:nvSpPr>
        <p:spPr/>
        <p:txBody>
          <a:bodyPr/>
          <a:lstStyle/>
          <a:p>
            <a:pPr>
              <a:defRPr/>
            </a:pPr>
            <a:r>
              <a:rPr lang="fi-FI"/>
              <a:t>MAOL Ohjelmointia matematiikkaan</a:t>
            </a:r>
            <a:endParaRPr lang="ru-RU"/>
          </a:p>
        </p:txBody>
      </p:sp>
      <p:sp>
        <p:nvSpPr>
          <p:cNvPr id="4" name="Slide Number Placeholder 3"/>
          <p:cNvSpPr>
            <a:spLocks noGrp="1"/>
          </p:cNvSpPr>
          <p:nvPr>
            <p:ph type="sldNum" sz="quarter" idx="12"/>
          </p:nvPr>
        </p:nvSpPr>
        <p:spPr/>
        <p:txBody>
          <a:bodyPr/>
          <a:lstStyle/>
          <a:p>
            <a:fld id="{6B52B434-23C2-42C8-B127-5F36F4F3566E}" type="slidenum">
              <a:rPr lang="ru-RU" altLang="fi-FI" smtClean="0"/>
              <a:pPr/>
              <a:t>‹#›</a:t>
            </a:fld>
            <a:endParaRPr lang="ru-RU" altLang="fi-FI"/>
          </a:p>
        </p:txBody>
      </p:sp>
    </p:spTree>
    <p:extLst>
      <p:ext uri="{BB962C8B-B14F-4D97-AF65-F5344CB8AC3E}">
        <p14:creationId xmlns:p14="http://schemas.microsoft.com/office/powerpoint/2010/main" val="266917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fi-FI"/>
              <a:t>Muokkaa perustyyl. napsautt.</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1E750985-120C-41A8-9837-67A24254747D}" type="slidenum">
              <a:rPr lang="ru-RU" altLang="fi-FI" smtClean="0"/>
              <a:pPr/>
              <a:t>‹#›</a:t>
            </a:fld>
            <a:endParaRPr lang="ru-RU" altLang="fi-FI"/>
          </a:p>
        </p:txBody>
      </p:sp>
    </p:spTree>
    <p:extLst>
      <p:ext uri="{BB962C8B-B14F-4D97-AF65-F5344CB8AC3E}">
        <p14:creationId xmlns:p14="http://schemas.microsoft.com/office/powerpoint/2010/main" val="357512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fi-FI"/>
              <a:t>Muokkaa perustyyl. napsautt.</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i-FI"/>
              <a:t>Lisää kuva napsauttamalla kuvaketta</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i-FI"/>
              <a:t>Muokkaa tekstin perustyylejä napsauttamalla</a:t>
            </a:r>
          </a:p>
        </p:txBody>
      </p:sp>
      <p:sp>
        <p:nvSpPr>
          <p:cNvPr id="5" name="Date Placeholder 4"/>
          <p:cNvSpPr>
            <a:spLocks noGrp="1"/>
          </p:cNvSpPr>
          <p:nvPr>
            <p:ph type="dt" sz="half" idx="10"/>
          </p:nvPr>
        </p:nvSpPr>
        <p:spPr/>
        <p:txBody>
          <a:bodyPr/>
          <a:lstStyle/>
          <a:p>
            <a:pPr>
              <a:defRPr/>
            </a:pPr>
            <a:endParaRPr lang="ru-RU"/>
          </a:p>
        </p:txBody>
      </p:sp>
      <p:sp>
        <p:nvSpPr>
          <p:cNvPr id="6" name="Footer Placeholder 5"/>
          <p:cNvSpPr>
            <a:spLocks noGrp="1"/>
          </p:cNvSpPr>
          <p:nvPr>
            <p:ph type="ftr" sz="quarter" idx="11"/>
          </p:nvPr>
        </p:nvSpPr>
        <p:spPr/>
        <p:txBody>
          <a:bodyPr/>
          <a:lstStyle/>
          <a:p>
            <a:pPr>
              <a:defRPr/>
            </a:pPr>
            <a:r>
              <a:rPr lang="fi-FI"/>
              <a:t>MAOL Ohjelmointia matematiikkaan</a:t>
            </a:r>
            <a:endParaRPr lang="ru-RU"/>
          </a:p>
        </p:txBody>
      </p:sp>
      <p:sp>
        <p:nvSpPr>
          <p:cNvPr id="7" name="Slide Number Placeholder 6"/>
          <p:cNvSpPr>
            <a:spLocks noGrp="1"/>
          </p:cNvSpPr>
          <p:nvPr>
            <p:ph type="sldNum" sz="quarter" idx="12"/>
          </p:nvPr>
        </p:nvSpPr>
        <p:spPr/>
        <p:txBody>
          <a:bodyPr/>
          <a:lstStyle/>
          <a:p>
            <a:fld id="{3EFCDA53-6E16-442C-9BC1-44B4B4C754CF}" type="slidenum">
              <a:rPr lang="ru-RU" altLang="fi-FI" smtClean="0"/>
              <a:pPr/>
              <a:t>‹#›</a:t>
            </a:fld>
            <a:endParaRPr lang="ru-RU" altLang="fi-FI"/>
          </a:p>
        </p:txBody>
      </p:sp>
    </p:spTree>
    <p:extLst>
      <p:ext uri="{BB962C8B-B14F-4D97-AF65-F5344CB8AC3E}">
        <p14:creationId xmlns:p14="http://schemas.microsoft.com/office/powerpoint/2010/main" val="2374552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fi-FI"/>
              <a:t>Muokkaa perustyyl. napsautt.</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pPr>
              <a:defRPr/>
            </a:pPr>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169E540E-F883-4E2F-A908-A52C165472E3}" type="slidenum">
              <a:rPr lang="ru-RU" altLang="fi-FI" smtClean="0"/>
              <a:pPr/>
              <a:t>‹#›</a:t>
            </a:fld>
            <a:endParaRPr lang="ru-RU" altLang="fi-FI"/>
          </a:p>
        </p:txBody>
      </p:sp>
    </p:spTree>
    <p:extLst>
      <p:ext uri="{BB962C8B-B14F-4D97-AF65-F5344CB8AC3E}">
        <p14:creationId xmlns:p14="http://schemas.microsoft.com/office/powerpoint/2010/main" val="8033981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dt="0"/>
  <p:txStyles>
    <p:titleStyle>
      <a:lvl1pPr algn="l" defTabSz="685800" rtl="0" eaLnBrk="1" latinLnBrk="0" hangingPunct="1">
        <a:lnSpc>
          <a:spcPct val="90000"/>
        </a:lnSpc>
        <a:spcBef>
          <a:spcPct val="0"/>
        </a:spcBef>
        <a:buNone/>
        <a:defRPr sz="3300" b="0" i="0" u="none"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b="0" i="0" u="none"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fi-FI"/>
              <a:t>Muokkaa perustyyl. napsautt.</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pPr>
              <a:defRPr/>
            </a:pPr>
            <a:endParaRPr lang="ru-RU"/>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pPr>
              <a:defRPr/>
            </a:pPr>
            <a:r>
              <a:rPr lang="fi-FI"/>
              <a:t>MAOL Ohjelmointia matematiikkaan</a:t>
            </a:r>
            <a:endParaRPr lang="ru-RU"/>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169E540E-F883-4E2F-A908-A52C165472E3}" type="slidenum">
              <a:rPr lang="ru-RU" altLang="fi-FI" smtClean="0"/>
              <a:pPr/>
              <a:t>‹#›</a:t>
            </a:fld>
            <a:endParaRPr lang="ru-RU" altLang="fi-FI"/>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4730850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(kilpikonna) liikkuu</a:t>
            </a:r>
          </a:p>
          <a:p>
            <a:pPr algn="l"/>
            <a:r>
              <a:rPr lang="fi-FI" altLang="fi-FI" sz="4000" b="1" kern="0" dirty="0">
                <a:solidFill>
                  <a:schemeClr val="accent6">
                    <a:lumMod val="75000"/>
                  </a:schemeClr>
                </a:solidFill>
              </a:rPr>
              <a:t>koordinaatistossa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2621064" y="1899832"/>
            <a:ext cx="3757856" cy="3944292"/>
          </a:xfrm>
          <a:prstGeom prst="rect">
            <a:avLst/>
          </a:prstGeom>
        </p:spPr>
      </p:pic>
      <p:cxnSp>
        <p:nvCxnSpPr>
          <p:cNvPr id="5" name="Straight Arrow Connector 4"/>
          <p:cNvCxnSpPr/>
          <p:nvPr/>
        </p:nvCxnSpPr>
        <p:spPr>
          <a:xfrm>
            <a:off x="2699792" y="3933055"/>
            <a:ext cx="360040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499992" y="2109713"/>
            <a:ext cx="0" cy="36466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52353" y="3933055"/>
            <a:ext cx="3747839" cy="215444"/>
          </a:xfrm>
          <a:prstGeom prst="rect">
            <a:avLst/>
          </a:prstGeom>
          <a:noFill/>
        </p:spPr>
        <p:txBody>
          <a:bodyPr wrap="square" rtlCol="0">
            <a:spAutoFit/>
          </a:bodyPr>
          <a:lstStyle/>
          <a:p>
            <a:r>
              <a:rPr lang="fi-FI" sz="800" dirty="0">
                <a:solidFill>
                  <a:schemeClr val="tx1"/>
                </a:solidFill>
              </a:rPr>
              <a:t>      -210 -180 -150 -120 -90  -60   -30           30    60    90  120 150  180  210</a:t>
            </a:r>
          </a:p>
        </p:txBody>
      </p:sp>
      <p:sp>
        <p:nvSpPr>
          <p:cNvPr id="17" name="TextBox 16"/>
          <p:cNvSpPr txBox="1"/>
          <p:nvPr/>
        </p:nvSpPr>
        <p:spPr>
          <a:xfrm>
            <a:off x="4129316" y="2340789"/>
            <a:ext cx="593911" cy="3308598"/>
          </a:xfrm>
          <a:prstGeom prst="rect">
            <a:avLst/>
          </a:prstGeom>
          <a:noFill/>
        </p:spPr>
        <p:txBody>
          <a:bodyPr wrap="square" rtlCol="0">
            <a:spAutoFit/>
          </a:bodyPr>
          <a:lstStyle/>
          <a:p>
            <a:r>
              <a:rPr lang="fi-FI" sz="800" dirty="0">
                <a:solidFill>
                  <a:schemeClr val="tx1"/>
                </a:solidFill>
              </a:rPr>
              <a:t>210</a:t>
            </a:r>
          </a:p>
          <a:p>
            <a:endParaRPr lang="fi-FI" sz="700" dirty="0">
              <a:solidFill>
                <a:schemeClr val="tx1"/>
              </a:solidFill>
            </a:endParaRPr>
          </a:p>
          <a:p>
            <a:r>
              <a:rPr lang="fi-FI" sz="800" dirty="0">
                <a:solidFill>
                  <a:schemeClr val="tx1"/>
                </a:solidFill>
              </a:rPr>
              <a:t>180</a:t>
            </a:r>
          </a:p>
          <a:p>
            <a:r>
              <a:rPr lang="fi-FI" sz="500" dirty="0">
                <a:solidFill>
                  <a:schemeClr val="tx1"/>
                </a:solidFill>
              </a:rPr>
              <a:t> </a:t>
            </a:r>
          </a:p>
          <a:p>
            <a:r>
              <a:rPr lang="fi-FI" sz="800" dirty="0">
                <a:solidFill>
                  <a:schemeClr val="tx1"/>
                </a:solidFill>
              </a:rPr>
              <a:t>150</a:t>
            </a:r>
          </a:p>
          <a:p>
            <a:endParaRPr lang="fi-FI" sz="600" dirty="0">
              <a:solidFill>
                <a:schemeClr val="tx1"/>
              </a:solidFill>
            </a:endParaRPr>
          </a:p>
          <a:p>
            <a:r>
              <a:rPr lang="fi-FI" sz="800" dirty="0">
                <a:solidFill>
                  <a:schemeClr val="tx1"/>
                </a:solidFill>
              </a:rPr>
              <a:t>120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30</a:t>
            </a:r>
          </a:p>
          <a:p>
            <a:endParaRPr lang="fi-FI" sz="600" dirty="0">
              <a:solidFill>
                <a:schemeClr val="tx1"/>
              </a:solidFill>
            </a:endParaRPr>
          </a:p>
          <a:p>
            <a:endParaRPr lang="fi-FI" sz="800" dirty="0">
              <a:solidFill>
                <a:schemeClr val="tx1"/>
              </a:solidFill>
            </a:endParaRPr>
          </a:p>
          <a:p>
            <a:endParaRPr lang="fi-FI" sz="700" dirty="0">
              <a:solidFill>
                <a:schemeClr val="tx1"/>
              </a:solidFill>
            </a:endParaRPr>
          </a:p>
          <a:p>
            <a:r>
              <a:rPr lang="fi-FI" sz="800" dirty="0">
                <a:solidFill>
                  <a:schemeClr val="tx1"/>
                </a:solidFill>
              </a:rPr>
              <a:t>  -30</a:t>
            </a:r>
          </a:p>
          <a:p>
            <a:endParaRPr lang="fi-FI" sz="600" dirty="0">
              <a:solidFill>
                <a:schemeClr val="tx1"/>
              </a:solidFill>
            </a:endParaRPr>
          </a:p>
          <a:p>
            <a:r>
              <a:rPr lang="fi-FI" sz="800" dirty="0">
                <a:solidFill>
                  <a:schemeClr val="tx1"/>
                </a:solidFill>
              </a:rPr>
              <a:t>  -60</a:t>
            </a:r>
          </a:p>
          <a:p>
            <a:endParaRPr lang="fi-FI" sz="600" dirty="0">
              <a:solidFill>
                <a:schemeClr val="tx1"/>
              </a:solidFill>
            </a:endParaRPr>
          </a:p>
          <a:p>
            <a:r>
              <a:rPr lang="fi-FI" sz="800" dirty="0">
                <a:solidFill>
                  <a:schemeClr val="tx1"/>
                </a:solidFill>
              </a:rPr>
              <a:t>  -90</a:t>
            </a:r>
          </a:p>
          <a:p>
            <a:endParaRPr lang="fi-FI" sz="600" dirty="0">
              <a:solidFill>
                <a:schemeClr val="tx1"/>
              </a:solidFill>
            </a:endParaRPr>
          </a:p>
          <a:p>
            <a:r>
              <a:rPr lang="fi-FI" sz="800" dirty="0">
                <a:solidFill>
                  <a:schemeClr val="tx1"/>
                </a:solidFill>
              </a:rPr>
              <a:t>-120</a:t>
            </a:r>
          </a:p>
          <a:p>
            <a:endParaRPr lang="fi-FI" sz="700" dirty="0">
              <a:solidFill>
                <a:schemeClr val="tx1"/>
              </a:solidFill>
            </a:endParaRPr>
          </a:p>
          <a:p>
            <a:r>
              <a:rPr lang="fi-FI" sz="800" dirty="0">
                <a:solidFill>
                  <a:schemeClr val="tx1"/>
                </a:solidFill>
              </a:rPr>
              <a:t>-150</a:t>
            </a:r>
          </a:p>
          <a:p>
            <a:endParaRPr lang="fi-FI" sz="700" dirty="0">
              <a:solidFill>
                <a:schemeClr val="tx1"/>
              </a:solidFill>
            </a:endParaRPr>
          </a:p>
          <a:p>
            <a:r>
              <a:rPr lang="fi-FI" sz="800" dirty="0">
                <a:solidFill>
                  <a:schemeClr val="tx1"/>
                </a:solidFill>
              </a:rPr>
              <a:t>-180</a:t>
            </a:r>
          </a:p>
          <a:p>
            <a:endParaRPr lang="fi-FI" sz="600" dirty="0">
              <a:solidFill>
                <a:schemeClr val="tx1"/>
              </a:solidFill>
            </a:endParaRPr>
          </a:p>
          <a:p>
            <a:r>
              <a:rPr lang="fi-FI" sz="800" dirty="0">
                <a:solidFill>
                  <a:schemeClr val="tx1"/>
                </a:solidFill>
              </a:rPr>
              <a:t>-210</a:t>
            </a:r>
          </a:p>
        </p:txBody>
      </p:sp>
      <p:sp>
        <p:nvSpPr>
          <p:cNvPr id="15" name="TextBox 14"/>
          <p:cNvSpPr txBox="1"/>
          <p:nvPr/>
        </p:nvSpPr>
        <p:spPr>
          <a:xfrm>
            <a:off x="4182770" y="2032757"/>
            <a:ext cx="300082" cy="369332"/>
          </a:xfrm>
          <a:prstGeom prst="rect">
            <a:avLst/>
          </a:prstGeom>
          <a:noFill/>
        </p:spPr>
        <p:txBody>
          <a:bodyPr wrap="none" rtlCol="0">
            <a:spAutoFit/>
          </a:bodyPr>
          <a:lstStyle/>
          <a:p>
            <a:r>
              <a:rPr lang="fi-FI" dirty="0">
                <a:solidFill>
                  <a:schemeClr val="tx1"/>
                </a:solidFill>
              </a:rPr>
              <a:t>y</a:t>
            </a:r>
          </a:p>
        </p:txBody>
      </p:sp>
      <p:sp>
        <p:nvSpPr>
          <p:cNvPr id="19" name="TextBox 18"/>
          <p:cNvSpPr txBox="1"/>
          <p:nvPr/>
        </p:nvSpPr>
        <p:spPr>
          <a:xfrm>
            <a:off x="6044739" y="3883195"/>
            <a:ext cx="216024" cy="369332"/>
          </a:xfrm>
          <a:prstGeom prst="rect">
            <a:avLst/>
          </a:prstGeom>
          <a:noFill/>
        </p:spPr>
        <p:txBody>
          <a:bodyPr wrap="square" rtlCol="0">
            <a:spAutoFit/>
          </a:bodyPr>
          <a:lstStyle/>
          <a:p>
            <a:r>
              <a:rPr lang="fi-FI" dirty="0">
                <a:solidFill>
                  <a:schemeClr val="tx1"/>
                </a:solidFill>
              </a:rPr>
              <a:t>x</a:t>
            </a:r>
          </a:p>
        </p:txBody>
      </p:sp>
    </p:spTree>
    <p:extLst>
      <p:ext uri="{BB962C8B-B14F-4D97-AF65-F5344CB8AC3E}">
        <p14:creationId xmlns:p14="http://schemas.microsoft.com/office/powerpoint/2010/main" val="50976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5341257"/>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3459601" cy="584775"/>
          </a:xfrm>
          <a:prstGeom prst="rect">
            <a:avLst/>
          </a:prstGeom>
        </p:spPr>
        <p:txBody>
          <a:bodyPr wrap="none">
            <a:spAutoFit/>
          </a:bodyPr>
          <a:lstStyle/>
          <a:p>
            <a:r>
              <a:rPr lang="fi-FI" sz="3200" b="1" dirty="0">
                <a:solidFill>
                  <a:schemeClr val="tx2">
                    <a:lumMod val="75000"/>
                    <a:lumOff val="25000"/>
                  </a:schemeClr>
                </a:solidFill>
                <a:latin typeface="Arial" charset="0"/>
              </a:rPr>
              <a:t>1) define ja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246769"/>
          </a:xfrm>
          <a:prstGeom prst="rect">
            <a:avLst/>
          </a:prstGeom>
        </p:spPr>
        <p:txBody>
          <a:bodyPr wrap="square">
            <a:spAutoFit/>
          </a:bodyPr>
          <a:lstStyle/>
          <a:p>
            <a:r>
              <a:rPr lang="fi-FI" sz="2800" dirty="0">
                <a:solidFill>
                  <a:schemeClr val="tx2">
                    <a:lumMod val="75000"/>
                    <a:lumOff val="25000"/>
                  </a:schemeClr>
                </a:solidFill>
                <a:latin typeface="Arial" charset="0"/>
              </a:rPr>
              <a:t>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Voimme tallentaa funktiokutsun definen avulla antamalla sille nimen.   </a:t>
            </a:r>
          </a:p>
          <a:p>
            <a:r>
              <a:rPr lang="fi-FI" sz="2800" dirty="0">
                <a:solidFill>
                  <a:schemeClr val="tx2">
                    <a:lumMod val="75000"/>
                    <a:lumOff val="25000"/>
                  </a:schemeClr>
                </a:solidFill>
                <a:latin typeface="Arial" charset="0"/>
              </a:rPr>
              <a:t>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(define PORI (go-to 90 144))</a:t>
            </a:r>
          </a:p>
          <a:p>
            <a:r>
              <a:rPr lang="fi-FI" sz="2800" dirty="0">
                <a:solidFill>
                  <a:schemeClr val="tx2">
                    <a:lumMod val="75000"/>
                    <a:lumOff val="25000"/>
                  </a:schemeClr>
                </a:solidFill>
                <a:latin typeface="Arial" charset="0"/>
              </a:rPr>
              <a:t>Tee vastaava määrittely Tampereelle. </a:t>
            </a:r>
          </a:p>
        </p:txBody>
      </p:sp>
      <p:sp>
        <p:nvSpPr>
          <p:cNvPr id="17" name="Alatunnisteen paikkamerkki 16"/>
          <p:cNvSpPr>
            <a:spLocks noGrp="1"/>
          </p:cNvSpPr>
          <p:nvPr>
            <p:ph type="ftr" sz="quarter" idx="11"/>
          </p:nvPr>
        </p:nvSpPr>
        <p:spPr>
          <a:xfrm>
            <a:off x="891399" y="5951810"/>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21209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1901202" y="4756781"/>
            <a:ext cx="5355715" cy="1200329"/>
          </a:xfrm>
          <a:prstGeom prst="rect">
            <a:avLst/>
          </a:prstGeom>
          <a:noFill/>
        </p:spPr>
        <p:txBody>
          <a:bodyPr wrap="square" rtlCol="0">
            <a:spAutoFit/>
          </a:bodyPr>
          <a:lstStyle/>
          <a:p>
            <a:r>
              <a:rPr lang="fi-FI" dirty="0">
                <a:solidFill>
                  <a:schemeClr val="tx2">
                    <a:lumMod val="75000"/>
                    <a:lumOff val="25000"/>
                  </a:schemeClr>
                </a:solidFill>
                <a:latin typeface="Arial" charset="0"/>
              </a:rPr>
              <a:t>Vinkki: Arvioi ensin Tampereen x- ja y-koordinaatti, lisää TAMPERE Turtlen komentolistaan, testaa ja korjaa x:ää ja y:tä kunnes saat Turtlen osumaan oikeaan pisteeseen.</a:t>
            </a:r>
            <a:endParaRPr lang="fi-FI" dirty="0"/>
          </a:p>
        </p:txBody>
      </p:sp>
    </p:spTree>
    <p:extLst>
      <p:ext uri="{BB962C8B-B14F-4D97-AF65-F5344CB8AC3E}">
        <p14:creationId xmlns:p14="http://schemas.microsoft.com/office/powerpoint/2010/main" val="265119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5293782"/>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5966" y="4184198"/>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787146" y="5949280"/>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define)</a:t>
            </a:r>
            <a:endParaRPr lang="fi-FI" sz="1600" i="1" dirty="0">
              <a:solidFill>
                <a:schemeClr val="tx1"/>
              </a:solidFill>
            </a:endParaRPr>
          </a:p>
        </p:txBody>
      </p:sp>
      <p:sp>
        <p:nvSpPr>
          <p:cNvPr id="38" name="Suorakulmio 46"/>
          <p:cNvSpPr/>
          <p:nvPr/>
        </p:nvSpPr>
        <p:spPr>
          <a:xfrm>
            <a:off x="1253426" y="1738146"/>
            <a:ext cx="7062990" cy="3139321"/>
          </a:xfrm>
          <a:prstGeom prst="rect">
            <a:avLst/>
          </a:prstGeom>
          <a:noFill/>
        </p:spPr>
        <p:txBody>
          <a:bodyPr wrap="square">
            <a:spAutoFit/>
          </a:bodyPr>
          <a:lstStyle/>
          <a:p>
            <a:r>
              <a:rPr lang="fi-FI" sz="2200" dirty="0">
                <a:solidFill>
                  <a:schemeClr val="tx1"/>
                </a:solidFill>
                <a:latin typeface="Arial" charset="0"/>
              </a:rPr>
              <a:t>Ohjaa Turtle kulkemaan yhden kerran kaikkien karttaan merkittyjen kaupunkien kautta ja palaamaan Helsinkiin. Koska koordinaattipisteiden saaminen oikealle kohdalle vaatii hieman kokeilua ja hienosäätöä, jakakaa tehtävä niin, että yksi pari etsii yhden kaupungin sijainnin (x ja y) ja kertoo sen muille.</a:t>
            </a:r>
          </a:p>
          <a:p>
            <a:endParaRPr kumimoji="0" lang="fi-FI" sz="2200" b="0" i="0" u="none" strike="noStrike" cap="none" normalizeH="0" dirty="0">
              <a:ln>
                <a:noFill/>
              </a:ln>
              <a:solidFill>
                <a:schemeClr val="tx1"/>
              </a:solidFill>
              <a:effectLst/>
              <a:latin typeface="Arial" charset="0"/>
            </a:endParaRPr>
          </a:p>
          <a:p>
            <a:r>
              <a:rPr lang="fi-FI" sz="2200" dirty="0">
                <a:solidFill>
                  <a:schemeClr val="tx1"/>
                </a:solidFill>
                <a:latin typeface="Arial" charset="0"/>
              </a:rPr>
              <a:t>Tutki reittiä. Onko se lyhyin mahdollinen reitti? Onko mahdollista tehdä lyhyempi reitti? </a:t>
            </a:r>
            <a:endParaRPr kumimoji="0" lang="fi-FI" sz="2200" b="0" i="0" u="none" strike="noStrike" cap="none" normalizeH="0" dirty="0">
              <a:ln>
                <a:noFill/>
              </a:ln>
              <a:solidFill>
                <a:schemeClr val="tx1"/>
              </a:solidFill>
              <a:effectLst/>
              <a:latin typeface="Arial" charset="0"/>
            </a:endParaRP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0695" y="516461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476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521679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38311" y="870587"/>
            <a:ext cx="9035472"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Peilauksen avulla saadaan helposti</a:t>
            </a:r>
          </a:p>
          <a:p>
            <a:pPr algn="l"/>
            <a:r>
              <a:rPr lang="fi-FI" altLang="fi-FI" sz="4000" b="1" kern="0" dirty="0">
                <a:solidFill>
                  <a:schemeClr val="accent6">
                    <a:lumMod val="75000"/>
                  </a:schemeClr>
                </a:solidFill>
              </a:rPr>
              <a:t>symmetrisiä kuvioita</a:t>
            </a:r>
          </a:p>
        </p:txBody>
      </p:sp>
      <p:sp>
        <p:nvSpPr>
          <p:cNvPr id="27" name="Suorakulmio 26"/>
          <p:cNvSpPr/>
          <p:nvPr/>
        </p:nvSpPr>
        <p:spPr>
          <a:xfrm>
            <a:off x="179512" y="2230659"/>
            <a:ext cx="184731" cy="461665"/>
          </a:xfrm>
          <a:prstGeom prst="rect">
            <a:avLst/>
          </a:prstGeom>
        </p:spPr>
        <p:txBody>
          <a:bodyPr wrap="none">
            <a:spAutoFit/>
          </a:bodyPr>
          <a:lstStyle/>
          <a:p>
            <a:endParaRPr lang="fi-FI" sz="2400" dirty="0"/>
          </a:p>
        </p:txBody>
      </p:sp>
      <p:sp>
        <p:nvSpPr>
          <p:cNvPr id="7" name="Alatunnisteen paikkamerkki 6"/>
          <p:cNvSpPr>
            <a:spLocks noGrp="1"/>
          </p:cNvSpPr>
          <p:nvPr>
            <p:ph type="ftr" sz="quarter" idx="11"/>
          </p:nvPr>
        </p:nvSpPr>
        <p:spPr/>
        <p:txBody>
          <a:bodyPr/>
          <a:lstStyle/>
          <a:p>
            <a:pPr algn="r">
              <a:defRPr/>
            </a:pPr>
            <a:r>
              <a:rPr lang="fi-FI" dirty="0"/>
              <a:t>MAOL Ohjelmointia matematiikkaan</a:t>
            </a:r>
            <a:endParaRPr lang="ru-RU" dirty="0"/>
          </a:p>
        </p:txBody>
      </p:sp>
      <p:pic>
        <p:nvPicPr>
          <p:cNvPr id="51"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7449" y="5152208"/>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2576400" y="1919001"/>
            <a:ext cx="3844851" cy="4024797"/>
          </a:xfrm>
          <a:prstGeom prst="rect">
            <a:avLst/>
          </a:prstGeom>
        </p:spPr>
      </p:pic>
      <p:cxnSp>
        <p:nvCxnSpPr>
          <p:cNvPr id="8" name="Straight Connector 7"/>
          <p:cNvCxnSpPr/>
          <p:nvPr/>
        </p:nvCxnSpPr>
        <p:spPr>
          <a:xfrm>
            <a:off x="4498825" y="2172691"/>
            <a:ext cx="1" cy="3738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7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384572" y="1439048"/>
            <a:ext cx="7128042" cy="584775"/>
          </a:xfrm>
          <a:prstGeom prst="rect">
            <a:avLst/>
          </a:prstGeom>
        </p:spPr>
        <p:txBody>
          <a:bodyPr wrap="none">
            <a:spAutoFit/>
          </a:bodyPr>
          <a:lstStyle/>
          <a:p>
            <a:r>
              <a:rPr lang="fi-FI" sz="3200" b="1" dirty="0">
                <a:solidFill>
                  <a:schemeClr val="tx2">
                    <a:lumMod val="75000"/>
                    <a:lumOff val="25000"/>
                  </a:schemeClr>
                </a:solidFill>
                <a:latin typeface="Arial" charset="0"/>
              </a:rPr>
              <a:t>0) Asenna Turtle-kirjasto (DrRacket)</a:t>
            </a:r>
            <a:endParaRPr lang="fi-FI" sz="3200" dirty="0"/>
          </a:p>
        </p:txBody>
      </p:sp>
      <p:sp>
        <p:nvSpPr>
          <p:cNvPr id="7" name="Suorakulmio 6"/>
          <p:cNvSpPr/>
          <p:nvPr/>
        </p:nvSpPr>
        <p:spPr>
          <a:xfrm>
            <a:off x="444329" y="4106251"/>
            <a:ext cx="8179248" cy="1815882"/>
          </a:xfrm>
          <a:prstGeom prst="rect">
            <a:avLst/>
          </a:prstGeom>
        </p:spPr>
        <p:txBody>
          <a:bodyPr wrap="square">
            <a:spAutoFit/>
          </a:bodyPr>
          <a:lstStyle/>
          <a:p>
            <a:r>
              <a:rPr lang="fi-FI" sz="2800" dirty="0">
                <a:solidFill>
                  <a:schemeClr val="tx2">
                    <a:lumMod val="75000"/>
                    <a:lumOff val="25000"/>
                  </a:schemeClr>
                </a:solidFill>
                <a:latin typeface="Arial" charset="0"/>
              </a:rPr>
              <a:t>Testaa kirjastoa näin:</a:t>
            </a:r>
          </a:p>
          <a:p>
            <a:pPr marL="457200" indent="-457200">
              <a:buFontTx/>
              <a:buChar char="-"/>
            </a:pPr>
            <a:r>
              <a:rPr lang="fi-FI" sz="2800" dirty="0">
                <a:solidFill>
                  <a:schemeClr val="tx2">
                    <a:lumMod val="75000"/>
                    <a:lumOff val="25000"/>
                  </a:schemeClr>
                </a:solidFill>
                <a:latin typeface="Arial" charset="0"/>
              </a:rPr>
              <a:t>Paina </a:t>
            </a:r>
          </a:p>
          <a:p>
            <a:pPr marL="457200" indent="-457200">
              <a:buFontTx/>
              <a:buChar char="-"/>
            </a:pPr>
            <a:r>
              <a:rPr lang="fi-FI" sz="2800" dirty="0">
                <a:solidFill>
                  <a:schemeClr val="tx2">
                    <a:lumMod val="75000"/>
                    <a:lumOff val="25000"/>
                  </a:schemeClr>
                </a:solidFill>
                <a:latin typeface="Arial" charset="0"/>
              </a:rPr>
              <a:t>Saitko toimimaan?  </a:t>
            </a:r>
          </a:p>
          <a:p>
            <a:pPr marL="457200" indent="-457200">
              <a:buFontTx/>
              <a:buChar char="-"/>
            </a:pPr>
            <a:endParaRPr lang="fi-FI" sz="2800" dirty="0">
              <a:solidFill>
                <a:schemeClr val="tx2">
                  <a:lumMod val="75000"/>
                  <a:lumOff val="25000"/>
                </a:schemeClr>
              </a:solidFill>
              <a:latin typeface="Arial" charset="0"/>
            </a:endParaRPr>
          </a:p>
        </p:txBody>
      </p:sp>
      <p:sp>
        <p:nvSpPr>
          <p:cNvPr id="10" name="Otsikko 1"/>
          <p:cNvSpPr txBox="1">
            <a:spLocks/>
          </p:cNvSpPr>
          <p:nvPr/>
        </p:nvSpPr>
        <p:spPr bwMode="auto">
          <a:xfrm>
            <a:off x="353192" y="752966"/>
            <a:ext cx="5098585"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Esivalmistelut</a:t>
            </a:r>
          </a:p>
        </p:txBody>
      </p:sp>
      <p:sp>
        <p:nvSpPr>
          <p:cNvPr id="13" name="Suorakulmio 12"/>
          <p:cNvSpPr/>
          <p:nvPr/>
        </p:nvSpPr>
        <p:spPr>
          <a:xfrm>
            <a:off x="442925" y="2072759"/>
            <a:ext cx="7544053" cy="1815882"/>
          </a:xfrm>
          <a:prstGeom prst="rect">
            <a:avLst/>
          </a:prstGeom>
        </p:spPr>
        <p:txBody>
          <a:bodyPr wrap="none">
            <a:spAutoFit/>
          </a:bodyPr>
          <a:lstStyle/>
          <a:p>
            <a:r>
              <a:rPr lang="fi-FI" sz="2800" dirty="0">
                <a:solidFill>
                  <a:schemeClr val="tx2">
                    <a:lumMod val="75000"/>
                    <a:lumOff val="25000"/>
                  </a:schemeClr>
                </a:solidFill>
                <a:latin typeface="Arial" charset="0"/>
              </a:rPr>
              <a:t>Kirjasto ladataan ja asennetaan näin:</a:t>
            </a:r>
          </a:p>
          <a:p>
            <a:pPr marL="457200" indent="-457200">
              <a:buFontTx/>
              <a:buChar char="-"/>
            </a:pPr>
            <a:r>
              <a:rPr lang="fi-FI" sz="2800" dirty="0">
                <a:solidFill>
                  <a:schemeClr val="tx2">
                    <a:lumMod val="75000"/>
                    <a:lumOff val="25000"/>
                  </a:schemeClr>
                </a:solidFill>
                <a:latin typeface="Arial" charset="0"/>
              </a:rPr>
              <a:t>Avaa </a:t>
            </a:r>
            <a:r>
              <a:rPr lang="fi-FI" sz="2800" i="1" dirty="0">
                <a:solidFill>
                  <a:schemeClr val="tx2">
                    <a:lumMod val="75000"/>
                    <a:lumOff val="25000"/>
                  </a:schemeClr>
                </a:solidFill>
                <a:latin typeface="Arial" charset="0"/>
              </a:rPr>
              <a:t>File → Package Manager</a:t>
            </a:r>
          </a:p>
          <a:p>
            <a:pPr marL="457200" indent="-457200">
              <a:buFontTx/>
              <a:buChar char="-"/>
            </a:pPr>
            <a:r>
              <a:rPr lang="fi-FI" sz="2800" dirty="0">
                <a:solidFill>
                  <a:schemeClr val="tx2">
                    <a:lumMod val="75000"/>
                    <a:lumOff val="25000"/>
                  </a:schemeClr>
                </a:solidFill>
                <a:latin typeface="Arial" charset="0"/>
              </a:rPr>
              <a:t>Kirjoita </a:t>
            </a:r>
            <a:r>
              <a:rPr lang="fi-FI" sz="2800" i="1" dirty="0">
                <a:solidFill>
                  <a:srgbClr val="00B050"/>
                </a:solidFill>
                <a:latin typeface="Arial" charset="0"/>
              </a:rPr>
              <a:t>teachpacks</a:t>
            </a:r>
            <a:r>
              <a:rPr lang="fi-FI" sz="2800" dirty="0">
                <a:solidFill>
                  <a:schemeClr val="tx2">
                    <a:lumMod val="75000"/>
                    <a:lumOff val="25000"/>
                  </a:schemeClr>
                </a:solidFill>
                <a:latin typeface="Arial" charset="0"/>
              </a:rPr>
              <a:t> ja paina ”</a:t>
            </a:r>
            <a:r>
              <a:rPr lang="fi-FI" sz="2800" i="1" dirty="0">
                <a:solidFill>
                  <a:schemeClr val="tx2">
                    <a:lumMod val="75000"/>
                    <a:lumOff val="25000"/>
                  </a:schemeClr>
                </a:solidFill>
                <a:latin typeface="Arial" charset="0"/>
              </a:rPr>
              <a:t>Enter</a:t>
            </a:r>
            <a:r>
              <a:rPr lang="fi-FI" sz="2800" dirty="0">
                <a:solidFill>
                  <a:schemeClr val="tx2">
                    <a:lumMod val="75000"/>
                    <a:lumOff val="25000"/>
                  </a:schemeClr>
                </a:solidFill>
                <a:latin typeface="Arial" charset="0"/>
              </a:rPr>
              <a:t>”</a:t>
            </a:r>
          </a:p>
          <a:p>
            <a:pPr marL="457200" indent="-457200">
              <a:buFontTx/>
              <a:buChar char="-"/>
            </a:pPr>
            <a:r>
              <a:rPr lang="fi-FI" sz="2800" dirty="0">
                <a:solidFill>
                  <a:schemeClr val="tx2">
                    <a:lumMod val="75000"/>
                    <a:lumOff val="25000"/>
                  </a:schemeClr>
                </a:solidFill>
                <a:latin typeface="Arial" charset="0"/>
              </a:rPr>
              <a:t>Odota, sulje ikkuna kun näet ”</a:t>
            </a:r>
            <a:r>
              <a:rPr lang="fi-FI" sz="2800" i="1" dirty="0">
                <a:solidFill>
                  <a:schemeClr val="tx2">
                    <a:lumMod val="75000"/>
                    <a:lumOff val="25000"/>
                  </a:schemeClr>
                </a:solidFill>
                <a:latin typeface="Arial" charset="0"/>
              </a:rPr>
              <a:t>Close output</a:t>
            </a:r>
            <a:r>
              <a:rPr lang="fi-FI" sz="2800" dirty="0">
                <a:solidFill>
                  <a:schemeClr val="tx2">
                    <a:lumMod val="75000"/>
                    <a:lumOff val="25000"/>
                  </a:schemeClr>
                </a:solidFill>
                <a:latin typeface="Arial" charset="0"/>
              </a:rPr>
              <a:t>”</a:t>
            </a:r>
            <a:endParaRPr lang="fi-FI" sz="2800" dirty="0"/>
          </a:p>
        </p:txBody>
      </p:sp>
      <p:pic>
        <p:nvPicPr>
          <p:cNvPr id="30" name="Picture 29"/>
          <p:cNvPicPr>
            <a:picLocks noChangeAspect="1"/>
          </p:cNvPicPr>
          <p:nvPr/>
        </p:nvPicPr>
        <p:blipFill>
          <a:blip r:embed="rId3"/>
          <a:stretch>
            <a:fillRect/>
          </a:stretch>
        </p:blipFill>
        <p:spPr>
          <a:xfrm>
            <a:off x="2058657" y="4563517"/>
            <a:ext cx="733044" cy="470461"/>
          </a:xfrm>
          <a:prstGeom prst="rect">
            <a:avLst/>
          </a:prstGeom>
        </p:spPr>
      </p:pic>
      <p:pic>
        <p:nvPicPr>
          <p:cNvPr id="33"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2566" y="5168419"/>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288" y="3911980"/>
            <a:ext cx="3824803" cy="1168017"/>
          </a:xfrm>
          <a:prstGeom prst="rect">
            <a:avLst/>
          </a:prstGeom>
          <a:ln>
            <a:solidFill>
              <a:schemeClr val="tx1"/>
            </a:solidFill>
          </a:ln>
        </p:spPr>
      </p:pic>
      <p:cxnSp>
        <p:nvCxnSpPr>
          <p:cNvPr id="11" name="Curved Connector 10"/>
          <p:cNvCxnSpPr/>
          <p:nvPr/>
        </p:nvCxnSpPr>
        <p:spPr>
          <a:xfrm>
            <a:off x="6732240" y="3188686"/>
            <a:ext cx="1308227" cy="600354"/>
          </a:xfrm>
          <a:prstGeom prst="curvedConnector3">
            <a:avLst>
              <a:gd name="adj1" fmla="val 102422"/>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Kuva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85939" y="814110"/>
            <a:ext cx="1075276" cy="516133"/>
          </a:xfrm>
          <a:prstGeom prst="rect">
            <a:avLst/>
          </a:prstGeom>
        </p:spPr>
      </p:pic>
      <p:sp>
        <p:nvSpPr>
          <p:cNvPr id="17" name="Alatunnisteen paikkamerkki 16"/>
          <p:cNvSpPr>
            <a:spLocks noGrp="1"/>
          </p:cNvSpPr>
          <p:nvPr>
            <p:ph type="ftr" sz="quarter" idx="11"/>
          </p:nvPr>
        </p:nvSpPr>
        <p:spPr>
          <a:xfrm>
            <a:off x="1032875" y="5957180"/>
            <a:ext cx="4870585" cy="365125"/>
          </a:xfrm>
        </p:spPr>
        <p:txBody>
          <a:bodyPr/>
          <a:lstStyle/>
          <a:p>
            <a:pPr algn="r">
              <a:defRPr/>
            </a:pPr>
            <a:r>
              <a:rPr lang="fi-FI" dirty="0"/>
              <a:t>MAOL Ohjelmointia matematiikkaan</a:t>
            </a:r>
            <a:endParaRPr lang="ru-RU" dirty="0"/>
          </a:p>
        </p:txBody>
      </p:sp>
    </p:spTree>
    <p:extLst>
      <p:ext uri="{BB962C8B-B14F-4D97-AF65-F5344CB8AC3E}">
        <p14:creationId xmlns:p14="http://schemas.microsoft.com/office/powerpoint/2010/main" val="196713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stretch>
            <a:fillRect/>
          </a:stretch>
        </p:blipFill>
        <p:spPr>
          <a:xfrm>
            <a:off x="308470" y="2281073"/>
            <a:ext cx="4715324" cy="1778169"/>
          </a:xfrm>
          <a:prstGeom prst="rect">
            <a:avLst/>
          </a:prstGeom>
        </p:spPr>
      </p:pic>
      <p:pic>
        <p:nvPicPr>
          <p:cNvPr id="26" name="Picture 25"/>
          <p:cNvPicPr>
            <a:picLocks noChangeAspect="1"/>
          </p:cNvPicPr>
          <p:nvPr/>
        </p:nvPicPr>
        <p:blipFill>
          <a:blip r:embed="rId3"/>
          <a:stretch>
            <a:fillRect/>
          </a:stretch>
        </p:blipFill>
        <p:spPr>
          <a:xfrm>
            <a:off x="5192398" y="1515915"/>
            <a:ext cx="3444936" cy="3623122"/>
          </a:xfrm>
          <a:prstGeom prst="rect">
            <a:avLst/>
          </a:prstGeom>
          <a:ln>
            <a:solidFill>
              <a:schemeClr val="tx1"/>
            </a:solidFill>
          </a:ln>
        </p:spPr>
      </p:pic>
      <p:pic>
        <p:nvPicPr>
          <p:cNvPr id="3" name="Picture 8" descr="https://avatars0.githubusercontent.com/u/232371?v=3&amp;s=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542" y="5199964"/>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405542" y="928688"/>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koordinaatistossa</a:t>
            </a:r>
          </a:p>
        </p:txBody>
      </p:sp>
      <p:sp>
        <p:nvSpPr>
          <p:cNvPr id="17" name="Alatunnisteen paikkamerkki 16"/>
          <p:cNvSpPr>
            <a:spLocks noGrp="1"/>
          </p:cNvSpPr>
          <p:nvPr>
            <p:ph type="ftr" sz="quarter" idx="11"/>
          </p:nvPr>
        </p:nvSpPr>
        <p:spPr>
          <a:xfrm>
            <a:off x="742672" y="5914634"/>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2324" y="515184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Suorakulmio 42"/>
          <p:cNvSpPr/>
          <p:nvPr/>
        </p:nvSpPr>
        <p:spPr>
          <a:xfrm>
            <a:off x="2615855" y="4151790"/>
            <a:ext cx="1837234" cy="584775"/>
          </a:xfrm>
          <a:prstGeom prst="rect">
            <a:avLst/>
          </a:prstGeom>
          <a:solidFill>
            <a:schemeClr val="accent2">
              <a:lumMod val="75000"/>
            </a:schemeClr>
          </a:solidFill>
        </p:spPr>
        <p:txBody>
          <a:bodyPr wrap="none">
            <a:spAutoFit/>
          </a:bodyPr>
          <a:lstStyle/>
          <a:p>
            <a:r>
              <a:rPr lang="fi-FI" sz="1600" dirty="0"/>
              <a:t>x ja y, uusi piste </a:t>
            </a:r>
          </a:p>
          <a:p>
            <a:r>
              <a:rPr lang="fi-FI" sz="1600" dirty="0"/>
              <a:t>johon Turtle siirtyy</a:t>
            </a:r>
          </a:p>
        </p:txBody>
      </p:sp>
      <p:cxnSp>
        <p:nvCxnSpPr>
          <p:cNvPr id="43" name="Straight Arrow Connector 42"/>
          <p:cNvCxnSpPr/>
          <p:nvPr/>
        </p:nvCxnSpPr>
        <p:spPr>
          <a:xfrm flipV="1">
            <a:off x="2718754" y="3914859"/>
            <a:ext cx="41117" cy="2247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3076563" y="3914859"/>
            <a:ext cx="43348" cy="2307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Suorakulmio 42"/>
          <p:cNvSpPr/>
          <p:nvPr/>
        </p:nvSpPr>
        <p:spPr>
          <a:xfrm>
            <a:off x="4666055" y="1901899"/>
            <a:ext cx="2634054" cy="830997"/>
          </a:xfrm>
          <a:prstGeom prst="rect">
            <a:avLst/>
          </a:prstGeom>
          <a:solidFill>
            <a:schemeClr val="accent2">
              <a:lumMod val="75000"/>
            </a:schemeClr>
          </a:solidFill>
        </p:spPr>
        <p:txBody>
          <a:bodyPr wrap="none">
            <a:spAutoFit/>
          </a:bodyPr>
          <a:lstStyle/>
          <a:p>
            <a:r>
              <a:rPr lang="fi-FI" sz="1600" dirty="0"/>
              <a:t>Origo (0, 0) asetetaan </a:t>
            </a:r>
          </a:p>
          <a:p>
            <a:r>
              <a:rPr lang="fi-FI" sz="1600" dirty="0"/>
              <a:t>sijaitsemaan lähtö-</a:t>
            </a:r>
          </a:p>
          <a:p>
            <a:r>
              <a:rPr lang="fi-FI" sz="1600" dirty="0"/>
              <a:t>pisteeseen, kuvan keskelle</a:t>
            </a:r>
          </a:p>
        </p:txBody>
      </p:sp>
      <p:cxnSp>
        <p:nvCxnSpPr>
          <p:cNvPr id="29" name="Straight Arrow Connector 28"/>
          <p:cNvCxnSpPr/>
          <p:nvPr/>
        </p:nvCxnSpPr>
        <p:spPr>
          <a:xfrm flipH="1">
            <a:off x="3177965" y="2732896"/>
            <a:ext cx="1488090" cy="3932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8" idx="2"/>
          </p:cNvCxnSpPr>
          <p:nvPr/>
        </p:nvCxnSpPr>
        <p:spPr>
          <a:xfrm>
            <a:off x="5983082" y="2732896"/>
            <a:ext cx="924292" cy="6896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Suorakulmio 42"/>
          <p:cNvSpPr/>
          <p:nvPr/>
        </p:nvSpPr>
        <p:spPr>
          <a:xfrm>
            <a:off x="5198514" y="3339264"/>
            <a:ext cx="1313180" cy="830997"/>
          </a:xfrm>
          <a:prstGeom prst="rect">
            <a:avLst/>
          </a:prstGeom>
          <a:solidFill>
            <a:schemeClr val="accent2">
              <a:lumMod val="75000"/>
            </a:schemeClr>
          </a:solidFill>
        </p:spPr>
        <p:txBody>
          <a:bodyPr wrap="none">
            <a:spAutoFit/>
          </a:bodyPr>
          <a:lstStyle/>
          <a:p>
            <a:r>
              <a:rPr lang="fi-FI" sz="1600" dirty="0"/>
              <a:t>Ruudukon</a:t>
            </a:r>
          </a:p>
          <a:p>
            <a:r>
              <a:rPr lang="fi-FI" sz="1600" dirty="0"/>
              <a:t>ruudun koko</a:t>
            </a:r>
          </a:p>
          <a:p>
            <a:r>
              <a:rPr lang="fi-FI" sz="1600" dirty="0"/>
              <a:t>30x30</a:t>
            </a:r>
          </a:p>
        </p:txBody>
      </p:sp>
      <p:cxnSp>
        <p:nvCxnSpPr>
          <p:cNvPr id="46" name="Straight Arrow Connector 45"/>
          <p:cNvCxnSpPr>
            <a:stCxn id="39" idx="1"/>
          </p:cNvCxnSpPr>
          <p:nvPr/>
        </p:nvCxnSpPr>
        <p:spPr>
          <a:xfrm flipH="1" flipV="1">
            <a:off x="3922010" y="3419731"/>
            <a:ext cx="1276504" cy="335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88619" y="2366219"/>
            <a:ext cx="979755" cy="369332"/>
          </a:xfrm>
          <a:prstGeom prst="rect">
            <a:avLst/>
          </a:prstGeom>
          <a:noFill/>
        </p:spPr>
        <p:txBody>
          <a:bodyPr wrap="none" rtlCol="0">
            <a:spAutoFit/>
          </a:bodyPr>
          <a:lstStyle/>
          <a:p>
            <a:r>
              <a:rPr lang="fi-FI" dirty="0">
                <a:solidFill>
                  <a:schemeClr val="tx1"/>
                </a:solidFill>
              </a:rPr>
              <a:t>(90, 30)</a:t>
            </a:r>
          </a:p>
        </p:txBody>
      </p:sp>
      <p:cxnSp>
        <p:nvCxnSpPr>
          <p:cNvPr id="50" name="Straight Arrow Connector 49"/>
          <p:cNvCxnSpPr/>
          <p:nvPr/>
        </p:nvCxnSpPr>
        <p:spPr>
          <a:xfrm flipH="1">
            <a:off x="7499788" y="2696991"/>
            <a:ext cx="272566" cy="2966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500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42" y="5262205"/>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1685077" cy="584775"/>
          </a:xfrm>
          <a:prstGeom prst="rect">
            <a:avLst/>
          </a:prstGeom>
        </p:spPr>
        <p:txBody>
          <a:bodyPr wrap="none">
            <a:spAutoFit/>
          </a:bodyPr>
          <a:lstStyle/>
          <a:p>
            <a:r>
              <a:rPr lang="fi-FI" sz="3200" b="1" dirty="0">
                <a:solidFill>
                  <a:schemeClr val="tx2">
                    <a:lumMod val="75000"/>
                    <a:lumOff val="25000"/>
                  </a:schemeClr>
                </a:solidFill>
                <a:latin typeface="Arial" charset="0"/>
              </a:rPr>
              <a:t>1) go-to</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2831544"/>
          </a:xfrm>
          <a:prstGeom prst="rect">
            <a:avLst/>
          </a:prstGeom>
        </p:spPr>
        <p:txBody>
          <a:bodyPr wrap="square">
            <a:spAutoFit/>
          </a:bodyPr>
          <a:lstStyle/>
          <a:p>
            <a:r>
              <a:rPr lang="fi-FI" sz="2800" b="1" i="1" dirty="0">
                <a:solidFill>
                  <a:schemeClr val="tx2">
                    <a:lumMod val="75000"/>
                    <a:lumOff val="25000"/>
                  </a:schemeClr>
                </a:solidFill>
                <a:latin typeface="Arial" charset="0"/>
              </a:rPr>
              <a:t>a)</a:t>
            </a:r>
            <a:r>
              <a:rPr lang="fi-FI" sz="2800" dirty="0">
                <a:solidFill>
                  <a:schemeClr val="tx2">
                    <a:lumMod val="75000"/>
                    <a:lumOff val="25000"/>
                  </a:schemeClr>
                </a:solidFill>
                <a:latin typeface="Arial" charset="0"/>
              </a:rPr>
              <a:t> Turtle liikkuu annettuun koodinaattipisteeseen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 funktion avulla. Jatka koodia ja ohjaa Turtle tekemään kolmio käyttäen </a:t>
            </a:r>
            <a:r>
              <a:rPr lang="fi-FI" sz="2800" dirty="0">
                <a:solidFill>
                  <a:schemeClr val="tx2">
                    <a:lumMod val="75000"/>
                    <a:lumOff val="25000"/>
                  </a:schemeClr>
                </a:solidFill>
                <a:latin typeface="Courier New" panose="02070309020205020404" pitchFamily="49" charset="0"/>
                <a:cs typeface="Courier New" panose="02070309020205020404" pitchFamily="49" charset="0"/>
              </a:rPr>
              <a:t>go-to</a:t>
            </a:r>
            <a:r>
              <a:rPr lang="fi-FI" sz="2800" dirty="0">
                <a:solidFill>
                  <a:schemeClr val="tx2">
                    <a:lumMod val="75000"/>
                    <a:lumOff val="25000"/>
                  </a:schemeClr>
                </a:solidFill>
                <a:latin typeface="Arial" charset="0"/>
              </a:rPr>
              <a:t> käskyjä.</a:t>
            </a:r>
          </a:p>
          <a:p>
            <a:r>
              <a:rPr lang="fi-FI" sz="2800" b="1" i="1" dirty="0">
                <a:solidFill>
                  <a:schemeClr val="tx2">
                    <a:lumMod val="75000"/>
                    <a:lumOff val="25000"/>
                  </a:schemeClr>
                </a:solidFill>
                <a:latin typeface="Arial" charset="0"/>
              </a:rPr>
              <a:t>b) </a:t>
            </a:r>
            <a:r>
              <a:rPr lang="fi-FI" sz="2800" dirty="0">
                <a:solidFill>
                  <a:schemeClr val="tx2">
                    <a:lumMod val="75000"/>
                    <a:lumOff val="25000"/>
                  </a:schemeClr>
                </a:solidFill>
                <a:latin typeface="Arial" charset="0"/>
              </a:rPr>
              <a:t>Ohjaa Turtle menemään pisteisiin: (120, 120), </a:t>
            </a:r>
          </a:p>
          <a:p>
            <a:r>
              <a:rPr lang="fi-FI" sz="2800" dirty="0">
                <a:solidFill>
                  <a:schemeClr val="tx2">
                    <a:lumMod val="75000"/>
                    <a:lumOff val="25000"/>
                  </a:schemeClr>
                </a:solidFill>
                <a:latin typeface="Arial" charset="0"/>
              </a:rPr>
              <a:t>(-120, 120), (120, -120), (-120, -120) ja (0, 0). Montako kertaa Turtle kävi pisteessä (0, 0)? </a:t>
            </a:r>
          </a:p>
          <a:p>
            <a:r>
              <a:rPr lang="fi-FI" sz="1000" dirty="0">
                <a:solidFill>
                  <a:schemeClr val="tx2">
                    <a:lumMod val="75000"/>
                    <a:lumOff val="25000"/>
                  </a:schemeClr>
                </a:solidFill>
                <a:latin typeface="Arial" charset="0"/>
              </a:rPr>
              <a:t> </a:t>
            </a:r>
          </a:p>
        </p:txBody>
      </p:sp>
      <p:sp>
        <p:nvSpPr>
          <p:cNvPr id="17" name="Alatunnisteen paikkamerkki 16"/>
          <p:cNvSpPr>
            <a:spLocks noGrp="1"/>
          </p:cNvSpPr>
          <p:nvPr>
            <p:ph type="ftr" sz="quarter" idx="11"/>
          </p:nvPr>
        </p:nvSpPr>
        <p:spPr>
          <a:xfrm>
            <a:off x="827584" y="6021367"/>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20823" y="5197623"/>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
        <p:nvSpPr>
          <p:cNvPr id="2" name="TextBox 1"/>
          <p:cNvSpPr txBox="1"/>
          <p:nvPr/>
        </p:nvSpPr>
        <p:spPr>
          <a:xfrm>
            <a:off x="2108194" y="4994320"/>
            <a:ext cx="5045035" cy="923330"/>
          </a:xfrm>
          <a:prstGeom prst="rect">
            <a:avLst/>
          </a:prstGeom>
          <a:noFill/>
        </p:spPr>
        <p:txBody>
          <a:bodyPr wrap="none" rtlCol="0">
            <a:spAutoFit/>
          </a:bodyPr>
          <a:lstStyle/>
          <a:p>
            <a:r>
              <a:rPr lang="fi-FI" dirty="0">
                <a:solidFill>
                  <a:schemeClr val="tx2">
                    <a:lumMod val="75000"/>
                    <a:lumOff val="25000"/>
                  </a:schemeClr>
                </a:solidFill>
                <a:latin typeface="Arial" charset="0"/>
              </a:rPr>
              <a:t>Vinkki: Katso Turtlen liikkuminen hidastetusti: </a:t>
            </a:r>
          </a:p>
          <a:p>
            <a:r>
              <a:rPr lang="fi-FI" dirty="0">
                <a:solidFill>
                  <a:schemeClr val="tx2">
                    <a:lumMod val="75000"/>
                    <a:lumOff val="25000"/>
                  </a:schemeClr>
                </a:solidFill>
                <a:latin typeface="Arial" charset="0"/>
              </a:rPr>
              <a:t>muuta </a:t>
            </a:r>
            <a:r>
              <a:rPr lang="fi-FI" dirty="0">
                <a:solidFill>
                  <a:schemeClr val="tx2">
                    <a:lumMod val="75000"/>
                    <a:lumOff val="25000"/>
                  </a:schemeClr>
                </a:solidFill>
                <a:latin typeface="Courier New" panose="02070309020205020404" pitchFamily="49" charset="0"/>
                <a:cs typeface="Courier New" panose="02070309020205020404" pitchFamily="49" charset="0"/>
              </a:rPr>
              <a:t>draw</a:t>
            </a:r>
            <a:r>
              <a:rPr lang="fi-FI" dirty="0">
                <a:solidFill>
                  <a:schemeClr val="tx2">
                    <a:lumMod val="75000"/>
                    <a:lumOff val="25000"/>
                  </a:schemeClr>
                </a:solidFill>
                <a:latin typeface="Arial" charset="0"/>
              </a:rPr>
              <a:t>:n tilalle </a:t>
            </a:r>
            <a:r>
              <a:rPr lang="fi-FI" dirty="0">
                <a:solidFill>
                  <a:schemeClr val="tx2">
                    <a:lumMod val="75000"/>
                    <a:lumOff val="25000"/>
                  </a:schemeClr>
                </a:solidFill>
                <a:latin typeface="Courier New" panose="02070309020205020404" pitchFamily="49" charset="0"/>
                <a:cs typeface="Courier New" panose="02070309020205020404" pitchFamily="49" charset="0"/>
              </a:rPr>
              <a:t>draw-step-by-step</a:t>
            </a:r>
            <a:endParaRPr lang="fi-FI" dirty="0">
              <a:solidFill>
                <a:schemeClr val="tx2">
                  <a:lumMod val="75000"/>
                  <a:lumOff val="25000"/>
                </a:schemeClr>
              </a:solidFill>
              <a:latin typeface="Arial" charset="0"/>
              <a:cs typeface="Courier New" panose="02070309020205020404" pitchFamily="49" charset="0"/>
            </a:endParaRPr>
          </a:p>
          <a:p>
            <a:r>
              <a:rPr lang="fi-FI" dirty="0">
                <a:solidFill>
                  <a:schemeClr val="tx2">
                    <a:lumMod val="75000"/>
                    <a:lumOff val="25000"/>
                  </a:schemeClr>
                </a:solidFill>
                <a:latin typeface="Arial" charset="0"/>
                <a:cs typeface="Courier New" panose="02070309020205020404" pitchFamily="49" charset="0"/>
              </a:rPr>
              <a:t>ja paina välilyöntiä niin saat Turtlen etenemään.</a:t>
            </a:r>
            <a:endParaRPr lang="fi-FI" dirty="0">
              <a:solidFill>
                <a:schemeClr val="tx2">
                  <a:lumMod val="75000"/>
                  <a:lumOff val="25000"/>
                </a:schemeClr>
              </a:solidFill>
              <a:latin typeface="Arial" charset="0"/>
            </a:endParaRPr>
          </a:p>
        </p:txBody>
      </p:sp>
    </p:spTree>
    <p:extLst>
      <p:ext uri="{BB962C8B-B14F-4D97-AF65-F5344CB8AC3E}">
        <p14:creationId xmlns:p14="http://schemas.microsoft.com/office/powerpoint/2010/main" val="212422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25" y="53661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uorakulmio 4"/>
          <p:cNvSpPr/>
          <p:nvPr/>
        </p:nvSpPr>
        <p:spPr>
          <a:xfrm>
            <a:off x="442925" y="1457490"/>
            <a:ext cx="5333511" cy="584775"/>
          </a:xfrm>
          <a:prstGeom prst="rect">
            <a:avLst/>
          </a:prstGeom>
        </p:spPr>
        <p:txBody>
          <a:bodyPr wrap="none">
            <a:spAutoFit/>
          </a:bodyPr>
          <a:lstStyle/>
          <a:p>
            <a:r>
              <a:rPr lang="fi-FI" sz="3200" b="1" dirty="0">
                <a:solidFill>
                  <a:schemeClr val="tx2">
                    <a:lumMod val="75000"/>
                    <a:lumOff val="25000"/>
                  </a:schemeClr>
                </a:solidFill>
                <a:latin typeface="Arial" charset="0"/>
              </a:rPr>
              <a:t>2) mirror-x-on, mirror-x-off</a:t>
            </a:r>
            <a:endParaRPr lang="fi-FI" sz="3200" dirty="0"/>
          </a:p>
        </p:txBody>
      </p:sp>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Tutustutaan funktioihin</a:t>
            </a:r>
          </a:p>
        </p:txBody>
      </p:sp>
      <p:sp>
        <p:nvSpPr>
          <p:cNvPr id="13" name="Suorakulmio 12"/>
          <p:cNvSpPr/>
          <p:nvPr/>
        </p:nvSpPr>
        <p:spPr>
          <a:xfrm>
            <a:off x="470745" y="2059059"/>
            <a:ext cx="8216631" cy="3477875"/>
          </a:xfrm>
          <a:prstGeom prst="rect">
            <a:avLst/>
          </a:prstGeom>
        </p:spPr>
        <p:txBody>
          <a:bodyPr wrap="square">
            <a:spAutoFit/>
          </a:bodyPr>
          <a:lstStyle/>
          <a:p>
            <a:r>
              <a:rPr lang="fi-FI" sz="2400" b="1" i="1" dirty="0">
                <a:solidFill>
                  <a:schemeClr val="tx2">
                    <a:lumMod val="75000"/>
                    <a:lumOff val="25000"/>
                  </a:schemeClr>
                </a:solidFill>
                <a:latin typeface="Arial" charset="0"/>
              </a:rPr>
              <a:t>a) </a:t>
            </a:r>
            <a:r>
              <a:rPr lang="fi-FI" sz="2400" dirty="0">
                <a:solidFill>
                  <a:schemeClr val="tx2">
                    <a:lumMod val="75000"/>
                    <a:lumOff val="25000"/>
                  </a:schemeClr>
                </a:solidFill>
                <a:latin typeface="Arial" charset="0"/>
              </a:rPr>
              <a:t>Turtlelle voidaan aktioida peilaus x-akselin suunnassa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 Peilaustoiminnon saa pois päältä kutusmalla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mirror-x-off. </a:t>
            </a:r>
            <a:r>
              <a:rPr lang="fi-FI" sz="2400" dirty="0">
                <a:solidFill>
                  <a:schemeClr val="tx2">
                    <a:lumMod val="75000"/>
                    <a:lumOff val="25000"/>
                  </a:schemeClr>
                </a:solidFill>
                <a:latin typeface="Arial" charset="0"/>
              </a:rPr>
              <a:t>Kokeile seuraavaa koodia:</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(mirror-x-on)</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-120 120)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(go-to 0 0)</a:t>
            </a:r>
          </a:p>
          <a:p>
            <a:r>
              <a:rPr lang="fi-FI" sz="2000" dirty="0">
                <a:solidFill>
                  <a:schemeClr val="tx2">
                    <a:lumMod val="75000"/>
                    <a:lumOff val="25000"/>
                  </a:schemeClr>
                </a:solidFill>
                <a:latin typeface="Courier New" panose="02070309020205020404" pitchFamily="49" charset="0"/>
                <a:cs typeface="Courier New" panose="02070309020205020404" pitchFamily="49" charset="0"/>
              </a:rPr>
              <a:t>     (mirror-x-off)</a:t>
            </a:r>
          </a:p>
          <a:p>
            <a:r>
              <a:rPr lang="fi-FI" sz="2400" b="1" i="1" dirty="0">
                <a:solidFill>
                  <a:schemeClr val="tx2">
                    <a:lumMod val="75000"/>
                    <a:lumOff val="25000"/>
                  </a:schemeClr>
                </a:solidFill>
                <a:latin typeface="Arial" charset="0"/>
              </a:rPr>
              <a:t>b) </a:t>
            </a:r>
            <a:r>
              <a:rPr lang="fi-FI" sz="2400" dirty="0">
                <a:solidFill>
                  <a:schemeClr val="tx2">
                    <a:lumMod val="75000"/>
                    <a:lumOff val="25000"/>
                  </a:schemeClr>
                </a:solidFill>
                <a:latin typeface="Arial" charset="0"/>
              </a:rPr>
              <a:t>Vaihda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mirror-x-on</a:t>
            </a:r>
            <a:r>
              <a:rPr lang="fi-FI" sz="2400" dirty="0">
                <a:solidFill>
                  <a:schemeClr val="tx2">
                    <a:lumMod val="75000"/>
                    <a:lumOff val="25000"/>
                  </a:schemeClr>
                </a:solidFill>
                <a:latin typeface="Arial" charset="0"/>
              </a:rPr>
              <a:t>:n tilalle </a:t>
            </a:r>
            <a:r>
              <a:rPr lang="fi-FI" sz="2400" dirty="0">
                <a:solidFill>
                  <a:schemeClr val="tx2">
                    <a:lumMod val="75000"/>
                    <a:lumOff val="25000"/>
                  </a:schemeClr>
                </a:solidFill>
                <a:latin typeface="Courier New" panose="02070309020205020404" pitchFamily="49" charset="0"/>
                <a:cs typeface="Courier New" panose="02070309020205020404" pitchFamily="49" charset="0"/>
              </a:rPr>
              <a:t>mirror-y-on</a:t>
            </a:r>
            <a:r>
              <a:rPr lang="fi-FI" sz="2400" dirty="0">
                <a:solidFill>
                  <a:schemeClr val="tx2">
                    <a:lumMod val="75000"/>
                    <a:lumOff val="25000"/>
                  </a:schemeClr>
                </a:solidFill>
                <a:latin typeface="Arial" charset="0"/>
              </a:rPr>
              <a:t>. Mitä tapahtuu? Miksi?</a:t>
            </a:r>
          </a:p>
        </p:txBody>
      </p:sp>
      <p:sp>
        <p:nvSpPr>
          <p:cNvPr id="17" name="Alatunnisteen paikkamerkki 16"/>
          <p:cNvSpPr>
            <a:spLocks noGrp="1"/>
          </p:cNvSpPr>
          <p:nvPr>
            <p:ph type="ftr" sz="quarter" idx="11"/>
          </p:nvPr>
        </p:nvSpPr>
        <p:spPr>
          <a:xfrm>
            <a:off x="971600" y="5990385"/>
            <a:ext cx="4870585" cy="365125"/>
          </a:xfrm>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6527" y="5301581"/>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uorakulmio 10"/>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pic>
        <p:nvPicPr>
          <p:cNvPr id="14" name="Kuva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8724" y="1157135"/>
            <a:ext cx="1075276" cy="516133"/>
          </a:xfrm>
          <a:prstGeom prst="rect">
            <a:avLst/>
          </a:prstGeom>
        </p:spPr>
      </p:pic>
    </p:spTree>
    <p:extLst>
      <p:ext uri="{BB962C8B-B14F-4D97-AF65-F5344CB8AC3E}">
        <p14:creationId xmlns:p14="http://schemas.microsoft.com/office/powerpoint/2010/main" val="71919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5278538"/>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3" name="Suorakulmio 42"/>
          <p:cNvSpPr/>
          <p:nvPr/>
        </p:nvSpPr>
        <p:spPr>
          <a:xfrm>
            <a:off x="0" y="4576890"/>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2</a:t>
            </a:r>
            <a:endParaRPr lang="fi-FI" sz="1600" dirty="0"/>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1</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806845" y="590587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c)</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7" y="5213956"/>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3968111" y="2206851"/>
            <a:ext cx="1328789" cy="2108435"/>
          </a:xfrm>
          <a:prstGeom prst="rect">
            <a:avLst/>
          </a:prstGeom>
        </p:spPr>
      </p:pic>
      <p:pic>
        <p:nvPicPr>
          <p:cNvPr id="4" name="Picture 3"/>
          <p:cNvPicPr>
            <a:picLocks noChangeAspect="1"/>
          </p:cNvPicPr>
          <p:nvPr/>
        </p:nvPicPr>
        <p:blipFill>
          <a:blip r:embed="rId6"/>
          <a:stretch>
            <a:fillRect/>
          </a:stretch>
        </p:blipFill>
        <p:spPr>
          <a:xfrm>
            <a:off x="1835696" y="2206851"/>
            <a:ext cx="1364765" cy="2153770"/>
          </a:xfrm>
          <a:prstGeom prst="rect">
            <a:avLst/>
          </a:prstGeom>
        </p:spPr>
      </p:pic>
      <p:sp>
        <p:nvSpPr>
          <p:cNvPr id="15" name="Suorakulmio 46"/>
          <p:cNvSpPr/>
          <p:nvPr/>
        </p:nvSpPr>
        <p:spPr>
          <a:xfrm>
            <a:off x="1253426" y="4543154"/>
            <a:ext cx="7406130" cy="769441"/>
          </a:xfrm>
          <a:prstGeom prst="rect">
            <a:avLst/>
          </a:prstGeom>
          <a:noFill/>
        </p:spPr>
        <p:txBody>
          <a:bodyPr wrap="square">
            <a:spAutoFit/>
          </a:bodyPr>
          <a:lstStyle/>
          <a:p>
            <a:r>
              <a:rPr lang="fi-FI" sz="2200" dirty="0">
                <a:solidFill>
                  <a:schemeClr val="tx1"/>
                </a:solidFill>
                <a:latin typeface="Arial" charset="0"/>
              </a:rPr>
              <a:t>Suunnittele oma kuvio, jonka piirrät Turtlen peilaustoiminnon avulla. Piirrä kuvio ensin ruutupaperille.</a:t>
            </a:r>
          </a:p>
        </p:txBody>
      </p:sp>
      <p:pic>
        <p:nvPicPr>
          <p:cNvPr id="9" name="Picture 8"/>
          <p:cNvPicPr>
            <a:picLocks noChangeAspect="1"/>
          </p:cNvPicPr>
          <p:nvPr/>
        </p:nvPicPr>
        <p:blipFill>
          <a:blip r:embed="rId7"/>
          <a:stretch>
            <a:fillRect/>
          </a:stretch>
        </p:blipFill>
        <p:spPr>
          <a:xfrm>
            <a:off x="6135622" y="2213241"/>
            <a:ext cx="2108786" cy="2078832"/>
          </a:xfrm>
          <a:prstGeom prst="rect">
            <a:avLst/>
          </a:prstGeom>
        </p:spPr>
      </p:pic>
    </p:spTree>
    <p:extLst>
      <p:ext uri="{BB962C8B-B14F-4D97-AF65-F5344CB8AC3E}">
        <p14:creationId xmlns:p14="http://schemas.microsoft.com/office/powerpoint/2010/main" val="1919440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237" y="5229200"/>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uorakulmio 12"/>
          <p:cNvSpPr/>
          <p:nvPr/>
        </p:nvSpPr>
        <p:spPr bwMode="auto">
          <a:xfrm>
            <a:off x="5311958" y="240174"/>
            <a:ext cx="3570371" cy="531170"/>
          </a:xfrm>
          <a:prstGeom prst="rect">
            <a:avLst/>
          </a:prstGeom>
          <a:ln>
            <a:headEnd type="none" w="med" len="med"/>
            <a:tailEnd type="none" w="med" len="med"/>
          </a:ln>
          <a:scene3d>
            <a:camera prst="orthographicFront"/>
            <a:lightRig rig="threePt" dir="t"/>
          </a:scene3d>
          <a:sp3d>
            <a:bevelT w="114300" prst="artDeco"/>
          </a:sp3d>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fi-FI" sz="2400" b="0" i="0" u="none" strike="noStrike" cap="none" normalizeH="0" dirty="0">
                <a:ln>
                  <a:noFill/>
                </a:ln>
                <a:solidFill>
                  <a:schemeClr val="tx2">
                    <a:lumMod val="75000"/>
                    <a:lumOff val="25000"/>
                  </a:schemeClr>
                </a:solidFill>
                <a:effectLst/>
                <a:latin typeface="Arial" charset="0"/>
              </a:rPr>
              <a:t>MÄÄRITTELYIKKUNA</a:t>
            </a:r>
            <a:endParaRPr kumimoji="0" lang="fi-FI" sz="1800" b="0" i="0" u="none" strike="noStrike" cap="none" normalizeH="0" dirty="0">
              <a:ln>
                <a:noFill/>
              </a:ln>
              <a:solidFill>
                <a:schemeClr val="tx2">
                  <a:lumMod val="75000"/>
                  <a:lumOff val="25000"/>
                </a:schemeClr>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fi-FI" sz="1800" b="0" i="0" u="none" strike="noStrike" cap="none" normalizeH="0" dirty="0">
              <a:ln>
                <a:noFill/>
              </a:ln>
              <a:solidFill>
                <a:schemeClr val="tx2">
                  <a:lumMod val="75000"/>
                  <a:lumOff val="25000"/>
                </a:schemeClr>
              </a:solidFill>
              <a:effectLst/>
              <a:latin typeface="Arial" charset="0"/>
            </a:endParaRPr>
          </a:p>
        </p:txBody>
      </p:sp>
      <p:sp>
        <p:nvSpPr>
          <p:cNvPr id="44" name="Suorakulmio 43"/>
          <p:cNvSpPr/>
          <p:nvPr/>
        </p:nvSpPr>
        <p:spPr>
          <a:xfrm>
            <a:off x="-21763" y="1839026"/>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3</a:t>
            </a:r>
            <a:endParaRPr lang="fi-FI" sz="1600" dirty="0"/>
          </a:p>
        </p:txBody>
      </p:sp>
      <p:pic>
        <p:nvPicPr>
          <p:cNvPr id="42" name="Kuva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724" y="1183232"/>
            <a:ext cx="1075276" cy="516133"/>
          </a:xfrm>
          <a:prstGeom prst="rect">
            <a:avLst/>
          </a:prstGeom>
        </p:spPr>
      </p:pic>
      <p:sp>
        <p:nvSpPr>
          <p:cNvPr id="3" name="Alatunnisteen paikkamerkki 2"/>
          <p:cNvSpPr>
            <a:spLocks noGrp="1"/>
          </p:cNvSpPr>
          <p:nvPr>
            <p:ph type="ftr" sz="quarter" idx="11"/>
          </p:nvPr>
        </p:nvSpPr>
        <p:spPr>
          <a:xfrm>
            <a:off x="912571" y="5992512"/>
            <a:ext cx="4870585" cy="365125"/>
          </a:xfrm>
        </p:spPr>
        <p:txBody>
          <a:bodyPr/>
          <a:lstStyle/>
          <a:p>
            <a:pPr algn="r">
              <a:defRPr/>
            </a:pPr>
            <a:r>
              <a:rPr lang="fi-FI" dirty="0"/>
              <a:t>MAOL Ohjelmointia matematiikkaan</a:t>
            </a:r>
            <a:endParaRPr lang="ru-RU" dirty="0"/>
          </a:p>
        </p:txBody>
      </p:sp>
      <p:sp>
        <p:nvSpPr>
          <p:cNvPr id="35" name="Suorakulmio 34"/>
          <p:cNvSpPr/>
          <p:nvPr/>
        </p:nvSpPr>
        <p:spPr>
          <a:xfrm>
            <a:off x="428520" y="760315"/>
            <a:ext cx="8662726" cy="430887"/>
          </a:xfrm>
          <a:prstGeom prst="rect">
            <a:avLst/>
          </a:prstGeom>
        </p:spPr>
        <p:txBody>
          <a:bodyPr wrap="square">
            <a:spAutoFit/>
          </a:bodyPr>
          <a:lstStyle/>
          <a:p>
            <a:r>
              <a:rPr lang="fi-FI" sz="2200" dirty="0">
                <a:solidFill>
                  <a:schemeClr val="tx1"/>
                </a:solidFill>
                <a:latin typeface="Arial" charset="0"/>
              </a:rPr>
              <a:t>Muokkaa tehtävän koodia     </a:t>
            </a:r>
            <a:r>
              <a:rPr lang="fi-FI" sz="1600" i="1" dirty="0">
                <a:solidFill>
                  <a:schemeClr val="tx1"/>
                </a:solidFill>
                <a:latin typeface="Arial" charset="0"/>
              </a:rPr>
              <a:t>(vinkki: go-to, mirror-x-on, mirror-y-on, change-color)</a:t>
            </a:r>
            <a:endParaRPr lang="fi-FI" sz="1600" i="1" dirty="0">
              <a:solidFill>
                <a:schemeClr val="tx1"/>
              </a:solidFill>
            </a:endParaRPr>
          </a:p>
        </p:txBody>
      </p:sp>
      <p:sp>
        <p:nvSpPr>
          <p:cNvPr id="38" name="Suorakulmio 46"/>
          <p:cNvSpPr/>
          <p:nvPr/>
        </p:nvSpPr>
        <p:spPr>
          <a:xfrm>
            <a:off x="1253426" y="1738146"/>
            <a:ext cx="7062990" cy="769441"/>
          </a:xfrm>
          <a:prstGeom prst="rect">
            <a:avLst/>
          </a:prstGeom>
          <a:noFill/>
        </p:spPr>
        <p:txBody>
          <a:bodyPr wrap="square">
            <a:spAutoFit/>
          </a:bodyPr>
          <a:lstStyle/>
          <a:p>
            <a:r>
              <a:rPr lang="fi-FI" sz="2200" dirty="0">
                <a:solidFill>
                  <a:schemeClr val="tx1"/>
                </a:solidFill>
                <a:latin typeface="Arial" charset="0"/>
              </a:rPr>
              <a:t>Piirrä peilauksen avulla oheiset kuviot</a:t>
            </a:r>
          </a:p>
          <a:p>
            <a:r>
              <a:rPr kumimoji="0" lang="fi-FI" sz="2200" b="0" i="0" u="none" strike="noStrike" cap="none" normalizeH="0" dirty="0">
                <a:ln>
                  <a:noFill/>
                </a:ln>
                <a:solidFill>
                  <a:schemeClr val="tx1"/>
                </a:solidFill>
                <a:effectLst/>
                <a:latin typeface="Arial" charset="0"/>
              </a:rPr>
              <a:t>a)                                  b)                         </a:t>
            </a:r>
          </a:p>
        </p:txBody>
      </p:sp>
      <p:pic>
        <p:nvPicPr>
          <p:cNvPr id="61" name="Picture 2" descr="WeSchem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6526" y="5125415"/>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stretch>
            <a:fillRect/>
          </a:stretch>
        </p:blipFill>
        <p:spPr>
          <a:xfrm>
            <a:off x="1907704" y="2268923"/>
            <a:ext cx="1584176" cy="1617703"/>
          </a:xfrm>
          <a:prstGeom prst="rect">
            <a:avLst/>
          </a:prstGeom>
        </p:spPr>
      </p:pic>
      <p:pic>
        <p:nvPicPr>
          <p:cNvPr id="5" name="Picture 4"/>
          <p:cNvPicPr>
            <a:picLocks noChangeAspect="1"/>
          </p:cNvPicPr>
          <p:nvPr/>
        </p:nvPicPr>
        <p:blipFill>
          <a:blip r:embed="rId6"/>
          <a:stretch>
            <a:fillRect/>
          </a:stretch>
        </p:blipFill>
        <p:spPr>
          <a:xfrm>
            <a:off x="4784921" y="2214244"/>
            <a:ext cx="1803303" cy="1772389"/>
          </a:xfrm>
          <a:prstGeom prst="rect">
            <a:avLst/>
          </a:prstGeom>
        </p:spPr>
      </p:pic>
      <p:sp>
        <p:nvSpPr>
          <p:cNvPr id="16" name="Suorakulmio 42"/>
          <p:cNvSpPr/>
          <p:nvPr/>
        </p:nvSpPr>
        <p:spPr>
          <a:xfrm>
            <a:off x="0" y="4137814"/>
            <a:ext cx="1074012" cy="338554"/>
          </a:xfrm>
          <a:prstGeom prst="rect">
            <a:avLst/>
          </a:prstGeom>
          <a:solidFill>
            <a:schemeClr val="accent2">
              <a:lumMod val="75000"/>
            </a:schemeClr>
          </a:solidFill>
        </p:spPr>
        <p:txBody>
          <a:bodyPr wrap="none">
            <a:spAutoFit/>
          </a:bodyPr>
          <a:lstStyle/>
          <a:p>
            <a:r>
              <a:rPr kumimoji="0" lang="fi-FI" sz="1600" b="0" i="0" u="none" strike="noStrike" cap="none" normalizeH="0" dirty="0">
                <a:ln>
                  <a:noFill/>
                </a:ln>
                <a:effectLst/>
                <a:latin typeface="Arial" charset="0"/>
              </a:rPr>
              <a:t>Tehtävä </a:t>
            </a:r>
            <a:r>
              <a:rPr lang="fi-FI" sz="1600" dirty="0">
                <a:latin typeface="Arial" charset="0"/>
              </a:rPr>
              <a:t>4</a:t>
            </a:r>
            <a:endParaRPr lang="fi-FI" sz="1600" dirty="0"/>
          </a:p>
        </p:txBody>
      </p:sp>
      <p:sp>
        <p:nvSpPr>
          <p:cNvPr id="17" name="Suorakulmio 46"/>
          <p:cNvSpPr/>
          <p:nvPr/>
        </p:nvSpPr>
        <p:spPr>
          <a:xfrm>
            <a:off x="1253425" y="4104078"/>
            <a:ext cx="7628903" cy="769441"/>
          </a:xfrm>
          <a:prstGeom prst="rect">
            <a:avLst/>
          </a:prstGeom>
          <a:noFill/>
        </p:spPr>
        <p:txBody>
          <a:bodyPr wrap="square">
            <a:spAutoFit/>
          </a:bodyPr>
          <a:lstStyle/>
          <a:p>
            <a:r>
              <a:rPr lang="fi-FI" sz="2200" dirty="0">
                <a:solidFill>
                  <a:schemeClr val="tx1"/>
                </a:solidFill>
                <a:latin typeface="Arial" charset="0"/>
              </a:rPr>
              <a:t>Peilaa Turtlen avulla omat nimikirjaimesi sekä x- että y-akselin suunnassa. Piirrä nimikirjaimet ensin ruutupaperille.</a:t>
            </a:r>
          </a:p>
        </p:txBody>
      </p:sp>
      <p:pic>
        <p:nvPicPr>
          <p:cNvPr id="18" name="Picture 17"/>
          <p:cNvPicPr>
            <a:picLocks noChangeAspect="1"/>
          </p:cNvPicPr>
          <p:nvPr/>
        </p:nvPicPr>
        <p:blipFill>
          <a:blip r:embed="rId7"/>
          <a:stretch>
            <a:fillRect/>
          </a:stretch>
        </p:blipFill>
        <p:spPr>
          <a:xfrm>
            <a:off x="3635896" y="4926990"/>
            <a:ext cx="1843038" cy="1089656"/>
          </a:xfrm>
          <a:prstGeom prst="rect">
            <a:avLst/>
          </a:prstGeom>
        </p:spPr>
      </p:pic>
    </p:spTree>
    <p:extLst>
      <p:ext uri="{BB962C8B-B14F-4D97-AF65-F5344CB8AC3E}">
        <p14:creationId xmlns:p14="http://schemas.microsoft.com/office/powerpoint/2010/main" val="431621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https://avatars0.githubusercontent.com/u/232371?v=3&amp;s=4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089" y="5275663"/>
            <a:ext cx="1254667" cy="1254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tsikko 1"/>
          <p:cNvSpPr txBox="1">
            <a:spLocks/>
          </p:cNvSpPr>
          <p:nvPr/>
        </p:nvSpPr>
        <p:spPr bwMode="auto">
          <a:xfrm>
            <a:off x="353192" y="752966"/>
            <a:ext cx="5947000" cy="599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ea typeface="AR PL Mingti2L Big5" charset="0"/>
                <a:cs typeface="AR PL Mingti2L Big5" charset="0"/>
              </a:defRPr>
            </a:lvl5pPr>
            <a:lvl6pPr marL="25146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6pPr>
            <a:lvl7pPr marL="29718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7pPr>
            <a:lvl8pPr marL="34290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8pPr>
            <a:lvl9pPr marL="3886200" indent="-228600" algn="ctr" defTabSz="449263" rtl="0" fontAlgn="base">
              <a:spcBef>
                <a:spcPct val="0"/>
              </a:spcBef>
              <a:spcAft>
                <a:spcPct val="0"/>
              </a:spcAft>
              <a:buClr>
                <a:srgbClr val="000000"/>
              </a:buClr>
              <a:buSzPct val="100000"/>
              <a:buFont typeface="Times New Roman" pitchFamily="16" charset="0"/>
              <a:defRPr sz="4400">
                <a:solidFill>
                  <a:srgbClr val="000000"/>
                </a:solidFill>
                <a:latin typeface="Arial" charset="0"/>
                <a:ea typeface="AR PL Mingti2L Big5" charset="0"/>
                <a:cs typeface="AR PL Mingti2L Big5" charset="0"/>
              </a:defRPr>
            </a:lvl9pPr>
          </a:lstStyle>
          <a:p>
            <a:pPr algn="l"/>
            <a:r>
              <a:rPr lang="fi-FI" altLang="fi-FI" sz="4000" b="1" kern="0" dirty="0">
                <a:solidFill>
                  <a:schemeClr val="accent6">
                    <a:lumMod val="75000"/>
                  </a:schemeClr>
                </a:solidFill>
              </a:rPr>
              <a:t>Turtle kartalla</a:t>
            </a:r>
          </a:p>
        </p:txBody>
      </p:sp>
      <p:sp>
        <p:nvSpPr>
          <p:cNvPr id="17" name="Alatunnisteen paikkamerkki 16"/>
          <p:cNvSpPr>
            <a:spLocks noGrp="1"/>
          </p:cNvSpPr>
          <p:nvPr>
            <p:ph type="ftr" sz="quarter" idx="11"/>
          </p:nvPr>
        </p:nvSpPr>
        <p:spPr/>
        <p:txBody>
          <a:bodyPr/>
          <a:lstStyle/>
          <a:p>
            <a:pPr algn="r">
              <a:defRPr/>
            </a:pPr>
            <a:r>
              <a:rPr lang="fi-FI" dirty="0"/>
              <a:t>MAOL Ohjelmointia matematiikkaan</a:t>
            </a:r>
            <a:endParaRPr lang="ru-RU" dirty="0"/>
          </a:p>
        </p:txBody>
      </p:sp>
      <p:pic>
        <p:nvPicPr>
          <p:cNvPr id="33" name="Picture 2" descr="WeSchem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0064" y="5255870"/>
            <a:ext cx="1495802" cy="1383832"/>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447607" y="3244334"/>
            <a:ext cx="248786" cy="369332"/>
          </a:xfrm>
          <a:prstGeom prst="rect">
            <a:avLst/>
          </a:prstGeom>
        </p:spPr>
        <p:txBody>
          <a:bodyPr wrap="none">
            <a:spAutoFit/>
          </a:bodyPr>
          <a:lstStyle/>
          <a:p>
            <a:r>
              <a:rPr lang="fi-FI" dirty="0"/>
              <a:t>.</a:t>
            </a:r>
          </a:p>
        </p:txBody>
      </p:sp>
      <p:sp>
        <p:nvSpPr>
          <p:cNvPr id="32" name="Suorakulmio 42"/>
          <p:cNvSpPr/>
          <p:nvPr/>
        </p:nvSpPr>
        <p:spPr>
          <a:xfrm>
            <a:off x="7520381" y="3020817"/>
            <a:ext cx="1315168" cy="584775"/>
          </a:xfrm>
          <a:prstGeom prst="rect">
            <a:avLst/>
          </a:prstGeom>
          <a:solidFill>
            <a:schemeClr val="accent2">
              <a:lumMod val="75000"/>
            </a:schemeClr>
          </a:solidFill>
        </p:spPr>
        <p:txBody>
          <a:bodyPr wrap="none">
            <a:spAutoFit/>
          </a:bodyPr>
          <a:lstStyle/>
          <a:p>
            <a:r>
              <a:rPr lang="fi-FI" sz="1600" dirty="0">
                <a:latin typeface="Arial" charset="0"/>
              </a:rPr>
              <a:t>Turtle liikkui </a:t>
            </a:r>
          </a:p>
          <a:p>
            <a:r>
              <a:rPr lang="fi-FI" sz="1600" dirty="0">
                <a:latin typeface="Arial" charset="0"/>
              </a:rPr>
              <a:t>Poriin</a:t>
            </a:r>
            <a:endParaRPr lang="fi-FI" sz="1600" dirty="0"/>
          </a:p>
        </p:txBody>
      </p:sp>
      <p:sp>
        <p:nvSpPr>
          <p:cNvPr id="38" name="Suorakulmio 42"/>
          <p:cNvSpPr/>
          <p:nvPr/>
        </p:nvSpPr>
        <p:spPr>
          <a:xfrm>
            <a:off x="1853903" y="5074648"/>
            <a:ext cx="2626040" cy="584775"/>
          </a:xfrm>
          <a:prstGeom prst="rect">
            <a:avLst/>
          </a:prstGeom>
          <a:solidFill>
            <a:schemeClr val="accent2">
              <a:lumMod val="75000"/>
            </a:schemeClr>
          </a:solidFill>
        </p:spPr>
        <p:txBody>
          <a:bodyPr wrap="none">
            <a:spAutoFit/>
          </a:bodyPr>
          <a:lstStyle/>
          <a:p>
            <a:r>
              <a:rPr lang="fi-FI" sz="1600" dirty="0"/>
              <a:t>Origo (0, 0) sijaitsee kuvan</a:t>
            </a:r>
          </a:p>
          <a:p>
            <a:r>
              <a:rPr lang="fi-FI" sz="1600" dirty="0"/>
              <a:t>vasemmassa alalaidassa</a:t>
            </a:r>
          </a:p>
        </p:txBody>
      </p:sp>
      <p:sp>
        <p:nvSpPr>
          <p:cNvPr id="40" name="Suorakulmio 42"/>
          <p:cNvSpPr/>
          <p:nvPr/>
        </p:nvSpPr>
        <p:spPr>
          <a:xfrm>
            <a:off x="7520381" y="3837743"/>
            <a:ext cx="1184940" cy="830997"/>
          </a:xfrm>
          <a:prstGeom prst="rect">
            <a:avLst/>
          </a:prstGeom>
          <a:solidFill>
            <a:schemeClr val="accent2">
              <a:lumMod val="75000"/>
            </a:schemeClr>
          </a:solidFill>
        </p:spPr>
        <p:txBody>
          <a:bodyPr wrap="none">
            <a:spAutoFit/>
          </a:bodyPr>
          <a:lstStyle/>
          <a:p>
            <a:r>
              <a:rPr lang="fi-FI" sz="1600" dirty="0">
                <a:latin typeface="Arial" charset="0"/>
              </a:rPr>
              <a:t>Turtle</a:t>
            </a:r>
          </a:p>
          <a:p>
            <a:r>
              <a:rPr lang="fi-FI" sz="1600" dirty="0">
                <a:latin typeface="Arial" charset="0"/>
              </a:rPr>
              <a:t>lähti </a:t>
            </a:r>
          </a:p>
          <a:p>
            <a:r>
              <a:rPr lang="fi-FI" sz="1600" dirty="0">
                <a:latin typeface="Arial" charset="0"/>
              </a:rPr>
              <a:t>Helsingistä</a:t>
            </a:r>
            <a:endParaRPr lang="fi-FI" sz="16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3659" y="1044710"/>
            <a:ext cx="2558754" cy="4754700"/>
          </a:xfrm>
          <a:prstGeom prst="rect">
            <a:avLst/>
          </a:prstGeom>
        </p:spPr>
      </p:pic>
      <p:cxnSp>
        <p:nvCxnSpPr>
          <p:cNvPr id="37" name="Straight Arrow Connector 36"/>
          <p:cNvCxnSpPr>
            <a:stCxn id="38" idx="3"/>
          </p:cNvCxnSpPr>
          <p:nvPr/>
        </p:nvCxnSpPr>
        <p:spPr>
          <a:xfrm>
            <a:off x="4479943" y="5367036"/>
            <a:ext cx="255095" cy="4323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75090" y="1051650"/>
            <a:ext cx="0" cy="475470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794196" y="5799410"/>
            <a:ext cx="2596838" cy="694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21959" y="1019146"/>
            <a:ext cx="300082" cy="369332"/>
          </a:xfrm>
          <a:prstGeom prst="rect">
            <a:avLst/>
          </a:prstGeom>
          <a:noFill/>
        </p:spPr>
        <p:txBody>
          <a:bodyPr wrap="none" rtlCol="0">
            <a:spAutoFit/>
          </a:bodyPr>
          <a:lstStyle/>
          <a:p>
            <a:r>
              <a:rPr lang="fi-FI" dirty="0">
                <a:solidFill>
                  <a:schemeClr val="tx1"/>
                </a:solidFill>
              </a:rPr>
              <a:t>y</a:t>
            </a:r>
          </a:p>
        </p:txBody>
      </p:sp>
      <p:sp>
        <p:nvSpPr>
          <p:cNvPr id="35" name="TextBox 34"/>
          <p:cNvSpPr txBox="1"/>
          <p:nvPr/>
        </p:nvSpPr>
        <p:spPr>
          <a:xfrm>
            <a:off x="7005145" y="5780916"/>
            <a:ext cx="300082" cy="369332"/>
          </a:xfrm>
          <a:prstGeom prst="rect">
            <a:avLst/>
          </a:prstGeom>
          <a:noFill/>
        </p:spPr>
        <p:txBody>
          <a:bodyPr wrap="none" rtlCol="0">
            <a:spAutoFit/>
          </a:bodyPr>
          <a:lstStyle/>
          <a:p>
            <a:r>
              <a:rPr lang="fi-FI" dirty="0">
                <a:solidFill>
                  <a:schemeClr val="tx1"/>
                </a:solidFill>
              </a:rPr>
              <a:t>x</a:t>
            </a:r>
          </a:p>
        </p:txBody>
      </p:sp>
      <p:cxnSp>
        <p:nvCxnSpPr>
          <p:cNvPr id="42" name="Straight Arrow Connector 41"/>
          <p:cNvCxnSpPr>
            <a:stCxn id="40" idx="1"/>
          </p:cNvCxnSpPr>
          <p:nvPr/>
        </p:nvCxnSpPr>
        <p:spPr>
          <a:xfrm flipH="1">
            <a:off x="6012160" y="4253242"/>
            <a:ext cx="1508221" cy="12128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64088" y="3348391"/>
            <a:ext cx="2141917" cy="1491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5"/>
          <a:stretch>
            <a:fillRect/>
          </a:stretch>
        </p:blipFill>
        <p:spPr>
          <a:xfrm>
            <a:off x="160434" y="2092850"/>
            <a:ext cx="4535959" cy="2375249"/>
          </a:xfrm>
          <a:prstGeom prst="rect">
            <a:avLst/>
          </a:prstGeom>
        </p:spPr>
      </p:pic>
      <p:sp>
        <p:nvSpPr>
          <p:cNvPr id="41" name="Suorakulmio 42"/>
          <p:cNvSpPr/>
          <p:nvPr/>
        </p:nvSpPr>
        <p:spPr>
          <a:xfrm>
            <a:off x="2838810" y="1620299"/>
            <a:ext cx="1781257" cy="338554"/>
          </a:xfrm>
          <a:prstGeom prst="rect">
            <a:avLst/>
          </a:prstGeom>
          <a:solidFill>
            <a:schemeClr val="accent2">
              <a:lumMod val="75000"/>
            </a:schemeClr>
          </a:solidFill>
        </p:spPr>
        <p:txBody>
          <a:bodyPr wrap="none">
            <a:spAutoFit/>
          </a:bodyPr>
          <a:lstStyle/>
          <a:p>
            <a:r>
              <a:rPr lang="fi-FI" sz="1600" dirty="0"/>
              <a:t>x ja y koordinaatit</a:t>
            </a:r>
          </a:p>
        </p:txBody>
      </p:sp>
      <p:cxnSp>
        <p:nvCxnSpPr>
          <p:cNvPr id="43" name="Straight Arrow Connector 42"/>
          <p:cNvCxnSpPr/>
          <p:nvPr/>
        </p:nvCxnSpPr>
        <p:spPr>
          <a:xfrm>
            <a:off x="3006467" y="1952863"/>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373634" y="1951527"/>
            <a:ext cx="84313" cy="1814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Suorakulmio 42"/>
          <p:cNvSpPr/>
          <p:nvPr/>
        </p:nvSpPr>
        <p:spPr>
          <a:xfrm rot="20279594">
            <a:off x="165543" y="3440393"/>
            <a:ext cx="1755609" cy="584775"/>
          </a:xfrm>
          <a:prstGeom prst="rect">
            <a:avLst/>
          </a:prstGeom>
          <a:solidFill>
            <a:schemeClr val="accent2">
              <a:lumMod val="75000"/>
            </a:schemeClr>
          </a:solidFill>
        </p:spPr>
        <p:txBody>
          <a:bodyPr wrap="none">
            <a:spAutoFit/>
          </a:bodyPr>
          <a:lstStyle/>
          <a:p>
            <a:r>
              <a:rPr lang="fi-FI" sz="1600" dirty="0"/>
              <a:t>Koodi joka piirtää</a:t>
            </a:r>
          </a:p>
          <a:p>
            <a:r>
              <a:rPr lang="fi-FI" sz="1600" dirty="0"/>
              <a:t>reitin</a:t>
            </a:r>
          </a:p>
        </p:txBody>
      </p:sp>
    </p:spTree>
    <p:extLst>
      <p:ext uri="{BB962C8B-B14F-4D97-AF65-F5344CB8AC3E}">
        <p14:creationId xmlns:p14="http://schemas.microsoft.com/office/powerpoint/2010/main" val="1785561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36&quot;&gt;&lt;property id=&quot;20148&quot; value=&quot;5&quot;/&gt;&lt;property id=&quot;20300&quot; value=&quot;Slide 10&quot;/&gt;&lt;property id=&quot;20307&quot; value=&quot;369&quot;/&gt;&lt;/object&gt;&lt;object type=&quot;3&quot; unique_id=&quot;10148&quot;&gt;&lt;property id=&quot;20148&quot; value=&quot;5&quot;/&gt;&lt;property id=&quot;20300&quot; value=&quot;Slide 11&quot;/&gt;&lt;property id=&quot;20307&quot; value=&quot;372&quot;/&gt;&lt;/object&gt;&lt;object type=&quot;3&quot; unique_id=&quot;10215&quot;&gt;&lt;property id=&quot;20148&quot; value=&quot;5&quot;/&gt;&lt;property id=&quot;20300&quot; value=&quot;Slide 1&quot;/&gt;&lt;property id=&quot;20307&quot; value=&quot;374&quot;/&gt;&lt;/object&gt;&lt;object type=&quot;3&quot; unique_id=&quot;10508&quot;&gt;&lt;property id=&quot;20148&quot; value=&quot;5&quot;/&gt;&lt;property id=&quot;20300&quot; value=&quot;Slide 9&quot;/&gt;&lt;property id=&quot;20307&quot; value=&quot;377&quot;/&gt;&lt;/object&gt;&lt;object type=&quot;3&quot; unique_id=&quot;10671&quot;&gt;&lt;property id=&quot;20148&quot; value=&quot;5&quot;/&gt;&lt;property id=&quot;20300&quot; value=&quot;Slide 3&quot;/&gt;&lt;property id=&quot;20307&quot; value=&quot;378&quot;/&gt;&lt;/object&gt;&lt;object type=&quot;3&quot; unique_id=&quot;10672&quot;&gt;&lt;property id=&quot;20148&quot; value=&quot;5&quot;/&gt;&lt;property id=&quot;20300&quot; value=&quot;Slide 4&quot;/&gt;&lt;property id=&quot;20307&quot; value=&quot;379&quot;/&gt;&lt;/object&gt;&lt;object type=&quot;3&quot; unique_id=&quot;10746&quot;&gt;&lt;property id=&quot;20148&quot; value=&quot;5&quot;/&gt;&lt;property id=&quot;20300&quot; value=&quot;Slide 5&quot;/&gt;&lt;property id=&quot;20307&quot; value=&quot;380&quot;/&gt;&lt;/object&gt;&lt;object type=&quot;3&quot; unique_id=&quot;10792&quot;&gt;&lt;property id=&quot;20148&quot; value=&quot;5&quot;/&gt;&lt;property id=&quot;20300&quot; value=&quot;Slide 6&quot;/&gt;&lt;property id=&quot;20307&quot; value=&quot;381&quot;/&gt;&lt;/object&gt;&lt;object type=&quot;3&quot; unique_id=&quot;10883&quot;&gt;&lt;property id=&quot;20148&quot; value=&quot;5&quot;/&gt;&lt;property id=&quot;20300&quot; value=&quot;Slide 7&quot;/&gt;&lt;property id=&quot;20307&quot; value=&quot;382&quot;/&gt;&lt;/object&gt;&lt;object type=&quot;3&quot; unique_id=&quot;11042&quot;&gt;&lt;property id=&quot;20148&quot; value=&quot;5&quot;/&gt;&lt;property id=&quot;20300&quot; value=&quot;Slide 8&quot;/&gt;&lt;property id=&quot;20307&quot; value=&quot;383&quot;/&gt;&lt;/object&gt;&lt;object type=&quot;3&quot; unique_id=&quot;11235&quot;&gt;&lt;property id=&quot;20148&quot; value=&quot;5&quot;/&gt;&lt;property id=&quot;20300&quot; value=&quot;Slide 2&quot;/&gt;&lt;property id=&quot;20307&quot; value=&quot;384&quot;/&gt;&lt;/object&gt;&lt;/object&gt;&lt;object type=&quot;8&quot; unique_id=&quot;10014&quot;&gt;&lt;/object&gt;&lt;/object&gt;&lt;/database&gt;"/>
  <p:tag name="SECTOMILLISECCONVERTED" val="1"/>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Jaettava">
  <a:themeElements>
    <a:clrScheme name="Sinivihreä">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Jaettav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Jaettava">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te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7107</TotalTime>
  <Words>594</Words>
  <Application>Microsoft Office PowerPoint</Application>
  <PresentationFormat>On-screen Show (4:3)</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 PL Mingti2L Big5</vt:lpstr>
      <vt:lpstr>Arial</vt:lpstr>
      <vt:lpstr>Calibri</vt:lpstr>
      <vt:lpstr>Calibri Light</vt:lpstr>
      <vt:lpstr>Courier New</vt:lpstr>
      <vt:lpstr>Gill Sans MT</vt:lpstr>
      <vt:lpstr>Times New Roman</vt:lpstr>
      <vt:lpstr>Wingdings 2</vt:lpstr>
      <vt:lpstr>HDOfficeLightV0</vt:lpstr>
      <vt:lpstr>Jaettava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PERUSRAKENNE</dc:title>
  <dc:creator>espoo</dc:creator>
  <cp:lastModifiedBy>Partanen Tiina</cp:lastModifiedBy>
  <cp:revision>672</cp:revision>
  <cp:lastPrinted>2016-09-05T06:35:50Z</cp:lastPrinted>
  <dcterms:created xsi:type="dcterms:W3CDTF">2009-02-04T09:59:18Z</dcterms:created>
  <dcterms:modified xsi:type="dcterms:W3CDTF">2016-11-21T12:33:11Z</dcterms:modified>
</cp:coreProperties>
</file>