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29"/>
  </p:notesMasterIdLst>
  <p:sldIdLst>
    <p:sldId id="398" r:id="rId3"/>
    <p:sldId id="440" r:id="rId4"/>
    <p:sldId id="441" r:id="rId5"/>
    <p:sldId id="446" r:id="rId6"/>
    <p:sldId id="442" r:id="rId7"/>
    <p:sldId id="443" r:id="rId8"/>
    <p:sldId id="444" r:id="rId9"/>
    <p:sldId id="445" r:id="rId10"/>
    <p:sldId id="439" r:id="rId11"/>
    <p:sldId id="447" r:id="rId12"/>
    <p:sldId id="448" r:id="rId13"/>
    <p:sldId id="449" r:id="rId14"/>
    <p:sldId id="450" r:id="rId15"/>
    <p:sldId id="451" r:id="rId16"/>
    <p:sldId id="453" r:id="rId17"/>
    <p:sldId id="454" r:id="rId18"/>
    <p:sldId id="455" r:id="rId19"/>
    <p:sldId id="457" r:id="rId20"/>
    <p:sldId id="456" r:id="rId21"/>
    <p:sldId id="458" r:id="rId22"/>
    <p:sldId id="459" r:id="rId23"/>
    <p:sldId id="460" r:id="rId24"/>
    <p:sldId id="462" r:id="rId25"/>
    <p:sldId id="461" r:id="rId26"/>
    <p:sldId id="463" r:id="rId27"/>
    <p:sldId id="452" r:id="rId28"/>
  </p:sldIdLst>
  <p:sldSz cx="9144000" cy="6858000" type="screen4x3"/>
  <p:notesSz cx="6858000" cy="9144000"/>
  <p:custDataLst>
    <p:tags r:id="rId30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19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766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454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374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01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2s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63612" y="417567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 ja ilmassaoloajan).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kunka pitkälle pallot lensivät. Kokeile onko pisimmälle lentänyt pallo aina se joka pysyy ilmassa pisimpään? </a:t>
                </a:r>
                <a:r>
                  <a:rPr lang="fi-FI">
                    <a:solidFill>
                      <a:schemeClr val="tx1"/>
                    </a:solidFill>
                    <a:latin typeface="Arial" charset="0"/>
                  </a:rPr>
                  <a:t>Miksi ei </a:t>
                </a: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olisi?  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orakulmio 6"/>
              <p:cNvSpPr/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Joskus matemattinen säätö on helpompaa tai kätevämpää ilmoittaa ns. rekursiivisesti. Silloin ilmoitetaan funktion arvo jossakin alkupisteessä, sekä sääntö siitä miten seuraavat arvot saadaan edellisen arvon aulla. </a:t>
                </a: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Esimerkiksi rekursiivisesti määritelty funktio </a:t>
                </a:r>
                <a14:m>
                  <m:oMath xmlns:m="http://schemas.openxmlformats.org/officeDocument/2006/math">
                    <m:r>
                      <a:rPr lang="fi-FI" sz="2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:</a:t>
                </a:r>
              </a:p>
              <a:p>
                <a:endParaRPr lang="fi-FI" sz="8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i-FI" sz="2400" b="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i-FI" sz="24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i-FI" sz="2400" b="0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endParaRPr lang="fi-FI" sz="1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r>
                  <a:rPr lang="fi-FI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Funktio tuottaa arvot: 3, 2, 1, 0, -1, -2... kun n=1, 2, 3...</a:t>
                </a:r>
                <a:endParaRPr lang="fi-FI" sz="2400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Suorakulmi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" y="1716184"/>
                <a:ext cx="8230201" cy="3724096"/>
              </a:xfrm>
              <a:prstGeom prst="rect">
                <a:avLst/>
              </a:prstGeom>
              <a:blipFill>
                <a:blip r:embed="rId3"/>
                <a:stretch>
                  <a:fillRect l="-1111" t="-1148" r="-667" b="-393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Rekursiiviset funktiot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1806615" y="3943393"/>
            <a:ext cx="1261707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3568" y="3622482"/>
            <a:ext cx="2246093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40869" y="4389821"/>
            <a:ext cx="137742" cy="346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8835" y="4670357"/>
            <a:ext cx="389955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edellisen kierroksen 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46180" y="3688274"/>
            <a:ext cx="2179896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alkuarvo (kierros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13179" y="3848426"/>
            <a:ext cx="1003394" cy="12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41151" y="3647702"/>
            <a:ext cx="57752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voimme laskea rekursiivisen funktion arvon millä tahansa n:n arvolla, meidän täytyy laskea uusia arvoja silmukassa, kunnes saavutetaan riittävä kierrosten määrä. Funktio kutsuu itse-itseään, kunnes ehto (if) toteutuu.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Rekursiivisen funktion arvon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89764" y="4235484"/>
            <a:ext cx="1706687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uusi kierros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5702" y="3997261"/>
            <a:ext cx="1505360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67265" y="4186564"/>
            <a:ext cx="595172" cy="11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/>
          <p:cNvSpPr/>
          <p:nvPr/>
        </p:nvSpPr>
        <p:spPr>
          <a:xfrm>
            <a:off x="2371017" y="3449878"/>
            <a:ext cx="2006438" cy="1933703"/>
          </a:xfrm>
          <a:custGeom>
            <a:avLst/>
            <a:gdLst>
              <a:gd name="connsiteX0" fmla="*/ 2653145 w 2660618"/>
              <a:gd name="connsiteY0" fmla="*/ 1939807 h 2463393"/>
              <a:gd name="connsiteX1" fmla="*/ 1967345 w 2660618"/>
              <a:gd name="connsiteY1" fmla="*/ 2458553 h 2463393"/>
              <a:gd name="connsiteX2" fmla="*/ 595745 w 2660618"/>
              <a:gd name="connsiteY2" fmla="*/ 1667245 h 2463393"/>
              <a:gd name="connsiteX3" fmla="*/ 15452 w 2660618"/>
              <a:gd name="connsiteY3" fmla="*/ 445114 h 2463393"/>
              <a:gd name="connsiteX4" fmla="*/ 375937 w 2660618"/>
              <a:gd name="connsiteY4" fmla="*/ 14291 h 2463393"/>
              <a:gd name="connsiteX5" fmla="*/ 2415752 w 2660618"/>
              <a:gd name="connsiteY5" fmla="*/ 119799 h 2463393"/>
              <a:gd name="connsiteX6" fmla="*/ 2547637 w 2660618"/>
              <a:gd name="connsiteY6" fmla="*/ 286853 h 246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0618" h="2463393">
                <a:moveTo>
                  <a:pt x="2653145" y="1939807"/>
                </a:moveTo>
                <a:cubicBezTo>
                  <a:pt x="2481695" y="2221893"/>
                  <a:pt x="2310245" y="2503980"/>
                  <a:pt x="1967345" y="2458553"/>
                </a:cubicBezTo>
                <a:cubicBezTo>
                  <a:pt x="1624445" y="2413126"/>
                  <a:pt x="921060" y="2002818"/>
                  <a:pt x="595745" y="1667245"/>
                </a:cubicBezTo>
                <a:cubicBezTo>
                  <a:pt x="270430" y="1331672"/>
                  <a:pt x="52087" y="720606"/>
                  <a:pt x="15452" y="445114"/>
                </a:cubicBezTo>
                <a:cubicBezTo>
                  <a:pt x="-21183" y="169622"/>
                  <a:pt x="-24113" y="68510"/>
                  <a:pt x="375937" y="14291"/>
                </a:cubicBezTo>
                <a:cubicBezTo>
                  <a:pt x="775987" y="-39928"/>
                  <a:pt x="2053802" y="74372"/>
                  <a:pt x="2415752" y="119799"/>
                </a:cubicBezTo>
                <a:cubicBezTo>
                  <a:pt x="2777702" y="165226"/>
                  <a:pt x="2662669" y="226039"/>
                  <a:pt x="2547637" y="28685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Left Brace 5"/>
          <p:cNvSpPr/>
          <p:nvPr/>
        </p:nvSpPr>
        <p:spPr>
          <a:xfrm rot="16200000">
            <a:off x="5212966" y="4538900"/>
            <a:ext cx="324475" cy="1368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437350" y="5407676"/>
            <a:ext cx="2001032" cy="58210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n pienenee kierros</a:t>
            </a:r>
          </a:p>
          <a:p>
            <a:r>
              <a:rPr lang="fi-FI" dirty="0">
                <a:solidFill>
                  <a:schemeClr val="tx1"/>
                </a:solidFill>
              </a:rPr>
              <a:t>kierrokselta</a:t>
            </a:r>
          </a:p>
        </p:txBody>
      </p:sp>
    </p:spTree>
    <p:extLst>
      <p:ext uri="{BB962C8B-B14F-4D97-AF65-F5344CB8AC3E}">
        <p14:creationId xmlns:p14="http://schemas.microsoft.com/office/powerpoint/2010/main" val="2957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Rekursiivinen funktio ratkoo ongelman kierros kierrokselta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086" y="2219965"/>
            <a:ext cx="3433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(4)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(3)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(2)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</a:t>
            </a:r>
            <a:r>
              <a:rPr lang="fi-FI" sz="2400" i="1" dirty="0">
                <a:solidFill>
                  <a:schemeClr val="tx1"/>
                </a:solidFill>
              </a:rPr>
              <a:t>f</a:t>
            </a:r>
            <a:r>
              <a:rPr lang="fi-FI" sz="2400" dirty="0">
                <a:solidFill>
                  <a:schemeClr val="tx1"/>
                </a:solidFill>
              </a:rPr>
              <a:t>(1)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(+ 3 -1)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(+ 2 -1)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(+ 1 -1)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i-FI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0086" y="3356992"/>
            <a:ext cx="525850" cy="386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5936" y="2924944"/>
            <a:ext cx="180020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7268" y="1916832"/>
            <a:ext cx="2437139" cy="122413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Rekursiota jatketaan kunnes löydetään arvo, joka tiedetään (=alkuarvo).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5984" y="3743459"/>
            <a:ext cx="231920" cy="346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28529" y="4041942"/>
            <a:ext cx="1614186" cy="52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42715" y="4233865"/>
            <a:ext cx="2437139" cy="59116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Sijoitetaan alkuarvo ja lasketaan loppuun</a:t>
            </a:r>
          </a:p>
        </p:txBody>
      </p:sp>
    </p:spTree>
    <p:extLst>
      <p:ext uri="{BB962C8B-B14F-4D97-AF65-F5344CB8AC3E}">
        <p14:creationId xmlns:p14="http://schemas.microsoft.com/office/powerpoint/2010/main" val="35093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79623" y="3929960"/>
            <a:ext cx="390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(f n)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(if (= n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3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(f (sub1 n)) -1))) </a:t>
            </a:r>
          </a:p>
        </p:txBody>
      </p: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872619"/>
            <a:ext cx="823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Rekursiivisten funktioiden toimintaa voi olla vaikea ymmärtää vaikka uusien arvojen laskeminen päässä on helppoa. Siksi kannattaa kirjoittaa testitapaukset (check-expect), jotta voi varmistua siitä, että kirjoitettu funktio toimii kuten sen pitääkin.</a:t>
            </a:r>
            <a:endParaRPr lang="fi-FI" sz="24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Testien kirjoittaminen auttaa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ymmärtämään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79623" y="3905865"/>
            <a:ext cx="3902297" cy="1212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858823" y="4208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1) 3)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2) 2)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3) 1)</a:t>
            </a:r>
          </a:p>
          <a:p>
            <a:pPr>
              <a:spcBef>
                <a:spcPts val="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(check-expect (f 4) 0)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3501613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Testattava funktio: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906" y="3870945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Testit: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9540" y="5261885"/>
            <a:ext cx="2074319" cy="626678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Arvo, joka funktion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pitäisi palauttaa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8286" y="4219410"/>
            <a:ext cx="360040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4" name="Straight Arrow Connector 13"/>
          <p:cNvCxnSpPr>
            <a:endCxn id="11" idx="3"/>
          </p:cNvCxnSpPr>
          <p:nvPr/>
        </p:nvCxnSpPr>
        <p:spPr>
          <a:xfrm flipH="1" flipV="1">
            <a:off x="3968326" y="4385507"/>
            <a:ext cx="651257" cy="8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5536" y="4204565"/>
            <a:ext cx="684398" cy="33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52042" y="3902515"/>
            <a:ext cx="247291" cy="2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7735" y="3725128"/>
            <a:ext cx="1538281" cy="227573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funktiokutsu</a:t>
            </a:r>
          </a:p>
        </p:txBody>
      </p:sp>
    </p:spTree>
    <p:extLst>
      <p:ext uri="{BB962C8B-B14F-4D97-AF65-F5344CB8AC3E}">
        <p14:creationId xmlns:p14="http://schemas.microsoft.com/office/powerpoint/2010/main" val="144781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0" y="178438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547" y="368682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funktio, joka laskee kertoman. Kertoma-funktio merkitään huutomerkillä ja se määritellään näin:</a:t>
                </a:r>
              </a:p>
              <a:p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!=1∙</m:t>
                    </m:r>
                  </m:oMath>
                </a14:m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59" y="3640658"/>
                <a:ext cx="6976866" cy="1446550"/>
              </a:xfrm>
              <a:prstGeom prst="rect">
                <a:avLst/>
              </a:prstGeom>
              <a:blipFill>
                <a:blip r:embed="rId6"/>
                <a:stretch>
                  <a:fillRect l="-1136" t="-252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rekursiivinen funktiot sekä testit (väh.3kpl), kun</a:t>
                </a:r>
              </a:p>
              <a:p>
                <a:r>
                  <a:rPr lang="fi-FI" sz="200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b</m:t>
                    </m:r>
                    <m:r>
                      <m:rPr>
                        <m:nor/>
                      </m:rPr>
                      <a:rPr lang="fi-FI" sz="2000" i="1" dirty="0">
                        <a:solidFill>
                          <a:schemeClr val="tx1"/>
                        </a:solidFill>
                        <a:latin typeface="Arial" charset="0"/>
                      </a:rPr>
                      <m:t>) </m:t>
                    </m:r>
                    <m:r>
                      <a:rPr lang="fi-FI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 	                      </a:t>
                </a:r>
                <a14:m>
                  <m:oMath xmlns:m="http://schemas.openxmlformats.org/officeDocument/2006/math"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fi-FI" sz="8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12                                               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i-FI" sz="20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i-FI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i-FI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i-FI" sz="2000" i="1" dirty="0">
                    <a:solidFill>
                      <a:schemeClr val="tx1"/>
                    </a:solidFill>
                    <a:latin typeface="Arial" charset="0"/>
                  </a:rPr>
                  <a:t>	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9" y="1699706"/>
                <a:ext cx="7446886" cy="1911934"/>
              </a:xfrm>
              <a:prstGeom prst="rect">
                <a:avLst/>
              </a:prstGeom>
              <a:blipFill>
                <a:blip r:embed="rId7"/>
                <a:stretch>
                  <a:fillRect l="-1064" t="-1917" b="-3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51720" y="5289558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kirjoita check-expect -testit ensin niin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saat hieman ymmärrystä siihen mitä funktion pitäisi kussakin tapauksessa palauttaa.</a:t>
            </a:r>
          </a:p>
        </p:txBody>
      </p:sp>
    </p:spTree>
    <p:extLst>
      <p:ext uri="{BB962C8B-B14F-4D97-AF65-F5344CB8AC3E}">
        <p14:creationId xmlns:p14="http://schemas.microsoft.com/office/powerpoint/2010/main" val="3603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8151" y="353063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map, 													range,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orakulmio 34"/>
              <p:cNvSpPr/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Käytä tehtävän 3 funktioita sekä map:ia ja range:a ja tuota kunkin funktion avulla lukujonot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33152"/>
                <a:ext cx="7084959" cy="769441"/>
              </a:xfrm>
              <a:prstGeom prst="rect">
                <a:avLst/>
              </a:prstGeom>
              <a:blipFill>
                <a:blip r:embed="rId6"/>
                <a:stretch>
                  <a:fillRect l="-1119" t="-4762" b="-16667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uorakulmio 34"/>
          <p:cNvSpPr/>
          <p:nvPr/>
        </p:nvSpPr>
        <p:spPr>
          <a:xfrm>
            <a:off x="1155412" y="1558298"/>
            <a:ext cx="744688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rekursiiviset funktiot, jotka tuottavat seuraavanlaisia lukujonoja. Testaa funktiosi check-expect –testeillä</a:t>
            </a:r>
          </a:p>
          <a:p>
            <a:pPr marL="457200" indent="-457200">
              <a:buAutoNum type="alphaLcParenR"/>
            </a:pPr>
            <a:r>
              <a:rPr lang="fi-FI" sz="2000" i="1" dirty="0">
                <a:solidFill>
                  <a:schemeClr val="tx1"/>
                </a:solidFill>
              </a:rPr>
              <a:t>1, 3, 5, 7, 9...					b) </a:t>
            </a:r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-6, -2, 2, 6, 10...</a:t>
            </a:r>
          </a:p>
          <a:p>
            <a:r>
              <a:rPr lang="fi-FI" sz="2000" i="1" dirty="0">
                <a:solidFill>
                  <a:schemeClr val="tx1"/>
                </a:solidFill>
                <a:latin typeface="Arial" charset="0"/>
              </a:rPr>
              <a:t>c)   5, 1, -3, -7, -11...                         d) -2, -3, -5, -9, -17...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vertaile lukujonon kahta peräkkäistä lukua, jotta saat selville säännön</a:t>
            </a:r>
          </a:p>
        </p:txBody>
      </p:sp>
      <p:sp>
        <p:nvSpPr>
          <p:cNvPr id="14" name="Suorakulmio 44"/>
          <p:cNvSpPr/>
          <p:nvPr/>
        </p:nvSpPr>
        <p:spPr>
          <a:xfrm>
            <a:off x="8151" y="451610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orakulmio 34"/>
              <p:cNvSpPr/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Kirjoita rekusiivinen funktio, joka tuottaa seuraavan lukujonon: </a:t>
                </a:r>
                <a14:m>
                  <m:oMath xmlns:m="http://schemas.openxmlformats.org/officeDocument/2006/math">
                    <m:r>
                      <a:rPr lang="fi-FI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... Luo funktion avulla lukujono kun </a:t>
                </a:r>
                <a14:m>
                  <m:oMath xmlns:m="http://schemas.openxmlformats.org/officeDocument/2006/math"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=1…10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313" y="4414465"/>
                <a:ext cx="7084959" cy="1249829"/>
              </a:xfrm>
              <a:prstGeom prst="rect">
                <a:avLst/>
              </a:prstGeom>
              <a:blipFill>
                <a:blip r:embed="rId7"/>
                <a:stretch>
                  <a:fillRect l="-1119" t="-2927" b="-975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1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Monet tosielämän sovellukset toimivat myös rekursiivisten laskukaavojen avulla. Esim. korkolaskuissa (talletukset, lainat) tilin saldo/lainan määrä vaihtelee, ja uusi korko lasketaan aina edellisen kuukauden saldon/lainan määrän mukaisesti. 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Esim. voitat 4 000 000€ Eurojackpotissa ja tallennat sen säästötilille jonka korko on 2%. Mikä on tilin saldo 12kk jälkeen? 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Rekursion sovelluksia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9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53373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orakulmio 11"/>
          <p:cNvSpPr/>
          <p:nvPr/>
        </p:nvSpPr>
        <p:spPr>
          <a:xfrm>
            <a:off x="1599981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Korkoa korolle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esimerkki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5272742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122" y="2943656"/>
            <a:ext cx="8731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(korkoa-korolle saldo korko% kuukaudet)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(if (&lt;= kuukaudet 0)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saldo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(let* [(prosenttikerroin (/ (+ 100 (/ korko% 12)) 100)) 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(saldo+korko (* prosenttikerroin saldo))]</a:t>
            </a: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(korkoa-korolle saldo+korko korko% (sub1 kuukaudet)))))</a:t>
            </a:r>
          </a:p>
          <a:p>
            <a:endParaRPr lang="fi-FI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(korkoa-korolle 4000000 2 12)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i-FI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5" idx="1"/>
          </p:cNvCxnSpPr>
          <p:nvPr/>
        </p:nvCxnSpPr>
        <p:spPr>
          <a:xfrm flipH="1" flipV="1">
            <a:off x="3608488" y="3448775"/>
            <a:ext cx="459456" cy="45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3848" y="1443943"/>
            <a:ext cx="5455229" cy="119439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muuttuvat arvot pidetään tallessa funktion parametreissa, ne muuttuvat joka kierroksella 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(huom! myös korko% pidettävä mukana joka kierroksella vaikka se ei muutukaan)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7944" y="3316151"/>
            <a:ext cx="1475655" cy="356095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lopetusehto</a:t>
            </a:r>
          </a:p>
        </p:txBody>
      </p:sp>
      <p:cxnSp>
        <p:nvCxnSpPr>
          <p:cNvPr id="16" name="Straight Arrow Connector 15"/>
          <p:cNvCxnSpPr>
            <a:stCxn id="21" idx="2"/>
          </p:cNvCxnSpPr>
          <p:nvPr/>
        </p:nvCxnSpPr>
        <p:spPr>
          <a:xfrm flipH="1">
            <a:off x="4174429" y="2638339"/>
            <a:ext cx="1757034" cy="30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931463" y="2638339"/>
            <a:ext cx="72477" cy="33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21760" y="4801279"/>
            <a:ext cx="2564360" cy="1431126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let*:n avulla luodaan lokaaleja apumuuttujia, joihin tallennetaan välituloksia (selkeyttävät koodia)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907705" y="4044742"/>
            <a:ext cx="2807874" cy="89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180178" y="2219706"/>
            <a:ext cx="2009107" cy="2351536"/>
          </a:xfrm>
          <a:custGeom>
            <a:avLst/>
            <a:gdLst>
              <a:gd name="connsiteX0" fmla="*/ 1112291 w 2009107"/>
              <a:gd name="connsiteY0" fmla="*/ 2290748 h 2351536"/>
              <a:gd name="connsiteX1" fmla="*/ 215476 w 2009107"/>
              <a:gd name="connsiteY1" fmla="*/ 2194032 h 2351536"/>
              <a:gd name="connsiteX2" fmla="*/ 4460 w 2009107"/>
              <a:gd name="connsiteY2" fmla="*/ 936732 h 2351536"/>
              <a:gd name="connsiteX3" fmla="*/ 338568 w 2009107"/>
              <a:gd name="connsiteY3" fmla="*/ 180594 h 2351536"/>
              <a:gd name="connsiteX4" fmla="*/ 1384853 w 2009107"/>
              <a:gd name="connsiteY4" fmla="*/ 39917 h 2351536"/>
              <a:gd name="connsiteX5" fmla="*/ 2009107 w 2009107"/>
              <a:gd name="connsiteY5" fmla="*/ 752094 h 2351536"/>
              <a:gd name="connsiteX6" fmla="*/ 2009107 w 2009107"/>
              <a:gd name="connsiteY6" fmla="*/ 752094 h 23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9107" h="2351536">
                <a:moveTo>
                  <a:pt x="1112291" y="2290748"/>
                </a:moveTo>
                <a:cubicBezTo>
                  <a:pt x="756202" y="2355224"/>
                  <a:pt x="400114" y="2419701"/>
                  <a:pt x="215476" y="2194032"/>
                </a:cubicBezTo>
                <a:cubicBezTo>
                  <a:pt x="30837" y="1968363"/>
                  <a:pt x="-16055" y="1272305"/>
                  <a:pt x="4460" y="936732"/>
                </a:cubicBezTo>
                <a:cubicBezTo>
                  <a:pt x="24975" y="601159"/>
                  <a:pt x="108503" y="330063"/>
                  <a:pt x="338568" y="180594"/>
                </a:cubicBezTo>
                <a:cubicBezTo>
                  <a:pt x="568633" y="31125"/>
                  <a:pt x="1106430" y="-55333"/>
                  <a:pt x="1384853" y="39917"/>
                </a:cubicBezTo>
                <a:cubicBezTo>
                  <a:pt x="1663276" y="135167"/>
                  <a:pt x="2009107" y="752094"/>
                  <a:pt x="2009107" y="752094"/>
                </a:cubicBezTo>
                <a:lnTo>
                  <a:pt x="2009107" y="752094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017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 													 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Jos vanhempasi olisivat tallentaneet säästötilille (vuosikorko 2%) kaikki lapsilisäsi syntymästäsi asti,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paljonko sinulla olisi rahaa kasassa, kun lapsilisän maksaminen päättyy 17 vuoden iässä?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Yhdestä lapsesta maksetaan lapsilisää 94.88€/kk (käytä tätä summaa vaikka määrä onkin vaihdellut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jokin verran vuosien mittaan). Voit olettaa että lapsilisä maksetaan jokaisen kuun alussa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korko maksetaan jokaisen kuun lopussa.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rekursiivinen funktio, joka laskee tilin saldon kuukausittain. 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tee apufunktio, joka muuttaa vuodet kuukausiksi.</a:t>
            </a:r>
          </a:p>
        </p:txBody>
      </p:sp>
    </p:spTree>
    <p:extLst>
      <p:ext uri="{BB962C8B-B14F-4D97-AF65-F5344CB8AC3E}">
        <p14:creationId xmlns:p14="http://schemas.microsoft.com/office/powerpoint/2010/main" val="216061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Aloitat juoksuharrastuksen. Ensimmäisen viikon aikana päätät juosta 2,0km ja sitä seuraavilla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viikoilla aina 20% enemmän kuin edellisellä viikolla. Montako viikkoa sinulta menee 100km juoksemiseen?</a:t>
            </a:r>
          </a:p>
          <a:p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rekursiivinen funktio, joka pystyy laskemaan tarvittavien viikkojen määrän kun muuttujina on: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alkuperäinen juoksumäärä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juoksumatkan lisäysprosentti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- juostu kokonaismäärä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Säilytä juoksuviikkojen määrää omassa muuttujassaan.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831" y="5741595"/>
            <a:ext cx="4887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mieti ensin lopetusehto</a:t>
            </a:r>
          </a:p>
        </p:txBody>
      </p:sp>
    </p:spTree>
    <p:extLst>
      <p:ext uri="{BB962C8B-B14F-4D97-AF65-F5344CB8AC3E}">
        <p14:creationId xmlns:p14="http://schemas.microsoft.com/office/powerpoint/2010/main" val="243095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rekursiivisia funktioita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+, -, *, /, if, &lt;, &gt;, = , 													            check-expect)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9476" y="1549959"/>
            <a:ext cx="7446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Tee funktio, joka laskee kuinka kauan lainan maksamiseen menee (vuosissa), kun lainaa maksetaan tasaerissä kuukausittain. Ajan lisäksi maksuerien määrä sekä kokonaiskorko euroissa.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Muuttujat: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vuosikorko (%)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lainan määrä alussa (€)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kuukausierä (€)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Palautetaan seuraavat asiat (listana):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laina-aika (vuosissa)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maksueriä (kpl)</a:t>
            </a:r>
          </a:p>
          <a:p>
            <a:pPr lvl="1"/>
            <a:r>
              <a:rPr lang="fi-FI" sz="2200" dirty="0">
                <a:solidFill>
                  <a:schemeClr val="tx1"/>
                </a:solidFill>
                <a:latin typeface="Arial" charset="0"/>
              </a:rPr>
              <a:t>- kokonaiskorko (€)</a:t>
            </a:r>
            <a:endParaRPr lang="fi-FI" sz="20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2940" y="5704943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tarvitset muuttujan jokaiselle tallessa pidetävälle arvolle (huom. palautettavat arvot)</a:t>
            </a:r>
          </a:p>
        </p:txBody>
      </p:sp>
    </p:spTree>
    <p:extLst>
      <p:ext uri="{BB962C8B-B14F-4D97-AF65-F5344CB8AC3E}">
        <p14:creationId xmlns:p14="http://schemas.microsoft.com/office/powerpoint/2010/main" val="315912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Rekursiiviset funktiot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Esimerkit</a:t>
            </a:r>
          </a:p>
          <a:p>
            <a:r>
              <a:rPr lang="fi-FI" dirty="0"/>
              <a:t>Kutsutaan itse itseään, lopetusehto</a:t>
            </a:r>
          </a:p>
          <a:p>
            <a:pPr lvl="1"/>
            <a:r>
              <a:rPr lang="fi-FI" dirty="0"/>
              <a:t>Kertoma (perus)</a:t>
            </a:r>
          </a:p>
          <a:p>
            <a:pPr lvl="1"/>
            <a:r>
              <a:rPr lang="fi-FI" dirty="0"/>
              <a:t>Rekursiivisesti määritelty funktio (perus)</a:t>
            </a:r>
          </a:p>
          <a:p>
            <a:pPr lvl="2"/>
            <a:r>
              <a:rPr lang="fi-FI" dirty="0"/>
              <a:t>Rekursiiviset funktiot</a:t>
            </a:r>
          </a:p>
          <a:p>
            <a:pPr lvl="2"/>
            <a:r>
              <a:rPr lang="fi-FI" dirty="0"/>
              <a:t>Rekursiiviset lukujonot</a:t>
            </a:r>
          </a:p>
          <a:p>
            <a:r>
              <a:rPr lang="fi-FI" dirty="0"/>
              <a:t>Lokaalit muuttujat</a:t>
            </a:r>
          </a:p>
          <a:p>
            <a:pPr lvl="1"/>
            <a:r>
              <a:rPr lang="fi-FI" dirty="0"/>
              <a:t>Lainalaskuri</a:t>
            </a:r>
          </a:p>
          <a:p>
            <a:pPr lvl="2"/>
            <a:r>
              <a:rPr lang="fi-FI" dirty="0"/>
              <a:t>Juoksulenkit</a:t>
            </a:r>
          </a:p>
          <a:p>
            <a:pPr lvl="2"/>
            <a:r>
              <a:rPr lang="fi-FI" dirty="0"/>
              <a:t>Korkoakorolle (lottovoitto, lapsilisät)</a:t>
            </a:r>
          </a:p>
          <a:p>
            <a:r>
              <a:rPr lang="fi-FI" dirty="0"/>
              <a:t>Listan käyttäminen</a:t>
            </a:r>
          </a:p>
          <a:p>
            <a:pPr lvl="1"/>
            <a:r>
              <a:rPr lang="fi-FI" dirty="0"/>
              <a:t>Nopan heittäjä (luo listan)</a:t>
            </a:r>
          </a:p>
          <a:p>
            <a:pPr lvl="1"/>
            <a:r>
              <a:rPr lang="fi-FI" dirty="0"/>
              <a:t>Keskiarvo rekursiivisesti (syö listan)</a:t>
            </a:r>
          </a:p>
          <a:p>
            <a:pPr lvl="2"/>
            <a:endParaRPr lang="fi-FI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1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2&quot;/&gt;&lt;property id=&quot;20307&quot; value=&quot;440&quot;/&gt;&lt;/object&gt;&lt;object type=&quot;3&quot; unique_id=&quot;19280&quot;&gt;&lt;property id=&quot;20148&quot; value=&quot;5&quot;/&gt;&lt;property id=&quot;20300&quot; value=&quot;Slide 5&quot;/&gt;&lt;property id=&quot;20307&quot; value=&quot;442&quot;/&gt;&lt;/object&gt;&lt;object type=&quot;3&quot; unique_id=&quot;19281&quot;&gt;&lt;property id=&quot;20148&quot; value=&quot;5&quot;/&gt;&lt;property id=&quot;20300&quot; value=&quot;Slide 6&quot;/&gt;&lt;property id=&quot;20307&quot; value=&quot;443&quot;/&gt;&lt;/object&gt;&lt;object type=&quot;3&quot; unique_id=&quot;19282&quot;&gt;&lt;property id=&quot;20148&quot; value=&quot;5&quot;/&gt;&lt;property id=&quot;20300&quot; value=&quot;Slide 3&quot;/&gt;&lt;property id=&quot;20307&quot; value=&quot;441&quot;/&gt;&lt;/object&gt;&lt;object type=&quot;3&quot; unique_id=&quot;19315&quot;&gt;&lt;property id=&quot;20148&quot; value=&quot;5&quot;/&gt;&lt;property id=&quot;20300&quot; value=&quot;Slide 7&quot;/&gt;&lt;property id=&quot;20307&quot; value=&quot;444&quot;/&gt;&lt;/object&gt;&lt;object type=&quot;3&quot; unique_id=&quot;19397&quot;&gt;&lt;property id=&quot;20148&quot; value=&quot;5&quot;/&gt;&lt;property id=&quot;20300&quot; value=&quot;Slide 8&quot;/&gt;&lt;property id=&quot;20307&quot; value=&quot;445&quot;/&gt;&lt;/object&gt;&lt;object type=&quot;3&quot; unique_id=&quot;19548&quot;&gt;&lt;property id=&quot;20148&quot; value=&quot;5&quot;/&gt;&lt;property id=&quot;20300&quot; value=&quot;Slide 4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object type=&quot;3&quot; unique_id=&quot;20459&quot;&gt;&lt;property id=&quot;20148&quot; value=&quot;5&quot;/&gt;&lt;property id=&quot;20300&quot; value=&quot;Slide 26 - &amp;quot;Rekursiiviset funktiot&amp;quot;&quot;/&gt;&lt;property id=&quot;20307&quot; value=&quot;452&quot;/&gt;&lt;/object&gt;&lt;object type=&quot;3&quot; unique_id=&quot;20664&quot;&gt;&lt;property id=&quot;20148&quot; value=&quot;5&quot;/&gt;&lt;property id=&quot;20300&quot; value=&quot;Slide 15&quot;/&gt;&lt;property id=&quot;20307&quot; value=&quot;453&quot;/&gt;&lt;/object&gt;&lt;object type=&quot;3&quot; unique_id=&quot;20755&quot;&gt;&lt;property id=&quot;20148&quot; value=&quot;5&quot;/&gt;&lt;property id=&quot;20300&quot; value=&quot;Slide 16&quot;/&gt;&lt;property id=&quot;20307&quot; value=&quot;454&quot;/&gt;&lt;/object&gt;&lt;object type=&quot;3&quot; unique_id=&quot;20851&quot;&gt;&lt;property id=&quot;20148&quot; value=&quot;5&quot;/&gt;&lt;property id=&quot;20300&quot; value=&quot;Slide 17&quot;/&gt;&lt;property id=&quot;20307&quot; value=&quot;455&quot;/&gt;&lt;/object&gt;&lt;object type=&quot;3&quot; unique_id=&quot;21172&quot;&gt;&lt;property id=&quot;20148&quot; value=&quot;5&quot;/&gt;&lt;property id=&quot;20300&quot; value=&quot;Slide 18&quot;/&gt;&lt;property id=&quot;20307&quot; value=&quot;457&quot;/&gt;&lt;/object&gt;&lt;object type=&quot;3&quot; unique_id=&quot;21173&quot;&gt;&lt;property id=&quot;20148&quot; value=&quot;5&quot;/&gt;&lt;property id=&quot;20300&quot; value=&quot;Slide 19&quot;/&gt;&lt;property id=&quot;20307&quot; value=&quot;456&quot;/&gt;&lt;/object&gt;&lt;object type=&quot;3&quot; unique_id=&quot;21592&quot;&gt;&lt;property id=&quot;20148&quot; value=&quot;5&quot;/&gt;&lt;property id=&quot;20300&quot; value=&quot;Slide 20&quot;/&gt;&lt;property id=&quot;20307&quot; value=&quot;458&quot;/&gt;&lt;/object&gt;&lt;object type=&quot;3&quot; unique_id=&quot;21961&quot;&gt;&lt;property id=&quot;20148&quot; value=&quot;5&quot;/&gt;&lt;property id=&quot;20300&quot; value=&quot;Slide 21&quot;/&gt;&lt;property id=&quot;20307&quot; value=&quot;459&quot;/&gt;&lt;/object&gt;&lt;object type=&quot;3&quot; unique_id=&quot;21962&quot;&gt;&lt;property id=&quot;20148&quot; value=&quot;5&quot;/&gt;&lt;property id=&quot;20300&quot; value=&quot;Slide 22&quot;/&gt;&lt;property id=&quot;20307&quot; value=&quot;460&quot;/&gt;&lt;/object&gt;&lt;object type=&quot;3&quot; unique_id=&quot;22263&quot;&gt;&lt;property id=&quot;20148&quot; value=&quot;5&quot;/&gt;&lt;property id=&quot;20300&quot; value=&quot;Slide 23&quot;/&gt;&lt;property id=&quot;20307&quot; value=&quot;462&quot;/&gt;&lt;/object&gt;&lt;object type=&quot;3&quot; unique_id=&quot;22264&quot;&gt;&lt;property id=&quot;20148&quot; value=&quot;5&quot;/&gt;&lt;property id=&quot;20300&quot; value=&quot;Slide 24&quot;/&gt;&lt;property id=&quot;20307&quot; value=&quot;461&quot;/&gt;&lt;/object&gt;&lt;object type=&quot;3&quot; unique_id=&quot;22346&quot;&gt;&lt;property id=&quot;20148&quot; value=&quot;5&quot;/&gt;&lt;property id=&quot;20300&quot; value=&quot;Slide 25&quot;/&gt;&lt;property id=&quot;20307&quot; value=&quot;463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18491</TotalTime>
  <Words>2332</Words>
  <Application>Microsoft Office PowerPoint</Application>
  <PresentationFormat>On-screen Show (4:3)</PresentationFormat>
  <Paragraphs>333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Rekursiiviset funktiot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1086</cp:revision>
  <cp:lastPrinted>2016-09-05T06:35:50Z</cp:lastPrinted>
  <dcterms:created xsi:type="dcterms:W3CDTF">2009-02-04T09:59:18Z</dcterms:created>
  <dcterms:modified xsi:type="dcterms:W3CDTF">2017-07-19T13:21:17Z</dcterms:modified>
</cp:coreProperties>
</file>