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38"/>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7" r:id="rId19"/>
    <p:sldId id="418" r:id="rId20"/>
    <p:sldId id="419" r:id="rId21"/>
    <p:sldId id="439" r:id="rId22"/>
    <p:sldId id="440" r:id="rId23"/>
    <p:sldId id="421" r:id="rId24"/>
    <p:sldId id="423" r:id="rId25"/>
    <p:sldId id="420" r:id="rId26"/>
    <p:sldId id="422" r:id="rId27"/>
    <p:sldId id="436" r:id="rId28"/>
    <p:sldId id="437" r:id="rId29"/>
    <p:sldId id="438" r:id="rId30"/>
    <p:sldId id="435" r:id="rId31"/>
    <p:sldId id="425" r:id="rId32"/>
    <p:sldId id="426" r:id="rId33"/>
    <p:sldId id="427" r:id="rId34"/>
    <p:sldId id="428" r:id="rId35"/>
    <p:sldId id="432" r:id="rId36"/>
    <p:sldId id="433" r:id="rId37"/>
  </p:sldIdLst>
  <p:sldSz cx="9144000" cy="6858000" type="screen4x3"/>
  <p:notesSz cx="6858000" cy="9144000"/>
  <p:custDataLst>
    <p:tags r:id="rId39"/>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p:restoredTop sz="94592"/>
  </p:normalViewPr>
  <p:slideViewPr>
    <p:cSldViewPr>
      <p:cViewPr varScale="1">
        <p:scale>
          <a:sx n="82" d="100"/>
          <a:sy n="82" d="100"/>
        </p:scale>
        <p:origin x="1075"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848291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6506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78379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5" name="Picture 4"/>
          <p:cNvPicPr>
            <a:picLocks noChangeAspect="1"/>
          </p:cNvPicPr>
          <p:nvPr/>
        </p:nvPicPr>
        <p:blipFill>
          <a:blip r:embed="rId6"/>
          <a:stretch>
            <a:fillRect/>
          </a:stretch>
        </p:blipFill>
        <p:spPr>
          <a:xfrm>
            <a:off x="2114849" y="4106013"/>
            <a:ext cx="5112568" cy="1278142"/>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foldl,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3794" y="244724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3794" y="419428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listan arvojen keskiarvon.</a:t>
            </a:r>
          </a:p>
        </p:txBody>
      </p:sp>
      <p:sp>
        <p:nvSpPr>
          <p:cNvPr id="25" name="Suorakulmio 34"/>
          <p:cNvSpPr/>
          <p:nvPr/>
        </p:nvSpPr>
        <p:spPr>
          <a:xfrm>
            <a:off x="1189875" y="2414004"/>
            <a:ext cx="7624938" cy="769441"/>
          </a:xfrm>
          <a:prstGeom prst="rect">
            <a:avLst/>
          </a:prstGeom>
        </p:spPr>
        <p:txBody>
          <a:bodyPr wrap="square">
            <a:spAutoFit/>
          </a:bodyPr>
          <a:lstStyle/>
          <a:p>
            <a:r>
              <a:rPr lang="fi-FI" sz="2200" dirty="0">
                <a:solidFill>
                  <a:schemeClr val="tx1"/>
                </a:solidFill>
                <a:latin typeface="Arial" charset="0"/>
              </a:rPr>
              <a:t>Kirjoita funktio, joka ilmoittaa montako kertaa annettu arvo esiintyy listassa eli ilmoittaa sen frekvenssin. </a:t>
            </a:r>
          </a:p>
        </p:txBody>
      </p:sp>
      <p:sp>
        <p:nvSpPr>
          <p:cNvPr id="16" name="Suorakulmio 34"/>
          <p:cNvSpPr/>
          <p:nvPr/>
        </p:nvSpPr>
        <p:spPr>
          <a:xfrm>
            <a:off x="1171396" y="4142562"/>
            <a:ext cx="7223875" cy="769441"/>
          </a:xfrm>
          <a:prstGeom prst="rect">
            <a:avLst/>
          </a:prstGeom>
        </p:spPr>
        <p:txBody>
          <a:bodyPr wrap="square">
            <a:spAutoFit/>
          </a:bodyPr>
          <a:lstStyle/>
          <a:p>
            <a:r>
              <a:rPr lang="fi-FI" sz="2200" dirty="0">
                <a:solidFill>
                  <a:schemeClr val="tx1"/>
                </a:solidFill>
                <a:latin typeface="Arial" charset="0"/>
              </a:rPr>
              <a:t>Kirjoita funktio, joka ilmoittaa annetun arvon suhteellisen frekvenssin listassa.</a:t>
            </a:r>
          </a:p>
        </p:txBody>
      </p:sp>
      <p:pic>
        <p:nvPicPr>
          <p:cNvPr id="2" name="Picture 1"/>
          <p:cNvPicPr>
            <a:picLocks noChangeAspect="1"/>
          </p:cNvPicPr>
          <p:nvPr/>
        </p:nvPicPr>
        <p:blipFill>
          <a:blip r:embed="rId6"/>
          <a:stretch>
            <a:fillRect/>
          </a:stretch>
        </p:blipFill>
        <p:spPr>
          <a:xfrm>
            <a:off x="4783333" y="1892801"/>
            <a:ext cx="3888092" cy="486962"/>
          </a:xfrm>
          <a:prstGeom prst="rect">
            <a:avLst/>
          </a:prstGeom>
        </p:spPr>
      </p:pic>
      <p:pic>
        <p:nvPicPr>
          <p:cNvPr id="4" name="Picture 3"/>
          <p:cNvPicPr>
            <a:picLocks noChangeAspect="1"/>
          </p:cNvPicPr>
          <p:nvPr/>
        </p:nvPicPr>
        <p:blipFill>
          <a:blip r:embed="rId7"/>
          <a:stretch>
            <a:fillRect/>
          </a:stretch>
        </p:blipFill>
        <p:spPr>
          <a:xfrm>
            <a:off x="1625372" y="3221408"/>
            <a:ext cx="4207121" cy="915887"/>
          </a:xfrm>
          <a:prstGeom prst="rect">
            <a:avLst/>
          </a:prstGeom>
        </p:spPr>
      </p:pic>
      <p:pic>
        <p:nvPicPr>
          <p:cNvPr id="5" name="Picture 4"/>
          <p:cNvPicPr>
            <a:picLocks noChangeAspect="1"/>
          </p:cNvPicPr>
          <p:nvPr/>
        </p:nvPicPr>
        <p:blipFill rotWithShape="1">
          <a:blip r:embed="rId8"/>
          <a:srcRect l="636"/>
          <a:stretch/>
        </p:blipFill>
        <p:spPr>
          <a:xfrm>
            <a:off x="1654766" y="4910337"/>
            <a:ext cx="4590205" cy="967619"/>
          </a:xfrm>
          <a:prstGeom prst="rect">
            <a:avLst/>
          </a:prstGeom>
        </p:spPr>
      </p:pic>
      <p:sp>
        <p:nvSpPr>
          <p:cNvPr id="9" name="Rectangle 8"/>
          <p:cNvSpPr/>
          <p:nvPr/>
        </p:nvSpPr>
        <p:spPr>
          <a:xfrm>
            <a:off x="2339524" y="5762525"/>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379392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sp>
        <p:nvSpPr>
          <p:cNvPr id="44" name="Suorakulmio 43"/>
          <p:cNvSpPr/>
          <p:nvPr/>
        </p:nvSpPr>
        <p:spPr>
          <a:xfrm>
            <a:off x="11561" y="383510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sort,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54611" y="1675365"/>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 </a:t>
            </a:r>
          </a:p>
        </p:txBody>
      </p:sp>
      <p:sp>
        <p:nvSpPr>
          <p:cNvPr id="16" name="Suorakulmio 34"/>
          <p:cNvSpPr/>
          <p:nvPr/>
        </p:nvSpPr>
        <p:spPr>
          <a:xfrm>
            <a:off x="1154611" y="3749695"/>
            <a:ext cx="7871947" cy="1077218"/>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a:t>
            </a:r>
            <a:r>
              <a:rPr lang="fi-FI" sz="2200">
                <a:solidFill>
                  <a:schemeClr val="tx1"/>
                </a:solidFill>
                <a:latin typeface="Arial" charset="0"/>
              </a:rPr>
              <a:t>tehtävän 6 </a:t>
            </a:r>
            <a:r>
              <a:rPr lang="fi-FI" sz="2200" dirty="0">
                <a:solidFill>
                  <a:schemeClr val="tx1"/>
                </a:solidFill>
                <a:latin typeface="Arial" charset="0"/>
              </a:rPr>
              <a:t>funktiota.</a:t>
            </a:r>
          </a:p>
          <a:p>
            <a:r>
              <a:rPr lang="fi-FI" i="1" dirty="0">
                <a:solidFill>
                  <a:schemeClr val="tx1"/>
                </a:solidFill>
                <a:latin typeface="Arial" charset="0"/>
              </a:rPr>
              <a:t>Vinkki: käytä sort-funktiota listan järjestämiseen.</a:t>
            </a:r>
          </a:p>
        </p:txBody>
      </p:sp>
      <p:pic>
        <p:nvPicPr>
          <p:cNvPr id="7" name="Picture 6"/>
          <p:cNvPicPr>
            <a:picLocks noChangeAspect="1"/>
          </p:cNvPicPr>
          <p:nvPr/>
        </p:nvPicPr>
        <p:blipFill>
          <a:blip r:embed="rId6"/>
          <a:stretch>
            <a:fillRect/>
          </a:stretch>
        </p:blipFill>
        <p:spPr>
          <a:xfrm>
            <a:off x="1331640" y="2547037"/>
            <a:ext cx="4415383" cy="992221"/>
          </a:xfrm>
          <a:prstGeom prst="rect">
            <a:avLst/>
          </a:prstGeom>
        </p:spPr>
      </p:pic>
      <p:sp>
        <p:nvSpPr>
          <p:cNvPr id="21" name="Rectangle 20"/>
          <p:cNvSpPr/>
          <p:nvPr/>
        </p:nvSpPr>
        <p:spPr>
          <a:xfrm>
            <a:off x="2180686" y="53732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165701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2195736" y="3340621"/>
                <a:ext cx="5400600" cy="252376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(mean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14:m>
                  <m:oMath xmlns:m="http://schemas.openxmlformats.org/officeDocument/2006/math">
                    <m:acc>
                      <m:accPr>
                        <m:chr m:val="̅"/>
                        <m:ctrlPr>
                          <a:rPr lang="fi-FI" sz="170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ctrlPr>
                      </m:accPr>
                      <m:e>
                        <m:r>
                          <a:rPr lang="fi-FI" sz="1700" b="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t>3</m:t>
                        </m:r>
                      </m:e>
                    </m:acc>
                  </m:oMath>
                </a14:m>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3.5</a:t>
                </a: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endParaRPr lang="fi-FI" sz="1700" dirty="0">
                  <a:solidFill>
                    <a:srgbClr val="002060"/>
                  </a:solidFill>
                  <a:latin typeface="Courier New" panose="02070309020205020404" pitchFamily="49" charset="0"/>
                  <a:cs typeface="Courier New" panose="02070309020205020404" pitchFamily="49"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2195736" y="3340621"/>
                <a:ext cx="5400600" cy="2523768"/>
              </a:xfrm>
              <a:prstGeom prst="rect">
                <a:avLst/>
              </a:prstGeom>
              <a:blipFill>
                <a:blip r:embed="rId5"/>
                <a:stretch>
                  <a:fillRect l="-677" t="-483"/>
                </a:stretch>
              </a:blipFill>
            </p:spPr>
            <p:txBody>
              <a:bodyPr/>
              <a:lstStyle/>
              <a:p>
                <a:r>
                  <a:rPr lang="fi-FI">
                    <a:noFill/>
                  </a:rPr>
                  <a:t> </a:t>
                </a:r>
              </a:p>
            </p:txBody>
          </p:sp>
        </mc:Fallback>
      </mc:AlternateContent>
    </p:spTree>
    <p:extLst>
      <p:ext uri="{BB962C8B-B14F-4D97-AF65-F5344CB8AC3E}">
        <p14:creationId xmlns:p14="http://schemas.microsoft.com/office/powerpoint/2010/main" val="173214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760640" cy="160043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(frequency 1 (list 5 1 2 3 1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2</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(frequencies (list 5 1 2 3 1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(list ’(1 2) ’(2 1) ’(3 1) ’(5 3))</a:t>
            </a:r>
            <a:endParaRPr lang="fi-FI" sz="1700"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a:stCxn id="11" idx="0"/>
          </p:cNvCxnSpPr>
          <p:nvPr/>
        </p:nvCxnSpPr>
        <p:spPr>
          <a:xfrm flipV="1">
            <a:off x="3130560" y="4905179"/>
            <a:ext cx="588534" cy="27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53424" y="5177459"/>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stCxn id="14" idx="0"/>
          </p:cNvCxnSpPr>
          <p:nvPr/>
        </p:nvCxnSpPr>
        <p:spPr>
          <a:xfrm flipH="1" flipV="1">
            <a:off x="3888264" y="4902618"/>
            <a:ext cx="503190" cy="292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5593" y="5195223"/>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spTree>
    <p:extLst>
      <p:ext uri="{BB962C8B-B14F-4D97-AF65-F5344CB8AC3E}">
        <p14:creationId xmlns:p14="http://schemas.microsoft.com/office/powerpoint/2010/main" val="2683756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beside/align, *, add-line)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1200329"/>
          </a:xfrm>
          <a:prstGeom prst="rect">
            <a:avLst/>
          </a:prstGeom>
        </p:spPr>
        <p:txBody>
          <a:bodyPr wrap="square">
            <a:spAutoFit/>
          </a:bodyPr>
          <a:lstStyle/>
          <a:p>
            <a:r>
              <a:rPr lang="fi-FI" i="1" dirty="0">
                <a:solidFill>
                  <a:schemeClr val="tx1"/>
                </a:solidFill>
                <a:latin typeface="Arial" charset="0"/>
              </a:rPr>
              <a:t>Vinkki: voit piirtää viivan kuvan päälle add-line funktion avulla. Huomaa, että kuvassa y-akseli on käänteinen (origo on kuvan vasemmassa yläreunassa).</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2523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198090"/>
            <a:ext cx="7480921" cy="769441"/>
          </a:xfrm>
          <a:prstGeom prst="rect">
            <a:avLst/>
          </a:prstGeom>
        </p:spPr>
        <p:txBody>
          <a:bodyPr wrap="square">
            <a:spAutoFit/>
          </a:bodyPr>
          <a:lstStyle/>
          <a:p>
            <a:r>
              <a:rPr lang="fi-FI" sz="2200" dirty="0">
                <a:solidFill>
                  <a:schemeClr val="tx1"/>
                </a:solidFill>
                <a:latin typeface="Arial" charset="0"/>
              </a:rPr>
              <a:t>Piirrä tiedoista pystypalkit ja liitä mukaan luokkatunnus. Piirrä keskiarvoa kuvaava viiva palkkien päälle. </a:t>
            </a:r>
          </a:p>
        </p:txBody>
      </p:sp>
    </p:spTree>
    <p:extLst>
      <p:ext uri="{BB962C8B-B14F-4D97-AF65-F5344CB8AC3E}">
        <p14:creationId xmlns:p14="http://schemas.microsoft.com/office/powerpoint/2010/main" val="241592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 overlay, text, number-&gt;string)</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785104"/>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Laske suhteelliset frekvenssit. </a:t>
            </a:r>
          </a:p>
          <a:p>
            <a:pPr marL="457200" indent="-457200">
              <a:buAutoNum type="alphaLcParenR"/>
            </a:pPr>
            <a:r>
              <a:rPr lang="fi-FI" sz="2200" dirty="0">
                <a:solidFill>
                  <a:schemeClr val="tx1"/>
                </a:solidFill>
                <a:latin typeface="Arial" charset="0"/>
              </a:rPr>
              <a:t>Tulosta tiedot taulukkona. </a:t>
            </a:r>
          </a:p>
          <a:p>
            <a:pPr marL="457200" indent="-457200">
              <a:buAutoNum type="alphaLcParenR"/>
            </a:pPr>
            <a:r>
              <a:rPr lang="fi-FI" sz="2200" dirty="0">
                <a:solidFill>
                  <a:schemeClr val="tx1"/>
                </a:solidFill>
                <a:latin typeface="Arial" charset="0"/>
              </a:rPr>
              <a:t>Laske arvojen keskiarvot, mediaanit ja moodit</a:t>
            </a:r>
          </a:p>
        </p:txBody>
      </p:sp>
      <p:sp>
        <p:nvSpPr>
          <p:cNvPr id="9" name="Rectangle 8"/>
          <p:cNvSpPr/>
          <p:nvPr/>
        </p:nvSpPr>
        <p:spPr>
          <a:xfrm>
            <a:off x="2195736" y="5471606"/>
            <a:ext cx="4887620" cy="646331"/>
          </a:xfrm>
          <a:prstGeom prst="rect">
            <a:avLst/>
          </a:prstGeom>
        </p:spPr>
        <p:txBody>
          <a:bodyPr wrap="square">
            <a:spAutoFit/>
          </a:bodyPr>
          <a:lstStyle/>
          <a:p>
            <a:r>
              <a:rPr lang="fi-FI" i="1" dirty="0">
                <a:solidFill>
                  <a:schemeClr val="tx1"/>
                </a:solidFill>
                <a:latin typeface="Arial" charset="0"/>
              </a:rPr>
              <a:t>Vinkki: taulukkoa tehdessäsi muuta luvut ensin merkkijonoiksi ja sitten kuviksi  </a:t>
            </a:r>
          </a:p>
        </p:txBody>
      </p:sp>
      <p:sp>
        <p:nvSpPr>
          <p:cNvPr id="14" name="Suorakulmio 42"/>
          <p:cNvSpPr/>
          <p:nvPr/>
        </p:nvSpPr>
        <p:spPr>
          <a:xfrm>
            <a:off x="9453" y="35637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96079"/>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parempi kysymys, sekä siihen sopivat vastausvaihtoehdot. Anna luokkatovereittesi vastata kyselyyn ja selvitä eri vastausten frekvenssit. Esitä tulokset haluamallasi tyylillä.</a:t>
            </a:r>
          </a:p>
        </p:txBody>
      </p:sp>
    </p:spTree>
    <p:extLst>
      <p:ext uri="{BB962C8B-B14F-4D97-AF65-F5344CB8AC3E}">
        <p14:creationId xmlns:p14="http://schemas.microsoft.com/office/powerpoint/2010/main" val="283070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7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8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594843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17&quot;/&gt;&lt;property id=&quot;20307&quot; value=&quot;417&quot;/&gt;&lt;/object&gt;&lt;object type=&quot;3&quot; unique_id=&quot;15006&quot;&gt;&lt;property id=&quot;20148&quot; value=&quot;5&quot;/&gt;&lt;property id=&quot;20300&quot; value=&quot;Slide 18&quot;/&gt;&lt;property id=&quot;20307&quot; value=&quot;418&quot;/&gt;&lt;/object&gt;&lt;object type=&quot;3&quot; unique_id=&quot;15194&quot;&gt;&lt;property id=&quot;20148&quot; value=&quot;5&quot;/&gt;&lt;property id=&quot;20300&quot; value=&quot;Slide 19&quot;/&gt;&lt;property id=&quot;20307&quot; value=&quot;419&quot;/&gt;&lt;/object&gt;&lt;object type=&quot;3&quot; unique_id=&quot;15531&quot;&gt;&lt;property id=&quot;20148&quot; value=&quot;5&quot;/&gt;&lt;property id=&quot;20300&quot; value=&quot;Slide 22&quot;/&gt;&lt;property id=&quot;20307&quot; value=&quot;421&quot;/&gt;&lt;/object&gt;&lt;object type=&quot;3&quot; unique_id=&quot;15532&quot;&gt;&lt;property id=&quot;20148&quot; value=&quot;5&quot;/&gt;&lt;property id=&quot;20300&quot; value=&quot;Slide 24&quot;/&gt;&lt;property id=&quot;20307&quot; value=&quot;420&quot;/&gt;&lt;/object&gt;&lt;object type=&quot;3&quot; unique_id=&quot;15694&quot;&gt;&lt;property id=&quot;20148&quot; value=&quot;5&quot;/&gt;&lt;property id=&quot;20300&quot; value=&quot;Slide 25&quot;/&gt;&lt;property id=&quot;20307&quot; value=&quot;422&quot;/&gt;&lt;/object&gt;&lt;object type=&quot;3&quot; unique_id=&quot;15788&quot;&gt;&lt;property id=&quot;20148&quot; value=&quot;5&quot;/&gt;&lt;property id=&quot;20300&quot; value=&quot;Slide 23&quot;/&gt;&lt;property id=&quot;20307&quot; value=&quot;423&quot;/&gt;&lt;/object&gt;&lt;object type=&quot;3&quot; unique_id=&quot;16465&quot;&gt;&lt;property id=&quot;20148&quot; value=&quot;5&quot;/&gt;&lt;property id=&quot;20300&quot; value=&quot;Slide 10&quot;/&gt;&lt;property id=&quot;20307&quot; value=&quot;424&quot;/&gt;&lt;/object&gt;&lt;object type=&quot;3&quot; unique_id=&quot;16467&quot;&gt;&lt;property id=&quot;20148&quot; value=&quot;5&quot;/&gt;&lt;property id=&quot;20300&quot; value=&quot;Slide 26&quot;/&gt;&lt;property id=&quot;20307&quot; value=&quot;436&quot;/&gt;&lt;/object&gt;&lt;object type=&quot;3&quot; unique_id=&quot;16468&quot;&gt;&lt;property id=&quot;20148&quot; value=&quot;5&quot;/&gt;&lt;property id=&quot;20300&quot; value=&quot;Slide 27&quot;/&gt;&lt;property id=&quot;20307&quot; value=&quot;437&quot;/&gt;&lt;/object&gt;&lt;object type=&quot;3&quot; unique_id=&quot;16469&quot;&gt;&lt;property id=&quot;20148&quot; value=&quot;5&quot;/&gt;&lt;property id=&quot;20300&quot; value=&quot;Slide 28&quot;/&gt;&lt;property id=&quot;20307&quot; value=&quot;438&quot;/&gt;&lt;/object&gt;&lt;object type=&quot;3&quot; unique_id=&quot;16470&quot;&gt;&lt;property id=&quot;20148&quot; value=&quot;5&quot;/&gt;&lt;property id=&quot;20300&quot; value=&quot;Slide 29 - &amp;quot;POISTETTUJA&amp;quot;&quot;/&gt;&lt;property id=&quot;20307&quot; value=&quot;435&quot;/&gt;&lt;/object&gt;&lt;object type=&quot;3&quot; unique_id=&quot;16471&quot;&gt;&lt;property id=&quot;20148&quot; value=&quot;5&quot;/&gt;&lt;property id=&quot;20300&quot; value=&quot;Slide 30&quot;/&gt;&lt;property id=&quot;20307&quot; value=&quot;425&quot;/&gt;&lt;/object&gt;&lt;object type=&quot;3&quot; unique_id=&quot;16472&quot;&gt;&lt;property id=&quot;20148&quot; value=&quot;5&quot;/&gt;&lt;property id=&quot;20300&quot; value=&quot;Slide 31&quot;/&gt;&lt;property id=&quot;20307&quot; value=&quot;426&quot;/&gt;&lt;/object&gt;&lt;object type=&quot;3&quot; unique_id=&quot;16473&quot;&gt;&lt;property id=&quot;20148&quot; value=&quot;5&quot;/&gt;&lt;property id=&quot;20300&quot; value=&quot;Slide 32&quot;/&gt;&lt;property id=&quot;20307&quot; value=&quot;427&quot;/&gt;&lt;/object&gt;&lt;object type=&quot;3&quot; unique_id=&quot;16474&quot;&gt;&lt;property id=&quot;20148&quot; value=&quot;5&quot;/&gt;&lt;property id=&quot;20300&quot; value=&quot;Slide 33&quot;/&gt;&lt;property id=&quot;20307&quot; value=&quot;428&quot;/&gt;&lt;/object&gt;&lt;object type=&quot;3&quot; unique_id=&quot;16475&quot;&gt;&lt;property id=&quot;20148&quot; value=&quot;5&quot;/&gt;&lt;property id=&quot;20300&quot; value=&quot;Slide 34&quot;/&gt;&lt;property id=&quot;20307&quot; value=&quot;432&quot;/&gt;&lt;/object&gt;&lt;object type=&quot;3&quot; unique_id=&quot;16476&quot;&gt;&lt;property id=&quot;20148&quot; value=&quot;5&quot;/&gt;&lt;property id=&quot;20300&quot; value=&quot;Slide 35&quot;/&gt;&lt;property id=&quot;20307&quot; value=&quot;433&quot;/&gt;&lt;/object&gt;&lt;object type=&quot;3&quot; unique_id=&quot;16793&quot;&gt;&lt;property id=&quot;20148&quot; value=&quot;5&quot;/&gt;&lt;property id=&quot;20300&quot; value=&quot;Slide 20&quot;/&gt;&lt;property id=&quot;20307&quot; value=&quot;439&quot;/&gt;&lt;/object&gt;&lt;object type=&quot;3&quot; unique_id=&quot;16974&quot;&gt;&lt;property id=&quot;20148&quot; value=&quot;5&quot;/&gt;&lt;property id=&quot;20300&quot; value=&quot;Slide 21&quot;/&gt;&lt;property id=&quot;20307&quot; value=&quot;440&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17214</TotalTime>
  <Words>2556</Words>
  <Application>Microsoft Office PowerPoint</Application>
  <PresentationFormat>On-screen Show (4:3)</PresentationFormat>
  <Paragraphs>408</Paragraphs>
  <Slides>35</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 PL Mingti2L Big5</vt:lpstr>
      <vt:lpstr>Arial</vt:lpstr>
      <vt:lpstr>Calibri</vt:lpstr>
      <vt:lpstr>Calibri Light</vt:lpstr>
      <vt:lpstr>Cambria Math</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911</cp:revision>
  <cp:lastPrinted>2016-09-05T06:35:50Z</cp:lastPrinted>
  <dcterms:created xsi:type="dcterms:W3CDTF">2009-02-04T09:59:18Z</dcterms:created>
  <dcterms:modified xsi:type="dcterms:W3CDTF">2017-03-02T17:27:08Z</dcterms:modified>
</cp:coreProperties>
</file>