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9e9986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9e9986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9e9986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9e9986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We had no prior knowledge of mobile app development, so it takes a while and a lot of effort to learn the technology (flutter). This is the first time we have used the fluent framework to develop software. We have no experience, so we have taken many detours. We have learned a lot in the process of developing and improving.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9e9986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9e9986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QLS: </a:t>
            </a:r>
            <a:r>
              <a:rPr lang="en"/>
              <a:t>OOAD pattern design </a:t>
            </a:r>
            <a:endParaRPr/>
          </a:p>
          <a:p>
            <a:pPr indent="0" lvl="0" marL="0" rtl="0" algn="l">
              <a:spcBef>
                <a:spcPts val="0"/>
              </a:spcBef>
              <a:spcAft>
                <a:spcPts val="0"/>
              </a:spcAft>
              <a:buNone/>
            </a:pPr>
            <a:r>
              <a:rPr lang="en"/>
              <a:t>YBY: Code development</a:t>
            </a:r>
            <a:endParaRPr/>
          </a:p>
          <a:p>
            <a:pPr indent="0" lvl="0" marL="0" rtl="0" algn="l">
              <a:spcBef>
                <a:spcPts val="0"/>
              </a:spcBef>
              <a:spcAft>
                <a:spcPts val="0"/>
              </a:spcAft>
              <a:buNone/>
            </a:pPr>
            <a:r>
              <a:rPr lang="en"/>
              <a:t>QHM: Code improve and test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9e9986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9e9986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9e9986f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9e9986f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Boulder FM - Farmers Market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Yibo Yang, Qinglu Sun, Qihang Mao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33550" y="145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323850" lvl="0" marL="457200" rtl="0" algn="l">
              <a:spcBef>
                <a:spcPts val="1200"/>
              </a:spcBef>
              <a:spcAft>
                <a:spcPts val="0"/>
              </a:spcAft>
              <a:buSzPts val="1500"/>
              <a:buChar char="●"/>
            </a:pPr>
            <a:r>
              <a:rPr lang="en" sz="1500"/>
              <a:t>Simulate a farmers market working process</a:t>
            </a:r>
            <a:endParaRPr sz="1500"/>
          </a:p>
          <a:p>
            <a:pPr indent="-323850" lvl="0" marL="457200" rtl="0" algn="l">
              <a:spcBef>
                <a:spcPts val="0"/>
              </a:spcBef>
              <a:spcAft>
                <a:spcPts val="0"/>
              </a:spcAft>
              <a:buSzPts val="1500"/>
              <a:buChar char="●"/>
            </a:pPr>
            <a:r>
              <a:rPr lang="en" sz="1500"/>
              <a:t>Farmers to post their products in this market easily and directly. </a:t>
            </a:r>
            <a:endParaRPr sz="1500"/>
          </a:p>
          <a:p>
            <a:pPr indent="-323850" lvl="0" marL="457200" rtl="0" algn="l">
              <a:spcBef>
                <a:spcPts val="0"/>
              </a:spcBef>
              <a:spcAft>
                <a:spcPts val="0"/>
              </a:spcAft>
              <a:buSzPts val="1500"/>
              <a:buChar char="●"/>
            </a:pPr>
            <a:r>
              <a:rPr lang="en" sz="1500"/>
              <a:t>Helps the customer to view the availability of the items in store.  </a:t>
            </a:r>
            <a:endParaRPr sz="1500"/>
          </a:p>
          <a:p>
            <a:pPr indent="-323850" lvl="0" marL="457200" rtl="0" algn="l">
              <a:spcBef>
                <a:spcPts val="0"/>
              </a:spcBef>
              <a:spcAft>
                <a:spcPts val="0"/>
              </a:spcAft>
              <a:buSzPts val="1500"/>
              <a:buChar char="●"/>
            </a:pPr>
            <a:r>
              <a:rPr lang="en" sz="1500"/>
              <a:t>Farmers(sellers) can add the items into their store, make changes such as update and delete and recommend items to customers</a:t>
            </a:r>
            <a:endParaRPr sz="1500"/>
          </a:p>
          <a:p>
            <a:pPr indent="-323850" lvl="0" marL="457200" rtl="0" algn="l">
              <a:spcBef>
                <a:spcPts val="0"/>
              </a:spcBef>
              <a:spcAft>
                <a:spcPts val="0"/>
              </a:spcAft>
              <a:buSzPts val="1500"/>
              <a:buChar char="●"/>
            </a:pPr>
            <a:r>
              <a:rPr lang="en" sz="1500"/>
              <a:t>Customers can view, and make purchases.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4837863" y="584725"/>
            <a:ext cx="3560200" cy="1335075"/>
          </a:xfrm>
          <a:prstGeom prst="rect">
            <a:avLst/>
          </a:prstGeom>
          <a:noFill/>
          <a:ln>
            <a:noFill/>
          </a:ln>
        </p:spPr>
      </p:pic>
      <p:pic>
        <p:nvPicPr>
          <p:cNvPr id="78" name="Google Shape;78;p15"/>
          <p:cNvPicPr preferRelativeResize="0"/>
          <p:nvPr/>
        </p:nvPicPr>
        <p:blipFill>
          <a:blip r:embed="rId4">
            <a:alphaModFix/>
          </a:blip>
          <a:stretch>
            <a:fillRect/>
          </a:stretch>
        </p:blipFill>
        <p:spPr>
          <a:xfrm>
            <a:off x="5156675" y="1799075"/>
            <a:ext cx="2879776" cy="1475875"/>
          </a:xfrm>
          <a:prstGeom prst="rect">
            <a:avLst/>
          </a:prstGeom>
          <a:noFill/>
          <a:ln>
            <a:noFill/>
          </a:ln>
        </p:spPr>
      </p:pic>
      <p:pic>
        <p:nvPicPr>
          <p:cNvPr id="79" name="Google Shape;79;p15"/>
          <p:cNvPicPr preferRelativeResize="0"/>
          <p:nvPr/>
        </p:nvPicPr>
        <p:blipFill>
          <a:blip r:embed="rId5">
            <a:alphaModFix/>
          </a:blip>
          <a:stretch>
            <a:fillRect/>
          </a:stretch>
        </p:blipFill>
        <p:spPr>
          <a:xfrm>
            <a:off x="6400333" y="3465175"/>
            <a:ext cx="2446400" cy="1223200"/>
          </a:xfrm>
          <a:prstGeom prst="rect">
            <a:avLst/>
          </a:prstGeom>
          <a:noFill/>
          <a:ln>
            <a:noFill/>
          </a:ln>
        </p:spPr>
      </p:pic>
      <p:pic>
        <p:nvPicPr>
          <p:cNvPr id="80" name="Google Shape;80;p15"/>
          <p:cNvPicPr preferRelativeResize="0"/>
          <p:nvPr/>
        </p:nvPicPr>
        <p:blipFill rotWithShape="1">
          <a:blip r:embed="rId6">
            <a:alphaModFix/>
          </a:blip>
          <a:srcRect b="0" l="23652" r="21111" t="0"/>
          <a:stretch/>
        </p:blipFill>
        <p:spPr>
          <a:xfrm>
            <a:off x="4790175" y="3667525"/>
            <a:ext cx="1021224" cy="102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Login page</a:t>
            </a:r>
            <a:endParaRPr sz="1900"/>
          </a:p>
          <a:p>
            <a:pPr indent="-349250" lvl="0" marL="457200" rtl="0" algn="l">
              <a:spcBef>
                <a:spcPts val="0"/>
              </a:spcBef>
              <a:spcAft>
                <a:spcPts val="0"/>
              </a:spcAft>
              <a:buSzPts val="1900"/>
              <a:buChar char="●"/>
            </a:pPr>
            <a:r>
              <a:rPr lang="en" sz="1900"/>
              <a:t>Register</a:t>
            </a:r>
            <a:endParaRPr sz="1900"/>
          </a:p>
          <a:p>
            <a:pPr indent="-349250" lvl="0" marL="457200" rtl="0" algn="l">
              <a:spcBef>
                <a:spcPts val="0"/>
              </a:spcBef>
              <a:spcAft>
                <a:spcPts val="0"/>
              </a:spcAft>
              <a:buSzPts val="1900"/>
              <a:buChar char="●"/>
            </a:pPr>
            <a:r>
              <a:rPr lang="en" sz="1900"/>
              <a:t>Home Page</a:t>
            </a:r>
            <a:endParaRPr sz="1900"/>
          </a:p>
          <a:p>
            <a:pPr indent="-349250" lvl="0" marL="457200" rtl="0" algn="l">
              <a:spcBef>
                <a:spcPts val="0"/>
              </a:spcBef>
              <a:spcAft>
                <a:spcPts val="0"/>
              </a:spcAft>
              <a:buSzPts val="1900"/>
              <a:buChar char="●"/>
            </a:pPr>
            <a:r>
              <a:rPr lang="en" sz="1900"/>
              <a:t>Profile Page</a:t>
            </a:r>
            <a:endParaRPr sz="1900"/>
          </a:p>
          <a:p>
            <a:pPr indent="-349250" lvl="0" marL="457200" rtl="0" algn="l">
              <a:spcBef>
                <a:spcPts val="0"/>
              </a:spcBef>
              <a:spcAft>
                <a:spcPts val="0"/>
              </a:spcAft>
              <a:buSzPts val="1900"/>
              <a:buChar char="●"/>
            </a:pPr>
            <a:r>
              <a:rPr lang="en" sz="1900"/>
              <a:t>Notification Page</a:t>
            </a:r>
            <a:endParaRPr sz="1900"/>
          </a:p>
          <a:p>
            <a:pPr indent="-349250" lvl="0" marL="457200" rtl="0" algn="l">
              <a:spcBef>
                <a:spcPts val="0"/>
              </a:spcBef>
              <a:spcAft>
                <a:spcPts val="0"/>
              </a:spcAft>
              <a:buSzPts val="1900"/>
              <a:buChar char="●"/>
            </a:pPr>
            <a:r>
              <a:rPr lang="en" sz="1900"/>
              <a:t>Class structures </a:t>
            </a:r>
            <a:endParaRPr sz="1900"/>
          </a:p>
          <a:p>
            <a:pPr indent="-349250" lvl="0" marL="457200" rtl="0" algn="l">
              <a:spcBef>
                <a:spcPts val="0"/>
              </a:spcBef>
              <a:spcAft>
                <a:spcPts val="0"/>
              </a:spcAft>
              <a:buSzPts val="1900"/>
              <a:buChar char="●"/>
            </a:pPr>
            <a:r>
              <a:rPr lang="en" sz="1900"/>
              <a:t>Front end &amp; back end</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Reflection</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Time </a:t>
            </a:r>
            <a:r>
              <a:rPr lang="en" sz="1700"/>
              <a:t>management</a:t>
            </a:r>
            <a:r>
              <a:rPr lang="en" sz="1700"/>
              <a:t> </a:t>
            </a:r>
            <a:endParaRPr sz="1700"/>
          </a:p>
          <a:p>
            <a:pPr indent="-336550" lvl="0" marL="457200" rtl="0" algn="l">
              <a:spcBef>
                <a:spcPts val="0"/>
              </a:spcBef>
              <a:spcAft>
                <a:spcPts val="0"/>
              </a:spcAft>
              <a:buSzPts val="1700"/>
              <a:buChar char="●"/>
            </a:pPr>
            <a:r>
              <a:rPr lang="en" sz="1700"/>
              <a:t>Maintain high-frequency communication</a:t>
            </a:r>
            <a:endParaRPr sz="1700"/>
          </a:p>
          <a:p>
            <a:pPr indent="-336550" lvl="0" marL="457200" rtl="0" algn="l">
              <a:spcBef>
                <a:spcPts val="0"/>
              </a:spcBef>
              <a:spcAft>
                <a:spcPts val="0"/>
              </a:spcAft>
              <a:buSzPts val="1700"/>
              <a:buChar char="●"/>
            </a:pPr>
            <a:r>
              <a:rPr lang="en" sz="1700"/>
              <a:t>Project Plan</a:t>
            </a:r>
            <a:endParaRPr sz="1700"/>
          </a:p>
          <a:p>
            <a:pPr indent="-336550" lvl="0" marL="457200" rtl="0" algn="l">
              <a:spcBef>
                <a:spcPts val="0"/>
              </a:spcBef>
              <a:spcAft>
                <a:spcPts val="0"/>
              </a:spcAft>
              <a:buSzPts val="1700"/>
              <a:buChar char="●"/>
            </a:pPr>
            <a:r>
              <a:rPr lang="en" sz="1700"/>
              <a:t>Lack of knowledge of mobile app development</a:t>
            </a:r>
            <a:endParaRPr sz="1700"/>
          </a:p>
          <a:p>
            <a:pPr indent="0" lvl="0" marL="0" rtl="0" algn="l">
              <a:spcBef>
                <a:spcPts val="120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