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emf" ContentType="image/x-emf"/>
  <Default Extension="png" ContentType="image/png"/>
  <Default Extension="wmf" ContentType="image/x-w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21"/>
  </p:notesMasterIdLst>
  <p:sldIdLst>
    <p:sldId id="256" r:id="rId4"/>
    <p:sldId id="257" r:id="rId5"/>
    <p:sldId id="377" r:id="rId6"/>
    <p:sldId id="378" r:id="rId7"/>
    <p:sldId id="372" r:id="rId8"/>
    <p:sldId id="373" r:id="rId9"/>
    <p:sldId id="374" r:id="rId10"/>
    <p:sldId id="375" r:id="rId11"/>
    <p:sldId id="446" r:id="rId12"/>
    <p:sldId id="379" r:id="rId13"/>
    <p:sldId id="342" r:id="rId14"/>
    <p:sldId id="380" r:id="rId15"/>
    <p:sldId id="343" r:id="rId16"/>
    <p:sldId id="344" r:id="rId17"/>
    <p:sldId id="345" r:id="rId18"/>
    <p:sldId id="381" r:id="rId19"/>
    <p:sldId id="346" r:id="rId20"/>
    <p:sldId id="279" r:id="rId22"/>
    <p:sldId id="280" r:id="rId23"/>
    <p:sldId id="281" r:id="rId24"/>
    <p:sldId id="282" r:id="rId25"/>
    <p:sldId id="329" r:id="rId26"/>
    <p:sldId id="287" r:id="rId27"/>
    <p:sldId id="330" r:id="rId28"/>
    <p:sldId id="290" r:id="rId29"/>
    <p:sldId id="302" r:id="rId30"/>
    <p:sldId id="331" r:id="rId31"/>
    <p:sldId id="332" r:id="rId32"/>
    <p:sldId id="438" r:id="rId33"/>
    <p:sldId id="320" r:id="rId34"/>
    <p:sldId id="305" r:id="rId35"/>
    <p:sldId id="306" r:id="rId36"/>
    <p:sldId id="307" r:id="rId37"/>
    <p:sldId id="333" r:id="rId38"/>
    <p:sldId id="309" r:id="rId39"/>
    <p:sldId id="336" r:id="rId40"/>
  </p:sldIdLst>
  <p:sldSz cx="9144000" cy="6858000" type="screen4x3"/>
  <p:notesSz cx="6858000" cy="9144000"/>
  <p:custDataLst>
    <p:tags r:id="rId44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FF"/>
    <a:srgbClr val="FF0066"/>
    <a:srgbClr val="0000CC"/>
    <a:srgbClr val="FF3300"/>
    <a:srgbClr val="004D86"/>
    <a:srgbClr val="006600"/>
    <a:srgbClr val="FF00FF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188"/>
    <p:restoredTop sz="50000"/>
  </p:normalViewPr>
  <p:slideViewPr>
    <p:cSldViewPr showGuides="1">
      <p:cViewPr varScale="1">
        <p:scale>
          <a:sx n="54" d="100"/>
          <a:sy n="54" d="100"/>
        </p:scale>
        <p:origin x="356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2190"/>
    </p:cViewPr>
  </p:sorter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4" Type="http://schemas.openxmlformats.org/officeDocument/2006/relationships/tags" Target="tags/tag2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1E16057-FAF3-B142-92ED-34BDFF182BF0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25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D1E79FE-8CC2-1641-B4C8-18F9D76CC2F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幻灯片图像占位符 1"/>
          <p:cNvSpPr/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16386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r>
              <a:rPr lang="en-US" altLang="zh-CN"/>
              <a:t>C(n)</a:t>
            </a:r>
            <a:r>
              <a:rPr lang="zh-CN" altLang="en-US"/>
              <a:t>表示求的是最大和最小的比较次数，当</a:t>
            </a:r>
            <a:r>
              <a:rPr lang="en-US" altLang="zh-CN"/>
              <a:t>n&gt;2</a:t>
            </a:r>
            <a:r>
              <a:rPr lang="zh-CN" altLang="en-US"/>
              <a:t>时，相当于将它们分成两部分，分别求最大最小即</a:t>
            </a:r>
            <a:r>
              <a:rPr lang="en-US" altLang="zh-CN"/>
              <a:t>2C</a:t>
            </a:r>
            <a:r>
              <a:rPr lang="zh-CN" altLang="en-US"/>
              <a:t>（</a:t>
            </a:r>
            <a:r>
              <a:rPr lang="en-US" altLang="zh-CN"/>
              <a:t>n/2)</a:t>
            </a:r>
            <a:r>
              <a:rPr lang="zh-CN" altLang="en-US"/>
              <a:t>，在</a:t>
            </a:r>
            <a:r>
              <a:rPr lang="en-US" altLang="zh-CN"/>
              <a:t>n/2</a:t>
            </a:r>
            <a:r>
              <a:rPr lang="zh-CN" altLang="en-US"/>
              <a:t>中找到一个最大值和一个最小值，最后在</a:t>
            </a:r>
            <a:r>
              <a:rPr lang="en-US" altLang="zh-CN"/>
              <a:t>4</a:t>
            </a:r>
            <a:r>
              <a:rPr lang="zh-CN" altLang="en-US"/>
              <a:t>个值中通过两次比较找到最后的</a:t>
            </a:r>
            <a:r>
              <a:rPr lang="zh-CN" altLang="en-US"/>
              <a:t>最大和最小值。</a:t>
            </a:r>
            <a:endParaRPr lang="zh-CN" altLang="en-US"/>
          </a:p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9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000100" y="2271713"/>
            <a:ext cx="7215238" cy="1585915"/>
          </a:xfrm>
        </p:spPr>
        <p:txBody>
          <a:bodyPr/>
          <a:lstStyle>
            <a:lvl1pPr algn="ctr">
              <a:defRPr sz="44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19969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900122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400">
                <a:solidFill>
                  <a:schemeClr val="bg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>
              <a:defRPr sz="1400">
                <a:solidFill>
                  <a:schemeClr val="bg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4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B8FF812-2173-1D41-A7A5-911972645AB3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单击图标添加图片</a:t>
            </a: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rgbClr val="454545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69113" y="215900"/>
            <a:ext cx="2085975" cy="63373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15900"/>
            <a:ext cx="6107113" cy="63373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9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000100" y="2271713"/>
            <a:ext cx="7215238" cy="1585915"/>
          </a:xfrm>
        </p:spPr>
        <p:txBody>
          <a:bodyPr/>
          <a:lstStyle>
            <a:lvl1pPr algn="ctr">
              <a:defRPr sz="44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19969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900122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400">
                <a:solidFill>
                  <a:schemeClr val="bg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>
              <a:defRPr sz="1400">
                <a:solidFill>
                  <a:schemeClr val="bg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4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B8FF812-2173-1D41-A7A5-911972645AB3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3"/>
          <p:cNvSpPr txBox="1"/>
          <p:nvPr/>
        </p:nvSpPr>
        <p:spPr>
          <a:xfrm>
            <a:off x="7816850" y="6488113"/>
            <a:ext cx="1327150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lvl="0" algn="r" eaLnBrk="1" hangingPunct="1"/>
            <a:r>
              <a:rPr lang="zh-CN" altLang="en-US" sz="900">
                <a:solidFill>
                  <a:srgbClr val="BFBFB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段旭良</a:t>
            </a:r>
            <a:r>
              <a:rPr lang="en-US" altLang="zh-CN" sz="900">
                <a:solidFill>
                  <a:srgbClr val="BFBFB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@</a:t>
            </a:r>
            <a:r>
              <a:rPr lang="zh-CN" altLang="en-US" sz="900">
                <a:solidFill>
                  <a:srgbClr val="BFBFB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四川农业大学</a:t>
            </a:r>
            <a:endParaRPr lang="en-US" altLang="zh-CN" sz="900">
              <a:solidFill>
                <a:srgbClr val="BFBFB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algn="r" eaLnBrk="1" hangingPunct="1"/>
            <a:r>
              <a:rPr lang="en-US" altLang="zh-CN" sz="900">
                <a:solidFill>
                  <a:srgbClr val="BFBFB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5025968@qq.com</a:t>
            </a:r>
            <a:endParaRPr lang="zh-CN" altLang="en-US" sz="900">
              <a:solidFill>
                <a:srgbClr val="BFBFB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38" y="857250"/>
            <a:ext cx="8337550" cy="4603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TextBox 5"/>
          <p:cNvSpPr txBox="1"/>
          <p:nvPr/>
        </p:nvSpPr>
        <p:spPr>
          <a:xfrm>
            <a:off x="7816850" y="6488113"/>
            <a:ext cx="1327150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lvl="0" algn="r" eaLnBrk="1" hangingPunct="1"/>
            <a:r>
              <a:rPr lang="zh-CN" altLang="en-US" sz="900">
                <a:solidFill>
                  <a:srgbClr val="BFBFB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段旭良</a:t>
            </a:r>
            <a:r>
              <a:rPr lang="en-US" altLang="zh-CN" sz="900">
                <a:solidFill>
                  <a:srgbClr val="BFBFB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@</a:t>
            </a:r>
            <a:r>
              <a:rPr lang="zh-CN" altLang="en-US" sz="900">
                <a:solidFill>
                  <a:srgbClr val="BFBFB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四川农业大学</a:t>
            </a:r>
            <a:endParaRPr lang="en-US" altLang="zh-CN" sz="900">
              <a:solidFill>
                <a:srgbClr val="BFBFB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algn="r" eaLnBrk="1" hangingPunct="1"/>
            <a:r>
              <a:rPr lang="en-US" altLang="zh-CN" sz="900">
                <a:solidFill>
                  <a:srgbClr val="BFBFB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5025968@qq.com</a:t>
            </a:r>
            <a:endParaRPr lang="zh-CN" altLang="en-US" sz="900">
              <a:solidFill>
                <a:srgbClr val="BFBFB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7" name="TextBox 6"/>
          <p:cNvSpPr txBox="1"/>
          <p:nvPr/>
        </p:nvSpPr>
        <p:spPr>
          <a:xfrm>
            <a:off x="7816850" y="6488113"/>
            <a:ext cx="1327150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lvl="0" algn="r" eaLnBrk="1" hangingPunct="1"/>
            <a:r>
              <a:rPr lang="zh-CN" altLang="en-US" sz="900">
                <a:solidFill>
                  <a:srgbClr val="BFBFB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段旭良</a:t>
            </a:r>
            <a:r>
              <a:rPr lang="en-US" altLang="zh-CN" sz="900">
                <a:solidFill>
                  <a:srgbClr val="BFBFB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@</a:t>
            </a:r>
            <a:r>
              <a:rPr lang="zh-CN" altLang="en-US" sz="900">
                <a:solidFill>
                  <a:srgbClr val="BFBFB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四川农业大学</a:t>
            </a:r>
            <a:endParaRPr lang="en-US" altLang="zh-CN" sz="900">
              <a:solidFill>
                <a:srgbClr val="BFBFB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algn="r" eaLnBrk="1" hangingPunct="1"/>
            <a:r>
              <a:rPr lang="en-US" altLang="zh-CN" sz="900">
                <a:solidFill>
                  <a:srgbClr val="BFBFB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5025968@qq.com</a:t>
            </a:r>
            <a:endParaRPr lang="zh-CN" altLang="en-US" sz="900">
              <a:solidFill>
                <a:srgbClr val="BFBFB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42852"/>
            <a:ext cx="8305800" cy="682648"/>
          </a:xfrm>
        </p:spPr>
        <p:txBody>
          <a:bodyPr/>
          <a:lstStyle>
            <a:lvl1pPr>
              <a:defRPr sz="3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="1" i="0" baseline="0">
                <a:ea typeface="宋体" panose="02010600030101010101" pitchFamily="2" charset="-122"/>
              </a:defRPr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3"/>
          <p:cNvSpPr txBox="1"/>
          <p:nvPr/>
        </p:nvSpPr>
        <p:spPr>
          <a:xfrm>
            <a:off x="7816850" y="6488113"/>
            <a:ext cx="1327150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lvl="0" algn="r" eaLnBrk="1" hangingPunct="1"/>
            <a:r>
              <a:rPr lang="zh-CN" altLang="en-US" sz="900">
                <a:solidFill>
                  <a:srgbClr val="BFBFB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段旭良</a:t>
            </a:r>
            <a:r>
              <a:rPr lang="en-US" altLang="zh-CN" sz="900">
                <a:solidFill>
                  <a:srgbClr val="BFBFB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@</a:t>
            </a:r>
            <a:r>
              <a:rPr lang="zh-CN" altLang="en-US" sz="900">
                <a:solidFill>
                  <a:srgbClr val="BFBFB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四川农业大学</a:t>
            </a:r>
            <a:endParaRPr lang="en-US" altLang="zh-CN" sz="900">
              <a:solidFill>
                <a:srgbClr val="BFBFB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algn="r" eaLnBrk="1" hangingPunct="1"/>
            <a:r>
              <a:rPr lang="en-US" altLang="zh-CN" sz="900">
                <a:solidFill>
                  <a:srgbClr val="BFBFB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5025968@qq.com</a:t>
            </a:r>
            <a:endParaRPr lang="zh-CN" altLang="en-US" sz="900">
              <a:solidFill>
                <a:srgbClr val="BFBFB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42852"/>
            <a:ext cx="8305800" cy="682648"/>
          </a:xfrm>
        </p:spPr>
        <p:txBody>
          <a:bodyPr/>
          <a:lstStyle>
            <a:lvl1pPr>
              <a:defRPr sz="3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409575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57750" y="914400"/>
            <a:ext cx="4097338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3"/>
          <p:cNvSpPr txBox="1"/>
          <p:nvPr/>
        </p:nvSpPr>
        <p:spPr>
          <a:xfrm>
            <a:off x="7816850" y="6488113"/>
            <a:ext cx="1327150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lvl="0" algn="r" eaLnBrk="1" hangingPunct="1"/>
            <a:r>
              <a:rPr lang="zh-CN" altLang="en-US" sz="900">
                <a:solidFill>
                  <a:srgbClr val="BFBFB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段旭良</a:t>
            </a:r>
            <a:r>
              <a:rPr lang="en-US" altLang="zh-CN" sz="900">
                <a:solidFill>
                  <a:srgbClr val="BFBFB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@</a:t>
            </a:r>
            <a:r>
              <a:rPr lang="zh-CN" altLang="en-US" sz="900">
                <a:solidFill>
                  <a:srgbClr val="BFBFB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四川农业大学</a:t>
            </a:r>
            <a:endParaRPr lang="en-US" altLang="zh-CN" sz="900">
              <a:solidFill>
                <a:srgbClr val="BFBFB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algn="r" eaLnBrk="1" hangingPunct="1"/>
            <a:r>
              <a:rPr lang="en-US" altLang="zh-CN" sz="900">
                <a:solidFill>
                  <a:srgbClr val="BFBFB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5025968@qq.com</a:t>
            </a:r>
            <a:endParaRPr lang="zh-CN" altLang="en-US" sz="900">
              <a:solidFill>
                <a:srgbClr val="BFBFB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38" y="857250"/>
            <a:ext cx="8337550" cy="4603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TextBox 5"/>
          <p:cNvSpPr txBox="1"/>
          <p:nvPr/>
        </p:nvSpPr>
        <p:spPr>
          <a:xfrm>
            <a:off x="7816850" y="6488113"/>
            <a:ext cx="1327150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lvl="0" algn="r" eaLnBrk="1" hangingPunct="1"/>
            <a:r>
              <a:rPr lang="zh-CN" altLang="en-US" sz="900">
                <a:solidFill>
                  <a:srgbClr val="BFBFB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段旭良</a:t>
            </a:r>
            <a:r>
              <a:rPr lang="en-US" altLang="zh-CN" sz="900">
                <a:solidFill>
                  <a:srgbClr val="BFBFB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@</a:t>
            </a:r>
            <a:r>
              <a:rPr lang="zh-CN" altLang="en-US" sz="900">
                <a:solidFill>
                  <a:srgbClr val="BFBFB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四川农业大学</a:t>
            </a:r>
            <a:endParaRPr lang="en-US" altLang="zh-CN" sz="900">
              <a:solidFill>
                <a:srgbClr val="BFBFB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algn="r" eaLnBrk="1" hangingPunct="1"/>
            <a:r>
              <a:rPr lang="en-US" altLang="zh-CN" sz="900">
                <a:solidFill>
                  <a:srgbClr val="BFBFB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5025968@qq.com</a:t>
            </a:r>
            <a:endParaRPr lang="zh-CN" altLang="en-US" sz="900">
              <a:solidFill>
                <a:srgbClr val="BFBFB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7" name="TextBox 6"/>
          <p:cNvSpPr txBox="1"/>
          <p:nvPr/>
        </p:nvSpPr>
        <p:spPr>
          <a:xfrm>
            <a:off x="7816850" y="6488113"/>
            <a:ext cx="1327150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lvl="0" algn="r" eaLnBrk="1" hangingPunct="1"/>
            <a:r>
              <a:rPr lang="zh-CN" altLang="en-US" sz="900">
                <a:solidFill>
                  <a:srgbClr val="BFBFB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段旭良</a:t>
            </a:r>
            <a:r>
              <a:rPr lang="en-US" altLang="zh-CN" sz="900">
                <a:solidFill>
                  <a:srgbClr val="BFBFB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@</a:t>
            </a:r>
            <a:r>
              <a:rPr lang="zh-CN" altLang="en-US" sz="900">
                <a:solidFill>
                  <a:srgbClr val="BFBFB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四川农业大学</a:t>
            </a:r>
            <a:endParaRPr lang="en-US" altLang="zh-CN" sz="900">
              <a:solidFill>
                <a:srgbClr val="BFBFB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algn="r" eaLnBrk="1" hangingPunct="1"/>
            <a:r>
              <a:rPr lang="en-US" altLang="zh-CN" sz="900">
                <a:solidFill>
                  <a:srgbClr val="BFBFB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5025968@qq.com</a:t>
            </a:r>
            <a:endParaRPr lang="zh-CN" altLang="en-US" sz="900">
              <a:solidFill>
                <a:srgbClr val="BFBFB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42852"/>
            <a:ext cx="8305800" cy="682648"/>
          </a:xfrm>
        </p:spPr>
        <p:txBody>
          <a:bodyPr/>
          <a:lstStyle>
            <a:lvl1pPr>
              <a:defRPr sz="3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="1" i="0" baseline="0">
                <a:ea typeface="宋体" panose="02010600030101010101" pitchFamily="2" charset="-122"/>
              </a:defRPr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单击图标添加图片</a:t>
            </a: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rgbClr val="454545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69113" y="215900"/>
            <a:ext cx="2085975" cy="63373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15900"/>
            <a:ext cx="6107113" cy="63373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3"/>
          <p:cNvSpPr txBox="1"/>
          <p:nvPr/>
        </p:nvSpPr>
        <p:spPr>
          <a:xfrm>
            <a:off x="7816850" y="6488113"/>
            <a:ext cx="1327150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lvl="0" algn="r" eaLnBrk="1" hangingPunct="1"/>
            <a:r>
              <a:rPr lang="zh-CN" altLang="en-US" sz="900">
                <a:solidFill>
                  <a:srgbClr val="BFBFB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段旭良</a:t>
            </a:r>
            <a:r>
              <a:rPr lang="en-US" altLang="zh-CN" sz="900">
                <a:solidFill>
                  <a:srgbClr val="BFBFB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@</a:t>
            </a:r>
            <a:r>
              <a:rPr lang="zh-CN" altLang="en-US" sz="900">
                <a:solidFill>
                  <a:srgbClr val="BFBFB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四川农业大学</a:t>
            </a:r>
            <a:endParaRPr lang="en-US" altLang="zh-CN" sz="900">
              <a:solidFill>
                <a:srgbClr val="BFBFB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algn="r" eaLnBrk="1" hangingPunct="1"/>
            <a:r>
              <a:rPr lang="en-US" altLang="zh-CN" sz="900">
                <a:solidFill>
                  <a:srgbClr val="BFBFB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5025968@qq.com</a:t>
            </a:r>
            <a:endParaRPr lang="zh-CN" altLang="en-US" sz="900">
              <a:solidFill>
                <a:srgbClr val="BFBFB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42852"/>
            <a:ext cx="8305800" cy="682648"/>
          </a:xfrm>
        </p:spPr>
        <p:txBody>
          <a:bodyPr/>
          <a:lstStyle>
            <a:lvl1pPr>
              <a:defRPr sz="3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409575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57750" y="914400"/>
            <a:ext cx="4097338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10"/>
          <p:cNvSpPr>
            <a:spLocks noGrp="1"/>
          </p:cNvSpPr>
          <p:nvPr>
            <p:ph type="title"/>
          </p:nvPr>
        </p:nvSpPr>
        <p:spPr>
          <a:xfrm>
            <a:off x="609600" y="215900"/>
            <a:ext cx="8305800" cy="6096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11"/>
          <p:cNvSpPr>
            <a:spLocks noGrp="1"/>
          </p:cNvSpPr>
          <p:nvPr>
            <p:ph type="body"/>
          </p:nvPr>
        </p:nvSpPr>
        <p:spPr>
          <a:xfrm>
            <a:off x="609600" y="914400"/>
            <a:ext cx="8345488" cy="5638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/>
  </p:transition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  <a:ea typeface="华文中宋" panose="0201060004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  <a:ea typeface="华文中宋" panose="0201060004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  <a:ea typeface="华文中宋" panose="0201060004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  <a:ea typeface="华文中宋" panose="020106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  <a:ea typeface="华文中宋" panose="0201060004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  <a:ea typeface="华文中宋" panose="0201060004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  <a:ea typeface="华文中宋" panose="0201060004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  <a:ea typeface="华文中宋" panose="02010600040101010101" pitchFamily="2" charset="-122"/>
        </a:defRPr>
      </a:lvl9pPr>
    </p:titleStyle>
    <p:bodyStyle>
      <a:lvl1pPr marL="342900" indent="-3429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rgbClr val="454545"/>
          </a:solidFill>
          <a:latin typeface="Times New Roman" panose="02020603050405020304" pitchFamily="18" charset="0"/>
          <a:ea typeface="+mn-ea"/>
          <a:cs typeface="+mn-cs"/>
        </a:defRPr>
      </a:lvl1pPr>
      <a:lvl2pPr marL="742950" indent="-28575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600">
          <a:solidFill>
            <a:srgbClr val="002060"/>
          </a:solidFill>
          <a:latin typeface="Times New Roman" panose="02020603050405020304" pitchFamily="18" charset="0"/>
          <a:ea typeface="+mj-ea"/>
        </a:defRPr>
      </a:lvl2pPr>
      <a:lvl3pPr marL="1143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b="1">
          <a:solidFill>
            <a:srgbClr val="B4004D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marL="1600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200" b="1">
          <a:solidFill>
            <a:srgbClr val="0038EA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marL="20574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200" b="1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25146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200" b="1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9718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200" b="1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29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200" b="1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886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200" b="1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10"/>
          <p:cNvSpPr>
            <a:spLocks noGrp="1"/>
          </p:cNvSpPr>
          <p:nvPr>
            <p:ph type="title"/>
          </p:nvPr>
        </p:nvSpPr>
        <p:spPr>
          <a:xfrm>
            <a:off x="609600" y="215900"/>
            <a:ext cx="8305800" cy="6096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11"/>
          <p:cNvSpPr>
            <a:spLocks noGrp="1"/>
          </p:cNvSpPr>
          <p:nvPr>
            <p:ph type="body"/>
          </p:nvPr>
        </p:nvSpPr>
        <p:spPr>
          <a:xfrm>
            <a:off x="609600" y="914400"/>
            <a:ext cx="8345488" cy="5638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>
    <p:fade/>
  </p:transition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  <a:ea typeface="华文中宋" panose="0201060004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  <a:ea typeface="华文中宋" panose="0201060004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  <a:ea typeface="华文中宋" panose="0201060004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  <a:ea typeface="华文中宋" panose="020106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  <a:ea typeface="华文中宋" panose="0201060004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  <a:ea typeface="华文中宋" panose="0201060004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  <a:ea typeface="华文中宋" panose="0201060004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  <a:ea typeface="华文中宋" panose="02010600040101010101" pitchFamily="2" charset="-122"/>
        </a:defRPr>
      </a:lvl9pPr>
    </p:titleStyle>
    <p:bodyStyle>
      <a:lvl1pPr marL="342900" indent="-3429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rgbClr val="454545"/>
          </a:solidFill>
          <a:latin typeface="Times New Roman" panose="02020603050405020304" pitchFamily="18" charset="0"/>
          <a:ea typeface="+mn-ea"/>
          <a:cs typeface="+mn-cs"/>
        </a:defRPr>
      </a:lvl1pPr>
      <a:lvl2pPr marL="742950" indent="-28575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600">
          <a:solidFill>
            <a:srgbClr val="002060"/>
          </a:solidFill>
          <a:latin typeface="Times New Roman" panose="02020603050405020304" pitchFamily="18" charset="0"/>
          <a:ea typeface="+mj-ea"/>
        </a:defRPr>
      </a:lvl2pPr>
      <a:lvl3pPr marL="1143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b="1">
          <a:solidFill>
            <a:srgbClr val="B4004D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marL="1600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200" b="1">
          <a:solidFill>
            <a:srgbClr val="0038EA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marL="20574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200" b="1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25146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200" b="1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9718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200" b="1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29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200" b="1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886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200" b="1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emf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wmf"/><Relationship Id="rId1" Type="http://schemas.openxmlformats.org/officeDocument/2006/relationships/oleObject" Target="../embeddings/oleObject2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GI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e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6.emf"/><Relationship Id="rId2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 bwMode="auto">
          <a:ln>
            <a:miter lim="800000"/>
          </a:ln>
          <a:effectLst/>
          <a:scene3d>
            <a:camera prst="orthographicFront"/>
            <a:lightRig rig="balanced" dir="t"/>
          </a:scene3d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all" spc="0" normalizeH="0" baseline="0" noProof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第</a:t>
            </a:r>
            <a:r>
              <a:rPr kumimoji="0" lang="en-US" altLang="zh-CN" sz="4400" b="1" i="0" u="none" strike="noStrike" kern="0" cap="all" spc="0" normalizeH="0" baseline="0" noProof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2</a:t>
            </a:r>
            <a:r>
              <a:rPr kumimoji="0" lang="zh-CN" altLang="en-US" sz="4400" b="1" i="0" u="none" strike="noStrike" kern="0" cap="all" spc="0" normalizeH="0" baseline="0" noProof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章 递归与分治策略</a:t>
            </a:r>
            <a:endParaRPr kumimoji="0" lang="zh-CN" altLang="en-US" sz="4400" b="1" i="0" u="none" strike="noStrike" kern="0" cap="all" spc="0" normalizeH="0" baseline="0" noProof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j-cs"/>
            </a:endParaRPr>
          </a:p>
        </p:txBody>
      </p:sp>
      <p:sp>
        <p:nvSpPr>
          <p:cNvPr id="6146" name="Rectangle 3"/>
          <p:cNvSpPr>
            <a:spLocks noGrp="1"/>
          </p:cNvSpPr>
          <p:nvPr>
            <p:ph type="subTitle" idx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buSzPct val="60000"/>
            </a:pPr>
            <a:endParaRPr lang="zh-CN" altLang="zh-CN"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>
                <a:latin typeface="+mj-lt"/>
                <a:ea typeface="+mj-ea"/>
                <a:cs typeface="+mj-cs"/>
              </a:rPr>
              <a:t>2.2 </a:t>
            </a:r>
            <a:r>
              <a:rPr lang="zh-CN" altLang="en-US">
                <a:latin typeface="+mj-lt"/>
                <a:ea typeface="+mj-ea"/>
                <a:cs typeface="+mj-cs"/>
              </a:rPr>
              <a:t>分治法的基本思想</a:t>
            </a:r>
            <a:r>
              <a:rPr lang="en-US" altLang="zh-CN">
                <a:latin typeface="+mj-lt"/>
                <a:ea typeface="+mj-ea"/>
                <a:cs typeface="+mj-cs"/>
              </a:rPr>
              <a:t>——</a:t>
            </a:r>
            <a:r>
              <a:rPr lang="zh-CN" altLang="en-US">
                <a:latin typeface="+mj-lt"/>
                <a:ea typeface="+mj-ea"/>
                <a:cs typeface="+mj-cs"/>
              </a:rPr>
              <a:t>例</a:t>
            </a:r>
            <a:endParaRPr lang="zh-CN" altLang="en-US">
              <a:latin typeface="+mj-lt"/>
              <a:ea typeface="+mj-ea"/>
              <a:cs typeface="+mj-cs"/>
            </a:endParaRPr>
          </a:p>
        </p:txBody>
      </p:sp>
      <p:sp>
        <p:nvSpPr>
          <p:cNvPr id="10242" name="内容占位符 2"/>
          <p:cNvSpPr>
            <a:spLocks noGrp="1"/>
          </p:cNvSpPr>
          <p:nvPr>
            <p:ph idx="1"/>
          </p:nvPr>
        </p:nvSpPr>
        <p:spPr>
          <a:xfrm>
            <a:off x="609600" y="914400"/>
            <a:ext cx="8345488" cy="32766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/>
              <a:t>伪币问题</a:t>
            </a:r>
            <a:endParaRPr lang="en-US" altLang="zh-CN"/>
          </a:p>
          <a:p>
            <a:pPr lvl="1" eaLnBrk="1" hangingPunct="1">
              <a:buSzPct val="55000"/>
            </a:pP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给你一个装有</a:t>
            </a:r>
            <a:r>
              <a:rPr lang="en-US" altLang="zh-CN" baseline="0">
                <a:latin typeface="Times New Roman" panose="02020603050405020304" pitchFamily="18" charset="0"/>
                <a:ea typeface="宋体" panose="02010600030101010101" pitchFamily="2" charset="-122"/>
              </a:rPr>
              <a:t>16</a:t>
            </a: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个硬币的袋子。</a:t>
            </a:r>
            <a:r>
              <a:rPr lang="en-US" altLang="zh-CN" baseline="0">
                <a:latin typeface="Times New Roman" panose="02020603050405020304" pitchFamily="18" charset="0"/>
                <a:ea typeface="宋体" panose="02010600030101010101" pitchFamily="2" charset="-122"/>
              </a:rPr>
              <a:t>16</a:t>
            </a: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个硬币中有一个是伪造的，并且那个伪造的硬币比真的硬币要</a:t>
            </a:r>
            <a:r>
              <a:rPr lang="zh-CN" altLang="en-US" baseline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轻一些</a:t>
            </a: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。你的任务是</a:t>
            </a:r>
            <a:r>
              <a:rPr lang="zh-CN" altLang="en-US" baseline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找出这个伪造的硬币</a:t>
            </a: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buSzPct val="55000"/>
            </a:pP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提供一台可用来比较两组硬币重量的仪器，可比较硬币的重量是否相同。</a:t>
            </a:r>
            <a:endParaRPr lang="zh-CN" altLang="en-US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4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8200" y="3733800"/>
            <a:ext cx="4343400" cy="30083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4191000"/>
            <a:ext cx="2133600" cy="2133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>
                <a:latin typeface="+mj-lt"/>
                <a:ea typeface="+mj-ea"/>
                <a:cs typeface="+mj-cs"/>
              </a:rPr>
              <a:t>2.2 </a:t>
            </a:r>
            <a:r>
              <a:rPr lang="zh-CN" altLang="en-US">
                <a:latin typeface="+mj-lt"/>
                <a:ea typeface="+mj-ea"/>
                <a:cs typeface="+mj-cs"/>
              </a:rPr>
              <a:t>分治法的基本思想</a:t>
            </a:r>
            <a:r>
              <a:rPr lang="en-US" altLang="zh-CN">
                <a:latin typeface="+mj-lt"/>
                <a:ea typeface="+mj-ea"/>
                <a:cs typeface="+mj-cs"/>
              </a:rPr>
              <a:t>——</a:t>
            </a:r>
            <a:r>
              <a:rPr lang="zh-CN" altLang="en-US">
                <a:latin typeface="+mj-lt"/>
                <a:ea typeface="+mj-ea"/>
                <a:cs typeface="+mj-cs"/>
              </a:rPr>
              <a:t>例</a:t>
            </a:r>
            <a:endParaRPr lang="zh-CN" altLang="en-US"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lvl="1" eaLnBrk="1" hangingPunct="1">
              <a:buSzPct val="55000"/>
            </a:pP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笨办法</a:t>
            </a:r>
            <a:endParaRPr lang="en-US" altLang="zh-CN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eaLnBrk="1" hangingPunct="1">
              <a:buSzPct val="50000"/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比较硬币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的重量。假如硬币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比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轻，则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是伪造的；假如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比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轻，则硬币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是伪造的；假如两硬币重量相等，则比较硬币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和硬币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4……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按照这种方式，可以</a:t>
            </a:r>
            <a:r>
              <a:rPr lang="zh-CN" altLang="en-US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最多通过</a:t>
            </a:r>
            <a:r>
              <a:rPr lang="en-US" altLang="zh-CN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en-US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次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比较来判断伪币的存在并找出这一伪币。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buSzPct val="55000"/>
            </a:pP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分治</a:t>
            </a:r>
            <a:endParaRPr lang="en-US" altLang="zh-CN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eaLnBrk="1" hangingPunct="1">
              <a:buSzPct val="50000"/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把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1 6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个硬币的问题分成两个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硬币的问题来解决。一次比较即可判断是否存在伪币。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14400" lvl="2" indent="0" eaLnBrk="1" hangingPunct="1">
              <a:buSzPct val="50000"/>
              <a:buNone/>
            </a:pP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04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charRg st="104" end="10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charRg st="104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charRg st="104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07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charRg st="107" end="1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charRg st="107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charRg st="107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2.2 </a:t>
            </a:r>
            <a:r>
              <a:rPr lang="zh-CN" altLang="en-US">
                <a:sym typeface="+mn-ea"/>
              </a:rPr>
              <a:t>分治法的基本思想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lnSpc>
                <a:spcPct val="9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 sz="1600"/>
              <a:t>fi</a:t>
            </a:r>
            <a:r>
              <a:rPr lang="en-US" altLang="zh-CN" sz="1600"/>
              <a:t>nd</a:t>
            </a:r>
            <a:r>
              <a:rPr lang="zh-CN" altLang="en-US" sz="1600"/>
              <a:t>(int arr[], int </a:t>
            </a:r>
            <a:r>
              <a:rPr lang="en-US" altLang="zh-CN" sz="1600"/>
              <a:t>l</a:t>
            </a:r>
            <a:r>
              <a:rPr lang="zh-CN" altLang="en-US" sz="1600"/>
              <a:t>, int </a:t>
            </a:r>
            <a:r>
              <a:rPr lang="en-US" altLang="zh-CN" sz="1600"/>
              <a:t>r</a:t>
            </a:r>
            <a:r>
              <a:rPr lang="zh-CN" altLang="en-US" sz="1600"/>
              <a:t>)</a:t>
            </a:r>
            <a:endParaRPr lang="zh-CN" altLang="en-US" sz="1600"/>
          </a:p>
          <a:p>
            <a:pPr marL="0" indent="0">
              <a:lnSpc>
                <a:spcPct val="9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 sz="1600"/>
              <a:t>{</a:t>
            </a:r>
            <a:r>
              <a:rPr lang="en-US" altLang="zh-CN" sz="1600"/>
              <a:t>      </a:t>
            </a:r>
            <a:endParaRPr lang="en-US" altLang="zh-CN" sz="1600"/>
          </a:p>
          <a:p>
            <a:pPr marL="0" indent="0">
              <a:lnSpc>
                <a:spcPct val="9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600"/>
              <a:t>        </a:t>
            </a:r>
            <a:r>
              <a:rPr lang="zh-CN" altLang="en-US" sz="1600"/>
              <a:t>//如果最后二分到只有两个数时</a:t>
            </a:r>
            <a:endParaRPr lang="zh-CN" altLang="en-US" sz="1600"/>
          </a:p>
          <a:p>
            <a:pPr marL="0" indent="0">
              <a:lnSpc>
                <a:spcPct val="9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600"/>
              <a:t>        </a:t>
            </a:r>
            <a:r>
              <a:rPr lang="zh-CN" altLang="en-US" sz="1600"/>
              <a:t>if(</a:t>
            </a:r>
            <a:r>
              <a:rPr lang="en-US" altLang="zh-CN" sz="1600"/>
              <a:t>l</a:t>
            </a:r>
            <a:r>
              <a:rPr lang="zh-CN" altLang="en-US" sz="1600"/>
              <a:t>-</a:t>
            </a:r>
            <a:r>
              <a:rPr lang="en-US" altLang="zh-CN" sz="1600"/>
              <a:t>r</a:t>
            </a:r>
            <a:r>
              <a:rPr lang="zh-CN" altLang="en-US" sz="1600"/>
              <a:t> == 1)</a:t>
            </a:r>
            <a:endParaRPr lang="zh-CN" altLang="en-US" sz="1600"/>
          </a:p>
          <a:p>
            <a:pPr marL="0" indent="0">
              <a:lnSpc>
                <a:spcPct val="9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 sz="1600"/>
              <a:t>	{</a:t>
            </a:r>
            <a:endParaRPr lang="zh-CN" altLang="en-US" sz="1600"/>
          </a:p>
          <a:p>
            <a:pPr marL="0" indent="0">
              <a:lnSpc>
                <a:spcPct val="9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 sz="1600"/>
              <a:t>	</a:t>
            </a:r>
            <a:r>
              <a:rPr lang="en-US" altLang="zh-CN" sz="1600"/>
              <a:t>      </a:t>
            </a:r>
            <a:r>
              <a:rPr lang="zh-CN" altLang="en-US" sz="1600"/>
              <a:t>if(arr[</a:t>
            </a:r>
            <a:r>
              <a:rPr lang="en-US" altLang="zh-CN" sz="1600"/>
              <a:t>l</a:t>
            </a:r>
            <a:r>
              <a:rPr lang="zh-CN" altLang="en-US" sz="1600"/>
              <a:t>] &gt;= arr[</a:t>
            </a:r>
            <a:r>
              <a:rPr lang="en-US" altLang="zh-CN" sz="1600"/>
              <a:t>r</a:t>
            </a:r>
            <a:r>
              <a:rPr lang="zh-CN" altLang="en-US" sz="1600"/>
              <a:t>]) //硬币在后半部分</a:t>
            </a:r>
            <a:endParaRPr lang="zh-CN" altLang="en-US" sz="1600"/>
          </a:p>
          <a:p>
            <a:pPr marL="0" indent="0">
              <a:lnSpc>
                <a:spcPct val="9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 sz="1600"/>
              <a:t>		</a:t>
            </a:r>
            <a:r>
              <a:rPr lang="en-US" sz="1600"/>
              <a:t>arr[l]</a:t>
            </a:r>
            <a:r>
              <a:rPr lang="zh-CN" altLang="en-US" sz="1600"/>
              <a:t>为假币;</a:t>
            </a:r>
            <a:endParaRPr lang="zh-CN" altLang="en-US" sz="1600"/>
          </a:p>
          <a:p>
            <a:pPr marL="0" indent="0">
              <a:lnSpc>
                <a:spcPct val="9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 sz="1600"/>
              <a:t>	</a:t>
            </a:r>
            <a:r>
              <a:rPr lang="en-US" altLang="zh-CN" sz="1600"/>
              <a:t>     </a:t>
            </a:r>
            <a:r>
              <a:rPr lang="zh-CN" altLang="en-US" sz="1600"/>
              <a:t>else</a:t>
            </a:r>
            <a:endParaRPr lang="zh-CN" altLang="en-US" sz="1600"/>
          </a:p>
          <a:p>
            <a:pPr marL="0" indent="0">
              <a:lnSpc>
                <a:spcPct val="9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 sz="1600"/>
              <a:t>		</a:t>
            </a:r>
            <a:r>
              <a:rPr lang="en-US" altLang="zh-CN" sz="1600"/>
              <a:t>arr[r]</a:t>
            </a:r>
            <a:r>
              <a:rPr lang="zh-CN" altLang="en-US" sz="1600"/>
              <a:t>为假币;</a:t>
            </a:r>
            <a:endParaRPr lang="zh-CN" altLang="en-US" sz="1600"/>
          </a:p>
          <a:p>
            <a:pPr marL="0" indent="0">
              <a:lnSpc>
                <a:spcPct val="9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 sz="1600"/>
              <a:t>	}</a:t>
            </a:r>
            <a:endParaRPr lang="zh-CN" altLang="en-US" sz="1600"/>
          </a:p>
          <a:p>
            <a:pPr marL="0" indent="0">
              <a:lnSpc>
                <a:spcPct val="9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 sz="1600"/>
              <a:t>	else</a:t>
            </a:r>
            <a:endParaRPr lang="zh-CN" altLang="en-US" sz="1600"/>
          </a:p>
          <a:p>
            <a:pPr marL="0" indent="0">
              <a:lnSpc>
                <a:spcPct val="9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 sz="1600"/>
              <a:t>	{</a:t>
            </a:r>
            <a:endParaRPr lang="zh-CN" altLang="en-US" sz="1600"/>
          </a:p>
          <a:p>
            <a:pPr marL="0" indent="0">
              <a:lnSpc>
                <a:spcPct val="9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 sz="1600"/>
              <a:t>	</a:t>
            </a:r>
            <a:r>
              <a:rPr lang="en-US" altLang="zh-CN" sz="1600"/>
              <a:t>      </a:t>
            </a:r>
            <a:r>
              <a:rPr lang="zh-CN" altLang="en-US" sz="1600"/>
              <a:t>if(</a:t>
            </a:r>
            <a:r>
              <a:rPr lang="zh-CN" altLang="en-US" sz="1600">
                <a:highlight>
                  <a:srgbClr val="FFFF00"/>
                </a:highlight>
              </a:rPr>
              <a:t>weight</a:t>
            </a:r>
            <a:r>
              <a:rPr lang="zh-CN" altLang="en-US" sz="1600"/>
              <a:t>(arr,</a:t>
            </a:r>
            <a:r>
              <a:rPr lang="en-US" altLang="zh-CN" sz="1600"/>
              <a:t>l</a:t>
            </a:r>
            <a:r>
              <a:rPr lang="zh-CN" altLang="en-US" sz="1600"/>
              <a:t>,(</a:t>
            </a:r>
            <a:r>
              <a:rPr lang="en-US" altLang="zh-CN" sz="1600"/>
              <a:t>l</a:t>
            </a:r>
            <a:r>
              <a:rPr lang="zh-CN" altLang="en-US" sz="1600"/>
              <a:t>+</a:t>
            </a:r>
            <a:r>
              <a:rPr lang="en-US" altLang="zh-CN" sz="1600"/>
              <a:t>r</a:t>
            </a:r>
            <a:r>
              <a:rPr lang="zh-CN" altLang="en-US" sz="1600"/>
              <a:t>)/2) &gt; </a:t>
            </a:r>
            <a:r>
              <a:rPr lang="zh-CN" altLang="en-US" sz="1600">
                <a:highlight>
                  <a:srgbClr val="FFFF00"/>
                </a:highlight>
              </a:rPr>
              <a:t>weight</a:t>
            </a:r>
            <a:r>
              <a:rPr lang="zh-CN" altLang="en-US" sz="1600"/>
              <a:t>(arr,(</a:t>
            </a:r>
            <a:r>
              <a:rPr lang="en-US" altLang="zh-CN" sz="1600"/>
              <a:t>l</a:t>
            </a:r>
            <a:r>
              <a:rPr lang="zh-CN" altLang="en-US" sz="1600"/>
              <a:t>+</a:t>
            </a:r>
            <a:r>
              <a:rPr lang="en-US" altLang="zh-CN" sz="1600"/>
              <a:t>r</a:t>
            </a:r>
            <a:r>
              <a:rPr lang="zh-CN" altLang="en-US" sz="1600"/>
              <a:t>)/2+1,</a:t>
            </a:r>
            <a:r>
              <a:rPr lang="en-US" altLang="zh-CN" sz="1600"/>
              <a:t>r</a:t>
            </a:r>
            <a:r>
              <a:rPr lang="zh-CN" altLang="en-US" sz="1600"/>
              <a:t>)) //硬币在后半部分</a:t>
            </a:r>
            <a:endParaRPr lang="zh-CN" altLang="en-US" sz="1600"/>
          </a:p>
          <a:p>
            <a:pPr marL="0" indent="0">
              <a:lnSpc>
                <a:spcPct val="9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 sz="1600"/>
              <a:t>	</a:t>
            </a:r>
            <a:r>
              <a:rPr lang="en-US" altLang="zh-CN" sz="1600"/>
              <a:t>           </a:t>
            </a:r>
            <a:r>
              <a:rPr lang="zh-CN" altLang="en-US" sz="1600"/>
              <a:t>{</a:t>
            </a:r>
            <a:endParaRPr lang="zh-CN" altLang="en-US" sz="1600"/>
          </a:p>
          <a:p>
            <a:pPr marL="0" indent="0">
              <a:lnSpc>
                <a:spcPct val="9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 sz="1600"/>
              <a:t>		</a:t>
            </a:r>
            <a:r>
              <a:rPr lang="en-US" altLang="zh-CN" sz="1600"/>
              <a:t>l</a:t>
            </a:r>
            <a:r>
              <a:rPr lang="zh-CN" altLang="en-US" sz="1600"/>
              <a:t> =</a:t>
            </a:r>
            <a:r>
              <a:rPr lang="en-US" altLang="zh-CN" sz="1600" u="sng"/>
              <a:t>                         </a:t>
            </a:r>
            <a:r>
              <a:rPr lang="zh-CN" altLang="en-US" sz="1600"/>
              <a:t>;</a:t>
            </a:r>
            <a:endParaRPr lang="zh-CN" altLang="en-US" sz="1600"/>
          </a:p>
          <a:p>
            <a:pPr marL="0" indent="0">
              <a:lnSpc>
                <a:spcPct val="9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 sz="1600"/>
              <a:t> </a:t>
            </a:r>
            <a:r>
              <a:rPr lang="en-US" altLang="zh-CN" sz="1600"/>
              <a:t>                              </a:t>
            </a:r>
            <a:r>
              <a:rPr lang="zh-CN" altLang="en-US" sz="1600"/>
              <a:t>}</a:t>
            </a:r>
            <a:endParaRPr lang="zh-CN" altLang="en-US" sz="1600"/>
          </a:p>
          <a:p>
            <a:pPr marL="0" indent="0">
              <a:lnSpc>
                <a:spcPct val="9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 sz="1600"/>
              <a:t>	</a:t>
            </a:r>
            <a:r>
              <a:rPr lang="en-US" altLang="zh-CN" sz="1600"/>
              <a:t>      </a:t>
            </a:r>
            <a:r>
              <a:rPr lang="zh-CN" altLang="en-US" sz="1600"/>
              <a:t>else</a:t>
            </a:r>
            <a:endParaRPr lang="zh-CN" altLang="en-US" sz="1600"/>
          </a:p>
          <a:p>
            <a:pPr marL="0" indent="0">
              <a:lnSpc>
                <a:spcPct val="9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 sz="1600"/>
              <a:t>		{</a:t>
            </a:r>
            <a:endParaRPr lang="zh-CN" altLang="en-US" sz="1600"/>
          </a:p>
          <a:p>
            <a:pPr marL="0" indent="0">
              <a:lnSpc>
                <a:spcPct val="9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 sz="1600"/>
              <a:t>		</a:t>
            </a:r>
            <a:r>
              <a:rPr lang="en-US" altLang="zh-CN" sz="1600"/>
              <a:t>r</a:t>
            </a:r>
            <a:r>
              <a:rPr lang="zh-CN" altLang="en-US" sz="1600"/>
              <a:t> =</a:t>
            </a:r>
            <a:r>
              <a:rPr lang="zh-CN" altLang="en-US" sz="1600" u="sng"/>
              <a:t> </a:t>
            </a:r>
            <a:r>
              <a:rPr lang="en-US" altLang="zh-CN" sz="1600" u="sng"/>
              <a:t>                           </a:t>
            </a:r>
            <a:r>
              <a:rPr lang="zh-CN" altLang="en-US" sz="1600"/>
              <a:t>;</a:t>
            </a:r>
            <a:endParaRPr lang="zh-CN" altLang="en-US" sz="1600"/>
          </a:p>
          <a:p>
            <a:pPr marL="0" indent="0">
              <a:lnSpc>
                <a:spcPct val="9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 sz="1600"/>
              <a:t>		}</a:t>
            </a:r>
            <a:endParaRPr lang="zh-CN" altLang="en-US" sz="1600"/>
          </a:p>
          <a:p>
            <a:pPr marL="0" indent="0">
              <a:lnSpc>
                <a:spcPct val="9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 sz="1600"/>
              <a:t>	</a:t>
            </a:r>
            <a:r>
              <a:rPr lang="en-US" altLang="zh-CN" sz="1600"/>
              <a:t>       </a:t>
            </a:r>
            <a:r>
              <a:rPr lang="zh-CN" altLang="en-US" sz="1600"/>
              <a:t>return find(arr, </a:t>
            </a:r>
            <a:r>
              <a:rPr lang="en-US" altLang="zh-CN" sz="1600"/>
              <a:t>l</a:t>
            </a:r>
            <a:r>
              <a:rPr lang="zh-CN" altLang="en-US" sz="1600"/>
              <a:t>, </a:t>
            </a:r>
            <a:r>
              <a:rPr lang="en-US" altLang="zh-CN" sz="1600"/>
              <a:t>r</a:t>
            </a:r>
            <a:r>
              <a:rPr lang="zh-CN" altLang="en-US" sz="1600"/>
              <a:t>);</a:t>
            </a:r>
            <a:endParaRPr lang="zh-CN" altLang="en-US" sz="1600"/>
          </a:p>
          <a:p>
            <a:pPr marL="0" indent="0">
              <a:lnSpc>
                <a:spcPct val="9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 sz="1600"/>
              <a:t>	}</a:t>
            </a:r>
            <a:endParaRPr lang="zh-CN" altLang="en-US" sz="1600"/>
          </a:p>
          <a:p>
            <a:pPr marL="0" indent="0">
              <a:lnSpc>
                <a:spcPct val="9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600"/>
              <a:t>    </a:t>
            </a:r>
            <a:r>
              <a:rPr lang="zh-CN" altLang="en-US" sz="1600"/>
              <a:t>}</a:t>
            </a: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>
                <a:latin typeface="+mj-lt"/>
                <a:ea typeface="+mj-ea"/>
                <a:cs typeface="+mj-cs"/>
              </a:rPr>
              <a:t>2.2 </a:t>
            </a:r>
            <a:r>
              <a:rPr lang="zh-CN" altLang="en-US">
                <a:latin typeface="+mj-lt"/>
                <a:ea typeface="+mj-ea"/>
                <a:cs typeface="+mj-cs"/>
              </a:rPr>
              <a:t>分治法的基本思想</a:t>
            </a:r>
            <a:r>
              <a:rPr lang="en-US" altLang="zh-CN">
                <a:latin typeface="+mj-lt"/>
                <a:ea typeface="+mj-ea"/>
                <a:cs typeface="+mj-cs"/>
              </a:rPr>
              <a:t>——</a:t>
            </a:r>
            <a:r>
              <a:rPr lang="zh-CN" altLang="en-US">
                <a:latin typeface="+mj-lt"/>
                <a:ea typeface="+mj-ea"/>
                <a:cs typeface="+mj-cs"/>
              </a:rPr>
              <a:t>例</a:t>
            </a:r>
            <a:endParaRPr lang="zh-CN" altLang="en-US"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/>
              <a:t>金块问题</a:t>
            </a:r>
            <a:endParaRPr lang="en-US" altLang="zh-CN"/>
          </a:p>
          <a:p>
            <a:pPr lvl="1" eaLnBrk="1" hangingPunct="1">
              <a:buSzPct val="55000"/>
            </a:pP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有一个老板有一袋金块。每个月将有</a:t>
            </a:r>
            <a:r>
              <a:rPr lang="zh-CN" altLang="en-US" baseline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两名雇员</a:t>
            </a: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会因其优异的表现分别被奖励一个金块。排名第一的雇员将得到袋中最重的金块，排名第二的雇员将得到袋中最轻的金块。</a:t>
            </a:r>
            <a:endParaRPr lang="en-US" altLang="zh-CN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buSzPct val="55000"/>
            </a:pP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如果有新的金块周期性的加入袋中，则</a:t>
            </a:r>
            <a:r>
              <a:rPr lang="zh-CN" altLang="en-US" baseline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每个月都必须找出最轻和最重的金块。</a:t>
            </a:r>
            <a:endParaRPr lang="en-US" altLang="zh-CN" baseline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buSzPct val="55000"/>
            </a:pP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假设有一台比较重量的仪器，我们希望用最少的比较次数找出最轻和最重的金块。</a:t>
            </a:r>
            <a:endParaRPr lang="zh-CN" altLang="en-US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2291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24750" y="5029200"/>
            <a:ext cx="1619250" cy="1638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92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924800" y="76200"/>
            <a:ext cx="1004888" cy="1066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80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charRg st="80" end="1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15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charRg st="115" end="1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>
                <a:latin typeface="+mj-lt"/>
                <a:ea typeface="+mj-ea"/>
                <a:cs typeface="+mj-cs"/>
              </a:rPr>
              <a:t>2.2 </a:t>
            </a:r>
            <a:r>
              <a:rPr lang="zh-CN" altLang="en-US">
                <a:latin typeface="+mj-lt"/>
                <a:ea typeface="+mj-ea"/>
                <a:cs typeface="+mj-cs"/>
              </a:rPr>
              <a:t>分治法的基本思想</a:t>
            </a:r>
            <a:r>
              <a:rPr lang="en-US" altLang="zh-CN">
                <a:latin typeface="+mj-lt"/>
                <a:ea typeface="+mj-ea"/>
                <a:cs typeface="+mj-cs"/>
              </a:rPr>
              <a:t>——</a:t>
            </a:r>
            <a:r>
              <a:rPr lang="zh-CN" altLang="en-US">
                <a:latin typeface="+mj-lt"/>
                <a:ea typeface="+mj-ea"/>
                <a:cs typeface="+mj-cs"/>
              </a:rPr>
              <a:t>例</a:t>
            </a:r>
            <a:endParaRPr lang="zh-CN" altLang="en-US">
              <a:latin typeface="+mj-lt"/>
              <a:ea typeface="+mj-ea"/>
              <a:cs typeface="+mj-cs"/>
            </a:endParaRPr>
          </a:p>
        </p:txBody>
      </p:sp>
      <p:sp>
        <p:nvSpPr>
          <p:cNvPr id="13314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lvl="1" eaLnBrk="1" hangingPunct="1">
              <a:buSzPct val="55000"/>
            </a:pP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通常</a:t>
            </a:r>
            <a:endParaRPr lang="en-US" altLang="zh-CN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eaLnBrk="1" hangingPunct="1">
              <a:buSzPct val="50000"/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假设袋中有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个金块。可以用函数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Max</a:t>
            </a:r>
            <a:r>
              <a:rPr lang="zh-CN" altLang="en-US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通过</a:t>
            </a:r>
            <a:r>
              <a:rPr lang="en-US" altLang="zh-CN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n-1</a:t>
            </a:r>
            <a:r>
              <a:rPr lang="zh-CN" altLang="en-US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次比较找到最重的金块 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，从</a:t>
            </a:r>
            <a:r>
              <a:rPr lang="zh-CN" altLang="en-US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余下的 </a:t>
            </a:r>
            <a:r>
              <a:rPr lang="en-US" altLang="zh-CN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n-1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个金块中用类似的方法</a:t>
            </a:r>
            <a:r>
              <a:rPr lang="zh-CN" altLang="en-US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通过 </a:t>
            </a:r>
            <a:r>
              <a:rPr lang="en-US" altLang="zh-CN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n-2</a:t>
            </a:r>
            <a:r>
              <a:rPr lang="zh-CN" altLang="en-US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次比较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找出最轻的金块。这样，比较的</a:t>
            </a:r>
            <a:r>
              <a:rPr lang="zh-CN" altLang="en-US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总次数为</a:t>
            </a:r>
            <a:r>
              <a:rPr lang="en-US" altLang="zh-CN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2n-3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21858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8800" y="3276600"/>
            <a:ext cx="6121400" cy="3505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云形标注 4"/>
          <p:cNvSpPr/>
          <p:nvPr/>
        </p:nvSpPr>
        <p:spPr bwMode="auto">
          <a:xfrm>
            <a:off x="5867400" y="5943600"/>
            <a:ext cx="3048000" cy="685800"/>
          </a:xfrm>
          <a:prstGeom prst="cloudCallout">
            <a:avLst>
              <a:gd name="adj1" fmla="val -63490"/>
              <a:gd name="adj2" fmla="val -255449"/>
            </a:avLst>
          </a:prstGeom>
          <a:solidFill>
            <a:srgbClr val="FF3300"/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200" b="1" i="0" u="none" strike="noStrike" kern="1200" cap="none" spc="0" normalizeH="0" baseline="0" noProof="1">
                <a:solidFill>
                  <a:srgbClr val="72A1FF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需要</a:t>
            </a:r>
            <a:r>
              <a:rPr kumimoji="0" lang="en-US" altLang="zh-CN" sz="2200" b="1" i="0" u="none" strike="noStrike" kern="1200" cap="none" spc="0" normalizeH="0" baseline="0" noProof="1">
                <a:solidFill>
                  <a:srgbClr val="72A1FF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2n-2</a:t>
            </a:r>
            <a:r>
              <a:rPr kumimoji="0" lang="zh-CN" altLang="en-US" sz="2200" b="1" i="0" u="none" strike="noStrike" kern="1200" cap="none" spc="0" normalizeH="0" baseline="0" noProof="1">
                <a:solidFill>
                  <a:srgbClr val="72A1FF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次比较</a:t>
            </a:r>
            <a:endParaRPr kumimoji="0" lang="zh-CN" altLang="en-US" sz="2200" b="1" i="0" u="none" strike="noStrike" kern="1200" cap="none" spc="0" normalizeH="0" baseline="0" noProof="1">
              <a:solidFill>
                <a:srgbClr val="72A1FF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>
                <a:latin typeface="+mj-lt"/>
                <a:ea typeface="+mj-ea"/>
                <a:cs typeface="+mj-cs"/>
              </a:rPr>
              <a:t>2.2 </a:t>
            </a:r>
            <a:r>
              <a:rPr lang="zh-CN" altLang="en-US">
                <a:latin typeface="+mj-lt"/>
                <a:ea typeface="+mj-ea"/>
                <a:cs typeface="+mj-cs"/>
              </a:rPr>
              <a:t>分治法的基本思想</a:t>
            </a:r>
            <a:r>
              <a:rPr lang="en-US" altLang="zh-CN">
                <a:latin typeface="+mj-lt"/>
                <a:ea typeface="+mj-ea"/>
                <a:cs typeface="+mj-cs"/>
              </a:rPr>
              <a:t>——</a:t>
            </a:r>
            <a:r>
              <a:rPr lang="zh-CN" altLang="en-US">
                <a:latin typeface="+mj-lt"/>
                <a:ea typeface="+mj-ea"/>
                <a:cs typeface="+mj-cs"/>
              </a:rPr>
              <a:t>例</a:t>
            </a:r>
            <a:endParaRPr lang="zh-CN" altLang="en-US"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lvl="1" eaLnBrk="1" hangingPunct="1">
              <a:buSzPct val="55000"/>
            </a:pP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分而治之</a:t>
            </a:r>
            <a:endParaRPr lang="en-US" altLang="zh-CN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eaLnBrk="1" hangingPunct="1">
              <a:buSzPct val="50000"/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用二叉树来表示。叶子表示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个金块（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a,  b,…,  h)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，每个阴影节点表示一个包含其子树中所有叶子的问题。因此，根节点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表示寻找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个金块中最轻、最重金块的问题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……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3" eaLnBrk="1" hangingPunct="1">
              <a:buSzPct val="55000"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把大问题划分成许多个小问题，小问题的大小为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或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3" eaLnBrk="1" hangingPunct="1">
              <a:buSzPct val="55000"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比较每个大小为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的问题中的金块，确定哪一个较重和哪一个较轻。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3" eaLnBrk="1" hangingPunct="1">
              <a:buSzPct val="55000"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3 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对较轻的金块进行比较以确定哪一个金块最轻，对较重的金块进行比较以确定哪一个金块最重。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2288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8800" y="3200400"/>
            <a:ext cx="7010400" cy="32956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88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charRg st="88" end="1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charRg st="88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charRg st="88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16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charRg st="116" end="1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charRg st="116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charRg st="116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49" end="1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charRg st="149" end="1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charRg st="149" end="19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charRg st="149" end="19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2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990600"/>
            <a:ext cx="3193415" cy="2419985"/>
          </a:xfrm>
        </p:spPr>
        <p:txBody>
          <a:bodyPr/>
          <a:p>
            <a: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900"/>
              <a:t>FindMaxAndMin(a[],begin,end,pmax,pmin)</a:t>
            </a:r>
            <a:endParaRPr lang="zh-CN" altLang="en-US" sz="900"/>
          </a:p>
          <a:p>
            <a: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900"/>
              <a:t>{  </a:t>
            </a:r>
            <a:r>
              <a:rPr lang="zh-CN" altLang="en-US" sz="900"/>
              <a:t>If </a:t>
            </a:r>
            <a:r>
              <a:rPr lang="en-US" altLang="zh-CN" sz="900"/>
              <a:t>(</a:t>
            </a:r>
            <a:r>
              <a:rPr lang="zh-CN" altLang="en-US" sz="900"/>
              <a:t>end-begin&lt;=1</a:t>
            </a:r>
            <a:r>
              <a:rPr lang="en-US" altLang="zh-CN" sz="900"/>
              <a:t>)</a:t>
            </a:r>
            <a:endParaRPr lang="zh-CN" altLang="en-US" sz="900"/>
          </a:p>
          <a:p>
            <a: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900"/>
              <a:t>    </a:t>
            </a:r>
            <a:r>
              <a:rPr lang="en-US" altLang="zh-CN" sz="900"/>
              <a:t>     //</a:t>
            </a:r>
            <a:r>
              <a:rPr lang="zh-CN" altLang="en-US" sz="900"/>
              <a:t>两个元素分别为最大和最小</a:t>
            </a:r>
            <a:endParaRPr lang="zh-CN" altLang="en-US" sz="900"/>
          </a:p>
          <a:p>
            <a: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900"/>
              <a:t> </a:t>
            </a:r>
            <a:r>
              <a:rPr lang="en-US" altLang="zh-CN" sz="900"/>
              <a:t>         pmax=</a:t>
            </a:r>
            <a:endParaRPr lang="en-US" altLang="zh-CN" sz="900"/>
          </a:p>
          <a:p>
            <a: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900"/>
              <a:t>          pmin=</a:t>
            </a:r>
            <a:endParaRPr lang="zh-CN" altLang="en-US" sz="900"/>
          </a:p>
          <a:p>
            <a: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900"/>
              <a:t>    </a:t>
            </a:r>
            <a:r>
              <a:rPr lang="zh-CN" altLang="en-US" sz="900"/>
              <a:t>else </a:t>
            </a:r>
            <a:r>
              <a:rPr lang="en-US" altLang="zh-CN" sz="900"/>
              <a:t>(</a:t>
            </a:r>
            <a:r>
              <a:rPr lang="zh-CN" altLang="en-US" sz="900"/>
              <a:t>mid=(begin+end)/2</a:t>
            </a:r>
            <a:r>
              <a:rPr lang="en-US" altLang="zh-CN" sz="900"/>
              <a:t>)</a:t>
            </a:r>
            <a:endParaRPr lang="zh-CN" altLang="en-US" sz="900"/>
          </a:p>
          <a:p>
            <a: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900"/>
              <a:t>     </a:t>
            </a:r>
            <a:r>
              <a:rPr lang="en-US" altLang="zh-CN" sz="900"/>
              <a:t>   </a:t>
            </a:r>
            <a:r>
              <a:rPr lang="zh-CN" altLang="en-US" sz="900"/>
              <a:t> </a:t>
            </a:r>
            <a:r>
              <a:rPr lang="en-US" altLang="zh-CN" sz="900"/>
              <a:t>{</a:t>
            </a:r>
            <a:r>
              <a:rPr lang="zh-CN" altLang="en-US" sz="900"/>
              <a:t>FindMaxAndMin(a[],begin,mid,pmax</a:t>
            </a:r>
            <a:r>
              <a:rPr lang="en-US" altLang="zh-CN" sz="900"/>
              <a:t>1</a:t>
            </a:r>
            <a:r>
              <a:rPr lang="zh-CN" altLang="en-US" sz="900"/>
              <a:t>,pmin</a:t>
            </a:r>
            <a:r>
              <a:rPr lang="en-US" altLang="zh-CN" sz="900"/>
              <a:t>1</a:t>
            </a:r>
            <a:r>
              <a:rPr lang="zh-CN" altLang="en-US" sz="900"/>
              <a:t>);</a:t>
            </a:r>
            <a:endParaRPr lang="zh-CN" altLang="en-US" sz="900"/>
          </a:p>
          <a:p>
            <a: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900"/>
              <a:t>      </a:t>
            </a:r>
            <a:r>
              <a:rPr lang="en-US" altLang="zh-CN" sz="900"/>
              <a:t>     </a:t>
            </a:r>
            <a:r>
              <a:rPr lang="zh-CN" altLang="en-US" sz="900"/>
              <a:t>FindMaxAndMin(a[],mid+1,end,pmax</a:t>
            </a:r>
            <a:r>
              <a:rPr lang="en-US" altLang="zh-CN" sz="900"/>
              <a:t>2</a:t>
            </a:r>
            <a:r>
              <a:rPr lang="zh-CN" altLang="en-US" sz="900"/>
              <a:t>,pmin</a:t>
            </a:r>
            <a:r>
              <a:rPr lang="en-US" altLang="zh-CN" sz="900"/>
              <a:t>2</a:t>
            </a:r>
            <a:r>
              <a:rPr lang="zh-CN" altLang="en-US" sz="900"/>
              <a:t>);</a:t>
            </a:r>
            <a:endParaRPr lang="zh-CN" altLang="en-US" sz="900"/>
          </a:p>
          <a:p>
            <a: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900"/>
              <a:t>      </a:t>
            </a:r>
            <a:r>
              <a:rPr lang="en-US" altLang="zh-CN" sz="900"/>
              <a:t>     p</a:t>
            </a:r>
            <a:r>
              <a:rPr lang="zh-CN" altLang="en-US" sz="900"/>
              <a:t>max=max</a:t>
            </a:r>
            <a:r>
              <a:rPr lang="en-US" altLang="zh-CN" sz="900"/>
              <a:t>(p</a:t>
            </a:r>
            <a:r>
              <a:rPr lang="zh-CN" altLang="en-US" sz="900"/>
              <a:t>max</a:t>
            </a:r>
            <a:r>
              <a:rPr lang="en-US" altLang="zh-CN" sz="900"/>
              <a:t>1</a:t>
            </a:r>
            <a:r>
              <a:rPr lang="zh-CN" altLang="en-US" sz="900"/>
              <a:t>,</a:t>
            </a:r>
            <a:r>
              <a:rPr lang="en-US" altLang="zh-CN" sz="900"/>
              <a:t>p</a:t>
            </a:r>
            <a:r>
              <a:rPr lang="zh-CN" altLang="en-US" sz="900"/>
              <a:t>max</a:t>
            </a:r>
            <a:r>
              <a:rPr lang="en-US" altLang="zh-CN" sz="900"/>
              <a:t>2);</a:t>
            </a:r>
            <a:endParaRPr lang="zh-CN" altLang="en-US" sz="900"/>
          </a:p>
          <a:p>
            <a: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900"/>
              <a:t>      </a:t>
            </a:r>
            <a:r>
              <a:rPr lang="en-US" altLang="zh-CN" sz="900"/>
              <a:t>     p</a:t>
            </a:r>
            <a:r>
              <a:rPr lang="zh-CN" altLang="en-US" sz="900"/>
              <a:t>min=min</a:t>
            </a:r>
            <a:r>
              <a:rPr lang="en-US" altLang="zh-CN" sz="900"/>
              <a:t>(p</a:t>
            </a:r>
            <a:r>
              <a:rPr lang="zh-CN" altLang="en-US" sz="900"/>
              <a:t>min</a:t>
            </a:r>
            <a:r>
              <a:rPr lang="en-US" altLang="zh-CN" sz="900"/>
              <a:t>1</a:t>
            </a:r>
            <a:r>
              <a:rPr lang="zh-CN" altLang="en-US" sz="900"/>
              <a:t>,</a:t>
            </a:r>
            <a:r>
              <a:rPr lang="en-US" altLang="zh-CN" sz="900"/>
              <a:t>p</a:t>
            </a:r>
            <a:r>
              <a:rPr lang="zh-CN" altLang="en-US" sz="900"/>
              <a:t>min</a:t>
            </a:r>
            <a:r>
              <a:rPr lang="en-US" altLang="zh-CN" sz="900"/>
              <a:t>2);</a:t>
            </a:r>
            <a:endParaRPr lang="en-US" altLang="zh-CN" sz="900"/>
          </a:p>
          <a:p>
            <a: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900"/>
              <a:t>}</a:t>
            </a:r>
            <a:endParaRPr lang="en-US" altLang="zh-CN" sz="900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4800600" y="1066800"/>
            <a:ext cx="3193415" cy="241998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342900" indent="-3429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rgbClr val="454545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 b="1" i="0" baseline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rgbClr val="B400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200" b="1">
                <a:solidFill>
                  <a:srgbClr val="0038E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6pPr>
            <a:lvl7pPr marL="29718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7pPr>
            <a:lvl8pPr marL="3429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8pPr>
            <a:lvl9pPr marL="3886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900"/>
              <a:t>FindMaxAndMin(a[],begin,end,pmax,pmin)</a:t>
            </a:r>
            <a:endParaRPr lang="zh-CN" altLang="en-US" sz="900"/>
          </a:p>
          <a:p>
            <a: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900"/>
              <a:t>{  </a:t>
            </a:r>
            <a:r>
              <a:rPr lang="zh-CN" altLang="en-US" sz="900"/>
              <a:t>If </a:t>
            </a:r>
            <a:r>
              <a:rPr lang="en-US" altLang="zh-CN" sz="900"/>
              <a:t>(</a:t>
            </a:r>
            <a:r>
              <a:rPr lang="zh-CN" altLang="en-US" sz="900"/>
              <a:t>end-begin&lt;=1</a:t>
            </a:r>
            <a:r>
              <a:rPr lang="en-US" altLang="zh-CN" sz="900"/>
              <a:t>)</a:t>
            </a:r>
            <a:endParaRPr lang="zh-CN" altLang="en-US" sz="900"/>
          </a:p>
          <a:p>
            <a: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900"/>
              <a:t>    </a:t>
            </a:r>
            <a:r>
              <a:rPr lang="en-US" altLang="zh-CN" sz="900"/>
              <a:t>     //</a:t>
            </a:r>
            <a:r>
              <a:rPr lang="zh-CN" altLang="en-US" sz="900"/>
              <a:t>两个元素分别为最大和最小</a:t>
            </a:r>
            <a:endParaRPr lang="zh-CN" altLang="en-US" sz="900"/>
          </a:p>
          <a:p>
            <a: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900"/>
              <a:t> </a:t>
            </a:r>
            <a:r>
              <a:rPr lang="en-US" altLang="zh-CN" sz="900"/>
              <a:t>         pmax=</a:t>
            </a:r>
            <a:endParaRPr lang="en-US" altLang="zh-CN" sz="900"/>
          </a:p>
          <a:p>
            <a: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900"/>
              <a:t>          pmin=</a:t>
            </a:r>
            <a:endParaRPr lang="zh-CN" altLang="en-US" sz="900"/>
          </a:p>
          <a:p>
            <a: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900"/>
              <a:t>    </a:t>
            </a:r>
            <a:r>
              <a:rPr lang="zh-CN" altLang="en-US" sz="900"/>
              <a:t>else </a:t>
            </a:r>
            <a:r>
              <a:rPr lang="en-US" altLang="zh-CN" sz="900"/>
              <a:t>(</a:t>
            </a:r>
            <a:r>
              <a:rPr lang="zh-CN" altLang="en-US" sz="900"/>
              <a:t>mid=(begin+end)/2</a:t>
            </a:r>
            <a:r>
              <a:rPr lang="en-US" altLang="zh-CN" sz="900"/>
              <a:t>)</a:t>
            </a:r>
            <a:endParaRPr lang="zh-CN" altLang="en-US" sz="900"/>
          </a:p>
          <a:p>
            <a: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900"/>
              <a:t>     </a:t>
            </a:r>
            <a:r>
              <a:rPr lang="en-US" altLang="zh-CN" sz="900"/>
              <a:t>   </a:t>
            </a:r>
            <a:r>
              <a:rPr lang="zh-CN" altLang="en-US" sz="900"/>
              <a:t> </a:t>
            </a:r>
            <a:r>
              <a:rPr lang="en-US" altLang="zh-CN" sz="900"/>
              <a:t>{</a:t>
            </a:r>
            <a:r>
              <a:rPr lang="zh-CN" altLang="en-US" sz="900"/>
              <a:t>FindMaxAndMin(a[],begin,mid,pmax</a:t>
            </a:r>
            <a:r>
              <a:rPr lang="en-US" altLang="zh-CN" sz="900"/>
              <a:t>1</a:t>
            </a:r>
            <a:r>
              <a:rPr lang="zh-CN" altLang="en-US" sz="900"/>
              <a:t>,pmin</a:t>
            </a:r>
            <a:r>
              <a:rPr lang="en-US" altLang="zh-CN" sz="900"/>
              <a:t>1</a:t>
            </a:r>
            <a:r>
              <a:rPr lang="zh-CN" altLang="en-US" sz="900"/>
              <a:t>);</a:t>
            </a:r>
            <a:endParaRPr lang="zh-CN" altLang="en-US" sz="900"/>
          </a:p>
          <a:p>
            <a: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900"/>
              <a:t>      </a:t>
            </a:r>
            <a:r>
              <a:rPr lang="en-US" altLang="zh-CN" sz="900"/>
              <a:t>     </a:t>
            </a:r>
            <a:r>
              <a:rPr lang="zh-CN" altLang="en-US" sz="900"/>
              <a:t>FindMaxAndMin(a[],mid+1,end,pmax</a:t>
            </a:r>
            <a:r>
              <a:rPr lang="en-US" altLang="zh-CN" sz="900"/>
              <a:t>2</a:t>
            </a:r>
            <a:r>
              <a:rPr lang="zh-CN" altLang="en-US" sz="900"/>
              <a:t>,pmin</a:t>
            </a:r>
            <a:r>
              <a:rPr lang="en-US" altLang="zh-CN" sz="900"/>
              <a:t>2</a:t>
            </a:r>
            <a:r>
              <a:rPr lang="zh-CN" altLang="en-US" sz="900"/>
              <a:t>);</a:t>
            </a:r>
            <a:endParaRPr lang="zh-CN" altLang="en-US" sz="900"/>
          </a:p>
          <a:p>
            <a: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900"/>
              <a:t>      </a:t>
            </a:r>
            <a:r>
              <a:rPr lang="en-US" altLang="zh-CN" sz="900"/>
              <a:t>     p</a:t>
            </a:r>
            <a:r>
              <a:rPr lang="zh-CN" altLang="en-US" sz="900"/>
              <a:t>max=max</a:t>
            </a:r>
            <a:r>
              <a:rPr lang="en-US" altLang="zh-CN" sz="900"/>
              <a:t>(p</a:t>
            </a:r>
            <a:r>
              <a:rPr lang="zh-CN" altLang="en-US" sz="900"/>
              <a:t>max</a:t>
            </a:r>
            <a:r>
              <a:rPr lang="en-US" altLang="zh-CN" sz="900"/>
              <a:t>1</a:t>
            </a:r>
            <a:r>
              <a:rPr lang="zh-CN" altLang="en-US" sz="900"/>
              <a:t>,</a:t>
            </a:r>
            <a:r>
              <a:rPr lang="en-US" altLang="zh-CN" sz="900"/>
              <a:t>p</a:t>
            </a:r>
            <a:r>
              <a:rPr lang="zh-CN" altLang="en-US" sz="900"/>
              <a:t>max</a:t>
            </a:r>
            <a:r>
              <a:rPr lang="en-US" altLang="zh-CN" sz="900"/>
              <a:t>2);</a:t>
            </a:r>
            <a:endParaRPr lang="zh-CN" altLang="en-US" sz="900"/>
          </a:p>
          <a:p>
            <a: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900"/>
              <a:t>      </a:t>
            </a:r>
            <a:r>
              <a:rPr lang="en-US" altLang="zh-CN" sz="900"/>
              <a:t>     p</a:t>
            </a:r>
            <a:r>
              <a:rPr lang="zh-CN" altLang="en-US" sz="900"/>
              <a:t>min=min</a:t>
            </a:r>
            <a:r>
              <a:rPr lang="en-US" altLang="zh-CN" sz="900"/>
              <a:t>(p</a:t>
            </a:r>
            <a:r>
              <a:rPr lang="zh-CN" altLang="en-US" sz="900"/>
              <a:t>min</a:t>
            </a:r>
            <a:r>
              <a:rPr lang="en-US" altLang="zh-CN" sz="900"/>
              <a:t>1</a:t>
            </a:r>
            <a:r>
              <a:rPr lang="zh-CN" altLang="en-US" sz="900"/>
              <a:t>,</a:t>
            </a:r>
            <a:r>
              <a:rPr lang="en-US" altLang="zh-CN" sz="900"/>
              <a:t>p</a:t>
            </a:r>
            <a:r>
              <a:rPr lang="zh-CN" altLang="en-US" sz="900"/>
              <a:t>min</a:t>
            </a:r>
            <a:r>
              <a:rPr lang="en-US" altLang="zh-CN" sz="900"/>
              <a:t>2);</a:t>
            </a:r>
            <a:endParaRPr lang="en-US" altLang="zh-CN" sz="900"/>
          </a:p>
          <a:p>
            <a: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900"/>
              <a:t>}</a:t>
            </a:r>
            <a:endParaRPr lang="en-US" altLang="zh-CN" sz="90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304800" y="3886200"/>
            <a:ext cx="3193415" cy="241998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342900" indent="-3429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rgbClr val="454545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 b="1" i="0" baseline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rgbClr val="B400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200" b="1">
                <a:solidFill>
                  <a:srgbClr val="0038E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6pPr>
            <a:lvl7pPr marL="29718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7pPr>
            <a:lvl8pPr marL="3429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8pPr>
            <a:lvl9pPr marL="3886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900"/>
              <a:t>FindMaxAndMin(a[],begin,end,pmax,pmin)</a:t>
            </a:r>
            <a:endParaRPr lang="zh-CN" altLang="en-US" sz="900"/>
          </a:p>
          <a:p>
            <a: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900"/>
              <a:t>{  </a:t>
            </a:r>
            <a:r>
              <a:rPr lang="zh-CN" altLang="en-US" sz="900"/>
              <a:t>If </a:t>
            </a:r>
            <a:r>
              <a:rPr lang="en-US" altLang="zh-CN" sz="900"/>
              <a:t>(</a:t>
            </a:r>
            <a:r>
              <a:rPr lang="zh-CN" altLang="en-US" sz="900"/>
              <a:t>end-begin&lt;=1</a:t>
            </a:r>
            <a:r>
              <a:rPr lang="en-US" altLang="zh-CN" sz="900"/>
              <a:t>)</a:t>
            </a:r>
            <a:endParaRPr lang="zh-CN" altLang="en-US" sz="900"/>
          </a:p>
          <a:p>
            <a: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900"/>
              <a:t>    </a:t>
            </a:r>
            <a:r>
              <a:rPr lang="en-US" altLang="zh-CN" sz="900"/>
              <a:t>     //</a:t>
            </a:r>
            <a:r>
              <a:rPr lang="zh-CN" altLang="en-US" sz="900"/>
              <a:t>两个元素分别为最大和最小</a:t>
            </a:r>
            <a:endParaRPr lang="zh-CN" altLang="en-US" sz="900"/>
          </a:p>
          <a:p>
            <a: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900"/>
              <a:t> </a:t>
            </a:r>
            <a:r>
              <a:rPr lang="en-US" altLang="zh-CN" sz="900"/>
              <a:t>         pmax=</a:t>
            </a:r>
            <a:endParaRPr lang="en-US" altLang="zh-CN" sz="900"/>
          </a:p>
          <a:p>
            <a: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900"/>
              <a:t>          pmin=</a:t>
            </a:r>
            <a:endParaRPr lang="zh-CN" altLang="en-US" sz="900"/>
          </a:p>
          <a:p>
            <a: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900"/>
              <a:t>    </a:t>
            </a:r>
            <a:r>
              <a:rPr lang="zh-CN" altLang="en-US" sz="900"/>
              <a:t>else </a:t>
            </a:r>
            <a:r>
              <a:rPr lang="en-US" altLang="zh-CN" sz="900"/>
              <a:t>(</a:t>
            </a:r>
            <a:r>
              <a:rPr lang="zh-CN" altLang="en-US" sz="900"/>
              <a:t>mid=(begin+end)/2</a:t>
            </a:r>
            <a:r>
              <a:rPr lang="en-US" altLang="zh-CN" sz="900"/>
              <a:t>)</a:t>
            </a:r>
            <a:endParaRPr lang="zh-CN" altLang="en-US" sz="900"/>
          </a:p>
          <a:p>
            <a: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900"/>
              <a:t>     </a:t>
            </a:r>
            <a:r>
              <a:rPr lang="en-US" altLang="zh-CN" sz="900"/>
              <a:t>   </a:t>
            </a:r>
            <a:r>
              <a:rPr lang="zh-CN" altLang="en-US" sz="900"/>
              <a:t> </a:t>
            </a:r>
            <a:r>
              <a:rPr lang="en-US" altLang="zh-CN" sz="900"/>
              <a:t>{</a:t>
            </a:r>
            <a:r>
              <a:rPr lang="zh-CN" altLang="en-US" sz="900"/>
              <a:t>FindMaxAndMin(a[],begin,mid,pmax</a:t>
            </a:r>
            <a:r>
              <a:rPr lang="en-US" altLang="zh-CN" sz="900"/>
              <a:t>1</a:t>
            </a:r>
            <a:r>
              <a:rPr lang="zh-CN" altLang="en-US" sz="900"/>
              <a:t>,pmin</a:t>
            </a:r>
            <a:r>
              <a:rPr lang="en-US" altLang="zh-CN" sz="900"/>
              <a:t>1</a:t>
            </a:r>
            <a:r>
              <a:rPr lang="zh-CN" altLang="en-US" sz="900"/>
              <a:t>);</a:t>
            </a:r>
            <a:endParaRPr lang="zh-CN" altLang="en-US" sz="900"/>
          </a:p>
          <a:p>
            <a: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900"/>
              <a:t>      </a:t>
            </a:r>
            <a:r>
              <a:rPr lang="en-US" altLang="zh-CN" sz="900"/>
              <a:t>     </a:t>
            </a:r>
            <a:r>
              <a:rPr lang="zh-CN" altLang="en-US" sz="900"/>
              <a:t>FindMaxAndMin(a[],mid+1,end,pmax</a:t>
            </a:r>
            <a:r>
              <a:rPr lang="en-US" altLang="zh-CN" sz="900"/>
              <a:t>2</a:t>
            </a:r>
            <a:r>
              <a:rPr lang="zh-CN" altLang="en-US" sz="900"/>
              <a:t>,pmin</a:t>
            </a:r>
            <a:r>
              <a:rPr lang="en-US" altLang="zh-CN" sz="900"/>
              <a:t>2</a:t>
            </a:r>
            <a:r>
              <a:rPr lang="zh-CN" altLang="en-US" sz="900"/>
              <a:t>);</a:t>
            </a:r>
            <a:endParaRPr lang="zh-CN" altLang="en-US" sz="900"/>
          </a:p>
          <a:p>
            <a: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900"/>
              <a:t>      </a:t>
            </a:r>
            <a:r>
              <a:rPr lang="en-US" altLang="zh-CN" sz="900"/>
              <a:t>     p</a:t>
            </a:r>
            <a:r>
              <a:rPr lang="zh-CN" altLang="en-US" sz="900"/>
              <a:t>max=max</a:t>
            </a:r>
            <a:r>
              <a:rPr lang="en-US" altLang="zh-CN" sz="900"/>
              <a:t>(p</a:t>
            </a:r>
            <a:r>
              <a:rPr lang="zh-CN" altLang="en-US" sz="900"/>
              <a:t>max</a:t>
            </a:r>
            <a:r>
              <a:rPr lang="en-US" altLang="zh-CN" sz="900"/>
              <a:t>1</a:t>
            </a:r>
            <a:r>
              <a:rPr lang="zh-CN" altLang="en-US" sz="900"/>
              <a:t>,</a:t>
            </a:r>
            <a:r>
              <a:rPr lang="en-US" altLang="zh-CN" sz="900"/>
              <a:t>p</a:t>
            </a:r>
            <a:r>
              <a:rPr lang="zh-CN" altLang="en-US" sz="900"/>
              <a:t>max</a:t>
            </a:r>
            <a:r>
              <a:rPr lang="en-US" altLang="zh-CN" sz="900"/>
              <a:t>2);</a:t>
            </a:r>
            <a:endParaRPr lang="zh-CN" altLang="en-US" sz="900"/>
          </a:p>
          <a:p>
            <a: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900"/>
              <a:t>      </a:t>
            </a:r>
            <a:r>
              <a:rPr lang="en-US" altLang="zh-CN" sz="900"/>
              <a:t>     p</a:t>
            </a:r>
            <a:r>
              <a:rPr lang="zh-CN" altLang="en-US" sz="900"/>
              <a:t>min=min</a:t>
            </a:r>
            <a:r>
              <a:rPr lang="en-US" altLang="zh-CN" sz="900"/>
              <a:t>(p</a:t>
            </a:r>
            <a:r>
              <a:rPr lang="zh-CN" altLang="en-US" sz="900"/>
              <a:t>min</a:t>
            </a:r>
            <a:r>
              <a:rPr lang="en-US" altLang="zh-CN" sz="900"/>
              <a:t>1</a:t>
            </a:r>
            <a:r>
              <a:rPr lang="zh-CN" altLang="en-US" sz="900"/>
              <a:t>,</a:t>
            </a:r>
            <a:r>
              <a:rPr lang="en-US" altLang="zh-CN" sz="900"/>
              <a:t>p</a:t>
            </a:r>
            <a:r>
              <a:rPr lang="zh-CN" altLang="en-US" sz="900"/>
              <a:t>min</a:t>
            </a:r>
            <a:r>
              <a:rPr lang="en-US" altLang="zh-CN" sz="900"/>
              <a:t>2);</a:t>
            </a:r>
            <a:endParaRPr lang="en-US" altLang="zh-CN" sz="900"/>
          </a:p>
          <a:p>
            <a: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900"/>
              <a:t>}</a:t>
            </a:r>
            <a:endParaRPr lang="en-US" altLang="zh-CN" sz="90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4876800" y="3962400"/>
            <a:ext cx="3193415" cy="241998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342900" indent="-3429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rgbClr val="454545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 b="1" i="0" baseline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rgbClr val="B400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200" b="1">
                <a:solidFill>
                  <a:srgbClr val="0038EA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6pPr>
            <a:lvl7pPr marL="29718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7pPr>
            <a:lvl8pPr marL="3429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8pPr>
            <a:lvl9pPr marL="3886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900"/>
              <a:t>FindMaxAndMin(a[],begin,end,pmax,pmin)</a:t>
            </a:r>
            <a:endParaRPr lang="zh-CN" altLang="en-US" sz="900"/>
          </a:p>
          <a:p>
            <a: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900"/>
              <a:t>{  </a:t>
            </a:r>
            <a:r>
              <a:rPr lang="zh-CN" altLang="en-US" sz="900"/>
              <a:t>If </a:t>
            </a:r>
            <a:r>
              <a:rPr lang="en-US" altLang="zh-CN" sz="900"/>
              <a:t>(</a:t>
            </a:r>
            <a:r>
              <a:rPr lang="zh-CN" altLang="en-US" sz="900"/>
              <a:t>end-begin&lt;=1</a:t>
            </a:r>
            <a:r>
              <a:rPr lang="en-US" altLang="zh-CN" sz="900"/>
              <a:t>)</a:t>
            </a:r>
            <a:endParaRPr lang="zh-CN" altLang="en-US" sz="900"/>
          </a:p>
          <a:p>
            <a: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900"/>
              <a:t>    </a:t>
            </a:r>
            <a:r>
              <a:rPr lang="en-US" altLang="zh-CN" sz="900"/>
              <a:t>     //</a:t>
            </a:r>
            <a:r>
              <a:rPr lang="zh-CN" altLang="en-US" sz="900"/>
              <a:t>两个元素分别为最大和最小</a:t>
            </a:r>
            <a:endParaRPr lang="zh-CN" altLang="en-US" sz="900"/>
          </a:p>
          <a:p>
            <a: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900"/>
              <a:t> </a:t>
            </a:r>
            <a:r>
              <a:rPr lang="en-US" altLang="zh-CN" sz="900"/>
              <a:t>         pmax=</a:t>
            </a:r>
            <a:endParaRPr lang="en-US" altLang="zh-CN" sz="900"/>
          </a:p>
          <a:p>
            <a: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900"/>
              <a:t>          pmin=</a:t>
            </a:r>
            <a:endParaRPr lang="zh-CN" altLang="en-US" sz="900"/>
          </a:p>
          <a:p>
            <a: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900"/>
              <a:t>    </a:t>
            </a:r>
            <a:r>
              <a:rPr lang="zh-CN" altLang="en-US" sz="900"/>
              <a:t>else </a:t>
            </a:r>
            <a:r>
              <a:rPr lang="en-US" altLang="zh-CN" sz="900"/>
              <a:t>(</a:t>
            </a:r>
            <a:r>
              <a:rPr lang="zh-CN" altLang="en-US" sz="900"/>
              <a:t>mid=(begin+end)/2</a:t>
            </a:r>
            <a:r>
              <a:rPr lang="en-US" altLang="zh-CN" sz="900"/>
              <a:t>)</a:t>
            </a:r>
            <a:endParaRPr lang="zh-CN" altLang="en-US" sz="900"/>
          </a:p>
          <a:p>
            <a: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900"/>
              <a:t>     </a:t>
            </a:r>
            <a:r>
              <a:rPr lang="en-US" altLang="zh-CN" sz="900"/>
              <a:t>   </a:t>
            </a:r>
            <a:r>
              <a:rPr lang="zh-CN" altLang="en-US" sz="900"/>
              <a:t> </a:t>
            </a:r>
            <a:r>
              <a:rPr lang="en-US" altLang="zh-CN" sz="900"/>
              <a:t>{</a:t>
            </a:r>
            <a:r>
              <a:rPr lang="zh-CN" altLang="en-US" sz="900"/>
              <a:t>FindMaxAndMin(a[],begin,mid,pmax</a:t>
            </a:r>
            <a:r>
              <a:rPr lang="en-US" altLang="zh-CN" sz="900"/>
              <a:t>1</a:t>
            </a:r>
            <a:r>
              <a:rPr lang="zh-CN" altLang="en-US" sz="900"/>
              <a:t>,pmin</a:t>
            </a:r>
            <a:r>
              <a:rPr lang="en-US" altLang="zh-CN" sz="900"/>
              <a:t>1</a:t>
            </a:r>
            <a:r>
              <a:rPr lang="zh-CN" altLang="en-US" sz="900"/>
              <a:t>);</a:t>
            </a:r>
            <a:endParaRPr lang="zh-CN" altLang="en-US" sz="900"/>
          </a:p>
          <a:p>
            <a: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900"/>
              <a:t>      </a:t>
            </a:r>
            <a:r>
              <a:rPr lang="en-US" altLang="zh-CN" sz="900"/>
              <a:t>     </a:t>
            </a:r>
            <a:r>
              <a:rPr lang="zh-CN" altLang="en-US" sz="900"/>
              <a:t>FindMaxAndMin(a[],mid+1,end,pmax</a:t>
            </a:r>
            <a:r>
              <a:rPr lang="en-US" altLang="zh-CN" sz="900"/>
              <a:t>2</a:t>
            </a:r>
            <a:r>
              <a:rPr lang="zh-CN" altLang="en-US" sz="900"/>
              <a:t>,pmin</a:t>
            </a:r>
            <a:r>
              <a:rPr lang="en-US" altLang="zh-CN" sz="900"/>
              <a:t>2</a:t>
            </a:r>
            <a:r>
              <a:rPr lang="zh-CN" altLang="en-US" sz="900"/>
              <a:t>);</a:t>
            </a:r>
            <a:endParaRPr lang="zh-CN" altLang="en-US" sz="900"/>
          </a:p>
          <a:p>
            <a: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900"/>
              <a:t>      </a:t>
            </a:r>
            <a:r>
              <a:rPr lang="en-US" altLang="zh-CN" sz="900"/>
              <a:t>     p</a:t>
            </a:r>
            <a:r>
              <a:rPr lang="zh-CN" altLang="en-US" sz="900"/>
              <a:t>max=max</a:t>
            </a:r>
            <a:r>
              <a:rPr lang="en-US" altLang="zh-CN" sz="900"/>
              <a:t>(p</a:t>
            </a:r>
            <a:r>
              <a:rPr lang="zh-CN" altLang="en-US" sz="900"/>
              <a:t>max</a:t>
            </a:r>
            <a:r>
              <a:rPr lang="en-US" altLang="zh-CN" sz="900"/>
              <a:t>1</a:t>
            </a:r>
            <a:r>
              <a:rPr lang="zh-CN" altLang="en-US" sz="900"/>
              <a:t>,</a:t>
            </a:r>
            <a:r>
              <a:rPr lang="en-US" altLang="zh-CN" sz="900"/>
              <a:t>p</a:t>
            </a:r>
            <a:r>
              <a:rPr lang="zh-CN" altLang="en-US" sz="900"/>
              <a:t>max</a:t>
            </a:r>
            <a:r>
              <a:rPr lang="en-US" altLang="zh-CN" sz="900"/>
              <a:t>2);</a:t>
            </a:r>
            <a:endParaRPr lang="zh-CN" altLang="en-US" sz="900"/>
          </a:p>
          <a:p>
            <a: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900"/>
              <a:t>      </a:t>
            </a:r>
            <a:r>
              <a:rPr lang="en-US" altLang="zh-CN" sz="900"/>
              <a:t>     p</a:t>
            </a:r>
            <a:r>
              <a:rPr lang="zh-CN" altLang="en-US" sz="900"/>
              <a:t>min=min</a:t>
            </a:r>
            <a:r>
              <a:rPr lang="en-US" altLang="zh-CN" sz="900"/>
              <a:t>(p</a:t>
            </a:r>
            <a:r>
              <a:rPr lang="zh-CN" altLang="en-US" sz="900"/>
              <a:t>min</a:t>
            </a:r>
            <a:r>
              <a:rPr lang="en-US" altLang="zh-CN" sz="900"/>
              <a:t>1</a:t>
            </a:r>
            <a:r>
              <a:rPr lang="zh-CN" altLang="en-US" sz="900"/>
              <a:t>,</a:t>
            </a:r>
            <a:r>
              <a:rPr lang="en-US" altLang="zh-CN" sz="900"/>
              <a:t>p</a:t>
            </a:r>
            <a:r>
              <a:rPr lang="zh-CN" altLang="en-US" sz="900"/>
              <a:t>min</a:t>
            </a:r>
            <a:r>
              <a:rPr lang="en-US" altLang="zh-CN" sz="900"/>
              <a:t>2);</a:t>
            </a:r>
            <a:endParaRPr lang="en-US" altLang="zh-CN" sz="900"/>
          </a:p>
          <a:p>
            <a: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900"/>
              <a:t>}</a:t>
            </a:r>
            <a:endParaRPr lang="en-US" altLang="zh-CN" sz="900"/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>
                <a:latin typeface="+mj-lt"/>
                <a:ea typeface="+mj-ea"/>
                <a:cs typeface="+mj-cs"/>
              </a:rPr>
              <a:t>2.2 </a:t>
            </a:r>
            <a:r>
              <a:rPr lang="zh-CN" altLang="en-US">
                <a:latin typeface="+mj-lt"/>
                <a:ea typeface="+mj-ea"/>
                <a:cs typeface="+mj-cs"/>
              </a:rPr>
              <a:t>分治法的基本思想</a:t>
            </a:r>
            <a:r>
              <a:rPr lang="en-US" altLang="zh-CN">
                <a:latin typeface="+mj-lt"/>
                <a:ea typeface="+mj-ea"/>
                <a:cs typeface="+mj-cs"/>
              </a:rPr>
              <a:t>——</a:t>
            </a:r>
            <a:r>
              <a:rPr lang="zh-CN" altLang="en-US">
                <a:latin typeface="+mj-lt"/>
                <a:ea typeface="+mj-ea"/>
                <a:cs typeface="+mj-cs"/>
              </a:rPr>
              <a:t>例</a:t>
            </a:r>
            <a:endParaRPr lang="zh-CN" altLang="en-US">
              <a:latin typeface="+mj-lt"/>
              <a:ea typeface="+mj-ea"/>
              <a:cs typeface="+mj-cs"/>
            </a:endParaRPr>
          </a:p>
        </p:txBody>
      </p:sp>
      <p:sp>
        <p:nvSpPr>
          <p:cNvPr id="15362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lvl="1" eaLnBrk="1" hangingPunct="1">
              <a:buSzPct val="55000"/>
            </a:pP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金块比较问题复杂度</a:t>
            </a:r>
            <a:endParaRPr lang="en-US" altLang="zh-CN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eaLnBrk="1" hangingPunct="1">
              <a:buSzPct val="50000"/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设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c(n)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为使用分而治之方法所需要的比较次数。为了简便，假设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的幂。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eaLnBrk="1" hangingPunct="1">
              <a:buSzPct val="50000"/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当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n= 2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时，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c(n) = 1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。对于较大的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，递归关系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3" eaLnBrk="1" hangingPunct="1">
              <a:buSzPct val="55000"/>
            </a:pP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c(n) = 2c(n/2) + 2</a:t>
            </a:r>
            <a:endParaRPr lang="zh-CN" altLang="en-US" i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eaLnBrk="1" hangingPunct="1">
              <a:buSzPct val="50000"/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求解得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c(n) = 3n/2 – 2</a:t>
            </a:r>
            <a:endParaRPr lang="en-US" altLang="zh-CN" i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eaLnBrk="1" hangingPunct="1">
              <a:buSzPct val="50000"/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在本例中，使用分而治之方法比逐个比较的方法少用了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25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％的比较次数。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>
                <a:latin typeface="+mj-lt"/>
                <a:ea typeface="+mj-ea"/>
                <a:cs typeface="+mj-cs"/>
              </a:rPr>
              <a:t>2.2 </a:t>
            </a:r>
            <a:r>
              <a:rPr lang="zh-CN" altLang="en-US">
                <a:latin typeface="+mj-lt"/>
                <a:ea typeface="+mj-ea"/>
                <a:cs typeface="+mj-cs"/>
              </a:rPr>
              <a:t>分治法的基本思想</a:t>
            </a:r>
            <a:endParaRPr lang="zh-CN" altLang="zh-CN">
              <a:latin typeface="+mj-lt"/>
              <a:ea typeface="+mj-ea"/>
              <a:cs typeface="+mj-cs"/>
            </a:endParaRPr>
          </a:p>
        </p:txBody>
      </p:sp>
      <p:sp>
        <p:nvSpPr>
          <p:cNvPr id="2765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lnSpc>
                <a:spcPct val="110000"/>
              </a:lnSpc>
            </a:pPr>
            <a:r>
              <a:rPr lang="zh-CN" altLang="en-US"/>
              <a:t>分治法的适用条件</a:t>
            </a:r>
            <a:endParaRPr lang="zh-CN" altLang="en-US"/>
          </a:p>
          <a:p>
            <a:pPr lvl="1" eaLnBrk="1" hangingPunct="1">
              <a:lnSpc>
                <a:spcPct val="110000"/>
              </a:lnSpc>
              <a:buSzPct val="55000"/>
            </a:pP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分治法所能解决的问题一般具有以下</a:t>
            </a:r>
            <a:r>
              <a:rPr lang="zh-CN" altLang="en-US" baseline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几个特征</a:t>
            </a: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en-US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110000"/>
              </a:lnSpc>
              <a:buSzPct val="50000"/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问题</a:t>
            </a:r>
            <a:r>
              <a:rPr lang="zh-CN" altLang="en-US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规模缩小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到一定的程度就可以</a:t>
            </a:r>
            <a:r>
              <a:rPr lang="zh-CN" altLang="en-US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容易地解决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110000"/>
              </a:lnSpc>
              <a:buSzPct val="50000"/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该问题可以分解为若干个规模较小的相同问题，即</a:t>
            </a:r>
            <a:r>
              <a:rPr lang="zh-CN" altLang="en-US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该问题具有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最优子结构性质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110000"/>
              </a:lnSpc>
              <a:buSzPct val="50000"/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利用分解出的子问题的</a:t>
            </a:r>
            <a:r>
              <a:rPr lang="zh-CN" altLang="en-US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解可合并为该问题的解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110000"/>
              </a:lnSpc>
              <a:buSzPct val="50000"/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该问题所分解出的各个</a:t>
            </a:r>
            <a:r>
              <a:rPr lang="zh-CN" altLang="en-US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子问题是相互独立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的，即子问题之间不包含公共的子问题。 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3" eaLnBrk="1" hangingPunct="1">
              <a:lnSpc>
                <a:spcPct val="110000"/>
              </a:lnSpc>
              <a:buSzPct val="55000"/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这条特征涉及到分治法的效率，如果各子问题是不独立的，则分治法要做许多不必要的工作，重复地解公共的子问题，此时虽然也可用分治法，但一般用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动态规划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较好。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charRg st="31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charRg st="31" end="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charRg st="53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charRg st="53" end="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charRg st="89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651">
                                            <p:txEl>
                                              <p:charRg st="89" end="1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charRg st="111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651">
                                            <p:txEl>
                                              <p:charRg st="111" end="1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charRg st="149" end="2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651">
                                            <p:txEl>
                                              <p:charRg st="149" end="2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>
                <a:latin typeface="+mj-lt"/>
                <a:ea typeface="+mj-ea"/>
                <a:cs typeface="+mj-cs"/>
              </a:rPr>
              <a:t>2.2 </a:t>
            </a:r>
            <a:r>
              <a:rPr lang="zh-CN" altLang="en-US">
                <a:latin typeface="+mj-lt"/>
                <a:ea typeface="+mj-ea"/>
                <a:cs typeface="+mj-cs"/>
              </a:rPr>
              <a:t>分治法的基本思想</a:t>
            </a:r>
            <a:endParaRPr lang="zh-CN" altLang="zh-CN">
              <a:latin typeface="+mj-lt"/>
              <a:ea typeface="+mj-ea"/>
              <a:cs typeface="+mj-cs"/>
            </a:endParaRPr>
          </a:p>
        </p:txBody>
      </p:sp>
      <p:sp>
        <p:nvSpPr>
          <p:cNvPr id="1843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/>
              <a:t>分治法的基本步骤（伪码描述）</a:t>
            </a:r>
            <a:endParaRPr lang="zh-CN" altLang="en-US"/>
          </a:p>
          <a:p>
            <a:pPr lvl="1" eaLnBrk="1" hangingPunct="1">
              <a:lnSpc>
                <a:spcPct val="130000"/>
              </a:lnSpc>
              <a:buSzPct val="55000"/>
            </a:pPr>
            <a:r>
              <a:rPr lang="en-US" altLang="zh-CN" sz="2400" baseline="0">
                <a:latin typeface="Times New Roman" panose="02020603050405020304" pitchFamily="18" charset="0"/>
                <a:ea typeface="宋体" panose="02010600030101010101" pitchFamily="2" charset="-122"/>
              </a:rPr>
              <a:t>divide-and-conquer(P)</a:t>
            </a:r>
            <a:br>
              <a:rPr lang="en-US" altLang="zh-CN" sz="2400" baseline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400" baseline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br>
              <a:rPr lang="en-US" altLang="zh-CN" sz="2400" baseline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sz="2400" baseline="0">
                <a:latin typeface="Times New Roman" panose="02020603050405020304" pitchFamily="18" charset="0"/>
                <a:ea typeface="宋体" panose="02010600030101010101" pitchFamily="2" charset="-122"/>
              </a:rPr>
              <a:t>　</a:t>
            </a:r>
            <a:r>
              <a:rPr lang="en-US" altLang="zh-CN" sz="2400" baseline="0">
                <a:latin typeface="Times New Roman" panose="02020603050405020304" pitchFamily="18" charset="0"/>
                <a:ea typeface="宋体" panose="02010600030101010101" pitchFamily="2" charset="-122"/>
              </a:rPr>
              <a:t>if ( | P | &lt;= n</a:t>
            </a:r>
            <a:r>
              <a:rPr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400" baseline="0">
                <a:latin typeface="Times New Roman" panose="02020603050405020304" pitchFamily="18" charset="0"/>
                <a:ea typeface="宋体" panose="02010600030101010101" pitchFamily="2" charset="-122"/>
              </a:rPr>
              <a:t>) adhoc(P);   </a:t>
            </a:r>
            <a:r>
              <a:rPr lang="en-US" altLang="zh-CN" sz="2400" baseline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sz="2400" baseline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aseline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aseline="-2500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400" baseline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为一阈值，表示当问题</a:t>
            </a:r>
            <a:r>
              <a:rPr lang="en-US" altLang="zh-CN" sz="2400" baseline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 sz="2400" baseline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的规模不超过</a:t>
            </a:r>
            <a:r>
              <a:rPr lang="en-US" altLang="zh-CN" sz="2400" baseline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n0</a:t>
            </a:r>
            <a:r>
              <a:rPr lang="zh-CN" altLang="en-US" sz="2400" baseline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时，问题已容易直接解出，不必再继续分解。</a:t>
            </a:r>
            <a:r>
              <a:rPr lang="en-US" altLang="zh-CN" sz="2400" i="1" baseline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adhoc(P)</a:t>
            </a:r>
            <a:r>
              <a:rPr lang="zh-CN" altLang="en-US" sz="2400" baseline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为基本子算法。</a:t>
            </a:r>
            <a:br>
              <a:rPr lang="zh-CN" altLang="en-US" sz="2400" baseline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sz="2400" baseline="0">
                <a:latin typeface="Times New Roman" panose="02020603050405020304" pitchFamily="18" charset="0"/>
                <a:ea typeface="宋体" panose="02010600030101010101" pitchFamily="2" charset="-122"/>
              </a:rPr>
              <a:t>　</a:t>
            </a:r>
            <a:r>
              <a:rPr lang="en-US" altLang="zh-CN" sz="2400" baseline="0">
                <a:latin typeface="Times New Roman" panose="02020603050405020304" pitchFamily="18" charset="0"/>
                <a:ea typeface="宋体" panose="02010600030101010101" pitchFamily="2" charset="-122"/>
              </a:rPr>
              <a:t>divide P into smaller sub-instances P</a:t>
            </a:r>
            <a:r>
              <a:rPr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aseline="0">
                <a:latin typeface="Times New Roman" panose="02020603050405020304" pitchFamily="18" charset="0"/>
                <a:ea typeface="宋体" panose="02010600030101010101" pitchFamily="2" charset="-122"/>
              </a:rPr>
              <a:t>,P</a:t>
            </a:r>
            <a:r>
              <a:rPr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aseline="0">
                <a:latin typeface="Times New Roman" panose="02020603050405020304" pitchFamily="18" charset="0"/>
                <a:ea typeface="宋体" panose="02010600030101010101" pitchFamily="2" charset="-122"/>
              </a:rPr>
              <a:t>,...,P</a:t>
            </a:r>
            <a:r>
              <a:rPr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400" baseline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r>
              <a:rPr lang="en-US" altLang="zh-CN" sz="2400" baseline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sz="2400" baseline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分解</a:t>
            </a:r>
            <a:br>
              <a:rPr lang="zh-CN" altLang="en-US" sz="2400" baseline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sz="2400" baseline="0">
                <a:latin typeface="Times New Roman" panose="02020603050405020304" pitchFamily="18" charset="0"/>
                <a:ea typeface="宋体" panose="02010600030101010101" pitchFamily="2" charset="-122"/>
              </a:rPr>
              <a:t>　</a:t>
            </a:r>
            <a:r>
              <a:rPr lang="en-US" altLang="zh-CN" sz="2400" baseline="0">
                <a:latin typeface="Times New Roman" panose="02020603050405020304" pitchFamily="18" charset="0"/>
                <a:ea typeface="宋体" panose="02010600030101010101" pitchFamily="2" charset="-122"/>
              </a:rPr>
              <a:t>for (i=1;i&lt;=k;i++)</a:t>
            </a:r>
            <a:br>
              <a:rPr lang="en-US" altLang="zh-CN" sz="2400" baseline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sz="2400" baseline="0">
                <a:latin typeface="Times New Roman" panose="02020603050405020304" pitchFamily="18" charset="0"/>
                <a:ea typeface="宋体" panose="02010600030101010101" pitchFamily="2" charset="-122"/>
              </a:rPr>
              <a:t>　</a:t>
            </a:r>
            <a:r>
              <a:rPr lang="en-US" altLang="zh-CN" sz="2400" baseline="0">
                <a:latin typeface="Times New Roman" panose="02020603050405020304" pitchFamily="18" charset="0"/>
                <a:ea typeface="宋体" panose="02010600030101010101" pitchFamily="2" charset="-122"/>
              </a:rPr>
              <a:t>	y</a:t>
            </a:r>
            <a:r>
              <a:rPr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aseline="0">
                <a:latin typeface="Times New Roman" panose="02020603050405020304" pitchFamily="18" charset="0"/>
                <a:ea typeface="宋体" panose="02010600030101010101" pitchFamily="2" charset="-122"/>
              </a:rPr>
              <a:t>=divide-and-conquer(P</a:t>
            </a:r>
            <a:r>
              <a:rPr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aseline="0">
                <a:latin typeface="Times New Roman" panose="02020603050405020304" pitchFamily="18" charset="0"/>
                <a:ea typeface="宋体" panose="02010600030101010101" pitchFamily="2" charset="-122"/>
              </a:rPr>
              <a:t>);  </a:t>
            </a:r>
            <a:r>
              <a:rPr lang="en-US" altLang="zh-CN" sz="2400" baseline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sz="2400" baseline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递归求解子问题</a:t>
            </a:r>
            <a:br>
              <a:rPr lang="zh-CN" altLang="en-US" sz="2400" baseline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sz="2400" baseline="0">
                <a:latin typeface="Times New Roman" panose="02020603050405020304" pitchFamily="18" charset="0"/>
                <a:ea typeface="宋体" panose="02010600030101010101" pitchFamily="2" charset="-122"/>
              </a:rPr>
              <a:t>　</a:t>
            </a:r>
            <a:r>
              <a:rPr lang="en-US" altLang="zh-CN" sz="2400" baseline="0">
                <a:latin typeface="Times New Roman" panose="02020603050405020304" pitchFamily="18" charset="0"/>
                <a:ea typeface="宋体" panose="02010600030101010101" pitchFamily="2" charset="-122"/>
              </a:rPr>
              <a:t>return merge(y</a:t>
            </a:r>
            <a:r>
              <a:rPr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aseline="0">
                <a:latin typeface="Times New Roman" panose="02020603050405020304" pitchFamily="18" charset="0"/>
                <a:ea typeface="宋体" panose="02010600030101010101" pitchFamily="2" charset="-122"/>
              </a:rPr>
              <a:t>,...,y</a:t>
            </a:r>
            <a:r>
              <a:rPr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400" baseline="0">
                <a:latin typeface="Times New Roman" panose="02020603050405020304" pitchFamily="18" charset="0"/>
                <a:ea typeface="宋体" panose="02010600030101010101" pitchFamily="2" charset="-122"/>
              </a:rPr>
              <a:t>);  </a:t>
            </a:r>
            <a:r>
              <a:rPr lang="en-US" altLang="zh-CN" sz="2400" baseline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sz="2400" baseline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合并子问题解为原问题解</a:t>
            </a:r>
            <a:br>
              <a:rPr lang="zh-CN" altLang="en-US" sz="2400" baseline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400" baseline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400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zh-CN" altLang="en-US">
                <a:latin typeface="+mj-lt"/>
                <a:ea typeface="+mj-ea"/>
                <a:cs typeface="+mj-cs"/>
              </a:rPr>
              <a:t>本章主要内容</a:t>
            </a:r>
            <a:endParaRPr lang="zh-CN" altLang="en-US">
              <a:latin typeface="+mj-lt"/>
              <a:ea typeface="+mj-ea"/>
              <a:cs typeface="+mj-cs"/>
            </a:endParaRPr>
          </a:p>
        </p:txBody>
      </p:sp>
      <p:sp>
        <p:nvSpPr>
          <p:cNvPr id="7170" name="Rectangle 3"/>
          <p:cNvSpPr>
            <a:spLocks noGrp="1"/>
          </p:cNvSpPr>
          <p:nvPr>
            <p:ph idx="1"/>
          </p:nvPr>
        </p:nvSpPr>
        <p:spPr>
          <a:xfrm>
            <a:off x="4800600" y="914400"/>
            <a:ext cx="4154488" cy="563880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60000"/>
              </a:lnSpc>
            </a:pPr>
            <a:r>
              <a:rPr lang="en-US" altLang="zh-CN" sz="2500"/>
              <a:t>2.1 </a:t>
            </a:r>
            <a:r>
              <a:rPr lang="zh-CN" altLang="en-US" sz="2500"/>
              <a:t>递归的概念</a:t>
            </a:r>
            <a:endParaRPr lang="zh-CN" altLang="en-US" sz="2500"/>
          </a:p>
          <a:p>
            <a:pPr eaLnBrk="1" hangingPunct="1">
              <a:lnSpc>
                <a:spcPct val="160000"/>
              </a:lnSpc>
            </a:pPr>
            <a:r>
              <a:rPr lang="en-US" altLang="zh-CN" sz="2500"/>
              <a:t>2.2 </a:t>
            </a:r>
            <a:r>
              <a:rPr lang="zh-CN" altLang="en-US" sz="2500">
                <a:sym typeface="+mn-ea"/>
              </a:rPr>
              <a:t>分治法的基本思想</a:t>
            </a:r>
            <a:endParaRPr lang="zh-CN" altLang="en-US" sz="2500"/>
          </a:p>
          <a:p>
            <a:pPr eaLnBrk="1" hangingPunct="1">
              <a:lnSpc>
                <a:spcPct val="160000"/>
              </a:lnSpc>
            </a:pPr>
            <a:r>
              <a:rPr lang="en-US" altLang="zh-CN" sz="2500"/>
              <a:t>2.3 </a:t>
            </a:r>
            <a:r>
              <a:rPr lang="zh-CN" altLang="en-US" sz="2500">
                <a:sym typeface="+mn-ea"/>
              </a:rPr>
              <a:t>二分搜索技术</a:t>
            </a:r>
            <a:endParaRPr lang="zh-CN" altLang="en-US" sz="2500"/>
          </a:p>
          <a:p>
            <a:pPr eaLnBrk="1" hangingPunct="1">
              <a:lnSpc>
                <a:spcPct val="160000"/>
              </a:lnSpc>
            </a:pPr>
            <a:r>
              <a:rPr lang="en-US" altLang="zh-CN" sz="2500"/>
              <a:t>2.4 </a:t>
            </a:r>
            <a:r>
              <a:rPr lang="zh-CN" altLang="en-US" sz="2500"/>
              <a:t>大整数的乘法</a:t>
            </a:r>
            <a:endParaRPr lang="zh-CN" altLang="en-US" sz="2500"/>
          </a:p>
          <a:p>
            <a:pPr eaLnBrk="1" hangingPunct="1">
              <a:lnSpc>
                <a:spcPct val="160000"/>
              </a:lnSpc>
            </a:pPr>
            <a:r>
              <a:rPr lang="en-US" altLang="zh-CN" sz="2500"/>
              <a:t>2.5 </a:t>
            </a:r>
            <a:r>
              <a:rPr lang="zh-CN" altLang="en-US" sz="2500"/>
              <a:t>合并排序</a:t>
            </a:r>
            <a:endParaRPr lang="zh-CN" altLang="en-US" sz="2500"/>
          </a:p>
          <a:p>
            <a:pPr eaLnBrk="1" hangingPunct="1">
              <a:lnSpc>
                <a:spcPct val="160000"/>
              </a:lnSpc>
            </a:pPr>
            <a:r>
              <a:rPr lang="en-US" altLang="zh-CN" sz="2500"/>
              <a:t>2.6 </a:t>
            </a:r>
            <a:r>
              <a:rPr lang="zh-CN" altLang="en-US" sz="2500"/>
              <a:t>快速排序</a:t>
            </a:r>
            <a:endParaRPr lang="en-US" altLang="zh-CN" sz="2500"/>
          </a:p>
        </p:txBody>
      </p:sp>
      <p:pic>
        <p:nvPicPr>
          <p:cNvPr id="7171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813" y="838200"/>
            <a:ext cx="4522787" cy="5715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>
                <a:latin typeface="+mj-lt"/>
                <a:ea typeface="+mj-ea"/>
                <a:cs typeface="+mj-cs"/>
              </a:rPr>
              <a:t>2.2 </a:t>
            </a:r>
            <a:r>
              <a:rPr lang="zh-CN" altLang="en-US">
                <a:latin typeface="+mj-lt"/>
                <a:ea typeface="+mj-ea"/>
                <a:cs typeface="+mj-cs"/>
              </a:rPr>
              <a:t>分治法的基本思想</a:t>
            </a:r>
            <a:endParaRPr lang="zh-CN" altLang="zh-CN">
              <a:latin typeface="+mj-lt"/>
              <a:ea typeface="+mj-ea"/>
              <a:cs typeface="+mj-cs"/>
            </a:endParaRPr>
          </a:p>
        </p:txBody>
      </p:sp>
      <p:sp>
        <p:nvSpPr>
          <p:cNvPr id="1945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/>
              <a:t>子问题平衡</a:t>
            </a:r>
            <a:endParaRPr lang="en-US" altLang="zh-CN"/>
          </a:p>
          <a:p>
            <a:pPr lvl="1" eaLnBrk="1" hangingPunct="1">
              <a:buSzPct val="55000"/>
            </a:pP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人们从大量实践中发现，在用分治法设计算法时，最好使</a:t>
            </a:r>
            <a:r>
              <a:rPr lang="zh-CN" altLang="en-US" baseline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子问题的规模大致相同</a:t>
            </a: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。即将一个问题分成大小相等的</a:t>
            </a:r>
            <a:r>
              <a:rPr lang="en-US" altLang="zh-CN" baseline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个子问题的处理方法是行之有效的。</a:t>
            </a:r>
            <a:endParaRPr lang="zh-CN" altLang="en-US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buSzPct val="55000"/>
            </a:pP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这种使子问题规模大致相等的做法是出自一种</a:t>
            </a:r>
            <a:r>
              <a:rPr lang="zh-CN" altLang="en-US" baseline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平衡</a:t>
            </a:r>
            <a:r>
              <a:rPr lang="en-US" altLang="zh-CN" baseline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(balancing)</a:t>
            </a:r>
            <a:r>
              <a:rPr lang="zh-CN" altLang="en-US" baseline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子问题</a:t>
            </a: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的思想，它几乎总是比子问题规模不等的做法要好。</a:t>
            </a:r>
            <a:endParaRPr lang="zh-CN" altLang="en-US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endParaRPr lang="en-US" altLang="zh-CN"/>
          </a:p>
        </p:txBody>
      </p:sp>
      <p:pic>
        <p:nvPicPr>
          <p:cNvPr id="19459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48400" y="4097338"/>
            <a:ext cx="2895600" cy="25987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>
                <a:latin typeface="+mj-lt"/>
                <a:ea typeface="+mj-ea"/>
                <a:cs typeface="+mj-cs"/>
              </a:rPr>
              <a:t>2.2 </a:t>
            </a:r>
            <a:r>
              <a:rPr lang="zh-CN" altLang="en-US">
                <a:latin typeface="+mj-lt"/>
                <a:ea typeface="+mj-ea"/>
                <a:cs typeface="+mj-cs"/>
              </a:rPr>
              <a:t>分治法的基本思想</a:t>
            </a:r>
            <a:endParaRPr lang="zh-CN" altLang="zh-CN">
              <a:latin typeface="+mj-lt"/>
              <a:ea typeface="+mj-ea"/>
              <a:cs typeface="+mj-cs"/>
            </a:endParaRPr>
          </a:p>
        </p:txBody>
      </p:sp>
      <p:sp>
        <p:nvSpPr>
          <p:cNvPr id="2048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/>
              <a:t>分治法的复杂性分析</a:t>
            </a:r>
            <a:endParaRPr lang="zh-CN" altLang="en-US"/>
          </a:p>
          <a:p>
            <a:pPr lvl="1" eaLnBrk="1" hangingPunct="1">
              <a:buSzPct val="55000"/>
            </a:pP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一个分治法将</a:t>
            </a:r>
            <a:r>
              <a:rPr lang="zh-CN" altLang="en-US" baseline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规模为</a:t>
            </a:r>
            <a:r>
              <a:rPr lang="en-US" altLang="zh-CN" i="1" baseline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的问题分成</a:t>
            </a:r>
            <a:r>
              <a:rPr lang="en-US" altLang="zh-CN" i="1" baseline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baseline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个规模为</a:t>
            </a:r>
            <a:r>
              <a:rPr lang="en-US" altLang="zh-CN" i="1" baseline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n/m</a:t>
            </a: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的子问题去解。设</a:t>
            </a:r>
            <a:r>
              <a:rPr lang="zh-CN" altLang="en-US" baseline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分解阀值</a:t>
            </a:r>
            <a:r>
              <a:rPr lang="en-US" altLang="zh-CN" i="1" baseline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i="1" baseline="-25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i="1" baseline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=1</a:t>
            </a: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，且</a:t>
            </a:r>
            <a:r>
              <a:rPr lang="en-US" altLang="zh-CN" i="1" baseline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adhoc(P)</a:t>
            </a: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解规模为</a:t>
            </a:r>
            <a:r>
              <a:rPr lang="en-US" altLang="zh-CN" baseline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的问题耗费</a:t>
            </a:r>
            <a:r>
              <a:rPr lang="en-US" altLang="zh-CN" baseline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个单位时间。再设将原问题分解为</a:t>
            </a:r>
            <a:r>
              <a:rPr lang="en-US" altLang="zh-CN" baseline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个子问题以及用</a:t>
            </a:r>
            <a:r>
              <a:rPr lang="en-US" altLang="zh-CN" i="1" baseline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merge</a:t>
            </a: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将</a:t>
            </a:r>
            <a:r>
              <a:rPr lang="en-US" altLang="zh-CN" baseline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个子问题的解合并为原问题的解需用</a:t>
            </a:r>
            <a:r>
              <a:rPr lang="en-US" altLang="zh-CN" i="1" baseline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f(n)</a:t>
            </a: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个单位时间。</a:t>
            </a:r>
            <a:endParaRPr lang="en-US" altLang="zh-CN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buSzPct val="55000"/>
            </a:pP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用</a:t>
            </a:r>
            <a:r>
              <a:rPr lang="en-US" altLang="zh-CN" i="1" baseline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T(n)</a:t>
            </a: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表示该分治法解规模为</a:t>
            </a:r>
            <a:r>
              <a:rPr lang="en-US" altLang="zh-CN" i="1" baseline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|P|=n</a:t>
            </a: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的问题所需的计算时间，则有如下递推式：</a:t>
            </a:r>
            <a:endParaRPr lang="zh-CN" altLang="en-US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0483" name="Object 4"/>
          <p:cNvGraphicFramePr>
            <a:graphicFrameLocks noChangeAspect="1"/>
          </p:cNvGraphicFramePr>
          <p:nvPr/>
        </p:nvGraphicFramePr>
        <p:xfrm>
          <a:off x="1600200" y="5029200"/>
          <a:ext cx="533400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955800" imgH="457200" progId="Equation.3">
                  <p:embed/>
                </p:oleObj>
              </mc:Choice>
              <mc:Fallback>
                <p:oleObj name="" r:id="rId1" imgW="1955800" imgH="4572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00200" y="5029200"/>
                        <a:ext cx="5334000" cy="10731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>
                <a:latin typeface="+mj-lt"/>
                <a:ea typeface="+mj-ea"/>
                <a:cs typeface="+mj-cs"/>
              </a:rPr>
              <a:t>2.4 </a:t>
            </a:r>
            <a:r>
              <a:rPr lang="zh-CN" altLang="en-US">
                <a:latin typeface="+mj-lt"/>
                <a:ea typeface="+mj-ea"/>
                <a:cs typeface="+mj-cs"/>
              </a:rPr>
              <a:t>大整数的乘法</a:t>
            </a:r>
            <a:endParaRPr lang="zh-CN" altLang="en-US"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/>
              <a:t>密码技术常要对超过</a:t>
            </a:r>
            <a:r>
              <a:rPr lang="en-US" altLang="zh-CN"/>
              <a:t>100</a:t>
            </a:r>
            <a:r>
              <a:rPr lang="zh-CN" altLang="en-US"/>
              <a:t>位的十进制数进行乘法运算，需作特别处理。</a:t>
            </a:r>
            <a:endParaRPr lang="en-US" altLang="zh-CN"/>
          </a:p>
          <a:p>
            <a:pPr lvl="1" eaLnBrk="1" hangingPunct="1">
              <a:buSzPct val="55000"/>
            </a:pP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计算两数乘法，例如</a:t>
            </a:r>
            <a:r>
              <a:rPr lang="en-US" altLang="zh-CN" baseline="0">
                <a:latin typeface="Times New Roman" panose="02020603050405020304" pitchFamily="18" charset="0"/>
                <a:ea typeface="宋体" panose="02010600030101010101" pitchFamily="2" charset="-122"/>
              </a:rPr>
              <a:t>23*14</a:t>
            </a:r>
            <a:endParaRPr lang="en-US" altLang="zh-CN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eaLnBrk="1" hangingPunct="1">
              <a:buSzPct val="50000"/>
            </a:pPr>
            <a:r>
              <a:rPr lang="en-US" altLang="zh-CN" sz="2200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23=2*10</a:t>
            </a:r>
            <a:r>
              <a:rPr lang="en-US" altLang="zh-CN" sz="2200" i="1" baseline="30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200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+3*10</a:t>
            </a:r>
            <a:r>
              <a:rPr lang="en-US" altLang="zh-CN" sz="2200" i="1" baseline="30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r>
              <a:rPr lang="en-US" altLang="zh-CN" sz="2200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14=1*10</a:t>
            </a:r>
            <a:r>
              <a:rPr lang="en-US" altLang="zh-CN" sz="2200" i="1" baseline="30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200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+4*10</a:t>
            </a:r>
            <a:r>
              <a:rPr lang="en-US" altLang="zh-CN" sz="2200" i="1" baseline="30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200" i="1" baseline="3000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eaLnBrk="1" hangingPunct="1">
              <a:buSzPct val="50000"/>
            </a:pPr>
            <a:r>
              <a:rPr lang="en-US" altLang="zh-CN" sz="2200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23*14=(2*10</a:t>
            </a:r>
            <a:r>
              <a:rPr lang="en-US" altLang="zh-CN" sz="2200" i="1" baseline="30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200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+3*10</a:t>
            </a:r>
            <a:r>
              <a:rPr lang="en-US" altLang="zh-CN" sz="2200" i="1" baseline="30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200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)*(1*10</a:t>
            </a:r>
            <a:r>
              <a:rPr lang="en-US" altLang="zh-CN" sz="2200" i="1" baseline="30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200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+4*10</a:t>
            </a:r>
            <a:r>
              <a:rPr lang="en-US" altLang="zh-CN" sz="2200" i="1" baseline="30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200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br>
              <a:rPr lang="en-US" altLang="zh-CN" sz="2200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200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=2*1*10</a:t>
            </a:r>
            <a:r>
              <a:rPr lang="en-US" altLang="zh-CN" sz="2200" i="1" baseline="30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200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+(3*1+2*4)10</a:t>
            </a:r>
            <a:r>
              <a:rPr lang="en-US" altLang="zh-CN" sz="2200" i="1" baseline="30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200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+(3*4)10</a:t>
            </a:r>
            <a:r>
              <a:rPr lang="en-US" altLang="zh-CN" sz="2200" i="1" baseline="30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200" i="1" baseline="3000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buSzPct val="55000"/>
            </a:pP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对于任何两位数</a:t>
            </a:r>
            <a:r>
              <a:rPr lang="en-US" altLang="zh-CN" i="1" baseline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a=a</a:t>
            </a:r>
            <a:r>
              <a:rPr lang="en-US" altLang="zh-CN" i="1" baseline="-25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i="1" baseline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baseline="-25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i="1" baseline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b=b</a:t>
            </a:r>
            <a:r>
              <a:rPr lang="en-US" altLang="zh-CN" i="1" baseline="-25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i="1" baseline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i="1" baseline="-25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，乘积</a:t>
            </a:r>
            <a:r>
              <a:rPr lang="en-US" altLang="zh-CN" i="1" baseline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endParaRPr lang="en-US" altLang="zh-CN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eaLnBrk="1" hangingPunct="1">
              <a:buSzPct val="50000"/>
            </a:pPr>
            <a:r>
              <a:rPr lang="en-US" altLang="zh-CN" sz="2200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c=a*b=c</a:t>
            </a:r>
            <a:r>
              <a:rPr lang="en-US" altLang="zh-CN" sz="2200" i="1" baseline="-25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200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en-US" altLang="zh-CN" sz="2200" i="1" baseline="30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200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+c</a:t>
            </a:r>
            <a:r>
              <a:rPr lang="en-US" altLang="zh-CN" sz="2200" i="1" baseline="-25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200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*10</a:t>
            </a:r>
            <a:r>
              <a:rPr lang="en-US" altLang="zh-CN" sz="2200" i="1" baseline="30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200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+c</a:t>
            </a:r>
            <a:r>
              <a:rPr lang="en-US" altLang="zh-CN" sz="2200" i="1" baseline="-25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200" i="1" baseline="-2500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eaLnBrk="1" hangingPunct="1">
              <a:buSzPct val="50000"/>
            </a:pPr>
            <a:r>
              <a:rPr lang="zh-CN" altLang="en-US" sz="2200">
                <a:latin typeface="Times New Roman" panose="02020603050405020304" pitchFamily="18" charset="0"/>
                <a:ea typeface="宋体" panose="02010600030101010101" pitchFamily="2" charset="-122"/>
              </a:rPr>
              <a:t>其中：</a:t>
            </a:r>
            <a:b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200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200" i="1" baseline="-25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200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=a</a:t>
            </a:r>
            <a:r>
              <a:rPr lang="en-US" altLang="zh-CN" sz="2200" i="1" baseline="-25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200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*b</a:t>
            </a:r>
            <a:r>
              <a:rPr lang="en-US" altLang="zh-CN" sz="2200" i="1" baseline="-25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200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, c</a:t>
            </a:r>
            <a:r>
              <a:rPr lang="en-US" altLang="zh-CN" sz="2200" i="1" baseline="-25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200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=a</a:t>
            </a:r>
            <a:r>
              <a:rPr lang="en-US" altLang="zh-CN" sz="2200" i="1" baseline="-25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200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*b</a:t>
            </a:r>
            <a:r>
              <a:rPr lang="en-US" altLang="zh-CN" sz="2200" i="1" baseline="-25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br>
              <a:rPr lang="en-US" altLang="zh-CN" sz="2200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200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200" i="1" baseline="-25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200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=(a</a:t>
            </a:r>
            <a:r>
              <a:rPr lang="en-US" altLang="zh-CN" sz="2200" i="1" baseline="-25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200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+a</a:t>
            </a:r>
            <a:r>
              <a:rPr lang="en-US" altLang="zh-CN" sz="2200" i="1" baseline="-25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200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)*(b</a:t>
            </a:r>
            <a:r>
              <a:rPr lang="en-US" altLang="zh-CN" sz="2200" i="1" baseline="-25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200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+b</a:t>
            </a:r>
            <a:r>
              <a:rPr lang="en-US" altLang="zh-CN" sz="2200" i="1" baseline="-25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200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)-(c</a:t>
            </a:r>
            <a:r>
              <a:rPr lang="en-US" altLang="zh-CN" sz="2200" i="1" baseline="-25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200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+c</a:t>
            </a:r>
            <a:r>
              <a:rPr lang="en-US" altLang="zh-CN" sz="2200" i="1" baseline="-25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200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altLang="en-US" sz="2200" i="1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3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charRg st="33" end="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charRg st="33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charRg st="33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8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charRg st="48" end="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charRg st="48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charRg st="48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80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charRg st="80" end="1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charRg st="80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charRg st="80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47" end="1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charRg st="147" end="1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charRg st="147" end="17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charRg st="147" end="17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73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charRg st="173" end="1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charRg st="173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charRg st="173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95" end="2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charRg st="195" end="2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charRg st="195" end="24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charRg st="195" end="24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>
                <a:latin typeface="+mj-lt"/>
                <a:ea typeface="+mj-ea"/>
                <a:cs typeface="+mj-cs"/>
              </a:rPr>
              <a:t>2.4 </a:t>
            </a:r>
            <a:r>
              <a:rPr lang="zh-CN" altLang="en-US">
                <a:latin typeface="+mj-lt"/>
                <a:ea typeface="+mj-ea"/>
                <a:cs typeface="+mj-cs"/>
              </a:rPr>
              <a:t>大整数的乘法</a:t>
            </a:r>
            <a:endParaRPr lang="zh-CN" altLang="en-US">
              <a:latin typeface="+mj-lt"/>
              <a:ea typeface="+mj-ea"/>
              <a:cs typeface="+mj-cs"/>
            </a:endParaRPr>
          </a:p>
        </p:txBody>
      </p:sp>
      <p:sp>
        <p:nvSpPr>
          <p:cNvPr id="4096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/>
              <a:t>设计一个有效的算法，可以进行两个</a:t>
            </a:r>
            <a:r>
              <a:rPr lang="en-US" altLang="zh-CN"/>
              <a:t>n</a:t>
            </a:r>
            <a:r>
              <a:rPr lang="zh-CN" altLang="en-US"/>
              <a:t>位大整数的乘法运算</a:t>
            </a:r>
            <a:endParaRPr lang="zh-CN" altLang="en-US"/>
          </a:p>
          <a:p>
            <a:pPr lvl="1" eaLnBrk="1" hangingPunct="1">
              <a:buSzPct val="55000"/>
            </a:pP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分治法</a:t>
            </a:r>
            <a:r>
              <a:rPr lang="en-US" altLang="zh-CN" baseline="0"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endParaRPr lang="en-US" altLang="zh-CN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eaLnBrk="1" hangingPunct="1">
              <a:buSzPct val="50000"/>
            </a:pP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X=A2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n/2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+B</a:t>
            </a:r>
            <a:endParaRPr lang="en-US" altLang="zh-CN" i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eaLnBrk="1" hangingPunct="1">
              <a:buSzPct val="50000"/>
            </a:pP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Y=C2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n/2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+D</a:t>
            </a:r>
            <a:endParaRPr lang="en-US" altLang="zh-CN" i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eaLnBrk="1" hangingPunct="1">
              <a:buSzPct val="50000"/>
            </a:pPr>
            <a:r>
              <a:rPr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XY	=AC2</a:t>
            </a:r>
            <a:r>
              <a:rPr lang="en-US" altLang="zh-CN" i="1" baseline="30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+(AD+BC)2</a:t>
            </a:r>
            <a:r>
              <a:rPr lang="en-US" altLang="zh-CN" i="1" baseline="30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n/2</a:t>
            </a:r>
            <a:r>
              <a:rPr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+BD</a:t>
            </a:r>
            <a:br>
              <a:rPr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=c</a:t>
            </a:r>
            <a:r>
              <a:rPr lang="en-US" altLang="zh-CN" i="1" baseline="-25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*2</a:t>
            </a:r>
            <a:r>
              <a:rPr lang="en-US" altLang="zh-CN" i="1" baseline="30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+c</a:t>
            </a:r>
            <a:r>
              <a:rPr lang="en-US" altLang="zh-CN" i="1" baseline="-25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*2</a:t>
            </a:r>
            <a:r>
              <a:rPr lang="en-US" altLang="zh-CN" i="1" baseline="30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n/2</a:t>
            </a:r>
            <a:r>
              <a:rPr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+c</a:t>
            </a:r>
            <a:r>
              <a:rPr lang="en-US" altLang="zh-CN" i="1" baseline="-25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i="1" baseline="-2500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eaLnBrk="1" hangingPunct="1">
              <a:buSzPct val="50000"/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其中，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i="1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i="1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采用相同的方法计算。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eaLnBrk="1" hangingPunct="1">
              <a:buSzPct val="50000"/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如果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的乘方，就是一个计算两个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位数乘积的递归算法。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8675" name="组合 15"/>
          <p:cNvGrpSpPr/>
          <p:nvPr/>
        </p:nvGrpSpPr>
        <p:grpSpPr>
          <a:xfrm>
            <a:off x="3886200" y="2438400"/>
            <a:ext cx="2133600" cy="754063"/>
            <a:chOff x="4724400" y="2141537"/>
            <a:chExt cx="2133600" cy="754063"/>
          </a:xfrm>
        </p:grpSpPr>
        <p:grpSp>
          <p:nvGrpSpPr>
            <p:cNvPr id="28676" name="组合 14"/>
            <p:cNvGrpSpPr/>
            <p:nvPr/>
          </p:nvGrpSpPr>
          <p:grpSpPr>
            <a:xfrm>
              <a:off x="5341238" y="2141537"/>
              <a:ext cx="1516762" cy="754063"/>
              <a:chOff x="6629400" y="3124200"/>
              <a:chExt cx="1516762" cy="754063"/>
            </a:xfrm>
          </p:grpSpPr>
          <p:sp>
            <p:nvSpPr>
              <p:cNvPr id="28677" name="Rectangle 6"/>
              <p:cNvSpPr/>
              <p:nvPr/>
            </p:nvSpPr>
            <p:spPr>
              <a:xfrm>
                <a:off x="6800850" y="3505200"/>
                <a:ext cx="590550" cy="373063"/>
              </a:xfrm>
              <a:prstGeom prst="rect">
                <a:avLst/>
              </a:prstGeom>
              <a:solidFill>
                <a:schemeClr val="bg1"/>
              </a:solidFill>
              <a:ln w="6350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>
                  <a:buSzTx/>
                </a:pPr>
                <a:r>
                  <a:rPr lang="en-US" altLang="zh-CN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endParaRPr lang="en-US" altLang="zh-CN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678" name="Rectangle 7"/>
              <p:cNvSpPr/>
              <p:nvPr/>
            </p:nvSpPr>
            <p:spPr>
              <a:xfrm>
                <a:off x="7391400" y="3505200"/>
                <a:ext cx="590550" cy="373063"/>
              </a:xfrm>
              <a:prstGeom prst="rect">
                <a:avLst/>
              </a:prstGeom>
              <a:solidFill>
                <a:schemeClr val="bg1"/>
              </a:solidFill>
              <a:ln w="6350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>
                  <a:buSzTx/>
                </a:pPr>
                <a:r>
                  <a:rPr lang="en-US" altLang="zh-CN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endParaRPr lang="en-US" altLang="zh-CN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679" name="矩形 12"/>
              <p:cNvSpPr/>
              <p:nvPr/>
            </p:nvSpPr>
            <p:spPr>
              <a:xfrm>
                <a:off x="6629400" y="3124200"/>
                <a:ext cx="1516762" cy="3693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>
                  <a:buSzTx/>
                </a:pPr>
                <a:r>
                  <a:rPr lang="en-US" altLang="zh-CN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n/2</a:t>
                </a:r>
                <a:r>
                  <a:rPr lang="zh-CN" altLang="en-US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位 </a:t>
                </a:r>
                <a:r>
                  <a:rPr lang="en-US" altLang="zh-CN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n/2</a:t>
                </a:r>
                <a:r>
                  <a:rPr lang="zh-CN" altLang="en-US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位</a:t>
                </a:r>
                <a:endPara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8680" name="Text Box 5"/>
            <p:cNvSpPr txBox="1"/>
            <p:nvPr/>
          </p:nvSpPr>
          <p:spPr>
            <a:xfrm>
              <a:off x="4724400" y="2286000"/>
              <a:ext cx="609600" cy="461962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txBody>
            <a:bodyPr anchor="t" anchorCtr="0">
              <a:spAutoFit/>
            </a:bodyPr>
            <a:p>
              <a:pPr>
                <a:buSzTx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X=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8681" name="组合 16"/>
          <p:cNvGrpSpPr/>
          <p:nvPr/>
        </p:nvGrpSpPr>
        <p:grpSpPr>
          <a:xfrm>
            <a:off x="6324600" y="2438400"/>
            <a:ext cx="2133600" cy="754063"/>
            <a:chOff x="4724400" y="2141537"/>
            <a:chExt cx="2133600" cy="754063"/>
          </a:xfrm>
        </p:grpSpPr>
        <p:grpSp>
          <p:nvGrpSpPr>
            <p:cNvPr id="28682" name="组合 17"/>
            <p:cNvGrpSpPr/>
            <p:nvPr/>
          </p:nvGrpSpPr>
          <p:grpSpPr>
            <a:xfrm>
              <a:off x="5341238" y="2141537"/>
              <a:ext cx="1516762" cy="754063"/>
              <a:chOff x="6629400" y="3124200"/>
              <a:chExt cx="1516762" cy="754063"/>
            </a:xfrm>
          </p:grpSpPr>
          <p:sp>
            <p:nvSpPr>
              <p:cNvPr id="28683" name="Rectangle 6"/>
              <p:cNvSpPr/>
              <p:nvPr/>
            </p:nvSpPr>
            <p:spPr>
              <a:xfrm>
                <a:off x="6800850" y="3505200"/>
                <a:ext cx="590550" cy="373063"/>
              </a:xfrm>
              <a:prstGeom prst="rect">
                <a:avLst/>
              </a:prstGeom>
              <a:solidFill>
                <a:schemeClr val="bg1"/>
              </a:solidFill>
              <a:ln w="6350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>
                  <a:buSzTx/>
                </a:pPr>
                <a:r>
                  <a:rPr lang="en-US" altLang="zh-CN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:endParaRPr lang="en-US" altLang="zh-CN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684" name="Rectangle 7"/>
              <p:cNvSpPr/>
              <p:nvPr/>
            </p:nvSpPr>
            <p:spPr>
              <a:xfrm>
                <a:off x="7391400" y="3505200"/>
                <a:ext cx="590550" cy="373063"/>
              </a:xfrm>
              <a:prstGeom prst="rect">
                <a:avLst/>
              </a:prstGeom>
              <a:solidFill>
                <a:schemeClr val="bg1"/>
              </a:solidFill>
              <a:ln w="6350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>
                  <a:buSzTx/>
                </a:pPr>
                <a:r>
                  <a:rPr lang="en-US" altLang="zh-CN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:endParaRPr lang="en-US" altLang="zh-CN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685" name="矩形 21"/>
              <p:cNvSpPr/>
              <p:nvPr/>
            </p:nvSpPr>
            <p:spPr>
              <a:xfrm>
                <a:off x="6629400" y="3124200"/>
                <a:ext cx="1516762" cy="3693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>
                  <a:buSzTx/>
                </a:pPr>
                <a:r>
                  <a:rPr lang="en-US" altLang="zh-CN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n/2</a:t>
                </a:r>
                <a:r>
                  <a:rPr lang="zh-CN" altLang="en-US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位 </a:t>
                </a:r>
                <a:r>
                  <a:rPr lang="en-US" altLang="zh-CN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n/2</a:t>
                </a:r>
                <a:r>
                  <a:rPr lang="zh-CN" altLang="en-US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位</a:t>
                </a:r>
                <a:endPara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8686" name="Text Box 5"/>
            <p:cNvSpPr txBox="1"/>
            <p:nvPr/>
          </p:nvSpPr>
          <p:spPr>
            <a:xfrm>
              <a:off x="4724400" y="2286000"/>
              <a:ext cx="609600" cy="461962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txBody>
            <a:bodyPr anchor="t" anchorCtr="0">
              <a:spAutoFit/>
            </a:bodyPr>
            <a:p>
              <a:pPr>
                <a:buSzTx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Y=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charRg st="53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charRg st="53" end="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63">
                                            <p:txEl>
                                              <p:charRg st="53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0963">
                                            <p:txEl>
                                              <p:charRg st="53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charRg st="96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63">
                                            <p:txEl>
                                              <p:charRg st="96" end="1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963">
                                            <p:txEl>
                                              <p:charRg st="96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963">
                                            <p:txEl>
                                              <p:charRg st="96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charRg st="118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63">
                                            <p:txEl>
                                              <p:charRg st="118" end="1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963">
                                            <p:txEl>
                                              <p:charRg st="118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963">
                                            <p:txEl>
                                              <p:charRg st="118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>
                <a:latin typeface="+mj-lt"/>
                <a:ea typeface="+mj-ea"/>
                <a:cs typeface="+mj-cs"/>
              </a:rPr>
              <a:t>2.4 </a:t>
            </a:r>
            <a:r>
              <a:rPr lang="zh-CN" altLang="en-US">
                <a:latin typeface="+mj-lt"/>
                <a:ea typeface="+mj-ea"/>
                <a:cs typeface="+mj-cs"/>
              </a:rPr>
              <a:t>大整数的乘法</a:t>
            </a:r>
            <a:endParaRPr lang="zh-CN" altLang="en-US"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lvl="1" eaLnBrk="1" hangingPunct="1">
              <a:buSzPct val="55000"/>
            </a:pP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复杂性分析</a:t>
            </a:r>
            <a:endParaRPr lang="en-US" altLang="zh-CN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eaLnBrk="1" hangingPunct="1">
              <a:buSzPct val="50000"/>
            </a:pP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位数的乘法运算需要对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n/2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位做三次乘法运算，乘法次数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M(n)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的递推式为：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3" eaLnBrk="1" hangingPunct="1">
              <a:buSzPct val="55000"/>
            </a:pP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M(n)=3M(n-1),n&gt;1</a:t>
            </a:r>
            <a:endParaRPr lang="en-US" altLang="zh-CN" i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3" eaLnBrk="1" hangingPunct="1">
              <a:buSzPct val="55000"/>
            </a:pP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M(1)=1</a:t>
            </a:r>
            <a:endParaRPr lang="en-US" altLang="zh-CN" i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eaLnBrk="1" hangingPunct="1">
              <a:buSzPct val="50000"/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当</a:t>
            </a:r>
            <a:r>
              <a:rPr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b=2</a:t>
            </a:r>
            <a:r>
              <a:rPr lang="en-US" altLang="zh-CN" i="1" baseline="30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时，用反向替换法求解：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3" eaLnBrk="1" hangingPunct="1">
              <a:buSzPct val="55000"/>
            </a:pP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M(2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)	=3M(2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k-1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)=3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M(2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k-2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b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	…	=3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M(2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k-i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)=…=3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M(2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k-k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)=3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endParaRPr lang="en-US" altLang="zh-CN" i="1" baseline="30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3" eaLnBrk="1" hangingPunct="1">
              <a:buSzPct val="55000"/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因为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k=log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，所以</a:t>
            </a:r>
            <a:b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M(n)=</a:t>
            </a:r>
            <a:r>
              <a:rPr lang="en-US" altLang="zh-CN" i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i="1" baseline="30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log</a:t>
            </a:r>
            <a:r>
              <a:rPr lang="en-US" altLang="zh-CN" i="1" baseline="-25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i="1" baseline="30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i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=n</a:t>
            </a:r>
            <a:r>
              <a:rPr lang="en-US" altLang="zh-CN" i="1" baseline="30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log</a:t>
            </a:r>
            <a:r>
              <a:rPr lang="en-US" altLang="zh-CN" i="1" baseline="-25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i="1" baseline="30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i="1">
                <a:latin typeface="Times New Roman" panose="02020603050405020304" pitchFamily="18" charset="0"/>
                <a:ea typeface="宋体" panose="02010600030101010101" pitchFamily="2" charset="-122"/>
              </a:rPr>
              <a:t>≈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i="1" baseline="30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1.585</a:t>
            </a:r>
            <a:endParaRPr lang="zh-CN" altLang="en-US" i="1" baseline="300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圆角矩形标注 3"/>
          <p:cNvSpPr/>
          <p:nvPr/>
        </p:nvSpPr>
        <p:spPr bwMode="auto">
          <a:xfrm>
            <a:off x="2895600" y="5943600"/>
            <a:ext cx="1905000" cy="609600"/>
          </a:xfrm>
          <a:prstGeom prst="wedgeRoundRectCallout">
            <a:avLst>
              <a:gd name="adj1" fmla="val -320"/>
              <a:gd name="adj2" fmla="val -11332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2800" b="1" i="1" u="none" strike="noStrike" kern="1200" cap="none" spc="0" normalizeH="0" baseline="3000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log</a:t>
            </a:r>
            <a:r>
              <a:rPr kumimoji="0" lang="en-US" altLang="zh-CN" sz="28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b</a:t>
            </a:r>
            <a:r>
              <a:rPr kumimoji="0" lang="en-US" altLang="zh-CN" sz="2800" b="1" i="1" u="none" strike="noStrike" kern="1200" cap="none" spc="0" normalizeH="0" baseline="3000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=</a:t>
            </a: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</a:t>
            </a:r>
            <a:r>
              <a:rPr kumimoji="0" lang="en-US" altLang="zh-CN" sz="2800" b="1" i="1" u="none" strike="noStrike" kern="1200" cap="none" spc="0" normalizeH="0" baseline="3000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log</a:t>
            </a:r>
            <a:r>
              <a:rPr kumimoji="0" lang="en-US" altLang="zh-CN" sz="28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b</a:t>
            </a:r>
            <a:r>
              <a:rPr kumimoji="0" lang="en-US" altLang="zh-CN" sz="2800" b="1" i="1" u="none" strike="noStrike" kern="1200" cap="none" spc="0" normalizeH="0" baseline="3000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</a:t>
            </a:r>
            <a:endParaRPr kumimoji="0" lang="zh-CN" altLang="en-US" sz="2800" b="1" i="1" u="none" strike="noStrike" kern="1200" cap="none" spc="0" normalizeH="0" baseline="3000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68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charRg st="68" end="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charRg st="68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charRg st="68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85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charRg st="85" end="1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charRg st="85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charRg st="85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40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charRg st="140" end="1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charRg st="140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charRg st="140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>
                <a:latin typeface="+mj-lt"/>
                <a:ea typeface="+mj-ea"/>
                <a:cs typeface="+mj-cs"/>
              </a:rPr>
              <a:t>2.4 </a:t>
            </a:r>
            <a:r>
              <a:rPr lang="zh-CN" altLang="en-US">
                <a:latin typeface="+mj-lt"/>
                <a:ea typeface="+mj-ea"/>
                <a:cs typeface="+mj-cs"/>
              </a:rPr>
              <a:t>大整数的乘法</a:t>
            </a:r>
            <a:endParaRPr lang="zh-CN" altLang="zh-CN">
              <a:latin typeface="+mj-lt"/>
              <a:ea typeface="+mj-ea"/>
              <a:cs typeface="+mj-cs"/>
            </a:endParaRPr>
          </a:p>
        </p:txBody>
      </p:sp>
      <p:sp>
        <p:nvSpPr>
          <p:cNvPr id="3072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/>
              <a:t>更快的方法</a:t>
            </a:r>
            <a:endParaRPr lang="zh-CN" altLang="en-US"/>
          </a:p>
          <a:p>
            <a:pPr lvl="1" eaLnBrk="1" hangingPunct="1">
              <a:buSzPct val="55000"/>
            </a:pP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传统方法：</a:t>
            </a:r>
            <a:r>
              <a:rPr lang="en-US" altLang="zh-CN" i="1" baseline="0">
                <a:latin typeface="Times New Roman" panose="02020603050405020304" pitchFamily="18" charset="0"/>
                <a:ea typeface="宋体" panose="02010600030101010101" pitchFamily="2" charset="-122"/>
              </a:rPr>
              <a:t>O(n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i="1" baseline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baseline="0">
                <a:latin typeface="Times New Roman" panose="02020603050405020304" pitchFamily="18" charset="0"/>
                <a:ea typeface="宋体" panose="02010600030101010101" pitchFamily="2" charset="-122"/>
              </a:rPr>
              <a:t>——</a:t>
            </a: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效率太低</a:t>
            </a:r>
            <a:endParaRPr lang="zh-CN" altLang="en-US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buSzPct val="55000"/>
            </a:pP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分治法</a:t>
            </a:r>
            <a:r>
              <a:rPr lang="en-US" altLang="zh-CN" baseline="0"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en-US" altLang="zh-CN" i="1" baseline="0">
                <a:latin typeface="Times New Roman" panose="02020603050405020304" pitchFamily="18" charset="0"/>
                <a:ea typeface="宋体" panose="02010600030101010101" pitchFamily="2" charset="-122"/>
              </a:rPr>
              <a:t>O(n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1.585</a:t>
            </a:r>
            <a:r>
              <a:rPr lang="en-US" altLang="zh-CN" i="1" baseline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baseline="0">
                <a:latin typeface="Times New Roman" panose="02020603050405020304" pitchFamily="18" charset="0"/>
                <a:ea typeface="宋体" panose="02010600030101010101" pitchFamily="2" charset="-122"/>
              </a:rPr>
              <a:t>——</a:t>
            </a: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较大的改进</a:t>
            </a:r>
            <a:endParaRPr lang="zh-CN" altLang="en-US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buSzPct val="55000"/>
            </a:pP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更快的方法？</a:t>
            </a:r>
            <a:endParaRPr lang="zh-CN" altLang="en-US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eaLnBrk="1" hangingPunct="1">
              <a:buSzPct val="50000"/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如果将大整数分成更多段，用更复杂的方式把它们组合起来，将有可能得到更优的算法。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eaLnBrk="1" hangingPunct="1">
              <a:buSzPct val="50000"/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最终这个思想导致了</a:t>
            </a:r>
            <a:r>
              <a:rPr lang="zh-CN" altLang="en-US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快速傅利叶变换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(Fast Fourier Transform)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的产生。该方法也可以看作是一个复杂的分治算法，对于大整数乘法，它能在</a:t>
            </a:r>
            <a:r>
              <a:rPr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O(nlogn)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时间内解决。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buSzPct val="55000"/>
            </a:pP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是否能找到线性时间的算法？目前还没有结果。</a:t>
            </a:r>
            <a:endParaRPr lang="zh-CN" altLang="en-US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>
                <a:latin typeface="+mj-lt"/>
                <a:ea typeface="+mj-ea"/>
                <a:cs typeface="+mj-cs"/>
              </a:rPr>
              <a:t>2.7 </a:t>
            </a:r>
            <a:r>
              <a:rPr lang="zh-CN" altLang="en-US">
                <a:latin typeface="+mj-lt"/>
                <a:ea typeface="+mj-ea"/>
                <a:cs typeface="+mj-cs"/>
              </a:rPr>
              <a:t>合并排序</a:t>
            </a:r>
            <a:endParaRPr lang="zh-CN" altLang="en-US">
              <a:latin typeface="+mj-lt"/>
              <a:ea typeface="+mj-ea"/>
              <a:cs typeface="+mj-cs"/>
            </a:endParaRPr>
          </a:p>
        </p:txBody>
      </p:sp>
      <p:sp>
        <p:nvSpPr>
          <p:cNvPr id="56323" name="Rectangle 3"/>
          <p:cNvSpPr>
            <a:spLocks noGrp="1"/>
          </p:cNvSpPr>
          <p:nvPr>
            <p:ph idx="1"/>
          </p:nvPr>
        </p:nvSpPr>
        <p:spPr>
          <a:xfrm>
            <a:off x="609600" y="914400"/>
            <a:ext cx="8345488" cy="259080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10000"/>
              </a:lnSpc>
            </a:pPr>
            <a:r>
              <a:rPr lang="zh-CN" altLang="en-US"/>
              <a:t>基本思想</a:t>
            </a:r>
            <a:endParaRPr lang="zh-CN" altLang="en-US"/>
          </a:p>
          <a:p>
            <a:pPr lvl="1" eaLnBrk="1" hangingPunct="1">
              <a:lnSpc>
                <a:spcPct val="110000"/>
              </a:lnSpc>
              <a:buSzPct val="55000"/>
            </a:pPr>
            <a:r>
              <a:rPr lang="zh-CN" altLang="en-US" sz="2400" baseline="0">
                <a:latin typeface="Times New Roman" panose="02020603050405020304" pitchFamily="18" charset="0"/>
                <a:ea typeface="宋体" panose="02010600030101010101" pitchFamily="2" charset="-122"/>
              </a:rPr>
              <a:t>将待排序元素分成大小大致相同的</a:t>
            </a:r>
            <a:r>
              <a:rPr lang="en-US" altLang="zh-CN" sz="2400" baseline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baseline="0">
                <a:latin typeface="Times New Roman" panose="02020603050405020304" pitchFamily="18" charset="0"/>
                <a:ea typeface="宋体" panose="02010600030101010101" pitchFamily="2" charset="-122"/>
              </a:rPr>
              <a:t>个子集合，分别对</a:t>
            </a:r>
            <a:r>
              <a:rPr lang="en-US" altLang="zh-CN" sz="2400" baseline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baseline="0">
                <a:latin typeface="Times New Roman" panose="02020603050405020304" pitchFamily="18" charset="0"/>
                <a:ea typeface="宋体" panose="02010600030101010101" pitchFamily="2" charset="-122"/>
              </a:rPr>
              <a:t>个子集合进行排序，最终将排好序的子集合合并成为所要求的排好序的集合。</a:t>
            </a:r>
            <a:endParaRPr lang="zh-CN" altLang="en-US" sz="2400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/>
              <a:t>递归算法描述</a:t>
            </a:r>
            <a:endParaRPr lang="en-US" altLang="zh-CN"/>
          </a:p>
        </p:txBody>
      </p:sp>
      <p:grpSp>
        <p:nvGrpSpPr>
          <p:cNvPr id="7" name="组合 6"/>
          <p:cNvGrpSpPr/>
          <p:nvPr/>
        </p:nvGrpSpPr>
        <p:grpSpPr>
          <a:xfrm>
            <a:off x="1371600" y="2590800"/>
            <a:ext cx="7181850" cy="3622274"/>
            <a:chOff x="1524000" y="2623024"/>
            <a:chExt cx="7181348" cy="3621870"/>
          </a:xfrm>
        </p:grpSpPr>
        <p:sp>
          <p:nvSpPr>
            <p:cNvPr id="31748" name="TextBox 4"/>
            <p:cNvSpPr txBox="1"/>
            <p:nvPr/>
          </p:nvSpPr>
          <p:spPr>
            <a:xfrm>
              <a:off x="1524000" y="3276600"/>
              <a:ext cx="6324600" cy="2968294"/>
            </a:xfrm>
            <a:prstGeom prst="rect">
              <a:avLst/>
            </a:prstGeom>
            <a:gradFill rotWithShape="1">
              <a:gsLst>
                <a:gs pos="0">
                  <a:srgbClr val="E6E8FB">
                    <a:alpha val="100000"/>
                  </a:srgbClr>
                </a:gs>
                <a:gs pos="64999">
                  <a:srgbClr val="BEC4F3">
                    <a:alpha val="100000"/>
                  </a:srgbClr>
                </a:gs>
                <a:gs pos="100000">
                  <a:srgbClr val="A1AAF0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rgbClr val="00319E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t" anchorCtr="0">
              <a:spAutoFit/>
            </a:bodyPr>
            <a:p>
              <a:pPr>
                <a:lnSpc>
                  <a:spcPct val="120000"/>
                </a:lnSpc>
                <a:buSzTx/>
              </a:pPr>
              <a:r>
                <a:rPr lang="en-US" altLang="zh-CN" b="1">
                  <a:solidFill>
                    <a:srgbClr val="0000CC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Mergesort</a:t>
              </a: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(A[0..n-1]</a:t>
              </a:r>
              <a:r>
                <a: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，</a:t>
              </a: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l</a:t>
              </a:r>
              <a:r>
                <a: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，</a:t>
              </a: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 r)</a:t>
              </a:r>
              <a:endPara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  <a:buSzTx/>
              </a:pPr>
              <a:r>
                <a:rPr lang="en-US" altLang="zh-CN" sz="1600" b="1">
                  <a:solidFill>
                    <a:srgbClr val="0066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//</a:t>
              </a:r>
              <a:r>
                <a:rPr lang="zh-CN" altLang="en-US" sz="1600" b="1">
                  <a:solidFill>
                    <a:srgbClr val="0066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递归调用</a:t>
              </a:r>
              <a:r>
                <a:rPr lang="en-US" altLang="zh-CN" sz="1600" b="1">
                  <a:solidFill>
                    <a:srgbClr val="0066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Mergesort</a:t>
              </a:r>
              <a:r>
                <a:rPr lang="zh-CN" altLang="en-US" sz="1600" b="1">
                  <a:solidFill>
                    <a:srgbClr val="0066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对数组</a:t>
              </a:r>
              <a:r>
                <a:rPr lang="en-US" altLang="zh-CN" sz="1600" b="1">
                  <a:solidFill>
                    <a:srgbClr val="0066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A[0..n-1]</a:t>
              </a:r>
              <a:r>
                <a:rPr lang="zh-CN" altLang="en-US" sz="1600" b="1">
                  <a:solidFill>
                    <a:srgbClr val="0066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排序</a:t>
              </a:r>
              <a:endParaRPr lang="zh-CN" altLang="en-US" sz="1600" b="1">
                <a:solidFill>
                  <a:srgbClr val="006600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  <a:buSzTx/>
              </a:pPr>
              <a:r>
                <a:rPr lang="en-US" altLang="zh-CN" sz="1600" b="1">
                  <a:solidFill>
                    <a:srgbClr val="0066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//</a:t>
              </a:r>
              <a:r>
                <a:rPr lang="zh-CN" altLang="en-US" sz="1600" b="1">
                  <a:solidFill>
                    <a:srgbClr val="0066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输入：可排序数组</a:t>
              </a:r>
              <a:r>
                <a:rPr lang="en-US" altLang="zh-CN" sz="1600" b="1">
                  <a:solidFill>
                    <a:srgbClr val="0066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A[0..n-1]</a:t>
              </a:r>
              <a:endParaRPr lang="en-US" altLang="zh-CN" sz="1600" b="1">
                <a:solidFill>
                  <a:srgbClr val="006600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  <a:buSzTx/>
              </a:pPr>
              <a:r>
                <a:rPr lang="en-US" altLang="zh-CN" sz="1600" b="1">
                  <a:solidFill>
                    <a:srgbClr val="0066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//</a:t>
              </a:r>
              <a:r>
                <a:rPr lang="zh-CN" altLang="en-US" sz="1600" b="1">
                  <a:solidFill>
                    <a:srgbClr val="0066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输出：非降序排列的数组</a:t>
              </a:r>
              <a:r>
                <a:rPr lang="en-US" altLang="zh-CN" sz="1600" b="1">
                  <a:solidFill>
                    <a:srgbClr val="0066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A[0..n-1]</a:t>
              </a:r>
              <a:endParaRPr lang="en-US" altLang="zh-CN" sz="1600" b="1">
                <a:solidFill>
                  <a:srgbClr val="006600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  <a:buSzTx/>
              </a:pPr>
              <a:r>
                <a:rPr lang="en-US" altLang="zh-CN" b="1">
                  <a:solidFill>
                    <a:srgbClr val="0000CC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if</a:t>
              </a: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 l&lt;r</a:t>
              </a:r>
              <a:endPara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  <a:buSzTx/>
              </a:pPr>
              <a:r>
                <a:rPr lang="en-US" altLang="zh-CN" b="1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    {m=(l+r)/2</a:t>
              </a:r>
              <a:endPara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  <a:buSzTx/>
              </a:pP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     Mergesort( A, l, m)</a:t>
              </a:r>
              <a:r>
                <a: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；</a:t>
              </a:r>
              <a:endPara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  <a:buSzTx/>
              </a:pP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    Mergesort( A, m+1, r)</a:t>
              </a:r>
              <a:r>
                <a: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；</a:t>
              </a:r>
              <a:endPara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  <a:buSzTx/>
              </a:pP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     Merge(A,l, mid ,r)</a:t>
              </a:r>
              <a:r>
                <a: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；</a:t>
              </a: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}</a:t>
              </a:r>
              <a:endPara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pic>
          <p:nvPicPr>
            <p:cNvPr id="31749" name="Picture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1568871">
              <a:off x="7220315" y="2623024"/>
              <a:ext cx="1485033" cy="1297529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charRg st="65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323">
                                            <p:txEl>
                                              <p:charRg st="65" end="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323">
                                            <p:txEl>
                                              <p:charRg st="65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6323">
                                            <p:txEl>
                                              <p:charRg st="65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>
                <a:latin typeface="+mj-lt"/>
                <a:ea typeface="+mj-ea"/>
                <a:cs typeface="+mj-cs"/>
              </a:rPr>
              <a:t>2.7 </a:t>
            </a:r>
            <a:r>
              <a:rPr lang="zh-CN" altLang="en-US">
                <a:latin typeface="+mj-lt"/>
                <a:ea typeface="+mj-ea"/>
                <a:cs typeface="+mj-cs"/>
              </a:rPr>
              <a:t>合并排序</a:t>
            </a:r>
            <a:endParaRPr lang="zh-CN" altLang="en-US">
              <a:latin typeface="+mj-lt"/>
              <a:ea typeface="+mj-ea"/>
              <a:cs typeface="+mj-cs"/>
            </a:endParaRPr>
          </a:p>
        </p:txBody>
      </p:sp>
      <p:sp>
        <p:nvSpPr>
          <p:cNvPr id="32770" name="Rectangle 3"/>
          <p:cNvSpPr>
            <a:spLocks noGrp="1"/>
          </p:cNvSpPr>
          <p:nvPr>
            <p:ph idx="1"/>
          </p:nvPr>
        </p:nvSpPr>
        <p:spPr>
          <a:xfrm>
            <a:off x="609600" y="914400"/>
            <a:ext cx="8345488" cy="259080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10000"/>
              </a:lnSpc>
            </a:pPr>
            <a:r>
              <a:rPr lang="zh-CN" altLang="en-US" sz="2400"/>
              <a:t>基本思想</a:t>
            </a:r>
            <a:endParaRPr lang="zh-CN" altLang="en-US" sz="2400"/>
          </a:p>
          <a:p>
            <a:pPr lvl="1" eaLnBrk="1" hangingPunct="1">
              <a:lnSpc>
                <a:spcPct val="110000"/>
              </a:lnSpc>
              <a:buSzPct val="55000"/>
            </a:pPr>
            <a:r>
              <a:rPr lang="zh-CN" altLang="en-US" sz="2000" baseline="0">
                <a:latin typeface="Times New Roman" panose="02020603050405020304" pitchFamily="18" charset="0"/>
                <a:ea typeface="宋体" panose="02010600030101010101" pitchFamily="2" charset="-122"/>
              </a:rPr>
              <a:t>将待排序元素分成大小大致相同的</a:t>
            </a:r>
            <a:r>
              <a:rPr lang="en-US" altLang="zh-CN" sz="2000" baseline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000" baseline="0">
                <a:latin typeface="Times New Roman" panose="02020603050405020304" pitchFamily="18" charset="0"/>
                <a:ea typeface="宋体" panose="02010600030101010101" pitchFamily="2" charset="-122"/>
              </a:rPr>
              <a:t>个子集合，分别对</a:t>
            </a:r>
            <a:r>
              <a:rPr lang="en-US" altLang="zh-CN" sz="2000" baseline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000" baseline="0">
                <a:latin typeface="Times New Roman" panose="02020603050405020304" pitchFamily="18" charset="0"/>
                <a:ea typeface="宋体" panose="02010600030101010101" pitchFamily="2" charset="-122"/>
              </a:rPr>
              <a:t>个子集合进行排序，最终将排好序的子集合合并成为所要求的排好序的集合。</a:t>
            </a:r>
            <a:endParaRPr lang="zh-CN" altLang="en-US" sz="2000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400"/>
              <a:t>递归算法描述</a:t>
            </a:r>
            <a:endParaRPr lang="en-US" altLang="zh-CN" sz="2400"/>
          </a:p>
        </p:txBody>
      </p:sp>
      <p:grpSp>
        <p:nvGrpSpPr>
          <p:cNvPr id="32771" name="组合 6"/>
          <p:cNvGrpSpPr/>
          <p:nvPr/>
        </p:nvGrpSpPr>
        <p:grpSpPr>
          <a:xfrm>
            <a:off x="1981200" y="2057400"/>
            <a:ext cx="6811645" cy="4905075"/>
            <a:chOff x="1894164" y="2623024"/>
            <a:chExt cx="6811184" cy="6065601"/>
          </a:xfrm>
        </p:grpSpPr>
        <p:sp>
          <p:nvSpPr>
            <p:cNvPr id="32772" name="TextBox 4"/>
            <p:cNvSpPr txBox="1"/>
            <p:nvPr/>
          </p:nvSpPr>
          <p:spPr>
            <a:xfrm>
              <a:off x="1894164" y="3282254"/>
              <a:ext cx="5856208" cy="5406371"/>
            </a:xfrm>
            <a:prstGeom prst="rect">
              <a:avLst/>
            </a:prstGeom>
            <a:gradFill rotWithShape="1">
              <a:gsLst>
                <a:gs pos="0">
                  <a:srgbClr val="E6E8FB">
                    <a:alpha val="100000"/>
                  </a:srgbClr>
                </a:gs>
                <a:gs pos="64999">
                  <a:srgbClr val="BEC4F3">
                    <a:alpha val="100000"/>
                  </a:srgbClr>
                </a:gs>
                <a:gs pos="100000">
                  <a:srgbClr val="A1AAF0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rgbClr val="00319E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wrap="square" anchor="t" anchorCtr="0">
              <a:spAutoFit/>
            </a:bodyPr>
            <a:p>
              <a:pPr>
                <a:lnSpc>
                  <a:spcPct val="120000"/>
                </a:lnSpc>
                <a:buSzTx/>
              </a:pPr>
              <a:r>
                <a:rPr lang="en-US" altLang="zh-CN" b="1">
                  <a:solidFill>
                    <a:srgbClr val="0000CC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Merge </a:t>
              </a: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(</a:t>
              </a:r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A</a:t>
              </a:r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[0..n-1], l, m, r</a:t>
              </a: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)</a:t>
              </a:r>
              <a:endPara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  <a:buSzTx/>
              </a:pPr>
              <a:r>
                <a:rPr lang="en-US" altLang="zh-CN" sz="1600" b="1">
                  <a:solidFill>
                    <a:srgbClr val="0066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//</a:t>
              </a:r>
              <a:r>
                <a:rPr lang="zh-CN" altLang="en-US" sz="1600" b="1">
                  <a:solidFill>
                    <a:srgbClr val="0066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将两个有序数组合并为一个有序数组</a:t>
              </a:r>
              <a:endParaRPr lang="zh-CN" altLang="en-US" sz="1600" b="1">
                <a:solidFill>
                  <a:srgbClr val="006600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  <a:buSzTx/>
              </a:pPr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Temp[0..n-1], i=0;j=m+1;k=0</a:t>
              </a:r>
              <a:endPara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  <a:buSzTx/>
              </a:pPr>
              <a:r>
                <a:rPr lang="en-US" altLang="zh-CN" b="1">
                  <a:solidFill>
                    <a:srgbClr val="0000CC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while</a:t>
              </a:r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 i&lt;=mid </a:t>
              </a:r>
              <a:r>
                <a:rPr lang="en-US" altLang="zh-CN" b="1">
                  <a:solidFill>
                    <a:srgbClr val="0000CC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and</a:t>
              </a:r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 j&lt;=r </a:t>
              </a:r>
              <a:r>
                <a:rPr lang="en-US" altLang="zh-CN" b="1">
                  <a:solidFill>
                    <a:srgbClr val="0000CC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do</a:t>
              </a:r>
              <a:endParaRPr lang="en-US" altLang="zh-CN" b="1">
                <a:solidFill>
                  <a:srgbClr val="0000CC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  <a:buSzTx/>
              </a:pPr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	</a:t>
              </a:r>
              <a:r>
                <a:rPr lang="en-US" altLang="zh-CN" b="1">
                  <a:solidFill>
                    <a:srgbClr val="0000CC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if </a:t>
              </a:r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A</a:t>
              </a:r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[i]</a:t>
              </a:r>
              <a:r>
                <a:rPr lang="zh-CN" altLang="en-US" b="1" i="1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≤</a:t>
              </a:r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A</a:t>
              </a:r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[j]</a:t>
              </a:r>
              <a:endPara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  <a:buSzTx/>
              </a:pPr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                       Temp[k++]=A[i++]</a:t>
              </a:r>
              <a:endPara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  <a:buSzTx/>
              </a:pPr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	</a:t>
              </a:r>
              <a:r>
                <a:rPr lang="en-US" altLang="zh-CN" b="1">
                  <a:solidFill>
                    <a:srgbClr val="0000CC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else</a:t>
              </a:r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 </a:t>
              </a:r>
              <a:endPara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  <a:buSzTx/>
              </a:pPr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                       Temp[k++]=C[j++]</a:t>
              </a:r>
              <a:endPara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  <a:buSzTx/>
              </a:pPr>
              <a:r>
                <a:rPr lang="en-US" altLang="zh-CN" b="1">
                  <a:solidFill>
                    <a:srgbClr val="0000CC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while </a:t>
              </a:r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 i&lt;=m</a:t>
              </a:r>
              <a:endPara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  <a:buSzTx/>
              </a:pPr>
              <a:r>
                <a:rPr lang="en-US" altLang="zh-CN" b="1" i="1">
                  <a:solidFill>
                    <a:srgbClr val="0000CC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	</a:t>
              </a:r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+mn-ea"/>
                </a:rPr>
                <a:t>Temp[k++]=A[i++]</a:t>
              </a:r>
              <a:endParaRPr lang="en-US" altLang="zh-CN" b="1" i="1">
                <a:solidFill>
                  <a:srgbClr val="0000CC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  <a:buSzTx/>
              </a:pPr>
              <a:r>
                <a:rPr lang="en-US" altLang="zh-CN" b="1">
                  <a:solidFill>
                    <a:srgbClr val="0000CC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while  j&lt;=r	</a:t>
              </a:r>
              <a:endParaRPr lang="en-US" altLang="zh-CN" b="1">
                <a:solidFill>
                  <a:srgbClr val="0000CC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  <a:buSzTx/>
              </a:pPr>
              <a:r>
                <a:rPr lang="en-US" altLang="zh-CN" b="1">
                  <a:solidFill>
                    <a:srgbClr val="0000CC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               </a:t>
              </a:r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+mn-ea"/>
                </a:rPr>
                <a:t>Temp[k++]=A[j++]</a:t>
              </a:r>
              <a:endPara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endParaRPr>
            </a:p>
            <a:p>
              <a:pPr>
                <a:lnSpc>
                  <a:spcPct val="120000"/>
                </a:lnSpc>
                <a:buSzTx/>
              </a:pPr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copy(temp,A)</a:t>
              </a:r>
              <a:endPara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pic>
          <p:nvPicPr>
            <p:cNvPr id="32773" name="Picture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1568871">
              <a:off x="7220315" y="2623024"/>
              <a:ext cx="1485033" cy="1297529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>
                <a:latin typeface="+mj-lt"/>
                <a:ea typeface="+mj-ea"/>
                <a:cs typeface="+mj-cs"/>
              </a:rPr>
              <a:t>2.7 </a:t>
            </a:r>
            <a:r>
              <a:rPr lang="zh-CN" altLang="en-US">
                <a:latin typeface="+mj-lt"/>
                <a:ea typeface="+mj-ea"/>
                <a:cs typeface="+mj-cs"/>
              </a:rPr>
              <a:t>合并排序</a:t>
            </a:r>
            <a:endParaRPr lang="zh-CN" altLang="en-US">
              <a:latin typeface="+mj-lt"/>
              <a:ea typeface="+mj-ea"/>
              <a:cs typeface="+mj-cs"/>
            </a:endParaRPr>
          </a:p>
        </p:txBody>
      </p:sp>
      <p:sp>
        <p:nvSpPr>
          <p:cNvPr id="33794" name="内容占位符 2"/>
          <p:cNvSpPr>
            <a:spLocks noGrp="1"/>
          </p:cNvSpPr>
          <p:nvPr>
            <p:ph idx="1"/>
          </p:nvPr>
        </p:nvSpPr>
        <p:spPr>
          <a:xfrm>
            <a:off x="609600" y="914400"/>
            <a:ext cx="8345488" cy="7620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/>
              <a:t>合并排序的例子</a:t>
            </a:r>
            <a:endParaRPr lang="zh-CN" altLang="en-US"/>
          </a:p>
        </p:txBody>
      </p:sp>
      <p:grpSp>
        <p:nvGrpSpPr>
          <p:cNvPr id="33795" name="组合 114"/>
          <p:cNvGrpSpPr/>
          <p:nvPr/>
        </p:nvGrpSpPr>
        <p:grpSpPr>
          <a:xfrm>
            <a:off x="1752600" y="1143000"/>
            <a:ext cx="7086600" cy="5257800"/>
            <a:chOff x="2286000" y="1143000"/>
            <a:chExt cx="5943600" cy="5257800"/>
          </a:xfrm>
        </p:grpSpPr>
        <p:sp>
          <p:nvSpPr>
            <p:cNvPr id="33796" name="矩形 3"/>
            <p:cNvSpPr/>
            <p:nvPr/>
          </p:nvSpPr>
          <p:spPr>
            <a:xfrm>
              <a:off x="4038600" y="1143000"/>
              <a:ext cx="2362200" cy="457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buSzTx/>
              </a:pPr>
              <a:r>
                <a:rPr lang="en-US" altLang="zh-CN" sz="2000" b="1">
                  <a:solidFill>
                    <a:srgbClr val="FFFF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8  3  2  9  7  1  5  4</a:t>
              </a:r>
              <a:endParaRPr lang="zh-CN" altLang="en-US" sz="2000" b="1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797" name="矩形 4"/>
            <p:cNvSpPr/>
            <p:nvPr/>
          </p:nvSpPr>
          <p:spPr>
            <a:xfrm>
              <a:off x="2971800" y="1981200"/>
              <a:ext cx="1371600" cy="457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buSzTx/>
              </a:pPr>
              <a:r>
                <a:rPr lang="en-US" altLang="zh-CN" sz="2000" b="1">
                  <a:solidFill>
                    <a:srgbClr val="FFFF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8  3  2  9</a:t>
              </a:r>
              <a:endParaRPr lang="zh-CN" altLang="en-US" sz="2000" b="1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798" name="矩形 5"/>
            <p:cNvSpPr/>
            <p:nvPr/>
          </p:nvSpPr>
          <p:spPr>
            <a:xfrm>
              <a:off x="6096000" y="1981200"/>
              <a:ext cx="1371600" cy="457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buSzTx/>
              </a:pPr>
              <a:r>
                <a:rPr lang="en-US" altLang="zh-CN" sz="2000" b="1">
                  <a:solidFill>
                    <a:srgbClr val="FFFF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7  1  5  4</a:t>
              </a:r>
              <a:endParaRPr lang="zh-CN" altLang="en-US" sz="2000" b="1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799" name="矩形 6"/>
            <p:cNvSpPr/>
            <p:nvPr/>
          </p:nvSpPr>
          <p:spPr>
            <a:xfrm>
              <a:off x="2438400" y="2743200"/>
              <a:ext cx="838200" cy="457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buSzTx/>
              </a:pPr>
              <a:r>
                <a:rPr lang="en-US" altLang="zh-CN" sz="2000" b="1">
                  <a:solidFill>
                    <a:srgbClr val="FFFF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8  3</a:t>
              </a:r>
              <a:endParaRPr lang="zh-CN" altLang="en-US" sz="2000" b="1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00" name="矩形 7"/>
            <p:cNvSpPr/>
            <p:nvPr/>
          </p:nvSpPr>
          <p:spPr>
            <a:xfrm>
              <a:off x="3962400" y="2743200"/>
              <a:ext cx="838200" cy="457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buSzTx/>
              </a:pPr>
              <a:r>
                <a:rPr lang="en-US" altLang="zh-CN" sz="2000" b="1">
                  <a:solidFill>
                    <a:srgbClr val="FFFF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2  9</a:t>
              </a:r>
              <a:endParaRPr lang="zh-CN" altLang="en-US" sz="2000" b="1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01" name="矩形 8"/>
            <p:cNvSpPr/>
            <p:nvPr/>
          </p:nvSpPr>
          <p:spPr>
            <a:xfrm>
              <a:off x="5638800" y="2743200"/>
              <a:ext cx="838200" cy="457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buSzTx/>
              </a:pPr>
              <a:r>
                <a:rPr lang="en-US" altLang="zh-CN" sz="2000" b="1">
                  <a:solidFill>
                    <a:srgbClr val="FFFF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7  1</a:t>
              </a:r>
              <a:endParaRPr lang="zh-CN" altLang="en-US" sz="2000" b="1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02" name="矩形 9"/>
            <p:cNvSpPr/>
            <p:nvPr/>
          </p:nvSpPr>
          <p:spPr>
            <a:xfrm>
              <a:off x="7162800" y="2743200"/>
              <a:ext cx="838200" cy="457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buSzTx/>
              </a:pPr>
              <a:r>
                <a:rPr lang="en-US" altLang="zh-CN" sz="2000" b="1">
                  <a:solidFill>
                    <a:srgbClr val="FFFF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5  4</a:t>
              </a:r>
              <a:endParaRPr lang="zh-CN" altLang="en-US" sz="2000" b="1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03" name="矩形 10"/>
            <p:cNvSpPr/>
            <p:nvPr/>
          </p:nvSpPr>
          <p:spPr>
            <a:xfrm>
              <a:off x="2286000" y="3505200"/>
              <a:ext cx="457200" cy="457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buSzTx/>
              </a:pPr>
              <a:r>
                <a:rPr lang="en-US" altLang="zh-CN" sz="2000" b="1">
                  <a:solidFill>
                    <a:srgbClr val="FFFF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8</a:t>
              </a:r>
              <a:endParaRPr lang="zh-CN" altLang="en-US" sz="2000" b="1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04" name="矩形 11"/>
            <p:cNvSpPr/>
            <p:nvPr/>
          </p:nvSpPr>
          <p:spPr>
            <a:xfrm>
              <a:off x="3810000" y="3505200"/>
              <a:ext cx="457200" cy="457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buSzTx/>
              </a:pPr>
              <a:r>
                <a:rPr lang="en-US" altLang="zh-CN" sz="2000" b="1">
                  <a:solidFill>
                    <a:srgbClr val="FFFF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2</a:t>
              </a:r>
              <a:endParaRPr lang="zh-CN" altLang="en-US" sz="2000" b="1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05" name="矩形 12"/>
            <p:cNvSpPr/>
            <p:nvPr/>
          </p:nvSpPr>
          <p:spPr>
            <a:xfrm>
              <a:off x="3048000" y="3505200"/>
              <a:ext cx="457200" cy="457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buSzTx/>
              </a:pPr>
              <a:r>
                <a:rPr lang="en-US" altLang="zh-CN" sz="2000" b="1">
                  <a:solidFill>
                    <a:srgbClr val="FFFF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3</a:t>
              </a:r>
              <a:endParaRPr lang="zh-CN" altLang="en-US" sz="2000" b="1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06" name="矩形 13"/>
            <p:cNvSpPr/>
            <p:nvPr/>
          </p:nvSpPr>
          <p:spPr>
            <a:xfrm>
              <a:off x="4572000" y="3505200"/>
              <a:ext cx="457200" cy="457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buSzTx/>
              </a:pPr>
              <a:r>
                <a:rPr lang="en-US" altLang="zh-CN" sz="2000" b="1">
                  <a:solidFill>
                    <a:srgbClr val="FFFF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9</a:t>
              </a:r>
              <a:endParaRPr lang="zh-CN" altLang="en-US" sz="2000" b="1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07" name="矩形 14"/>
            <p:cNvSpPr/>
            <p:nvPr/>
          </p:nvSpPr>
          <p:spPr>
            <a:xfrm>
              <a:off x="5486400" y="3505200"/>
              <a:ext cx="457200" cy="457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buSzTx/>
              </a:pPr>
              <a:r>
                <a:rPr lang="en-US" altLang="zh-CN" sz="2000" b="1">
                  <a:solidFill>
                    <a:srgbClr val="FFFF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7</a:t>
              </a:r>
              <a:endParaRPr lang="zh-CN" altLang="en-US" sz="2000" b="1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08" name="矩形 15"/>
            <p:cNvSpPr/>
            <p:nvPr/>
          </p:nvSpPr>
          <p:spPr>
            <a:xfrm>
              <a:off x="6248400" y="3505200"/>
              <a:ext cx="457200" cy="457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buSzTx/>
              </a:pPr>
              <a:r>
                <a:rPr lang="en-US" altLang="zh-CN" sz="2000" b="1">
                  <a:solidFill>
                    <a:srgbClr val="FFFF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zh-CN" altLang="en-US" sz="2000" b="1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09" name="矩形 16"/>
            <p:cNvSpPr/>
            <p:nvPr/>
          </p:nvSpPr>
          <p:spPr>
            <a:xfrm>
              <a:off x="7010400" y="3505200"/>
              <a:ext cx="457200" cy="457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buSzTx/>
              </a:pPr>
              <a:r>
                <a:rPr lang="en-US" altLang="zh-CN" sz="2000" b="1">
                  <a:solidFill>
                    <a:srgbClr val="FFFF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5</a:t>
              </a:r>
              <a:endParaRPr lang="zh-CN" altLang="en-US" sz="2000" b="1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10" name="矩形 17"/>
            <p:cNvSpPr/>
            <p:nvPr/>
          </p:nvSpPr>
          <p:spPr>
            <a:xfrm>
              <a:off x="7772400" y="3505200"/>
              <a:ext cx="457200" cy="457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buSzTx/>
              </a:pPr>
              <a:r>
                <a:rPr lang="en-US" altLang="zh-CN" sz="2000" b="1">
                  <a:solidFill>
                    <a:srgbClr val="FFFF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4</a:t>
              </a:r>
              <a:endParaRPr lang="zh-CN" altLang="en-US" sz="2000" b="1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11" name="矩形 18"/>
            <p:cNvSpPr/>
            <p:nvPr/>
          </p:nvSpPr>
          <p:spPr>
            <a:xfrm>
              <a:off x="2514600" y="4343400"/>
              <a:ext cx="838200" cy="457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buSzTx/>
              </a:pPr>
              <a:r>
                <a:rPr lang="en-US" altLang="zh-CN" sz="2000" b="1">
                  <a:solidFill>
                    <a:srgbClr val="FFFF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3  8</a:t>
              </a:r>
              <a:endParaRPr lang="zh-CN" altLang="en-US" sz="2000" b="1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12" name="矩形 19"/>
            <p:cNvSpPr/>
            <p:nvPr/>
          </p:nvSpPr>
          <p:spPr>
            <a:xfrm>
              <a:off x="4038600" y="4343400"/>
              <a:ext cx="838200" cy="457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buSzTx/>
              </a:pPr>
              <a:r>
                <a:rPr lang="en-US" altLang="zh-CN" sz="2000" b="1">
                  <a:solidFill>
                    <a:srgbClr val="FFFF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2  9</a:t>
              </a:r>
              <a:endParaRPr lang="zh-CN" altLang="en-US" sz="2000" b="1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13" name="矩形 20"/>
            <p:cNvSpPr/>
            <p:nvPr/>
          </p:nvSpPr>
          <p:spPr>
            <a:xfrm>
              <a:off x="5715000" y="4343400"/>
              <a:ext cx="838200" cy="457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buSzTx/>
              </a:pPr>
              <a:r>
                <a:rPr lang="en-US" altLang="zh-CN" sz="2000" b="1">
                  <a:solidFill>
                    <a:srgbClr val="FFFF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1  7</a:t>
              </a:r>
              <a:endParaRPr lang="zh-CN" altLang="en-US" sz="2000" b="1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14" name="矩形 21"/>
            <p:cNvSpPr/>
            <p:nvPr/>
          </p:nvSpPr>
          <p:spPr>
            <a:xfrm>
              <a:off x="7239000" y="4343400"/>
              <a:ext cx="838200" cy="457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buSzTx/>
              </a:pPr>
              <a:r>
                <a:rPr lang="en-US" altLang="zh-CN" sz="2000" b="1">
                  <a:solidFill>
                    <a:srgbClr val="FFFF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4  5</a:t>
              </a:r>
              <a:endParaRPr lang="zh-CN" altLang="en-US" sz="2000" b="1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15" name="矩形 22"/>
            <p:cNvSpPr/>
            <p:nvPr/>
          </p:nvSpPr>
          <p:spPr>
            <a:xfrm>
              <a:off x="3048000" y="5105400"/>
              <a:ext cx="1371600" cy="457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buSzTx/>
              </a:pPr>
              <a:r>
                <a:rPr lang="en-US" altLang="zh-CN" sz="2000" b="1">
                  <a:solidFill>
                    <a:srgbClr val="FFFF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2  3  8  9</a:t>
              </a:r>
              <a:endParaRPr lang="zh-CN" altLang="en-US" sz="2000" b="1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16" name="矩形 23"/>
            <p:cNvSpPr/>
            <p:nvPr/>
          </p:nvSpPr>
          <p:spPr>
            <a:xfrm>
              <a:off x="6248400" y="5105400"/>
              <a:ext cx="1371600" cy="457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buSzTx/>
              </a:pPr>
              <a:r>
                <a:rPr lang="en-US" altLang="zh-CN" sz="2000" b="1">
                  <a:solidFill>
                    <a:srgbClr val="FFFF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1  4  5  7</a:t>
              </a:r>
              <a:endParaRPr lang="zh-CN" altLang="en-US" sz="2000" b="1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17" name="矩形 24"/>
            <p:cNvSpPr/>
            <p:nvPr/>
          </p:nvSpPr>
          <p:spPr>
            <a:xfrm>
              <a:off x="4114800" y="5943600"/>
              <a:ext cx="2362200" cy="457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buSzTx/>
              </a:pPr>
              <a:r>
                <a:rPr lang="en-US" altLang="zh-CN" sz="2000" b="1">
                  <a:solidFill>
                    <a:srgbClr val="FFFF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1  2  3  4  5  7  8  9</a:t>
              </a:r>
              <a:endParaRPr lang="zh-CN" altLang="en-US" sz="2000" b="1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3818" name="直接箭头连接符 26"/>
            <p:cNvCxnSpPr>
              <a:stCxn id="33796" idx="2"/>
              <a:endCxn id="33797" idx="0"/>
            </p:cNvCxnSpPr>
            <p:nvPr/>
          </p:nvCxnSpPr>
          <p:spPr>
            <a:xfrm rot="5400000">
              <a:off x="4248150" y="1009650"/>
              <a:ext cx="381000" cy="156210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33819" name="直接箭头连接符 28"/>
            <p:cNvCxnSpPr>
              <a:stCxn id="33796" idx="2"/>
              <a:endCxn id="33798" idx="0"/>
            </p:cNvCxnSpPr>
            <p:nvPr/>
          </p:nvCxnSpPr>
          <p:spPr>
            <a:xfrm rot="-5400000" flipH="1">
              <a:off x="5810250" y="1009650"/>
              <a:ext cx="381000" cy="156210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33820" name="直接箭头连接符 29"/>
            <p:cNvCxnSpPr>
              <a:stCxn id="33797" idx="2"/>
              <a:endCxn id="33799" idx="0"/>
            </p:cNvCxnSpPr>
            <p:nvPr/>
          </p:nvCxnSpPr>
          <p:spPr>
            <a:xfrm rot="5400000">
              <a:off x="3105150" y="2190750"/>
              <a:ext cx="304800" cy="80010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33821" name="直接箭头连接符 30"/>
            <p:cNvCxnSpPr>
              <a:stCxn id="33798" idx="2"/>
              <a:endCxn id="33801" idx="0"/>
            </p:cNvCxnSpPr>
            <p:nvPr/>
          </p:nvCxnSpPr>
          <p:spPr>
            <a:xfrm rot="5400000">
              <a:off x="6267450" y="2228850"/>
              <a:ext cx="304800" cy="72390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33822" name="直接箭头连接符 31"/>
            <p:cNvCxnSpPr>
              <a:stCxn id="33800" idx="2"/>
              <a:endCxn id="33804" idx="0"/>
            </p:cNvCxnSpPr>
            <p:nvPr/>
          </p:nvCxnSpPr>
          <p:spPr>
            <a:xfrm rot="5400000">
              <a:off x="4057650" y="3181350"/>
              <a:ext cx="304800" cy="34290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33823" name="直接箭头连接符 32"/>
            <p:cNvCxnSpPr>
              <a:stCxn id="33799" idx="2"/>
              <a:endCxn id="33803" idx="0"/>
            </p:cNvCxnSpPr>
            <p:nvPr/>
          </p:nvCxnSpPr>
          <p:spPr>
            <a:xfrm rot="5400000">
              <a:off x="2533650" y="3181350"/>
              <a:ext cx="304800" cy="34290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33824" name="直接箭头连接符 33"/>
            <p:cNvCxnSpPr>
              <a:stCxn id="33797" idx="2"/>
              <a:endCxn id="33800" idx="0"/>
            </p:cNvCxnSpPr>
            <p:nvPr/>
          </p:nvCxnSpPr>
          <p:spPr>
            <a:xfrm rot="-5400000" flipH="1">
              <a:off x="3867150" y="2228850"/>
              <a:ext cx="304800" cy="72390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33825" name="直接箭头连接符 34"/>
            <p:cNvCxnSpPr>
              <a:stCxn id="33799" idx="2"/>
              <a:endCxn id="33805" idx="0"/>
            </p:cNvCxnSpPr>
            <p:nvPr/>
          </p:nvCxnSpPr>
          <p:spPr>
            <a:xfrm rot="-5400000" flipH="1">
              <a:off x="2914650" y="3143250"/>
              <a:ext cx="304800" cy="41910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33826" name="直接箭头连接符 35"/>
            <p:cNvCxnSpPr>
              <a:stCxn id="33798" idx="2"/>
              <a:endCxn id="33802" idx="0"/>
            </p:cNvCxnSpPr>
            <p:nvPr/>
          </p:nvCxnSpPr>
          <p:spPr>
            <a:xfrm rot="-5400000" flipH="1">
              <a:off x="7029450" y="2190750"/>
              <a:ext cx="304800" cy="80010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33827" name="直接箭头连接符 50"/>
            <p:cNvCxnSpPr>
              <a:stCxn id="33802" idx="2"/>
              <a:endCxn id="33809" idx="0"/>
            </p:cNvCxnSpPr>
            <p:nvPr/>
          </p:nvCxnSpPr>
          <p:spPr>
            <a:xfrm rot="5400000">
              <a:off x="7258050" y="3181350"/>
              <a:ext cx="304800" cy="34290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33828" name="直接箭头连接符 51"/>
            <p:cNvCxnSpPr>
              <a:stCxn id="33801" idx="2"/>
              <a:endCxn id="33807" idx="0"/>
            </p:cNvCxnSpPr>
            <p:nvPr/>
          </p:nvCxnSpPr>
          <p:spPr>
            <a:xfrm rot="5400000">
              <a:off x="5734050" y="3181350"/>
              <a:ext cx="304800" cy="34290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33829" name="直接箭头连接符 52"/>
            <p:cNvCxnSpPr>
              <a:stCxn id="33801" idx="2"/>
              <a:endCxn id="33808" idx="0"/>
            </p:cNvCxnSpPr>
            <p:nvPr/>
          </p:nvCxnSpPr>
          <p:spPr>
            <a:xfrm rot="-5400000" flipH="1">
              <a:off x="6115050" y="3143250"/>
              <a:ext cx="304800" cy="41910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33830" name="直接箭头连接符 53"/>
            <p:cNvCxnSpPr>
              <a:stCxn id="33800" idx="2"/>
              <a:endCxn id="33806" idx="0"/>
            </p:cNvCxnSpPr>
            <p:nvPr/>
          </p:nvCxnSpPr>
          <p:spPr>
            <a:xfrm rot="-5400000" flipH="1">
              <a:off x="4438650" y="3143250"/>
              <a:ext cx="304800" cy="41910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33831" name="直接箭头连接符 62"/>
            <p:cNvCxnSpPr>
              <a:stCxn id="33802" idx="2"/>
              <a:endCxn id="33810" idx="0"/>
            </p:cNvCxnSpPr>
            <p:nvPr/>
          </p:nvCxnSpPr>
          <p:spPr>
            <a:xfrm rot="-5400000" flipH="1">
              <a:off x="7639050" y="3143250"/>
              <a:ext cx="304800" cy="41910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33832" name="直接箭头连接符 66"/>
            <p:cNvCxnSpPr>
              <a:stCxn id="33803" idx="2"/>
              <a:endCxn id="33811" idx="0"/>
            </p:cNvCxnSpPr>
            <p:nvPr/>
          </p:nvCxnSpPr>
          <p:spPr>
            <a:xfrm rot="-5400000" flipH="1">
              <a:off x="2533650" y="3943350"/>
              <a:ext cx="381000" cy="41910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33833" name="直接箭头连接符 67"/>
            <p:cNvCxnSpPr>
              <a:stCxn id="33805" idx="2"/>
              <a:endCxn id="33811" idx="0"/>
            </p:cNvCxnSpPr>
            <p:nvPr/>
          </p:nvCxnSpPr>
          <p:spPr>
            <a:xfrm rot="5400000">
              <a:off x="2914650" y="3981450"/>
              <a:ext cx="381000" cy="34290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33834" name="直接箭头连接符 70"/>
            <p:cNvCxnSpPr>
              <a:stCxn id="33804" idx="2"/>
              <a:endCxn id="33812" idx="0"/>
            </p:cNvCxnSpPr>
            <p:nvPr/>
          </p:nvCxnSpPr>
          <p:spPr>
            <a:xfrm rot="-5400000" flipH="1">
              <a:off x="4057650" y="3943350"/>
              <a:ext cx="381000" cy="41910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33835" name="直接箭头连接符 71"/>
            <p:cNvCxnSpPr>
              <a:stCxn id="33806" idx="2"/>
              <a:endCxn id="33812" idx="0"/>
            </p:cNvCxnSpPr>
            <p:nvPr/>
          </p:nvCxnSpPr>
          <p:spPr>
            <a:xfrm rot="5400000">
              <a:off x="4438650" y="3981450"/>
              <a:ext cx="381000" cy="34290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33836" name="直接箭头连接符 72"/>
            <p:cNvCxnSpPr>
              <a:stCxn id="33807" idx="2"/>
              <a:endCxn id="33813" idx="0"/>
            </p:cNvCxnSpPr>
            <p:nvPr/>
          </p:nvCxnSpPr>
          <p:spPr>
            <a:xfrm rot="-5400000" flipH="1">
              <a:off x="5734050" y="3943350"/>
              <a:ext cx="381000" cy="41910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33837" name="直接箭头连接符 73"/>
            <p:cNvCxnSpPr>
              <a:stCxn id="33808" idx="2"/>
              <a:endCxn id="33813" idx="0"/>
            </p:cNvCxnSpPr>
            <p:nvPr/>
          </p:nvCxnSpPr>
          <p:spPr>
            <a:xfrm rot="5400000">
              <a:off x="6115050" y="3981450"/>
              <a:ext cx="381000" cy="34290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33838" name="直接箭头连接符 74"/>
            <p:cNvCxnSpPr>
              <a:stCxn id="33809" idx="2"/>
              <a:endCxn id="33814" idx="0"/>
            </p:cNvCxnSpPr>
            <p:nvPr/>
          </p:nvCxnSpPr>
          <p:spPr>
            <a:xfrm rot="-5400000" flipH="1">
              <a:off x="7258050" y="3943350"/>
              <a:ext cx="381000" cy="41910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33839" name="直接箭头连接符 75"/>
            <p:cNvCxnSpPr>
              <a:stCxn id="33810" idx="2"/>
              <a:endCxn id="33814" idx="0"/>
            </p:cNvCxnSpPr>
            <p:nvPr/>
          </p:nvCxnSpPr>
          <p:spPr>
            <a:xfrm rot="5400000">
              <a:off x="7639050" y="3981450"/>
              <a:ext cx="381000" cy="34290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33840" name="直接箭头连接符 89"/>
            <p:cNvCxnSpPr>
              <a:stCxn id="33811" idx="2"/>
              <a:endCxn id="33815" idx="0"/>
            </p:cNvCxnSpPr>
            <p:nvPr/>
          </p:nvCxnSpPr>
          <p:spPr>
            <a:xfrm rot="-5400000" flipH="1">
              <a:off x="3181350" y="4552950"/>
              <a:ext cx="304800" cy="80010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33841" name="直接箭头连接符 93"/>
            <p:cNvCxnSpPr>
              <a:stCxn id="33812" idx="2"/>
              <a:endCxn id="33815" idx="0"/>
            </p:cNvCxnSpPr>
            <p:nvPr/>
          </p:nvCxnSpPr>
          <p:spPr>
            <a:xfrm rot="5400000">
              <a:off x="3943350" y="4591050"/>
              <a:ext cx="304800" cy="72390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33842" name="直接箭头连接符 98"/>
            <p:cNvCxnSpPr>
              <a:stCxn id="33813" idx="2"/>
              <a:endCxn id="33816" idx="0"/>
            </p:cNvCxnSpPr>
            <p:nvPr/>
          </p:nvCxnSpPr>
          <p:spPr>
            <a:xfrm rot="-5400000" flipH="1">
              <a:off x="6381750" y="4552950"/>
              <a:ext cx="304800" cy="80010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33843" name="直接箭头连接符 99"/>
            <p:cNvCxnSpPr>
              <a:stCxn id="33814" idx="2"/>
              <a:endCxn id="33816" idx="0"/>
            </p:cNvCxnSpPr>
            <p:nvPr/>
          </p:nvCxnSpPr>
          <p:spPr>
            <a:xfrm rot="5400000">
              <a:off x="7143750" y="4591050"/>
              <a:ext cx="304800" cy="72390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33844" name="直接箭头连接符 106"/>
            <p:cNvCxnSpPr>
              <a:stCxn id="33815" idx="2"/>
              <a:endCxn id="33817" idx="0"/>
            </p:cNvCxnSpPr>
            <p:nvPr/>
          </p:nvCxnSpPr>
          <p:spPr>
            <a:xfrm rot="-5400000" flipH="1">
              <a:off x="4324350" y="4972050"/>
              <a:ext cx="381000" cy="156210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33845" name="直接箭头连接符 107"/>
            <p:cNvCxnSpPr>
              <a:stCxn id="33816" idx="2"/>
              <a:endCxn id="33817" idx="0"/>
            </p:cNvCxnSpPr>
            <p:nvPr/>
          </p:nvCxnSpPr>
          <p:spPr>
            <a:xfrm rot="5400000">
              <a:off x="5924550" y="4933950"/>
              <a:ext cx="381000" cy="163830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</p:grp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2.7 </a:t>
            </a:r>
            <a:r>
              <a:rPr lang="zh-CN" altLang="en-US">
                <a:sym typeface="+mn-ea"/>
              </a:rPr>
              <a:t>合并排序</a:t>
            </a:r>
            <a:endParaRPr lang="zh-CN" altLang="en-US"/>
          </a:p>
        </p:txBody>
      </p:sp>
      <p:sp>
        <p:nvSpPr>
          <p:cNvPr id="31748" name="TextBox 4"/>
          <p:cNvSpPr txBox="1"/>
          <p:nvPr/>
        </p:nvSpPr>
        <p:spPr>
          <a:xfrm>
            <a:off x="152400" y="1143000"/>
            <a:ext cx="2222500" cy="1418590"/>
          </a:xfrm>
          <a:prstGeom prst="rect">
            <a:avLst/>
          </a:prstGeom>
          <a:gradFill rotWithShape="1">
            <a:gsLst>
              <a:gs pos="0">
                <a:srgbClr val="E6E8FB">
                  <a:alpha val="100000"/>
                </a:srgbClr>
              </a:gs>
              <a:gs pos="64999">
                <a:srgbClr val="BEC4F3">
                  <a:alpha val="100000"/>
                </a:srgbClr>
              </a:gs>
              <a:gs pos="100000">
                <a:srgbClr val="A1AAF0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rgbClr val="00319E"/>
            </a:solidFill>
            <a:prstDash val="solid"/>
            <a:miter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square" anchor="t" anchorCtr="0">
            <a:spAutoFit/>
          </a:bodyPr>
          <a:p>
            <a:pPr>
              <a:lnSpc>
                <a:spcPct val="120000"/>
              </a:lnSpc>
              <a:buSzTx/>
            </a:pPr>
            <a:r>
              <a:rPr lang="en-US" altLang="zh-CN" sz="1200" b="1">
                <a:solidFill>
                  <a:srgbClr val="0000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Mergesort</a:t>
            </a:r>
            <a:r>
              <a:rPr lang="en-US" altLang="zh-CN" sz="12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(A[0..n-1]</a:t>
            </a:r>
            <a:r>
              <a:rPr lang="zh-CN" altLang="en-US" sz="12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，</a:t>
            </a:r>
            <a:r>
              <a:rPr lang="en-US" altLang="zh-CN" sz="12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l</a:t>
            </a:r>
            <a:r>
              <a:rPr lang="zh-CN" altLang="en-US" sz="12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，</a:t>
            </a:r>
            <a:r>
              <a:rPr lang="en-US" altLang="zh-CN" sz="12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r)</a:t>
            </a:r>
            <a:endParaRPr lang="en-US" altLang="zh-CN" sz="1200" b="1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SzTx/>
            </a:pPr>
            <a:r>
              <a:rPr lang="en-US" altLang="zh-CN" sz="1200" b="1">
                <a:solidFill>
                  <a:srgbClr val="0000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if</a:t>
            </a:r>
            <a:r>
              <a:rPr lang="en-US" altLang="zh-CN" sz="12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(l&lt;r)</a:t>
            </a:r>
            <a:endParaRPr lang="en-US" altLang="zh-CN" sz="1200" b="1" i="1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SzTx/>
            </a:pPr>
            <a:r>
              <a:rPr lang="en-US" altLang="zh-CN" sz="1200" b="1" i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 { m=(l+r)/2</a:t>
            </a:r>
            <a:endParaRPr lang="en-US" altLang="zh-CN" sz="1200" b="1" i="1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SzTx/>
            </a:pPr>
            <a:r>
              <a:rPr lang="en-US" altLang="zh-CN" sz="1200" b="1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   Mergesort( A, l, m);</a:t>
            </a:r>
            <a:endParaRPr lang="en-US" altLang="zh-CN" sz="1200" b="1" i="1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SzTx/>
            </a:pPr>
            <a:r>
              <a:rPr lang="en-US" altLang="zh-CN" sz="1200" b="1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  Mergesort( A, m+1, r);</a:t>
            </a:r>
            <a:endParaRPr lang="en-US" altLang="zh-CN" sz="1200" b="1" i="1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SzTx/>
            </a:pPr>
            <a:r>
              <a:rPr lang="en-US" altLang="zh-CN" sz="1200" b="1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  Merge(A,l, m ,r);  }</a:t>
            </a:r>
            <a:endParaRPr lang="zh-CN" altLang="en-US" sz="1200" b="1" i="1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43000" y="5791200"/>
            <a:ext cx="3752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8   3   2   9   7   1   5   4</a:t>
            </a:r>
            <a:endParaRPr lang="en-US" altLang="zh-CN"/>
          </a:p>
        </p:txBody>
      </p:sp>
      <p:sp>
        <p:nvSpPr>
          <p:cNvPr id="13" name="TextBox 4"/>
          <p:cNvSpPr txBox="1"/>
          <p:nvPr/>
        </p:nvSpPr>
        <p:spPr>
          <a:xfrm>
            <a:off x="3276600" y="1143000"/>
            <a:ext cx="2222500" cy="1418590"/>
          </a:xfrm>
          <a:prstGeom prst="rect">
            <a:avLst/>
          </a:prstGeom>
          <a:gradFill rotWithShape="1">
            <a:gsLst>
              <a:gs pos="0">
                <a:srgbClr val="E6E8FB">
                  <a:alpha val="100000"/>
                </a:srgbClr>
              </a:gs>
              <a:gs pos="64999">
                <a:srgbClr val="BEC4F3">
                  <a:alpha val="100000"/>
                </a:srgbClr>
              </a:gs>
              <a:gs pos="100000">
                <a:srgbClr val="A1AAF0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rgbClr val="00319E"/>
            </a:solidFill>
            <a:prstDash val="solid"/>
            <a:miter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square" anchor="t" anchorCtr="0">
            <a:spAutoFit/>
          </a:bodyPr>
          <a:p>
            <a:pPr>
              <a:lnSpc>
                <a:spcPct val="120000"/>
              </a:lnSpc>
              <a:buSzTx/>
            </a:pPr>
            <a:r>
              <a:rPr lang="en-US" altLang="zh-CN" sz="1200" b="1">
                <a:solidFill>
                  <a:srgbClr val="0000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Mergesort</a:t>
            </a:r>
            <a:r>
              <a:rPr lang="en-US" altLang="zh-CN" sz="12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(A[0..n-1]</a:t>
            </a:r>
            <a:r>
              <a:rPr lang="zh-CN" altLang="en-US" sz="12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，</a:t>
            </a:r>
            <a:r>
              <a:rPr lang="en-US" altLang="zh-CN" sz="12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l</a:t>
            </a:r>
            <a:r>
              <a:rPr lang="zh-CN" altLang="en-US" sz="12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，</a:t>
            </a:r>
            <a:r>
              <a:rPr lang="en-US" altLang="zh-CN" sz="12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r)</a:t>
            </a:r>
            <a:endParaRPr lang="en-US" altLang="zh-CN" sz="1200" b="1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SzTx/>
            </a:pPr>
            <a:r>
              <a:rPr lang="en-US" altLang="zh-CN" sz="1200" b="1">
                <a:solidFill>
                  <a:srgbClr val="0000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if</a:t>
            </a:r>
            <a:r>
              <a:rPr lang="en-US" altLang="zh-CN" sz="12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(l&lt;r)</a:t>
            </a:r>
            <a:endParaRPr lang="en-US" altLang="zh-CN" sz="1200" b="1" i="1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SzTx/>
            </a:pPr>
            <a:r>
              <a:rPr lang="en-US" altLang="zh-CN" sz="1200" b="1" i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 { m=(l+r)/2</a:t>
            </a:r>
            <a:endParaRPr lang="en-US" altLang="zh-CN" sz="1200" b="1" i="1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SzTx/>
            </a:pPr>
            <a:r>
              <a:rPr lang="en-US" altLang="zh-CN" sz="1200" b="1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   Mergesort( A, l, m);</a:t>
            </a:r>
            <a:endParaRPr lang="en-US" altLang="zh-CN" sz="1200" b="1" i="1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SzTx/>
            </a:pPr>
            <a:r>
              <a:rPr lang="en-US" altLang="zh-CN" sz="1200" b="1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  Mergesort( A, m+1, r);</a:t>
            </a:r>
            <a:endParaRPr lang="en-US" altLang="zh-CN" sz="1200" b="1" i="1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SzTx/>
            </a:pPr>
            <a:r>
              <a:rPr lang="en-US" altLang="zh-CN" sz="1200" b="1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  Merge(A,l, m ,r);  }</a:t>
            </a:r>
            <a:endParaRPr lang="zh-CN" altLang="en-US" sz="1200" b="1" i="1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4" name="TextBox 4"/>
          <p:cNvSpPr txBox="1"/>
          <p:nvPr/>
        </p:nvSpPr>
        <p:spPr>
          <a:xfrm>
            <a:off x="6477000" y="1143000"/>
            <a:ext cx="2222500" cy="1418590"/>
          </a:xfrm>
          <a:prstGeom prst="rect">
            <a:avLst/>
          </a:prstGeom>
          <a:gradFill rotWithShape="1">
            <a:gsLst>
              <a:gs pos="0">
                <a:srgbClr val="E6E8FB">
                  <a:alpha val="100000"/>
                </a:srgbClr>
              </a:gs>
              <a:gs pos="64999">
                <a:srgbClr val="BEC4F3">
                  <a:alpha val="100000"/>
                </a:srgbClr>
              </a:gs>
              <a:gs pos="100000">
                <a:srgbClr val="A1AAF0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rgbClr val="00319E"/>
            </a:solidFill>
            <a:prstDash val="solid"/>
            <a:miter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square" anchor="t" anchorCtr="0">
            <a:spAutoFit/>
          </a:bodyPr>
          <a:p>
            <a:pPr>
              <a:lnSpc>
                <a:spcPct val="120000"/>
              </a:lnSpc>
              <a:buSzTx/>
            </a:pPr>
            <a:r>
              <a:rPr lang="en-US" altLang="zh-CN" sz="1200" b="1">
                <a:solidFill>
                  <a:srgbClr val="0000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Mergesort</a:t>
            </a:r>
            <a:r>
              <a:rPr lang="en-US" altLang="zh-CN" sz="12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(A[0..n-1]</a:t>
            </a:r>
            <a:r>
              <a:rPr lang="zh-CN" altLang="en-US" sz="12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，</a:t>
            </a:r>
            <a:r>
              <a:rPr lang="en-US" altLang="zh-CN" sz="12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l</a:t>
            </a:r>
            <a:r>
              <a:rPr lang="zh-CN" altLang="en-US" sz="12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，</a:t>
            </a:r>
            <a:r>
              <a:rPr lang="en-US" altLang="zh-CN" sz="12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r)</a:t>
            </a:r>
            <a:endParaRPr lang="en-US" altLang="zh-CN" sz="1200" b="1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SzTx/>
            </a:pPr>
            <a:r>
              <a:rPr lang="en-US" altLang="zh-CN" sz="1200" b="1">
                <a:solidFill>
                  <a:srgbClr val="0000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if</a:t>
            </a:r>
            <a:r>
              <a:rPr lang="en-US" altLang="zh-CN" sz="12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(l&lt;r)</a:t>
            </a:r>
            <a:endParaRPr lang="en-US" altLang="zh-CN" sz="1200" b="1" i="1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SzTx/>
            </a:pPr>
            <a:r>
              <a:rPr lang="en-US" altLang="zh-CN" sz="1200" b="1" i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 { m=(l+r)/2</a:t>
            </a:r>
            <a:endParaRPr lang="en-US" altLang="zh-CN" sz="1200" b="1" i="1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SzTx/>
            </a:pPr>
            <a:r>
              <a:rPr lang="en-US" altLang="zh-CN" sz="1200" b="1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   Mergesort( A, l, m);</a:t>
            </a:r>
            <a:endParaRPr lang="en-US" altLang="zh-CN" sz="1200" b="1" i="1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SzTx/>
            </a:pPr>
            <a:r>
              <a:rPr lang="en-US" altLang="zh-CN" sz="1200" b="1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  Mergesort( A, m+1, r);</a:t>
            </a:r>
            <a:endParaRPr lang="en-US" altLang="zh-CN" sz="1200" b="1" i="1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SzTx/>
            </a:pPr>
            <a:r>
              <a:rPr lang="en-US" altLang="zh-CN" sz="1200" b="1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  Merge(A,l, m ,r);  }</a:t>
            </a:r>
            <a:endParaRPr lang="zh-CN" altLang="en-US" sz="1200" b="1" i="1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5" name="TextBox 4"/>
          <p:cNvSpPr txBox="1"/>
          <p:nvPr/>
        </p:nvSpPr>
        <p:spPr>
          <a:xfrm>
            <a:off x="152400" y="3352800"/>
            <a:ext cx="2222500" cy="1418590"/>
          </a:xfrm>
          <a:prstGeom prst="rect">
            <a:avLst/>
          </a:prstGeom>
          <a:gradFill rotWithShape="1">
            <a:gsLst>
              <a:gs pos="0">
                <a:srgbClr val="E6E8FB">
                  <a:alpha val="100000"/>
                </a:srgbClr>
              </a:gs>
              <a:gs pos="64999">
                <a:srgbClr val="BEC4F3">
                  <a:alpha val="100000"/>
                </a:srgbClr>
              </a:gs>
              <a:gs pos="100000">
                <a:srgbClr val="A1AAF0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rgbClr val="00319E"/>
            </a:solidFill>
            <a:prstDash val="solid"/>
            <a:miter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square" anchor="t" anchorCtr="0">
            <a:spAutoFit/>
          </a:bodyPr>
          <a:p>
            <a:pPr>
              <a:lnSpc>
                <a:spcPct val="120000"/>
              </a:lnSpc>
              <a:buSzTx/>
            </a:pPr>
            <a:r>
              <a:rPr lang="en-US" altLang="zh-CN" sz="1200" b="1">
                <a:solidFill>
                  <a:srgbClr val="0000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Mergesort</a:t>
            </a:r>
            <a:r>
              <a:rPr lang="en-US" altLang="zh-CN" sz="12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(A[0..n-1]</a:t>
            </a:r>
            <a:r>
              <a:rPr lang="zh-CN" altLang="en-US" sz="12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，</a:t>
            </a:r>
            <a:r>
              <a:rPr lang="en-US" altLang="zh-CN" sz="12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l</a:t>
            </a:r>
            <a:r>
              <a:rPr lang="zh-CN" altLang="en-US" sz="12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，</a:t>
            </a:r>
            <a:r>
              <a:rPr lang="en-US" altLang="zh-CN" sz="12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r)</a:t>
            </a:r>
            <a:endParaRPr lang="en-US" altLang="zh-CN" sz="1200" b="1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SzTx/>
            </a:pPr>
            <a:r>
              <a:rPr lang="en-US" altLang="zh-CN" sz="1200" b="1">
                <a:solidFill>
                  <a:srgbClr val="0000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if</a:t>
            </a:r>
            <a:r>
              <a:rPr lang="en-US" altLang="zh-CN" sz="12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(l&lt;r)</a:t>
            </a:r>
            <a:endParaRPr lang="en-US" altLang="zh-CN" sz="1200" b="1" i="1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SzTx/>
            </a:pPr>
            <a:r>
              <a:rPr lang="en-US" altLang="zh-CN" sz="1200" b="1" i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 { m=(l+r)/2</a:t>
            </a:r>
            <a:endParaRPr lang="en-US" altLang="zh-CN" sz="1200" b="1" i="1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SzTx/>
            </a:pPr>
            <a:r>
              <a:rPr lang="en-US" altLang="zh-CN" sz="1200" b="1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   Mergesort( A, l, m);</a:t>
            </a:r>
            <a:endParaRPr lang="en-US" altLang="zh-CN" sz="1200" b="1" i="1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SzTx/>
            </a:pPr>
            <a:r>
              <a:rPr lang="en-US" altLang="zh-CN" sz="1200" b="1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  Mergesort( A, m+1, r);</a:t>
            </a:r>
            <a:endParaRPr lang="en-US" altLang="zh-CN" sz="1200" b="1" i="1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SzTx/>
            </a:pPr>
            <a:r>
              <a:rPr lang="en-US" altLang="zh-CN" sz="1200" b="1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  Merge(A,l, m ,r);  }</a:t>
            </a:r>
            <a:endParaRPr lang="zh-CN" altLang="en-US" sz="1200" b="1" i="1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6" name="TextBox 4"/>
          <p:cNvSpPr txBox="1"/>
          <p:nvPr/>
        </p:nvSpPr>
        <p:spPr>
          <a:xfrm>
            <a:off x="3276600" y="3352800"/>
            <a:ext cx="2222500" cy="1418590"/>
          </a:xfrm>
          <a:prstGeom prst="rect">
            <a:avLst/>
          </a:prstGeom>
          <a:gradFill rotWithShape="1">
            <a:gsLst>
              <a:gs pos="0">
                <a:srgbClr val="E6E8FB">
                  <a:alpha val="100000"/>
                </a:srgbClr>
              </a:gs>
              <a:gs pos="64999">
                <a:srgbClr val="BEC4F3">
                  <a:alpha val="100000"/>
                </a:srgbClr>
              </a:gs>
              <a:gs pos="100000">
                <a:srgbClr val="A1AAF0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rgbClr val="00319E"/>
            </a:solidFill>
            <a:prstDash val="solid"/>
            <a:miter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square" anchor="t" anchorCtr="0">
            <a:spAutoFit/>
          </a:bodyPr>
          <a:p>
            <a:pPr>
              <a:lnSpc>
                <a:spcPct val="120000"/>
              </a:lnSpc>
              <a:buSzTx/>
            </a:pPr>
            <a:r>
              <a:rPr lang="en-US" altLang="zh-CN" sz="1200" b="1">
                <a:solidFill>
                  <a:srgbClr val="0000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Mergesort</a:t>
            </a:r>
            <a:r>
              <a:rPr lang="en-US" altLang="zh-CN" sz="12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(A[0..n-1]</a:t>
            </a:r>
            <a:r>
              <a:rPr lang="zh-CN" altLang="en-US" sz="12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，</a:t>
            </a:r>
            <a:r>
              <a:rPr lang="en-US" altLang="zh-CN" sz="12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l</a:t>
            </a:r>
            <a:r>
              <a:rPr lang="zh-CN" altLang="en-US" sz="12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，</a:t>
            </a:r>
            <a:r>
              <a:rPr lang="en-US" altLang="zh-CN" sz="12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r)</a:t>
            </a:r>
            <a:endParaRPr lang="en-US" altLang="zh-CN" sz="1200" b="1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SzTx/>
            </a:pPr>
            <a:r>
              <a:rPr lang="en-US" altLang="zh-CN" sz="1200" b="1">
                <a:solidFill>
                  <a:srgbClr val="0000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if</a:t>
            </a:r>
            <a:r>
              <a:rPr lang="en-US" altLang="zh-CN" sz="12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(l&lt;r)</a:t>
            </a:r>
            <a:endParaRPr lang="en-US" altLang="zh-CN" sz="1200" b="1" i="1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SzTx/>
            </a:pPr>
            <a:r>
              <a:rPr lang="en-US" altLang="zh-CN" sz="1200" b="1" i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 { m=(l+r)/2</a:t>
            </a:r>
            <a:endParaRPr lang="en-US" altLang="zh-CN" sz="1200" b="1" i="1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SzTx/>
            </a:pPr>
            <a:r>
              <a:rPr lang="en-US" altLang="zh-CN" sz="1200" b="1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   Mergesort( A, l, m);</a:t>
            </a:r>
            <a:endParaRPr lang="en-US" altLang="zh-CN" sz="1200" b="1" i="1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SzTx/>
            </a:pPr>
            <a:r>
              <a:rPr lang="en-US" altLang="zh-CN" sz="1200" b="1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  Mergesort( A, m+1, r);</a:t>
            </a:r>
            <a:endParaRPr lang="en-US" altLang="zh-CN" sz="1200" b="1" i="1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SzTx/>
            </a:pPr>
            <a:r>
              <a:rPr lang="en-US" altLang="zh-CN" sz="1200" b="1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  Merge(A,l, m ,r);  }</a:t>
            </a:r>
            <a:endParaRPr lang="zh-CN" altLang="en-US" sz="1200" b="1" i="1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7" name="TextBox 4"/>
          <p:cNvSpPr txBox="1"/>
          <p:nvPr/>
        </p:nvSpPr>
        <p:spPr>
          <a:xfrm>
            <a:off x="6477000" y="3367405"/>
            <a:ext cx="2222500" cy="1418590"/>
          </a:xfrm>
          <a:prstGeom prst="rect">
            <a:avLst/>
          </a:prstGeom>
          <a:gradFill rotWithShape="1">
            <a:gsLst>
              <a:gs pos="0">
                <a:srgbClr val="E6E8FB">
                  <a:alpha val="100000"/>
                </a:srgbClr>
              </a:gs>
              <a:gs pos="64999">
                <a:srgbClr val="BEC4F3">
                  <a:alpha val="100000"/>
                </a:srgbClr>
              </a:gs>
              <a:gs pos="100000">
                <a:srgbClr val="A1AAF0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rgbClr val="00319E"/>
            </a:solidFill>
            <a:prstDash val="solid"/>
            <a:miter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square" anchor="t" anchorCtr="0">
            <a:spAutoFit/>
          </a:bodyPr>
          <a:p>
            <a:pPr>
              <a:lnSpc>
                <a:spcPct val="120000"/>
              </a:lnSpc>
              <a:buSzTx/>
            </a:pPr>
            <a:r>
              <a:rPr lang="en-US" altLang="zh-CN" sz="1200" b="1">
                <a:solidFill>
                  <a:srgbClr val="0000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Mergesort</a:t>
            </a:r>
            <a:r>
              <a:rPr lang="en-US" altLang="zh-CN" sz="12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(A[0..n-1]</a:t>
            </a:r>
            <a:r>
              <a:rPr lang="zh-CN" altLang="en-US" sz="12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，</a:t>
            </a:r>
            <a:r>
              <a:rPr lang="en-US" altLang="zh-CN" sz="12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l</a:t>
            </a:r>
            <a:r>
              <a:rPr lang="zh-CN" altLang="en-US" sz="12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，</a:t>
            </a:r>
            <a:r>
              <a:rPr lang="en-US" altLang="zh-CN" sz="12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r)</a:t>
            </a:r>
            <a:endParaRPr lang="en-US" altLang="zh-CN" sz="1200" b="1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SzTx/>
            </a:pPr>
            <a:r>
              <a:rPr lang="en-US" altLang="zh-CN" sz="1200" b="1">
                <a:solidFill>
                  <a:srgbClr val="0000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if</a:t>
            </a:r>
            <a:r>
              <a:rPr lang="en-US" altLang="zh-CN" sz="12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(l&lt;r)</a:t>
            </a:r>
            <a:endParaRPr lang="en-US" altLang="zh-CN" sz="1200" b="1" i="1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SzTx/>
            </a:pPr>
            <a:r>
              <a:rPr lang="en-US" altLang="zh-CN" sz="1200" b="1" i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 { m=(l+r)/2</a:t>
            </a:r>
            <a:endParaRPr lang="en-US" altLang="zh-CN" sz="1200" b="1" i="1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SzTx/>
            </a:pPr>
            <a:r>
              <a:rPr lang="en-US" altLang="zh-CN" sz="1200" b="1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   Mergesort( A, l, m);</a:t>
            </a:r>
            <a:endParaRPr lang="en-US" altLang="zh-CN" sz="1200" b="1" i="1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SzTx/>
            </a:pPr>
            <a:r>
              <a:rPr lang="en-US" altLang="zh-CN" sz="1200" b="1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  Mergesort( A, m+1, r);</a:t>
            </a:r>
            <a:endParaRPr lang="en-US" altLang="zh-CN" sz="1200" b="1" i="1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SzTx/>
            </a:pPr>
            <a:r>
              <a:rPr lang="en-US" altLang="zh-CN" sz="1200" b="1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  Merge(A,l, m ,r);  }</a:t>
            </a:r>
            <a:endParaRPr lang="zh-CN" altLang="en-US" sz="1200" b="1" i="1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>
                <a:latin typeface="+mj-lt"/>
                <a:ea typeface="+mj-ea"/>
                <a:cs typeface="+mj-cs"/>
              </a:rPr>
              <a:t>2.2 </a:t>
            </a:r>
            <a:r>
              <a:rPr lang="zh-CN" altLang="en-US">
                <a:latin typeface="+mj-lt"/>
                <a:ea typeface="+mj-ea"/>
                <a:cs typeface="+mj-cs"/>
              </a:rPr>
              <a:t>分治法（</a:t>
            </a:r>
            <a:r>
              <a:rPr lang="en-US" altLang="zh-CN">
                <a:latin typeface="+mj-lt"/>
                <a:ea typeface="+mj-ea"/>
                <a:cs typeface="+mj-cs"/>
              </a:rPr>
              <a:t>Divide-Conquer</a:t>
            </a:r>
            <a:r>
              <a:rPr lang="zh-CN" altLang="en-US">
                <a:latin typeface="+mj-lt"/>
                <a:ea typeface="+mj-ea"/>
                <a:cs typeface="+mj-cs"/>
              </a:rPr>
              <a:t>）</a:t>
            </a:r>
            <a:endParaRPr lang="zh-CN" altLang="en-US">
              <a:latin typeface="+mj-lt"/>
              <a:ea typeface="+mj-ea"/>
              <a:cs typeface="+mj-cs"/>
            </a:endParaRPr>
          </a:p>
        </p:txBody>
      </p:sp>
      <p:sp>
        <p:nvSpPr>
          <p:cNvPr id="2457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lvl="1" eaLnBrk="1" hangingPunct="1">
              <a:buSzPct val="55000"/>
            </a:pP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分治法的</a:t>
            </a:r>
            <a:r>
              <a:rPr lang="zh-CN" altLang="en-US" baseline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基本思想</a:t>
            </a: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zh-CN" altLang="en-US" baseline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将一个规模为</a:t>
            </a:r>
            <a:r>
              <a:rPr lang="en-US" altLang="zh-CN" baseline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baseline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的问题分解为</a:t>
            </a:r>
            <a:r>
              <a:rPr lang="en-US" altLang="zh-CN" baseline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baseline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个规模较小的子问题，这些</a:t>
            </a:r>
            <a:r>
              <a:rPr lang="zh-CN" altLang="en-US" baseline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子问题互相独立且与原问题相同</a:t>
            </a:r>
            <a:r>
              <a:rPr lang="zh-CN" altLang="en-US" baseline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baseline="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buSzPct val="55000"/>
            </a:pP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对</a:t>
            </a:r>
            <a:r>
              <a:rPr lang="en-US" altLang="zh-CN" baseline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个子问题分别求解。若子问题的规模仍然不够小，再划分为</a:t>
            </a:r>
            <a:r>
              <a:rPr lang="en-US" altLang="zh-CN" baseline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个子问题，如此递归进行，直到问题规模足够小，容易求解为止。</a:t>
            </a:r>
            <a:endParaRPr lang="en-US" altLang="zh-CN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buSzPct val="55000"/>
            </a:pP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分治法对于</a:t>
            </a:r>
            <a:r>
              <a:rPr lang="zh-CN" altLang="en-US" baseline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并行计算</a:t>
            </a: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是非常理想的。</a:t>
            </a:r>
            <a:endParaRPr lang="zh-CN" altLang="en-US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295400" y="76200"/>
            <a:ext cx="7467600" cy="2819400"/>
            <a:chOff x="1295400" y="129898"/>
            <a:chExt cx="7467600" cy="2833207"/>
          </a:xfrm>
        </p:grpSpPr>
        <p:sp>
          <p:nvSpPr>
            <p:cNvPr id="8196" name="Rectangle 5"/>
            <p:cNvSpPr/>
            <p:nvPr/>
          </p:nvSpPr>
          <p:spPr>
            <a:xfrm>
              <a:off x="1295400" y="1104290"/>
              <a:ext cx="6781800" cy="1638910"/>
            </a:xfrm>
            <a:prstGeom prst="rect">
              <a:avLst/>
            </a:prstGeom>
            <a:gradFill rotWithShape="1">
              <a:gsLst>
                <a:gs pos="0">
                  <a:srgbClr val="EDEDED">
                    <a:alpha val="100000"/>
                  </a:srgbClr>
                </a:gs>
                <a:gs pos="64999">
                  <a:srgbClr val="D0D0D0">
                    <a:alpha val="100000"/>
                  </a:srgbClr>
                </a:gs>
                <a:gs pos="100000">
                  <a:srgbClr val="BCBCBC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t" anchorCtr="0">
              <a:spAutoFit/>
            </a:bodyPr>
            <a:p>
              <a:pPr>
                <a:lnSpc>
                  <a:spcPct val="150000"/>
                </a:lnSpc>
                <a:spcBef>
                  <a:spcPct val="50000"/>
                </a:spcBef>
                <a:buSzTx/>
              </a:pPr>
              <a:r>
                <a:rPr lang="zh-CN" altLang="en-US" sz="3500" b="1">
                  <a:solidFill>
                    <a:srgbClr val="0000CC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凡治众如治寡，分数是也。</a:t>
              </a:r>
              <a:endParaRPr lang="zh-CN" altLang="en-US" sz="3500" b="1">
                <a:solidFill>
                  <a:srgbClr val="0000CC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  <a:p>
              <a:pPr algn="ctr">
                <a:lnSpc>
                  <a:spcPct val="150000"/>
                </a:lnSpc>
                <a:spcBef>
                  <a:spcPct val="50000"/>
                </a:spcBef>
                <a:buSzTx/>
              </a:pPr>
              <a:r>
                <a:rPr lang="en-US" altLang="zh-CN" sz="2400" b="1">
                  <a:solidFill>
                    <a:srgbClr val="006600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——</a:t>
              </a:r>
              <a:r>
                <a:rPr lang="zh-CN" altLang="en-US" sz="2400" b="1">
                  <a:solidFill>
                    <a:srgbClr val="006600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孙子兵法</a:t>
              </a:r>
              <a:endParaRPr lang="zh-CN" altLang="en-US" sz="2400" b="1">
                <a:solidFill>
                  <a:srgbClr val="006600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pic>
          <p:nvPicPr>
            <p:cNvPr id="8197" name="Picture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flipH="1">
              <a:off x="7443787" y="129898"/>
              <a:ext cx="1319213" cy="2833207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3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579">
                                            <p:txEl>
                                              <p:charRg st="3" end="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579">
                                            <p:txEl>
                                              <p:charRg st="3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579">
                                            <p:txEl>
                                              <p:charRg st="3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54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4579">
                                            <p:txEl>
                                              <p:charRg st="54" end="1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579">
                                            <p:txEl>
                                              <p:charRg st="54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579">
                                            <p:txEl>
                                              <p:charRg st="54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113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4579">
                                            <p:txEl>
                                              <p:charRg st="113" end="1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4579">
                                            <p:txEl>
                                              <p:charRg st="113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579">
                                            <p:txEl>
                                              <p:charRg st="113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>
                <a:latin typeface="+mj-lt"/>
                <a:ea typeface="+mj-ea"/>
                <a:cs typeface="+mj-cs"/>
              </a:rPr>
              <a:t>2.8 </a:t>
            </a:r>
            <a:r>
              <a:rPr lang="zh-CN" altLang="en-US">
                <a:latin typeface="+mj-lt"/>
                <a:ea typeface="+mj-ea"/>
                <a:cs typeface="+mj-cs"/>
              </a:rPr>
              <a:t>快速</a:t>
            </a:r>
            <a:r>
              <a:rPr lang="en-US" altLang="zh-CN">
                <a:latin typeface="+mj-lt"/>
                <a:ea typeface="+mj-ea"/>
                <a:cs typeface="+mj-cs"/>
              </a:rPr>
              <a:t>(</a:t>
            </a:r>
            <a:r>
              <a:rPr lang="zh-CN" altLang="en-US">
                <a:latin typeface="+mj-lt"/>
                <a:ea typeface="+mj-ea"/>
                <a:cs typeface="+mj-cs"/>
              </a:rPr>
              <a:t>划分</a:t>
            </a:r>
            <a:r>
              <a:rPr lang="en-US" altLang="zh-CN">
                <a:latin typeface="+mj-lt"/>
                <a:ea typeface="+mj-ea"/>
                <a:cs typeface="+mj-cs"/>
              </a:rPr>
              <a:t>)</a:t>
            </a:r>
            <a:r>
              <a:rPr lang="zh-CN" altLang="en-US">
                <a:latin typeface="+mj-lt"/>
                <a:ea typeface="+mj-ea"/>
                <a:cs typeface="+mj-cs"/>
              </a:rPr>
              <a:t>排序</a:t>
            </a:r>
            <a:endParaRPr lang="zh-CN" altLang="en-US">
              <a:latin typeface="+mj-lt"/>
              <a:ea typeface="+mj-ea"/>
              <a:cs typeface="+mj-cs"/>
            </a:endParaRPr>
          </a:p>
        </p:txBody>
      </p:sp>
      <p:sp>
        <p:nvSpPr>
          <p:cNvPr id="3584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endParaRPr lang="zh-CN" altLang="zh-CN"/>
          </a:p>
        </p:txBody>
      </p:sp>
      <p:pic>
        <p:nvPicPr>
          <p:cNvPr id="35843" name="Picture 2" descr="D:\2008-09-2算法设计与分析\ppt素材\Sorting_quicksort_anim.g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838200"/>
            <a:ext cx="8686800" cy="58816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>
                <a:latin typeface="+mj-lt"/>
                <a:ea typeface="+mj-ea"/>
                <a:cs typeface="+mj-cs"/>
              </a:rPr>
              <a:t>2.8 </a:t>
            </a:r>
            <a:r>
              <a:rPr lang="zh-CN" altLang="en-US">
                <a:latin typeface="+mj-lt"/>
                <a:ea typeface="+mj-ea"/>
                <a:cs typeface="+mj-cs"/>
              </a:rPr>
              <a:t>快速排序</a:t>
            </a:r>
            <a:endParaRPr lang="zh-CN" altLang="en-US">
              <a:latin typeface="+mj-lt"/>
              <a:ea typeface="+mj-ea"/>
              <a:cs typeface="+mj-cs"/>
            </a:endParaRPr>
          </a:p>
        </p:txBody>
      </p:sp>
      <p:sp>
        <p:nvSpPr>
          <p:cNvPr id="5939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lnSpc>
                <a:spcPct val="110000"/>
              </a:lnSpc>
            </a:pPr>
            <a:r>
              <a:rPr lang="zh-CN" altLang="en-US" sz="2600"/>
              <a:t>基于分治策略的另一个排序算法，基本思想是：</a:t>
            </a:r>
            <a:endParaRPr lang="zh-CN" altLang="en-US" sz="2600"/>
          </a:p>
          <a:p>
            <a:pPr lvl="1" eaLnBrk="1" hangingPunct="1">
              <a:lnSpc>
                <a:spcPct val="110000"/>
              </a:lnSpc>
              <a:buSzPct val="55000"/>
            </a:pP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分解</a:t>
            </a:r>
            <a:endParaRPr lang="zh-CN" altLang="en-US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110000"/>
              </a:lnSpc>
              <a:buSzPct val="50000"/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以</a:t>
            </a:r>
            <a:r>
              <a:rPr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baseline="-25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为基准元素将</a:t>
            </a:r>
            <a:r>
              <a:rPr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baseline="-25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p:r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划分成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段</a:t>
            </a:r>
            <a:r>
              <a:rPr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baseline="-25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p:q-1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baseline="-25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baseline="-25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q+1:r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，使得</a:t>
            </a:r>
            <a:r>
              <a:rPr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baseline="-25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p:q-1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中任何元素小于</a:t>
            </a:r>
            <a:r>
              <a:rPr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baseline="-25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baseline="-25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q+1:r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中任何元素大于</a:t>
            </a:r>
            <a:r>
              <a:rPr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baseline="-25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110000"/>
              </a:lnSpc>
              <a:buSzPct val="50000"/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下标</a:t>
            </a:r>
            <a:r>
              <a:rPr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在划分过程中确定。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10000"/>
              </a:lnSpc>
              <a:buSzPct val="55000"/>
            </a:pP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递归求解</a:t>
            </a:r>
            <a:endParaRPr lang="zh-CN" altLang="en-US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110000"/>
              </a:lnSpc>
              <a:buSzPct val="50000"/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递归调用快速排序算法对</a:t>
            </a:r>
            <a:r>
              <a:rPr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baseline="-25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p:q-1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baseline="-25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q+1:r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进行排序；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10000"/>
              </a:lnSpc>
              <a:buSzPct val="55000"/>
            </a:pP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合并</a:t>
            </a:r>
            <a:endParaRPr lang="zh-CN" altLang="en-US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110000"/>
              </a:lnSpc>
              <a:buSzPct val="50000"/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对</a:t>
            </a:r>
            <a:r>
              <a:rPr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baseline="-25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p:q-1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baseline="-25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q+1:r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的排序是就地进行的，</a:t>
            </a:r>
            <a:r>
              <a:rPr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baseline="-25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p:q-1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baseline="-25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q+1:r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排好序后不需要执行任何计算，</a:t>
            </a:r>
            <a:r>
              <a:rPr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baseline="-25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p:r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就已排好序。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charRg st="110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charRg st="110" end="1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charRg st="115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395">
                                            <p:txEl>
                                              <p:charRg st="115" end="1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charRg st="145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9395">
                                            <p:txEl>
                                              <p:charRg st="145" end="1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charRg st="148" end="2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9395">
                                            <p:txEl>
                                              <p:charRg st="148" end="2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>
                <a:latin typeface="+mj-lt"/>
                <a:ea typeface="+mj-ea"/>
                <a:cs typeface="+mj-cs"/>
              </a:rPr>
              <a:t>2.8 </a:t>
            </a:r>
            <a:r>
              <a:rPr lang="zh-CN" altLang="en-US">
                <a:latin typeface="+mj-lt"/>
                <a:ea typeface="+mj-ea"/>
                <a:cs typeface="+mj-cs"/>
              </a:rPr>
              <a:t>快速排序</a:t>
            </a:r>
            <a:endParaRPr lang="zh-CN" altLang="zh-CN">
              <a:latin typeface="+mj-lt"/>
              <a:ea typeface="+mj-ea"/>
              <a:cs typeface="+mj-cs"/>
            </a:endParaRPr>
          </a:p>
        </p:txBody>
      </p:sp>
      <p:sp>
        <p:nvSpPr>
          <p:cNvPr id="3789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lvl="1" eaLnBrk="1" hangingPunct="1">
              <a:buSzPct val="55000"/>
            </a:pP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快速算法描述：</a:t>
            </a:r>
            <a:endParaRPr lang="zh-CN" altLang="en-US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eaLnBrk="1" hangingPunct="1">
              <a:buSzPct val="50000"/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template&lt;class Type&gt;</a:t>
            </a:r>
            <a:endParaRPr lang="en-US" altLang="zh-CN" sz="200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eaLnBrk="1" hangingPunct="1">
              <a:buSzPct val="50000"/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void QuickSort (Type a[], int p, int r)</a:t>
            </a:r>
            <a:endParaRPr lang="en-US" altLang="zh-CN" sz="200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eaLnBrk="1" hangingPunct="1">
              <a:buSzPct val="50000"/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br>
              <a:rPr lang="en-US" altLang="zh-CN" sz="2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if (p&lt;r)</a:t>
            </a:r>
            <a:br>
              <a:rPr lang="en-US" altLang="zh-CN" sz="2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 {</a:t>
            </a:r>
            <a:br>
              <a:rPr lang="en-US" altLang="zh-CN" sz="2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	int </a:t>
            </a:r>
            <a:r>
              <a:rPr lang="en-US" altLang="zh-CN" sz="2000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q=Partition(a,p,r)</a:t>
            </a:r>
            <a:r>
              <a:rPr lang="en-US" altLang="zh-CN" sz="2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br>
              <a:rPr lang="en-US" altLang="zh-CN" sz="2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QuickSort (a,p,q-1); </a:t>
            </a:r>
            <a:r>
              <a:rPr lang="en-US" altLang="zh-CN" sz="200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sz="200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对左半段排序</a:t>
            </a:r>
            <a:br>
              <a:rPr lang="zh-CN" altLang="en-US" sz="2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sz="2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QuickSort (a,q+1,r); </a:t>
            </a:r>
            <a:r>
              <a:rPr lang="en-US" altLang="zh-CN" sz="200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sz="200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对右半段排序</a:t>
            </a:r>
            <a:br>
              <a:rPr lang="zh-CN" altLang="en-US" sz="2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sz="2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00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eaLnBrk="1" hangingPunct="1">
              <a:buSzPct val="50000"/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00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>
                <a:latin typeface="+mj-lt"/>
                <a:ea typeface="+mj-ea"/>
                <a:cs typeface="+mj-cs"/>
              </a:rPr>
              <a:t>2.8 </a:t>
            </a:r>
            <a:r>
              <a:rPr lang="zh-CN" altLang="en-US">
                <a:latin typeface="+mj-lt"/>
                <a:ea typeface="+mj-ea"/>
                <a:cs typeface="+mj-cs"/>
              </a:rPr>
              <a:t>快速排序</a:t>
            </a:r>
            <a:endParaRPr lang="zh-CN" altLang="zh-CN">
              <a:latin typeface="+mj-lt"/>
              <a:ea typeface="+mj-ea"/>
              <a:cs typeface="+mj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343400" y="3608388"/>
            <a:ext cx="4462463" cy="2514600"/>
            <a:chOff x="4724400" y="3199562"/>
            <a:chExt cx="4225248" cy="2364764"/>
          </a:xfrm>
        </p:grpSpPr>
        <p:sp>
          <p:nvSpPr>
            <p:cNvPr id="38916" name="TextBox 3"/>
            <p:cNvSpPr txBox="1"/>
            <p:nvPr/>
          </p:nvSpPr>
          <p:spPr>
            <a:xfrm>
              <a:off x="4724400" y="3810000"/>
              <a:ext cx="3657600" cy="1754326"/>
            </a:xfrm>
            <a:prstGeom prst="rect">
              <a:avLst/>
            </a:prstGeom>
            <a:gradFill rotWithShape="1">
              <a:gsLst>
                <a:gs pos="0">
                  <a:srgbClr val="E6E8FB">
                    <a:alpha val="100000"/>
                  </a:srgbClr>
                </a:gs>
                <a:gs pos="64999">
                  <a:srgbClr val="BEC4F3">
                    <a:alpha val="100000"/>
                  </a:srgbClr>
                </a:gs>
                <a:gs pos="100000">
                  <a:srgbClr val="A1AAF0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rgbClr val="00319E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t" anchorCtr="0">
              <a:spAutoFit/>
            </a:bodyPr>
            <a:p>
              <a:pPr>
                <a:lnSpc>
                  <a:spcPct val="150000"/>
                </a:lnSpc>
                <a:buSzTx/>
              </a:pPr>
              <a:r>
                <a:rPr lang="zh-CN" altLang="en-US" b="1">
                  <a:solidFill>
                    <a:srgbClr val="99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以</a:t>
              </a:r>
              <a:r>
                <a:rPr lang="en-US" altLang="zh-CN" b="1" i="1">
                  <a:solidFill>
                    <a:srgbClr val="0000CC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x=a[p]</a:t>
              </a:r>
              <a:r>
                <a:rPr lang="zh-CN" altLang="en-US" b="1">
                  <a:solidFill>
                    <a:srgbClr val="99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作为划分基准，分别从左右两端开始扩展两个区域</a:t>
              </a:r>
              <a:r>
                <a:rPr lang="en-US" altLang="zh-CN" b="1" i="1">
                  <a:solidFill>
                    <a:srgbClr val="0000CC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a[p:i]</a:t>
              </a:r>
              <a:r>
                <a:rPr lang="zh-CN" altLang="en-US" b="1">
                  <a:solidFill>
                    <a:srgbClr val="99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和</a:t>
              </a:r>
              <a:r>
                <a:rPr lang="en-US" altLang="zh-CN" b="1" i="1">
                  <a:solidFill>
                    <a:srgbClr val="0000CC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a[j:r]</a:t>
              </a:r>
              <a:r>
                <a:rPr lang="zh-CN" altLang="en-US" b="1">
                  <a:solidFill>
                    <a:srgbClr val="99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，使</a:t>
              </a:r>
              <a:r>
                <a:rPr lang="en-US" altLang="zh-CN" b="1" i="1">
                  <a:solidFill>
                    <a:srgbClr val="0000CC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a[p:i]</a:t>
              </a:r>
              <a:r>
                <a:rPr lang="zh-CN" altLang="en-US" b="1">
                  <a:solidFill>
                    <a:srgbClr val="99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中元素小于等于</a:t>
              </a:r>
              <a:r>
                <a:rPr lang="en-US" altLang="zh-CN" b="1" i="1">
                  <a:solidFill>
                    <a:srgbClr val="0000CC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x</a:t>
              </a:r>
              <a:r>
                <a:rPr lang="zh-CN" altLang="en-US" b="1">
                  <a:solidFill>
                    <a:srgbClr val="99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，</a:t>
              </a:r>
              <a:r>
                <a:rPr lang="en-US" altLang="zh-CN" b="1" i="1">
                  <a:solidFill>
                    <a:srgbClr val="0000CC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a[j:r]</a:t>
              </a:r>
              <a:r>
                <a:rPr lang="zh-CN" altLang="en-US" b="1">
                  <a:solidFill>
                    <a:srgbClr val="99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中元素大于等于</a:t>
              </a:r>
              <a:r>
                <a:rPr lang="en-US" altLang="zh-CN" b="1">
                  <a:solidFill>
                    <a:srgbClr val="99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x</a:t>
              </a:r>
              <a:r>
                <a:rPr lang="zh-CN" altLang="en-US" b="1">
                  <a:solidFill>
                    <a:srgbClr val="99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。</a:t>
              </a:r>
              <a:endParaRPr lang="zh-CN" altLang="en-US" b="1">
                <a:solidFill>
                  <a:srgbClr val="9900FF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pic>
          <p:nvPicPr>
            <p:cNvPr id="38917" name="Picture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1369849">
              <a:off x="7889179" y="3199562"/>
              <a:ext cx="1060469" cy="900814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86019" name="Rectangle 3"/>
          <p:cNvSpPr/>
          <p:nvPr/>
        </p:nvSpPr>
        <p:spPr>
          <a:xfrm>
            <a:off x="377825" y="1269048"/>
            <a:ext cx="5255895" cy="501586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private static int </a:t>
            </a:r>
            <a:r>
              <a:rPr lang="en-US" altLang="zh-CN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partition</a:t>
            </a: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 (int a[], int p, int r)</a:t>
            </a:r>
            <a:endParaRPr lang="en-US" altLang="zh-CN" sz="2000">
              <a:solidFill>
                <a:schemeClr val="tx1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   {</a:t>
            </a:r>
            <a:endParaRPr lang="en-US" altLang="zh-CN" sz="2000">
              <a:solidFill>
                <a:schemeClr val="tx1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      int i = p, j = r;</a:t>
            </a:r>
            <a:endParaRPr lang="en-US" altLang="zh-CN" sz="2000">
              <a:solidFill>
                <a:schemeClr val="tx1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      int x = a[p];</a:t>
            </a:r>
            <a:endParaRPr lang="en-US" altLang="zh-CN" sz="2000">
              <a:solidFill>
                <a:schemeClr val="tx1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      // </a:t>
            </a: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将</a:t>
            </a: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&gt;= x</a:t>
            </a: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的元素交换到左边区域</a:t>
            </a:r>
            <a:endParaRPr lang="zh-CN" altLang="en-US" sz="2000">
              <a:solidFill>
                <a:schemeClr val="tx1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      </a:t>
            </a: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// </a:t>
            </a: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将</a:t>
            </a: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&lt;= x</a:t>
            </a: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的元素交换到右边区域</a:t>
            </a:r>
            <a:endParaRPr lang="zh-CN" altLang="en-US" sz="2000">
              <a:solidFill>
                <a:schemeClr val="tx1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      </a:t>
            </a:r>
            <a:r>
              <a:rPr lang="en-US" altLang="zh-CN" sz="2000" b="1">
                <a:latin typeface="Arial" panose="020B0604020202020204" pitchFamily="34" charset="0"/>
                <a:ea typeface="楷体_GB2312" pitchFamily="49" charset="-122"/>
                <a:sym typeface="+mn-ea"/>
              </a:rPr>
              <a:t>while</a:t>
            </a:r>
            <a:r>
              <a:rPr lang="en-US" altLang="zh-CN" sz="2000">
                <a:latin typeface="Arial" panose="020B0604020202020204" pitchFamily="34" charset="0"/>
                <a:ea typeface="楷体_GB2312" pitchFamily="49" charset="-122"/>
                <a:sym typeface="+mn-ea"/>
              </a:rPr>
              <a:t> (</a:t>
            </a:r>
            <a:r>
              <a:rPr lang="en-US" altLang="zh-CN" sz="2000" b="1">
                <a:latin typeface="Arial" panose="020B0604020202020204" pitchFamily="34" charset="0"/>
                <a:ea typeface="楷体_GB2312" pitchFamily="49" charset="-122"/>
                <a:sym typeface="+mn-ea"/>
              </a:rPr>
              <a:t>i&lt;j</a:t>
            </a:r>
            <a:r>
              <a:rPr lang="en-US" altLang="zh-CN" sz="2000">
                <a:latin typeface="Arial" panose="020B0604020202020204" pitchFamily="34" charset="0"/>
                <a:ea typeface="楷体_GB2312" pitchFamily="49" charset="-122"/>
                <a:sym typeface="+mn-ea"/>
              </a:rPr>
              <a:t>) {</a:t>
            </a:r>
            <a:endParaRPr lang="en-US" altLang="zh-CN" sz="2000">
              <a:solidFill>
                <a:schemeClr val="tx1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r>
              <a:rPr lang="en-US" altLang="zh-CN" sz="2000" b="1">
                <a:latin typeface="Arial" panose="020B0604020202020204" pitchFamily="34" charset="0"/>
                <a:ea typeface="楷体_GB2312" pitchFamily="49" charset="-122"/>
                <a:sym typeface="+mn-ea"/>
              </a:rPr>
              <a:t>            while</a:t>
            </a:r>
            <a:r>
              <a:rPr lang="en-US" altLang="zh-CN" sz="2000">
                <a:latin typeface="Arial" panose="020B0604020202020204" pitchFamily="34" charset="0"/>
                <a:ea typeface="楷体_GB2312" pitchFamily="49" charset="-122"/>
                <a:sym typeface="+mn-ea"/>
              </a:rPr>
              <a:t> (a[j]&gt;x &amp;&amp; i&lt;j) j--;</a:t>
            </a:r>
            <a:endParaRPr lang="en-US" altLang="zh-CN" sz="2000">
              <a:solidFill>
                <a:schemeClr val="tx1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r>
              <a:rPr lang="en-US" altLang="zh-CN" sz="2000">
                <a:latin typeface="Arial" panose="020B0604020202020204" pitchFamily="34" charset="0"/>
                <a:ea typeface="楷体_GB2312" pitchFamily="49" charset="-122"/>
                <a:sym typeface="+mn-ea"/>
              </a:rPr>
              <a:t>            </a:t>
            </a:r>
            <a:r>
              <a:rPr lang="en-US" altLang="zh-CN" sz="2000" b="1">
                <a:latin typeface="Arial" panose="020B0604020202020204" pitchFamily="34" charset="0"/>
                <a:ea typeface="楷体_GB2312" pitchFamily="49" charset="-122"/>
                <a:sym typeface="+mn-ea"/>
              </a:rPr>
              <a:t>while</a:t>
            </a:r>
            <a:r>
              <a:rPr lang="en-US" altLang="zh-CN" sz="2000">
                <a:latin typeface="Arial" panose="020B0604020202020204" pitchFamily="34" charset="0"/>
                <a:ea typeface="楷体_GB2312" pitchFamily="49" charset="-122"/>
                <a:sym typeface="+mn-ea"/>
              </a:rPr>
              <a:t> (a[i]&lt;x &amp;&amp; i&lt;j) i++;</a:t>
            </a:r>
            <a:endParaRPr lang="en-US" altLang="zh-CN" sz="2000">
              <a:solidFill>
                <a:schemeClr val="tx1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r>
              <a:rPr lang="en-US" altLang="zh-CN" sz="2000">
                <a:latin typeface="Arial" panose="020B0604020202020204" pitchFamily="34" charset="0"/>
                <a:ea typeface="楷体_GB2312" pitchFamily="49" charset="-122"/>
                <a:sym typeface="+mn-ea"/>
              </a:rPr>
              <a:t>            swap(a[j], a[i]);</a:t>
            </a:r>
            <a:endParaRPr lang="en-US" altLang="zh-CN" sz="2000">
              <a:latin typeface="Arial" panose="020B0604020202020204" pitchFamily="34" charset="0"/>
              <a:ea typeface="楷体_GB2312" pitchFamily="49" charset="-122"/>
              <a:sym typeface="+mn-ea"/>
            </a:endParaRPr>
          </a:p>
          <a:p>
            <a:r>
              <a:rPr lang="en-US" altLang="zh-CN" sz="2000">
                <a:latin typeface="Arial" panose="020B0604020202020204" pitchFamily="34" charset="0"/>
                <a:ea typeface="楷体_GB2312" pitchFamily="49" charset="-122"/>
                <a:sym typeface="+mn-ea"/>
              </a:rPr>
              <a:t>            j--; i++;          </a:t>
            </a:r>
            <a:endParaRPr lang="en-US" altLang="zh-CN" sz="2000">
              <a:solidFill>
                <a:schemeClr val="tx1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r>
              <a:rPr lang="en-US" altLang="zh-CN" sz="2000">
                <a:latin typeface="Arial" panose="020B0604020202020204" pitchFamily="34" charset="0"/>
                <a:ea typeface="楷体_GB2312" pitchFamily="49" charset="-122"/>
                <a:sym typeface="+mn-ea"/>
              </a:rPr>
              <a:t>              }</a:t>
            </a:r>
            <a:endParaRPr lang="en-US" altLang="zh-CN" sz="2000">
              <a:latin typeface="Arial" panose="020B0604020202020204" pitchFamily="34" charset="0"/>
              <a:ea typeface="楷体_GB2312" pitchFamily="49" charset="-122"/>
              <a:sym typeface="+mn-ea"/>
            </a:endParaRPr>
          </a:p>
          <a:p>
            <a:r>
              <a:rPr lang="en-US" altLang="zh-CN" sz="2000">
                <a:latin typeface="Arial" panose="020B0604020202020204" pitchFamily="34" charset="0"/>
                <a:ea typeface="楷体_GB2312" pitchFamily="49" charset="-122"/>
                <a:sym typeface="+mn-ea"/>
              </a:rPr>
              <a:t>      a[p]=a[j];</a:t>
            </a:r>
            <a:endParaRPr lang="en-US" altLang="zh-CN" sz="2000">
              <a:latin typeface="Arial" panose="020B0604020202020204" pitchFamily="34" charset="0"/>
              <a:ea typeface="楷体_GB2312" pitchFamily="49" charset="-122"/>
              <a:sym typeface="+mn-ea"/>
            </a:endParaRPr>
          </a:p>
          <a:p>
            <a:r>
              <a:rPr lang="en-US" altLang="zh-CN" sz="2000">
                <a:latin typeface="Arial" panose="020B0604020202020204" pitchFamily="34" charset="0"/>
                <a:ea typeface="楷体_GB2312" pitchFamily="49" charset="-122"/>
                <a:sym typeface="+mn-ea"/>
              </a:rPr>
              <a:t>      a[j]=x;</a:t>
            </a:r>
            <a:endParaRPr lang="en-US" altLang="zh-CN" sz="2000">
              <a:solidFill>
                <a:schemeClr val="tx1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r>
              <a:rPr lang="en-US" altLang="zh-CN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      return</a:t>
            </a: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 j;</a:t>
            </a:r>
            <a:endParaRPr lang="en-US" altLang="zh-CN" sz="2000">
              <a:solidFill>
                <a:schemeClr val="tx1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   }</a:t>
            </a:r>
            <a:endParaRPr lang="en-US" altLang="zh-CN" sz="2000">
              <a:solidFill>
                <a:schemeClr val="tx1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>
                <a:latin typeface="+mj-lt"/>
                <a:ea typeface="+mj-ea"/>
                <a:cs typeface="+mj-cs"/>
              </a:rPr>
              <a:t>2.8 </a:t>
            </a:r>
            <a:r>
              <a:rPr lang="zh-CN" altLang="en-US">
                <a:latin typeface="+mj-lt"/>
                <a:ea typeface="+mj-ea"/>
                <a:cs typeface="+mj-cs"/>
              </a:rPr>
              <a:t>快速排序</a:t>
            </a:r>
            <a:endParaRPr lang="zh-CN" altLang="en-US">
              <a:latin typeface="+mj-lt"/>
              <a:ea typeface="+mj-ea"/>
              <a:cs typeface="+mj-cs"/>
            </a:endParaRPr>
          </a:p>
        </p:txBody>
      </p:sp>
      <p:sp>
        <p:nvSpPr>
          <p:cNvPr id="39938" name="内容占位符 2"/>
          <p:cNvSpPr>
            <a:spLocks noGrp="1"/>
          </p:cNvSpPr>
          <p:nvPr>
            <p:ph idx="1"/>
          </p:nvPr>
        </p:nvSpPr>
        <p:spPr>
          <a:xfrm>
            <a:off x="76835" y="914400"/>
            <a:ext cx="4343400" cy="5638800"/>
          </a:xfrm>
        </p:spPr>
        <p:txBody>
          <a:bodyPr vert="horz" wrap="square" lIns="91440" tIns="45720" rIns="91440" bIns="45720" anchor="t" anchorCtr="0"/>
          <a:p>
            <a:pPr lvl="1" eaLnBrk="1" hangingPunct="1">
              <a:buSzPct val="55000"/>
            </a:pP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快速排序例</a:t>
            </a:r>
            <a:endParaRPr lang="en-US" altLang="zh-CN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eaLnBrk="1" hangingPunct="1">
              <a:buSzPct val="50000"/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快速排序数组的变化。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eaLnBrk="1" hangingPunct="1">
              <a:buSzPct val="50000"/>
            </a:pPr>
            <a:r>
              <a:rPr lang="zh-CN" altLang="en-US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中轴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用</a:t>
            </a:r>
            <a:r>
              <a:rPr lang="zh-CN" altLang="en-US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蓝色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的字表示。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eaLnBrk="1" hangingPunct="1">
              <a:buSzPct val="50000"/>
            </a:pP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i,j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表示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下标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的变化。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eaLnBrk="1" hangingPunct="1">
              <a:buSzPct val="50000"/>
            </a:pP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800600" y="76200"/>
          <a:ext cx="4267200" cy="6718300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</a:tblGrid>
              <a:tr h="29210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4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5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6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7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</a:tr>
              <a:tr h="29210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5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3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i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9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8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4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7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j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</a:tr>
              <a:tr h="29210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5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9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i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8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 j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7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</a:tr>
              <a:tr h="29210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5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 i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8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9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 j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7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</a:tr>
              <a:tr h="29210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5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4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8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i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2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j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9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7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</a:tr>
              <a:tr h="29210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5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4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2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i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8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j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9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7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</a:tr>
              <a:tr h="29210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5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4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2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j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8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i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9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7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</a:tr>
              <a:tr h="29210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4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5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8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9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7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</a:tr>
              <a:tr h="29210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3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i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 j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</a:tr>
              <a:tr h="29210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 i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 j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4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</a:tr>
              <a:tr h="29210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 i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 j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4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</a:tr>
              <a:tr h="29210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1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j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3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i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4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</a:tr>
              <a:tr h="29210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4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</a:tr>
              <a:tr h="29210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</a:tr>
              <a:tr h="29210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 ij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</a:tr>
              <a:tr h="29210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3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j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4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i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</a:tr>
              <a:tr h="29210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4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</a:tr>
              <a:tr h="29210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8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9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 i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7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 j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</a:tr>
              <a:tr h="29210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8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7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i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9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j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</a:tr>
              <a:tr h="29210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8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7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 j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9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 i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</a:tr>
              <a:tr h="29210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7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8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9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</a:tr>
              <a:tr h="29210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7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</a:tr>
              <a:tr h="29210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454545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rgbClr val="B400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 b="1">
                          <a:solidFill>
                            <a:srgbClr val="0038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9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54280" marR="542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</a:tr>
            </a:tbl>
          </a:graphicData>
        </a:graphic>
      </p:graphicFrame>
      <p:sp>
        <p:nvSpPr>
          <p:cNvPr id="39134" name="圆角矩形标注 5"/>
          <p:cNvSpPr/>
          <p:nvPr/>
        </p:nvSpPr>
        <p:spPr>
          <a:xfrm>
            <a:off x="2895600" y="1524000"/>
            <a:ext cx="1828800" cy="457200"/>
          </a:xfrm>
          <a:prstGeom prst="wedgeRoundRectCallout">
            <a:avLst>
              <a:gd name="adj1" fmla="val 59727"/>
              <a:gd name="adj2" fmla="val 31116"/>
              <a:gd name="adj3" fmla="val 16667"/>
            </a:avLst>
          </a:prstGeom>
          <a:gradFill rotWithShape="1">
            <a:gsLst>
              <a:gs pos="0">
                <a:srgbClr val="FFD9E7">
                  <a:alpha val="100000"/>
                </a:srgbClr>
              </a:gs>
              <a:gs pos="64999">
                <a:srgbClr val="FFA5C8">
                  <a:alpha val="100000"/>
                </a:srgbClr>
              </a:gs>
              <a:gs pos="100000">
                <a:srgbClr val="FF7FB2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rgbClr val="FE3288"/>
            </a:solidFill>
            <a:prstDash val="solid"/>
            <a:miter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t" anchorCtr="0"/>
          <a:p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charset="-120"/>
              </a:rPr>
              <a:t>swap(A[i],A[j])</a:t>
            </a:r>
            <a:endParaRPr lang="en-US" altLang="zh-CN" sz="2000" b="1" i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charset="-120"/>
            </a:endParaRPr>
          </a:p>
        </p:txBody>
      </p:sp>
      <p:sp>
        <p:nvSpPr>
          <p:cNvPr id="39135" name="圆角矩形标注 6"/>
          <p:cNvSpPr/>
          <p:nvPr/>
        </p:nvSpPr>
        <p:spPr>
          <a:xfrm>
            <a:off x="2895600" y="2057400"/>
            <a:ext cx="1828800" cy="457200"/>
          </a:xfrm>
          <a:prstGeom prst="wedgeRoundRectCallout">
            <a:avLst>
              <a:gd name="adj1" fmla="val 58306"/>
              <a:gd name="adj2" fmla="val -5810"/>
              <a:gd name="adj3" fmla="val 16667"/>
            </a:avLst>
          </a:prstGeom>
          <a:gradFill rotWithShape="1">
            <a:gsLst>
              <a:gs pos="0">
                <a:srgbClr val="FFD9E7">
                  <a:alpha val="100000"/>
                </a:srgbClr>
              </a:gs>
              <a:gs pos="64999">
                <a:srgbClr val="FFA5C8">
                  <a:alpha val="100000"/>
                </a:srgbClr>
              </a:gs>
              <a:gs pos="100000">
                <a:srgbClr val="FF7FB2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rgbClr val="FE3288"/>
            </a:solidFill>
            <a:prstDash val="solid"/>
            <a:miter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t" anchorCtr="0"/>
          <a:p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charset="-120"/>
              </a:rPr>
              <a:t>swap(A[l],A[j])</a:t>
            </a:r>
            <a:endParaRPr lang="en-US" altLang="zh-CN" sz="2000" b="1" i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charset="-120"/>
            </a:endParaRPr>
          </a:p>
        </p:txBody>
      </p:sp>
      <p:sp>
        <p:nvSpPr>
          <p:cNvPr id="39136" name="圆角矩形标注 7"/>
          <p:cNvSpPr/>
          <p:nvPr/>
        </p:nvSpPr>
        <p:spPr>
          <a:xfrm>
            <a:off x="2895600" y="2743200"/>
            <a:ext cx="1828800" cy="457200"/>
          </a:xfrm>
          <a:prstGeom prst="wedgeRoundRectCallout">
            <a:avLst>
              <a:gd name="adj1" fmla="val 59727"/>
              <a:gd name="adj2" fmla="val 31116"/>
              <a:gd name="adj3" fmla="val 16667"/>
            </a:avLst>
          </a:prstGeom>
          <a:gradFill rotWithShape="1">
            <a:gsLst>
              <a:gs pos="0">
                <a:srgbClr val="FFD9E7">
                  <a:alpha val="100000"/>
                </a:srgbClr>
              </a:gs>
              <a:gs pos="64999">
                <a:srgbClr val="FFA5C8">
                  <a:alpha val="100000"/>
                </a:srgbClr>
              </a:gs>
              <a:gs pos="100000">
                <a:srgbClr val="FF7FB2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rgbClr val="FE3288"/>
            </a:solidFill>
            <a:prstDash val="solid"/>
            <a:miter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t" anchorCtr="0"/>
          <a:p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charset="-120"/>
              </a:rPr>
              <a:t>swap(A[i],A[j])</a:t>
            </a:r>
            <a:endParaRPr lang="en-US" altLang="zh-CN" sz="2000" b="1" i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charset="-120"/>
            </a:endParaRPr>
          </a:p>
        </p:txBody>
      </p:sp>
      <p:sp>
        <p:nvSpPr>
          <p:cNvPr id="39137" name="圆角矩形标注 8"/>
          <p:cNvSpPr/>
          <p:nvPr/>
        </p:nvSpPr>
        <p:spPr>
          <a:xfrm>
            <a:off x="2895600" y="762000"/>
            <a:ext cx="1828800" cy="457200"/>
          </a:xfrm>
          <a:prstGeom prst="wedgeRoundRectCallout">
            <a:avLst>
              <a:gd name="adj1" fmla="val 59727"/>
              <a:gd name="adj2" fmla="val 31116"/>
              <a:gd name="adj3" fmla="val 16667"/>
            </a:avLst>
          </a:prstGeom>
          <a:gradFill rotWithShape="1">
            <a:gsLst>
              <a:gs pos="0">
                <a:srgbClr val="FFD9E7">
                  <a:alpha val="100000"/>
                </a:srgbClr>
              </a:gs>
              <a:gs pos="64999">
                <a:srgbClr val="FFA5C8">
                  <a:alpha val="100000"/>
                </a:srgbClr>
              </a:gs>
              <a:gs pos="100000">
                <a:srgbClr val="FF7FB2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rgbClr val="FE3288"/>
            </a:solidFill>
            <a:prstDash val="solid"/>
            <a:miter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t" anchorCtr="0"/>
          <a:p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charset="-120"/>
              </a:rPr>
              <a:t>swap(A[i],A[j])</a:t>
            </a:r>
            <a:endParaRPr lang="en-US" altLang="zh-CN" sz="2000" b="1" i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charset="-120"/>
            </a:endParaRPr>
          </a:p>
        </p:txBody>
      </p:sp>
      <p:sp>
        <p:nvSpPr>
          <p:cNvPr id="39138" name="圆角矩形标注 9"/>
          <p:cNvSpPr/>
          <p:nvPr/>
        </p:nvSpPr>
        <p:spPr>
          <a:xfrm>
            <a:off x="2895600" y="3429000"/>
            <a:ext cx="1828800" cy="457200"/>
          </a:xfrm>
          <a:prstGeom prst="wedgeRoundRectCallout">
            <a:avLst>
              <a:gd name="adj1" fmla="val 56769"/>
              <a:gd name="adj2" fmla="val 15731"/>
              <a:gd name="adj3" fmla="val 16667"/>
            </a:avLst>
          </a:prstGeom>
          <a:gradFill rotWithShape="1">
            <a:gsLst>
              <a:gs pos="0">
                <a:srgbClr val="FFD9E7">
                  <a:alpha val="100000"/>
                </a:srgbClr>
              </a:gs>
              <a:gs pos="64999">
                <a:srgbClr val="FFA5C8">
                  <a:alpha val="100000"/>
                </a:srgbClr>
              </a:gs>
              <a:gs pos="100000">
                <a:srgbClr val="FF7FB2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rgbClr val="FE3288"/>
            </a:solidFill>
            <a:prstDash val="solid"/>
            <a:miter/>
            <a:headEnd type="none" w="med" len="med"/>
            <a:tailEnd type="non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t" anchorCtr="0"/>
          <a:p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charset="-120"/>
              </a:rPr>
              <a:t>swap(A[l],A[j])</a:t>
            </a:r>
            <a:endParaRPr lang="en-US" altLang="zh-CN" sz="2000" b="1" i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charset="-12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835" y="4038600"/>
            <a:ext cx="457200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latin typeface="Arial" panose="020B0604020202020204" pitchFamily="34" charset="0"/>
                <a:ea typeface="楷体_GB2312" pitchFamily="49" charset="-122"/>
                <a:sym typeface="+mn-ea"/>
              </a:rPr>
              <a:t>while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  <a:sym typeface="+mn-ea"/>
              </a:rPr>
              <a:t> (</a:t>
            </a:r>
            <a:r>
              <a:rPr lang="en-US" altLang="zh-CN" b="1">
                <a:latin typeface="Arial" panose="020B0604020202020204" pitchFamily="34" charset="0"/>
                <a:ea typeface="楷体_GB2312" pitchFamily="49" charset="-122"/>
                <a:sym typeface="+mn-ea"/>
              </a:rPr>
              <a:t>i&lt;j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  <a:sym typeface="+mn-ea"/>
              </a:rPr>
              <a:t>) {</a:t>
            </a:r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r>
              <a:rPr lang="en-US" altLang="zh-CN" b="1">
                <a:latin typeface="Arial" panose="020B0604020202020204" pitchFamily="34" charset="0"/>
                <a:ea typeface="楷体_GB2312" pitchFamily="49" charset="-122"/>
                <a:sym typeface="+mn-ea"/>
              </a:rPr>
              <a:t>            while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  <a:sym typeface="+mn-ea"/>
              </a:rPr>
              <a:t> (a[j]&gt;x &amp;&amp; i&lt;j) j--;</a:t>
            </a:r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楷体_GB2312" pitchFamily="49" charset="-122"/>
                <a:sym typeface="+mn-ea"/>
              </a:rPr>
              <a:t>            </a:t>
            </a:r>
            <a:r>
              <a:rPr lang="en-US" altLang="zh-CN" b="1">
                <a:latin typeface="Arial" panose="020B0604020202020204" pitchFamily="34" charset="0"/>
                <a:ea typeface="楷体_GB2312" pitchFamily="49" charset="-122"/>
                <a:sym typeface="+mn-ea"/>
              </a:rPr>
              <a:t>while</a:t>
            </a:r>
            <a:r>
              <a:rPr lang="en-US" altLang="zh-CN">
                <a:latin typeface="Arial" panose="020B0604020202020204" pitchFamily="34" charset="0"/>
                <a:ea typeface="楷体_GB2312" pitchFamily="49" charset="-122"/>
                <a:sym typeface="+mn-ea"/>
              </a:rPr>
              <a:t> (a[i]&lt;x &amp;&amp; i&lt;j) i++;</a:t>
            </a:r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楷体_GB2312" pitchFamily="49" charset="-122"/>
                <a:sym typeface="+mn-ea"/>
              </a:rPr>
              <a:t>            swap(a[j], a[i]);</a:t>
            </a:r>
            <a:endParaRPr lang="en-US" altLang="zh-CN">
              <a:latin typeface="Arial" panose="020B0604020202020204" pitchFamily="34" charset="0"/>
              <a:ea typeface="楷体_GB2312" pitchFamily="49" charset="-122"/>
              <a:sym typeface="+mn-ea"/>
            </a:endParaRPr>
          </a:p>
          <a:p>
            <a:r>
              <a:rPr lang="en-US" altLang="zh-CN">
                <a:latin typeface="Arial" panose="020B0604020202020204" pitchFamily="34" charset="0"/>
                <a:ea typeface="楷体_GB2312" pitchFamily="49" charset="-122"/>
                <a:sym typeface="+mn-ea"/>
              </a:rPr>
              <a:t>            j--; i++;          </a:t>
            </a:r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楷体_GB2312" pitchFamily="49" charset="-122"/>
                <a:sym typeface="+mn-ea"/>
              </a:rPr>
              <a:t>              }</a:t>
            </a:r>
            <a:endParaRPr lang="en-US" altLang="zh-CN">
              <a:latin typeface="Arial" panose="020B0604020202020204" pitchFamily="34" charset="0"/>
              <a:ea typeface="楷体_GB2312" pitchFamily="49" charset="-122"/>
              <a:sym typeface="+mn-ea"/>
            </a:endParaRPr>
          </a:p>
          <a:p>
            <a:r>
              <a:rPr lang="en-US" altLang="zh-CN">
                <a:latin typeface="Arial" panose="020B0604020202020204" pitchFamily="34" charset="0"/>
                <a:ea typeface="楷体_GB2312" pitchFamily="49" charset="-122"/>
                <a:sym typeface="+mn-ea"/>
              </a:rPr>
              <a:t>a[p]=a[j];</a:t>
            </a:r>
            <a:endParaRPr lang="en-US" altLang="zh-CN">
              <a:latin typeface="Arial" panose="020B0604020202020204" pitchFamily="34" charset="0"/>
              <a:ea typeface="楷体_GB2312" pitchFamily="49" charset="-122"/>
              <a:sym typeface="+mn-ea"/>
            </a:endParaRPr>
          </a:p>
          <a:p>
            <a:r>
              <a:rPr lang="en-US" altLang="zh-CN">
                <a:latin typeface="Arial" panose="020B0604020202020204" pitchFamily="34" charset="0"/>
                <a:ea typeface="楷体_GB2312" pitchFamily="49" charset="-122"/>
                <a:sym typeface="+mn-ea"/>
              </a:rPr>
              <a:t>a[j]=x;</a:t>
            </a:r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9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9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9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9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9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34" grpId="0" animBg="1"/>
      <p:bldP spid="39135" grpId="0" animBg="1"/>
      <p:bldP spid="39136" grpId="0" animBg="1"/>
      <p:bldP spid="39137" grpId="0" animBg="1"/>
      <p:bldP spid="3913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>
                <a:latin typeface="+mj-lt"/>
                <a:ea typeface="+mj-ea"/>
                <a:cs typeface="+mj-cs"/>
              </a:rPr>
              <a:t>2.8 </a:t>
            </a:r>
            <a:r>
              <a:rPr lang="zh-CN" altLang="en-US">
                <a:latin typeface="+mj-lt"/>
                <a:ea typeface="+mj-ea"/>
                <a:cs typeface="+mj-cs"/>
              </a:rPr>
              <a:t>快速排序</a:t>
            </a:r>
            <a:endParaRPr lang="zh-CN" altLang="zh-CN">
              <a:latin typeface="+mj-lt"/>
              <a:ea typeface="+mj-ea"/>
              <a:cs typeface="+mj-cs"/>
            </a:endParaRPr>
          </a:p>
        </p:txBody>
      </p:sp>
      <p:sp>
        <p:nvSpPr>
          <p:cNvPr id="4096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spcBef>
                <a:spcPct val="10000"/>
              </a:spcBef>
            </a:pPr>
            <a:r>
              <a:rPr lang="zh-CN" altLang="en-US" sz="2600"/>
              <a:t>算法复杂性分析：</a:t>
            </a:r>
            <a:endParaRPr lang="zh-CN" altLang="en-US" sz="2600"/>
          </a:p>
          <a:p>
            <a:pPr lvl="1" eaLnBrk="1" hangingPunct="1">
              <a:spcBef>
                <a:spcPct val="10000"/>
              </a:spcBef>
              <a:buSzPct val="55000"/>
            </a:pP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最坏时间复杂度：</a:t>
            </a:r>
            <a:r>
              <a:rPr lang="en-US" altLang="zh-CN" baseline="0">
                <a:latin typeface="Times New Roman" panose="02020603050405020304" pitchFamily="18" charset="0"/>
                <a:ea typeface="宋体" panose="02010600030101010101" pitchFamily="2" charset="-122"/>
              </a:rPr>
              <a:t>O(n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baseline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spcBef>
                <a:spcPct val="10000"/>
              </a:spcBef>
              <a:buSzPct val="55000"/>
            </a:pP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平均时间复杂度：</a:t>
            </a:r>
            <a:r>
              <a:rPr lang="en-US" altLang="zh-CN" baseline="0">
                <a:latin typeface="Times New Roman" panose="02020603050405020304" pitchFamily="18" charset="0"/>
                <a:ea typeface="宋体" panose="02010600030101010101" pitchFamily="2" charset="-122"/>
              </a:rPr>
              <a:t>O(nlogn)</a:t>
            </a:r>
            <a:endParaRPr lang="en-US" altLang="zh-CN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spcBef>
                <a:spcPct val="10000"/>
              </a:spcBef>
              <a:buSzPct val="55000"/>
            </a:pP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辅助空间：</a:t>
            </a:r>
            <a:r>
              <a:rPr lang="en-US" altLang="zh-CN" baseline="0">
                <a:latin typeface="Times New Roman" panose="02020603050405020304" pitchFamily="18" charset="0"/>
                <a:ea typeface="宋体" panose="02010600030101010101" pitchFamily="2" charset="-122"/>
              </a:rPr>
              <a:t>O(n)</a:t>
            </a: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或</a:t>
            </a:r>
            <a:r>
              <a:rPr lang="en-US" altLang="zh-CN" baseline="0">
                <a:latin typeface="Times New Roman" panose="02020603050405020304" pitchFamily="18" charset="0"/>
                <a:ea typeface="宋体" panose="02010600030101010101" pitchFamily="2" charset="-122"/>
              </a:rPr>
              <a:t>O(logn)</a:t>
            </a:r>
            <a:endParaRPr lang="en-US" altLang="zh-CN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10000"/>
              </a:spcBef>
            </a:pPr>
            <a:r>
              <a:rPr lang="zh-CN" altLang="en-US" sz="2600"/>
              <a:t>快速排序算法的性能取决于划分的对称性。</a:t>
            </a:r>
            <a:endParaRPr lang="en-US" altLang="zh-CN" sz="2600"/>
          </a:p>
          <a:p>
            <a:pPr lvl="1" eaLnBrk="1" hangingPunct="1">
              <a:spcBef>
                <a:spcPct val="10000"/>
              </a:spcBef>
              <a:buSzPct val="55000"/>
            </a:pP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通过修改算法</a:t>
            </a:r>
            <a:r>
              <a:rPr lang="en-US" altLang="zh-CN" baseline="0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partition</a:t>
            </a: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，可以设计出采用随机选择策略的快速排序算法。</a:t>
            </a:r>
            <a:endParaRPr lang="en-US" altLang="zh-CN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spcBef>
                <a:spcPct val="10000"/>
              </a:spcBef>
              <a:buSzPct val="55000"/>
            </a:pP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在快速排序算法的每一步中，当数组还没有被划分时，可以在</a:t>
            </a:r>
            <a:r>
              <a:rPr lang="en-US" altLang="zh-CN" i="1" baseline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a[p:r]</a:t>
            </a: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中</a:t>
            </a:r>
            <a:r>
              <a:rPr lang="zh-CN" altLang="en-US" baseline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随机选出一个元素作为划分基准</a:t>
            </a: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，这样可以使划分基准的选择是随机的，从而可以</a:t>
            </a:r>
            <a:r>
              <a:rPr lang="zh-CN" altLang="en-US" baseline="0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期望划分是较对称的。</a:t>
            </a:r>
            <a:endParaRPr lang="zh-CN" altLang="en-US" baseline="0">
              <a:solidFill>
                <a:srgbClr val="99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zh-CN" altLang="en-US">
                <a:latin typeface="+mj-lt"/>
                <a:ea typeface="+mj-ea"/>
                <a:cs typeface="+mj-cs"/>
              </a:rPr>
              <a:t>小结</a:t>
            </a:r>
            <a:endParaRPr lang="zh-CN" altLang="en-US">
              <a:latin typeface="+mj-lt"/>
              <a:ea typeface="+mj-ea"/>
              <a:cs typeface="+mj-cs"/>
            </a:endParaRPr>
          </a:p>
        </p:txBody>
      </p:sp>
      <p:sp>
        <p:nvSpPr>
          <p:cNvPr id="41986" name="内容占位符 2"/>
          <p:cNvSpPr>
            <a:spLocks noGrp="1"/>
          </p:cNvSpPr>
          <p:nvPr>
            <p:ph idx="1"/>
          </p:nvPr>
        </p:nvSpPr>
        <p:spPr>
          <a:xfrm>
            <a:off x="609600" y="914400"/>
            <a:ext cx="8345488" cy="41910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/>
              <a:t>递归</a:t>
            </a:r>
            <a:endParaRPr lang="en-US" altLang="zh-CN"/>
          </a:p>
          <a:p>
            <a:pPr lvl="1" eaLnBrk="1" hangingPunct="1">
              <a:buSzPct val="55000"/>
            </a:pP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递归的简洁性可能会掩盖它的低效率。</a:t>
            </a:r>
            <a:endParaRPr lang="en-US" altLang="zh-CN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buSzPct val="55000"/>
            </a:pP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掌握几种基本的递归算法。</a:t>
            </a:r>
            <a:endParaRPr lang="en-US" altLang="zh-CN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buSzPct val="55000"/>
            </a:pP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掌握反向替换法进行复杂度分析。</a:t>
            </a:r>
            <a:endParaRPr lang="en-US" altLang="zh-CN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/>
              <a:t>分治</a:t>
            </a:r>
            <a:endParaRPr lang="en-US" altLang="zh-CN"/>
          </a:p>
          <a:p>
            <a:pPr lvl="1" eaLnBrk="1" hangingPunct="1">
              <a:buSzPct val="55000"/>
            </a:pP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理解分治的基本思想。</a:t>
            </a:r>
            <a:endParaRPr lang="en-US" altLang="zh-CN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buSzPct val="55000"/>
            </a:pP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掌握合并排序、快速排序、折半查找。</a:t>
            </a:r>
            <a:endParaRPr lang="en-US" altLang="zh-CN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1987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16738" y="152400"/>
            <a:ext cx="1998662" cy="1905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988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5830888"/>
            <a:ext cx="914400" cy="10271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>
                <a:latin typeface="+mj-lt"/>
                <a:ea typeface="+mj-ea"/>
                <a:cs typeface="+mj-cs"/>
              </a:rPr>
              <a:t>2.2 </a:t>
            </a:r>
            <a:r>
              <a:rPr lang="zh-CN" altLang="en-US">
                <a:latin typeface="+mj-lt"/>
                <a:ea typeface="+mj-ea"/>
                <a:cs typeface="+mj-cs"/>
              </a:rPr>
              <a:t>分治法的基本思想</a:t>
            </a:r>
            <a:endParaRPr lang="zh-CN" altLang="zh-CN">
              <a:latin typeface="+mj-lt"/>
              <a:ea typeface="+mj-ea"/>
              <a:cs typeface="+mj-cs"/>
            </a:endParaRPr>
          </a:p>
        </p:txBody>
      </p:sp>
      <p:sp>
        <p:nvSpPr>
          <p:cNvPr id="2560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lvl="1" eaLnBrk="1" hangingPunct="1">
              <a:buSzPct val="55000"/>
            </a:pP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将求出的小规模的问题的解合并为一个更大规模的问题的解，</a:t>
            </a:r>
            <a:r>
              <a:rPr lang="zh-CN" altLang="en-US" baseline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自底向上</a:t>
            </a: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逐步求出原问题的解。</a:t>
            </a:r>
            <a:endParaRPr lang="zh-CN" altLang="en-US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buSzPct val="55000"/>
            </a:pP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分治法的设计思想是，将一个难以直接解决的大问题，分割成一些规模较小的相同问题，以便</a:t>
            </a:r>
            <a:r>
              <a:rPr lang="zh-CN" altLang="en-US" baseline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各个击破，分而治之。</a:t>
            </a:r>
            <a:endParaRPr lang="zh-CN" altLang="en-US" baseline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219200" y="3141663"/>
            <a:ext cx="7543800" cy="3411537"/>
            <a:chOff x="1219200" y="3141134"/>
            <a:chExt cx="7543800" cy="3412067"/>
          </a:xfrm>
        </p:grpSpPr>
        <p:grpSp>
          <p:nvGrpSpPr>
            <p:cNvPr id="9220" name="Group 18"/>
            <p:cNvGrpSpPr/>
            <p:nvPr/>
          </p:nvGrpSpPr>
          <p:grpSpPr>
            <a:xfrm>
              <a:off x="1219200" y="3141134"/>
              <a:ext cx="7543800" cy="3412067"/>
              <a:chOff x="816" y="1326"/>
              <a:chExt cx="4176" cy="2418"/>
            </a:xfrm>
          </p:grpSpPr>
          <p:sp>
            <p:nvSpPr>
              <p:cNvPr id="9221" name="Oval 4"/>
              <p:cNvSpPr/>
              <p:nvPr/>
            </p:nvSpPr>
            <p:spPr>
              <a:xfrm>
                <a:off x="3552" y="1824"/>
                <a:ext cx="1440" cy="528"/>
              </a:xfrm>
              <a:prstGeom prst="ellipse">
                <a:avLst/>
              </a:prstGeom>
              <a:solidFill>
                <a:srgbClr val="99FF66"/>
              </a:solidFill>
              <a:ln w="12700" cap="flat" cmpd="sng">
                <a:solidFill>
                  <a:schemeClr val="fol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wrap="none" anchor="ctr" anchorCtr="0"/>
              <a:p>
                <a:pPr algn="ctr" eaLnBrk="0" hangingPunct="0">
                  <a:lnSpc>
                    <a:spcPts val="2400"/>
                  </a:lnSpc>
                  <a:buSzTx/>
                </a:pPr>
                <a:r>
                  <a:rPr lang="en-US" altLang="zh-CN" sz="2000" b="1">
                    <a:solidFill>
                      <a:srgbClr val="0000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sub problem 2 </a:t>
                </a:r>
                <a:endParaRPr lang="en-US" altLang="zh-CN" sz="2000" b="1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ctr" eaLnBrk="0" hangingPunct="0">
                  <a:lnSpc>
                    <a:spcPts val="2400"/>
                  </a:lnSpc>
                  <a:buSzTx/>
                </a:pPr>
                <a:r>
                  <a:rPr lang="en-US" altLang="zh-CN" sz="2000" b="1">
                    <a:solidFill>
                      <a:srgbClr val="0000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of size </a:t>
                </a:r>
                <a:r>
                  <a:rPr lang="en-US" altLang="zh-CN" sz="2000" b="1" i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r>
                  <a:rPr lang="en-US" altLang="zh-CN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/2</a:t>
                </a:r>
                <a:endParaRPr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05" name="Oval 5"/>
              <p:cNvSpPr>
                <a:spLocks noChangeArrowheads="1"/>
              </p:cNvSpPr>
              <p:nvPr/>
            </p:nvSpPr>
            <p:spPr bwMode="auto">
              <a:xfrm>
                <a:off x="816" y="1824"/>
                <a:ext cx="1440" cy="528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ts val="24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sub problem 1 </a:t>
                </a: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ts val="24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of size </a:t>
                </a:r>
                <a:r>
                  <a:rPr kumimoji="0" lang="en-US" altLang="zh-CN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n</a:t>
                </a: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/2</a:t>
                </a: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606" name="Rectangle 6"/>
              <p:cNvSpPr>
                <a:spLocks noChangeArrowheads="1"/>
              </p:cNvSpPr>
              <p:nvPr/>
            </p:nvSpPr>
            <p:spPr bwMode="auto">
              <a:xfrm>
                <a:off x="816" y="2556"/>
                <a:ext cx="1440" cy="4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solidFill>
                  <a:schemeClr val="folHlink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ts val="24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 solution to </a:t>
                </a: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ts val="24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sub problem 1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607" name="Rectangle 7"/>
              <p:cNvSpPr>
                <a:spLocks noChangeArrowheads="1"/>
              </p:cNvSpPr>
              <p:nvPr/>
            </p:nvSpPr>
            <p:spPr bwMode="auto">
              <a:xfrm>
                <a:off x="2208" y="3312"/>
                <a:ext cx="1440" cy="4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chemeClr val="folHlink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ts val="24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 solution to</a:t>
                </a: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ts val="24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the original problem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225" name="Rectangle 8"/>
              <p:cNvSpPr/>
              <p:nvPr/>
            </p:nvSpPr>
            <p:spPr>
              <a:xfrm>
                <a:off x="3552" y="2556"/>
                <a:ext cx="1440" cy="432"/>
              </a:xfrm>
              <a:prstGeom prst="rect">
                <a:avLst/>
              </a:prstGeom>
              <a:solidFill>
                <a:srgbClr val="99FF66"/>
              </a:solidFill>
              <a:ln w="12700" cap="flat" cmpd="sng">
                <a:solidFill>
                  <a:schemeClr val="folHlink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 anchorCtr="0"/>
              <a:p>
                <a:pPr algn="ctr" eaLnBrk="0" hangingPunct="0">
                  <a:lnSpc>
                    <a:spcPts val="2400"/>
                  </a:lnSpc>
                  <a:buSzTx/>
                </a:pPr>
                <a:r>
                  <a:rPr lang="en-US" altLang="zh-CN" sz="2000" b="1">
                    <a:solidFill>
                      <a:srgbClr val="0000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 solution to </a:t>
                </a:r>
                <a:endParaRPr lang="en-US" altLang="zh-CN" sz="2000" b="1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ctr" eaLnBrk="0" hangingPunct="0">
                  <a:lnSpc>
                    <a:spcPts val="2400"/>
                  </a:lnSpc>
                  <a:buSzTx/>
                </a:pPr>
                <a:r>
                  <a:rPr lang="en-US" altLang="zh-CN" sz="2000" b="1">
                    <a:solidFill>
                      <a:srgbClr val="0000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sub problem 2</a:t>
                </a:r>
                <a:endParaRPr lang="en-US" altLang="zh-CN" sz="200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226" name="Oval 11"/>
              <p:cNvSpPr/>
              <p:nvPr/>
            </p:nvSpPr>
            <p:spPr>
              <a:xfrm>
                <a:off x="2208" y="1326"/>
                <a:ext cx="1440" cy="528"/>
              </a:xfrm>
              <a:prstGeom prst="ellipse">
                <a:avLst/>
              </a:prstGeom>
              <a:solidFill>
                <a:srgbClr val="CCECFF"/>
              </a:solidFill>
              <a:ln w="12700" cap="flat" cmpd="sng">
                <a:solidFill>
                  <a:schemeClr val="fol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wrap="none" anchor="ctr" anchorCtr="0"/>
              <a:p>
                <a:pPr algn="ctr" eaLnBrk="0" hangingPunct="0">
                  <a:lnSpc>
                    <a:spcPts val="2400"/>
                  </a:lnSpc>
                  <a:buSzTx/>
                </a:pPr>
                <a:r>
                  <a:rPr lang="en-US" altLang="zh-CN" sz="2000" b="1">
                    <a:solidFill>
                      <a:srgbClr val="0000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 problem of size </a:t>
                </a:r>
                <a:r>
                  <a:rPr lang="en-US" altLang="zh-CN" sz="2000" b="1" i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endParaRPr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9227" name="直接箭头连接符 19"/>
            <p:cNvCxnSpPr>
              <a:stCxn id="9226" idx="2"/>
              <a:endCxn id="25605" idx="0"/>
            </p:cNvCxnSpPr>
            <p:nvPr/>
          </p:nvCxnSpPr>
          <p:spPr>
            <a:xfrm rot="-10800000" flipV="1">
              <a:off x="2519856" y="3513667"/>
              <a:ext cx="1213945" cy="33020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9228" name="直接箭头连接符 20"/>
            <p:cNvCxnSpPr>
              <a:stCxn id="9226" idx="6"/>
              <a:endCxn id="9221" idx="0"/>
            </p:cNvCxnSpPr>
            <p:nvPr/>
          </p:nvCxnSpPr>
          <p:spPr>
            <a:xfrm>
              <a:off x="6335110" y="3513667"/>
              <a:ext cx="1127235" cy="33020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9229" name="直接箭头连接符 23"/>
            <p:cNvCxnSpPr>
              <a:stCxn id="25605" idx="4"/>
              <a:endCxn id="25606" idx="0"/>
            </p:cNvCxnSpPr>
            <p:nvPr/>
          </p:nvCxnSpPr>
          <p:spPr>
            <a:xfrm rot="5400000">
              <a:off x="2375922" y="4732867"/>
              <a:ext cx="287866" cy="1588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9230" name="直接箭头连接符 26"/>
            <p:cNvCxnSpPr>
              <a:stCxn id="9221" idx="4"/>
              <a:endCxn id="9225" idx="0"/>
            </p:cNvCxnSpPr>
            <p:nvPr/>
          </p:nvCxnSpPr>
          <p:spPr>
            <a:xfrm rot="5400000">
              <a:off x="7318412" y="4732867"/>
              <a:ext cx="287866" cy="1588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9231" name="肘形连接符 30"/>
            <p:cNvCxnSpPr>
              <a:stCxn id="25606" idx="2"/>
              <a:endCxn id="9225" idx="2"/>
            </p:cNvCxnSpPr>
            <p:nvPr/>
          </p:nvCxnSpPr>
          <p:spPr>
            <a:xfrm rot="-5400000" flipH="1">
              <a:off x="4991100" y="3015155"/>
              <a:ext cx="1588" cy="4942490"/>
            </a:xfrm>
            <a:prstGeom prst="bentConnector3">
              <a:avLst>
                <a:gd name="adj1" fmla="val 14395468"/>
              </a:avLst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32" name="直接箭头连接符 32"/>
            <p:cNvCxnSpPr>
              <a:stCxn id="25606" idx="2"/>
              <a:endCxn id="25607" idx="0"/>
            </p:cNvCxnSpPr>
            <p:nvPr/>
          </p:nvCxnSpPr>
          <p:spPr>
            <a:xfrm rot="-5400000" flipH="1">
              <a:off x="4917525" y="5826671"/>
              <a:ext cx="228600" cy="5255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charRg st="42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3">
                                            <p:txEl>
                                              <p:charRg st="42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3">
                                            <p:txEl>
                                              <p:charRg st="42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>
                <a:latin typeface="+mj-lt"/>
                <a:ea typeface="+mj-ea"/>
                <a:cs typeface="+mj-cs"/>
              </a:rPr>
              <a:t>2.2 </a:t>
            </a:r>
            <a:r>
              <a:rPr lang="zh-CN" altLang="en-US">
                <a:latin typeface="+mj-lt"/>
                <a:ea typeface="+mj-ea"/>
                <a:cs typeface="+mj-cs"/>
              </a:rPr>
              <a:t>二分搜索技术</a:t>
            </a:r>
            <a:endParaRPr lang="zh-CN" altLang="en-US">
              <a:latin typeface="+mj-lt"/>
              <a:ea typeface="+mj-ea"/>
              <a:cs typeface="+mj-cs"/>
            </a:endParaRPr>
          </a:p>
        </p:txBody>
      </p:sp>
      <p:sp>
        <p:nvSpPr>
          <p:cNvPr id="2253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/>
              <a:t>给定已按</a:t>
            </a:r>
            <a:r>
              <a:rPr lang="zh-CN" altLang="en-US">
                <a:solidFill>
                  <a:srgbClr val="FF0000"/>
                </a:solidFill>
              </a:rPr>
              <a:t>升序</a:t>
            </a:r>
            <a:r>
              <a:rPr lang="zh-CN" altLang="en-US"/>
              <a:t>排好序的</a:t>
            </a:r>
            <a:r>
              <a:rPr lang="en-US" altLang="zh-CN">
                <a:solidFill>
                  <a:srgbClr val="FF0000"/>
                </a:solidFill>
              </a:rPr>
              <a:t>n</a:t>
            </a:r>
            <a:r>
              <a:rPr lang="zh-CN" altLang="en-US">
                <a:solidFill>
                  <a:srgbClr val="FF0000"/>
                </a:solidFill>
              </a:rPr>
              <a:t>个元素</a:t>
            </a:r>
            <a:r>
              <a:rPr lang="en-US" altLang="zh-CN">
                <a:solidFill>
                  <a:srgbClr val="0000CC"/>
                </a:solidFill>
              </a:rPr>
              <a:t>a[0:n-1]</a:t>
            </a:r>
            <a:r>
              <a:rPr lang="zh-CN" altLang="en-US"/>
              <a:t>，要在这</a:t>
            </a:r>
            <a:r>
              <a:rPr lang="en-US" altLang="zh-CN"/>
              <a:t>n</a:t>
            </a:r>
            <a:r>
              <a:rPr lang="zh-CN" altLang="en-US"/>
              <a:t>个元素中</a:t>
            </a:r>
            <a:r>
              <a:rPr lang="zh-CN" altLang="en-US">
                <a:solidFill>
                  <a:srgbClr val="0000CC"/>
                </a:solidFill>
              </a:rPr>
              <a:t>找出一特定元素</a:t>
            </a:r>
            <a:r>
              <a:rPr lang="en-US" altLang="zh-CN" i="1">
                <a:solidFill>
                  <a:srgbClr val="0000CC"/>
                </a:solidFill>
              </a:rPr>
              <a:t>x</a:t>
            </a:r>
            <a:r>
              <a:rPr lang="zh-CN" altLang="en-US"/>
              <a:t>。</a:t>
            </a:r>
            <a:endParaRPr lang="zh-CN" altLang="en-US"/>
          </a:p>
          <a:p>
            <a:pPr lvl="1" eaLnBrk="1" hangingPunct="1">
              <a:buSzPct val="55000"/>
            </a:pP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适用分治法求解问题的基本特征：</a:t>
            </a:r>
            <a:endParaRPr lang="zh-CN" altLang="en-US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eaLnBrk="1" hangingPunct="1">
              <a:buSzPct val="50000"/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该问题的规模缩小到一定的程度就可以容易地解决；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eaLnBrk="1" hangingPunct="1">
              <a:buSzPct val="50000"/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该问题可以分解为若干个规模较小的相同问题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eaLnBrk="1" hangingPunct="1">
              <a:buSzPct val="50000"/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分解出的子问题的解可以合并为原问题的解；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eaLnBrk="1" hangingPunct="1">
              <a:buSzPct val="50000"/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分解出的各个子问题是相互独立的。 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buSzPct val="55000"/>
            </a:pP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很显然此问题分解出的</a:t>
            </a:r>
            <a:r>
              <a:rPr lang="zh-CN" altLang="en-US" baseline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子问题相互独立</a:t>
            </a: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，即在</a:t>
            </a:r>
            <a:r>
              <a:rPr lang="en-US" altLang="zh-CN" baseline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a[i]</a:t>
            </a: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的前面或后面查找</a:t>
            </a:r>
            <a:r>
              <a:rPr lang="en-US" altLang="zh-CN" baseline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是独立的子问题，因此</a:t>
            </a:r>
            <a:r>
              <a:rPr lang="zh-CN" altLang="en-US" baseline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满足分治法的适用条件。</a:t>
            </a:r>
            <a:endParaRPr lang="zh-CN" altLang="en-US" baseline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>
                <a:latin typeface="+mj-lt"/>
                <a:ea typeface="+mj-ea"/>
                <a:cs typeface="+mj-cs"/>
              </a:rPr>
              <a:t>2.2 </a:t>
            </a:r>
            <a:r>
              <a:rPr lang="zh-CN" altLang="en-US">
                <a:latin typeface="+mj-lt"/>
                <a:ea typeface="+mj-ea"/>
                <a:cs typeface="+mj-cs"/>
              </a:rPr>
              <a:t>二分搜索技术</a:t>
            </a:r>
            <a:endParaRPr lang="zh-CN" altLang="en-US"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/>
              <a:t>二分搜索（折半查找）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二分查找例</a:t>
            </a:r>
            <a:r>
              <a:rPr lang="en-US" altLang="zh-CN"/>
              <a:t>(70?)</a:t>
            </a:r>
            <a:endParaRPr lang="en-US" altLang="zh-CN"/>
          </a:p>
          <a:p>
            <a:pPr lvl="1" eaLnBrk="1" hangingPunct="1">
              <a:buSzPct val="55000"/>
            </a:pPr>
            <a:r>
              <a:rPr lang="zh-CN" altLang="en-US" baseline="0">
                <a:latin typeface="Times New Roman" panose="02020603050405020304" pitchFamily="18" charset="0"/>
                <a:ea typeface="宋体" panose="02010600030101010101" pitchFamily="2" charset="-122"/>
              </a:rPr>
              <a:t>二分查找明显基于递归思想，但可以非递归实现。</a:t>
            </a:r>
            <a:endParaRPr lang="zh-CN" altLang="en-US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07522" name="Object 2"/>
          <p:cNvGraphicFramePr>
            <a:graphicFrameLocks noChangeAspect="1"/>
          </p:cNvGraphicFramePr>
          <p:nvPr/>
        </p:nvGraphicFramePr>
        <p:xfrm>
          <a:off x="985838" y="1676400"/>
          <a:ext cx="756602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2373630" imgH="406400" progId="Equation.3">
                  <p:embed/>
                </p:oleObj>
              </mc:Choice>
              <mc:Fallback>
                <p:oleObj name="" r:id="rId1" imgW="2373630" imgH="4064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85838" y="1676400"/>
                        <a:ext cx="7566025" cy="1066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752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4114800"/>
            <a:ext cx="7696200" cy="2044700"/>
          </a:xfrm>
          <a:prstGeom prst="rect">
            <a:avLst/>
          </a:prstGeom>
          <a:noFill/>
          <a:ln w="6350"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" fill="hold"/>
                                        <p:tgtEl>
                                          <p:spTgt spid="10752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3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charRg st="13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charRg st="13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charRg st="13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4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charRg st="24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charRg st="24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charRg st="24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75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>
                <a:latin typeface="+mj-lt"/>
                <a:ea typeface="+mj-ea"/>
                <a:cs typeface="+mj-cs"/>
              </a:rPr>
              <a:t>2.2 </a:t>
            </a:r>
            <a:r>
              <a:rPr lang="zh-CN" altLang="en-US">
                <a:latin typeface="+mj-lt"/>
                <a:ea typeface="+mj-ea"/>
                <a:cs typeface="+mj-cs"/>
              </a:rPr>
              <a:t>二分搜索技术</a:t>
            </a:r>
            <a:endParaRPr lang="zh-CN" altLang="en-US">
              <a:latin typeface="+mj-lt"/>
              <a:ea typeface="+mj-ea"/>
              <a:cs typeface="+mj-cs"/>
            </a:endParaRPr>
          </a:p>
        </p:txBody>
      </p:sp>
      <p:sp>
        <p:nvSpPr>
          <p:cNvPr id="24578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/>
              <a:t>二分查找</a:t>
            </a:r>
            <a:r>
              <a:rPr lang="zh-CN" altLang="en-US">
                <a:solidFill>
                  <a:srgbClr val="0000CC"/>
                </a:solidFill>
              </a:rPr>
              <a:t>非递归伪代码</a:t>
            </a:r>
            <a:endParaRPr lang="zh-CN" altLang="en-US">
              <a:solidFill>
                <a:srgbClr val="0000CC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990600" y="906463"/>
            <a:ext cx="7878763" cy="5418137"/>
            <a:chOff x="990600" y="853531"/>
            <a:chExt cx="7878860" cy="5417922"/>
          </a:xfrm>
        </p:grpSpPr>
        <p:sp>
          <p:nvSpPr>
            <p:cNvPr id="24580" name="TextBox 3"/>
            <p:cNvSpPr txBox="1"/>
            <p:nvPr/>
          </p:nvSpPr>
          <p:spPr>
            <a:xfrm>
              <a:off x="990600" y="1524000"/>
              <a:ext cx="7010400" cy="4747453"/>
            </a:xfrm>
            <a:prstGeom prst="rect">
              <a:avLst/>
            </a:prstGeom>
            <a:gradFill rotWithShape="1">
              <a:gsLst>
                <a:gs pos="0">
                  <a:srgbClr val="E6E8FB">
                    <a:alpha val="100000"/>
                  </a:srgbClr>
                </a:gs>
                <a:gs pos="64999">
                  <a:srgbClr val="BEC4F3">
                    <a:alpha val="100000"/>
                  </a:srgbClr>
                </a:gs>
                <a:gs pos="100000">
                  <a:srgbClr val="A1AAF0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rgbClr val="00319E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t" anchorCtr="0">
              <a:spAutoFit/>
            </a:bodyPr>
            <a:p>
              <a:pPr>
                <a:lnSpc>
                  <a:spcPct val="125000"/>
                </a:lnSpc>
                <a:buSzTx/>
              </a:pPr>
              <a:r>
                <a:rPr lang="en-US" altLang="zh-CN" sz="2200" b="1">
                  <a:solidFill>
                    <a:srgbClr val="0000CC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BinarySearch(A[0…n-1],K)</a:t>
              </a:r>
              <a:endParaRPr lang="en-US" altLang="zh-CN" sz="2200" b="1">
                <a:solidFill>
                  <a:srgbClr val="0000CC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>
                <a:lnSpc>
                  <a:spcPct val="125000"/>
                </a:lnSpc>
                <a:buSzTx/>
              </a:pPr>
              <a:r>
                <a:rPr lang="en-US" altLang="zh-CN" sz="2200" b="1">
                  <a:solidFill>
                    <a:srgbClr val="0066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//</a:t>
              </a:r>
              <a:r>
                <a:rPr lang="zh-CN" altLang="en-US" sz="2200" b="1">
                  <a:solidFill>
                    <a:srgbClr val="0066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非递归折半查找</a:t>
              </a:r>
              <a:endParaRPr lang="en-US" altLang="zh-CN" sz="2200" b="1">
                <a:solidFill>
                  <a:srgbClr val="006600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>
                <a:lnSpc>
                  <a:spcPct val="125000"/>
                </a:lnSpc>
                <a:buSzTx/>
              </a:pPr>
              <a:r>
                <a:rPr lang="en-US" altLang="zh-CN" sz="2200" b="1">
                  <a:solidFill>
                    <a:srgbClr val="0066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//</a:t>
              </a:r>
              <a:r>
                <a:rPr lang="zh-CN" altLang="en-US" sz="2200" b="1">
                  <a:solidFill>
                    <a:srgbClr val="0066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输入：升序数组</a:t>
              </a:r>
              <a:r>
                <a:rPr lang="en-US" altLang="zh-CN" sz="2200" b="1">
                  <a:solidFill>
                    <a:srgbClr val="0066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A</a:t>
              </a:r>
              <a:r>
                <a:rPr lang="zh-CN" altLang="en-US" sz="2200" b="1">
                  <a:solidFill>
                    <a:srgbClr val="0066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和查找键</a:t>
              </a:r>
              <a:r>
                <a:rPr lang="en-US" altLang="zh-CN" sz="2200" b="1">
                  <a:solidFill>
                    <a:srgbClr val="0066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K</a:t>
              </a:r>
              <a:endParaRPr lang="en-US" altLang="zh-CN" sz="2200" b="1">
                <a:solidFill>
                  <a:srgbClr val="006600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>
                <a:lnSpc>
                  <a:spcPct val="125000"/>
                </a:lnSpc>
                <a:buSzTx/>
              </a:pPr>
              <a:r>
                <a:rPr lang="en-US" altLang="zh-CN" sz="2200" b="1">
                  <a:solidFill>
                    <a:srgbClr val="0066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//</a:t>
              </a:r>
              <a:r>
                <a:rPr lang="zh-CN" altLang="en-US" sz="2200" b="1">
                  <a:solidFill>
                    <a:srgbClr val="0066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输出：数组下标，该元素等于</a:t>
              </a:r>
              <a:r>
                <a:rPr lang="en-US" altLang="zh-CN" sz="2200" b="1">
                  <a:solidFill>
                    <a:srgbClr val="0066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K</a:t>
              </a:r>
              <a:r>
                <a:rPr lang="zh-CN" altLang="en-US" sz="2200" b="1">
                  <a:solidFill>
                    <a:srgbClr val="0066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；若没有，返回</a:t>
              </a:r>
              <a:r>
                <a:rPr lang="en-US" altLang="zh-CN" sz="2200" b="1">
                  <a:solidFill>
                    <a:srgbClr val="0066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-1</a:t>
              </a:r>
              <a:endParaRPr lang="en-US" altLang="zh-CN" sz="2200" b="1">
                <a:solidFill>
                  <a:srgbClr val="006600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>
                <a:lnSpc>
                  <a:spcPct val="125000"/>
                </a:lnSpc>
                <a:buSzTx/>
              </a:pPr>
              <a:r>
                <a:rPr lang="en-US" altLang="zh-CN" sz="2200" b="1" i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charset="-120"/>
                </a:rPr>
                <a:t>l=0;r=n-1</a:t>
              </a:r>
              <a:endParaRPr lang="en-US" altLang="zh-CN" sz="2200" b="1" i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charset="-120"/>
              </a:endParaRPr>
            </a:p>
            <a:p>
              <a:pPr>
                <a:lnSpc>
                  <a:spcPct val="125000"/>
                </a:lnSpc>
                <a:buSzTx/>
              </a:pPr>
              <a:r>
                <a:rPr lang="en-US" altLang="zh-CN" sz="2200" b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charset="-120"/>
                </a:rPr>
                <a:t>while</a:t>
              </a:r>
              <a:r>
                <a:rPr lang="en-US" altLang="zh-CN" sz="2200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charset="-120"/>
                </a:rPr>
                <a:t> </a:t>
              </a:r>
              <a:r>
                <a:rPr lang="en-US" altLang="zh-CN" sz="2200" b="1" i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charset="-120"/>
                </a:rPr>
                <a:t>l&lt;=r </a:t>
              </a:r>
              <a:r>
                <a:rPr lang="en-US" altLang="zh-CN" sz="2200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charset="-120"/>
                </a:rPr>
                <a:t>do</a:t>
              </a:r>
              <a:endPara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charset="-120"/>
              </a:endParaRPr>
            </a:p>
            <a:p>
              <a:pPr>
                <a:lnSpc>
                  <a:spcPct val="125000"/>
                </a:lnSpc>
                <a:buSzTx/>
              </a:pPr>
              <a:r>
                <a:rPr lang="en-US" altLang="zh-CN" sz="2200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charset="-120"/>
                </a:rPr>
                <a:t>	</a:t>
              </a:r>
              <a:r>
                <a:rPr lang="en-US" altLang="zh-CN" sz="2200" b="1" i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charset="-120"/>
                </a:rPr>
                <a:t>m=</a:t>
              </a:r>
              <a:r>
                <a:rPr lang="zh-CN" altLang="en-US" sz="2200" b="1" i="1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 </a:t>
              </a:r>
              <a:r>
                <a:rPr lang="zh-CN" altLang="en-US" sz="2200" b="1" i="1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Symbol" panose="05050102010706020507" pitchFamily="18" charset="2"/>
                </a:rPr>
                <a:t></a:t>
              </a:r>
              <a:r>
                <a:rPr lang="en-US" altLang="zh-CN" sz="2200" b="1" i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charset="-120"/>
                </a:rPr>
                <a:t>(l+r)/2</a:t>
              </a:r>
              <a:r>
                <a:rPr lang="en-US" altLang="zh-CN" sz="2200" b="1" i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charset="-120"/>
                  <a:sym typeface="Symbol" panose="05050102010706020507" pitchFamily="18" charset="2"/>
                </a:rPr>
                <a:t></a:t>
              </a:r>
              <a:endParaRPr lang="en-US" altLang="zh-CN" sz="2200" b="1" i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charset="-120"/>
              </a:endParaRPr>
            </a:p>
            <a:p>
              <a:pPr>
                <a:lnSpc>
                  <a:spcPct val="125000"/>
                </a:lnSpc>
                <a:buSzTx/>
              </a:pPr>
              <a:r>
                <a:rPr lang="en-US" altLang="zh-CN" sz="2200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charset="-120"/>
                </a:rPr>
                <a:t>	</a:t>
              </a:r>
              <a:r>
                <a:rPr lang="en-US" altLang="zh-CN" sz="2200" b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charset="-120"/>
                </a:rPr>
                <a:t>if </a:t>
              </a:r>
              <a:r>
                <a:rPr lang="en-US" altLang="zh-CN" sz="2200" b="1" i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charset="-120"/>
                </a:rPr>
                <a:t>K=A[m] </a:t>
              </a:r>
              <a:r>
                <a:rPr lang="en-US" altLang="zh-CN" sz="2200" b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charset="-120"/>
                </a:rPr>
                <a:t>return</a:t>
              </a:r>
              <a:r>
                <a:rPr lang="en-US" altLang="zh-CN" sz="2200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charset="-120"/>
                </a:rPr>
                <a:t> </a:t>
              </a:r>
              <a:r>
                <a:rPr lang="en-US" altLang="zh-CN" sz="2200" b="1" i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charset="-120"/>
                </a:rPr>
                <a:t>m</a:t>
              </a:r>
              <a:endParaRPr lang="en-US" altLang="zh-CN" sz="2200" b="1" i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charset="-120"/>
              </a:endParaRPr>
            </a:p>
            <a:p>
              <a:pPr>
                <a:lnSpc>
                  <a:spcPct val="125000"/>
                </a:lnSpc>
                <a:buSzTx/>
              </a:pPr>
              <a:r>
                <a:rPr lang="en-US" altLang="zh-CN" sz="2200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charset="-120"/>
                </a:rPr>
                <a:t>	</a:t>
              </a:r>
              <a:r>
                <a:rPr lang="en-US" altLang="zh-CN" sz="2200" b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charset="-120"/>
                </a:rPr>
                <a:t>else if </a:t>
              </a:r>
              <a:r>
                <a:rPr lang="en-US" altLang="zh-CN" sz="2200" b="1" i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charset="-120"/>
                </a:rPr>
                <a:t>K&lt;A[m] r=m-1</a:t>
              </a:r>
              <a:endParaRPr lang="en-US" altLang="zh-CN" sz="2200" b="1" i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charset="-120"/>
              </a:endParaRPr>
            </a:p>
            <a:p>
              <a:pPr>
                <a:lnSpc>
                  <a:spcPct val="125000"/>
                </a:lnSpc>
                <a:buSzTx/>
              </a:pPr>
              <a:r>
                <a:rPr lang="en-US" altLang="zh-CN" sz="2200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charset="-120"/>
                </a:rPr>
                <a:t>	</a:t>
              </a:r>
              <a:r>
                <a:rPr lang="en-US" altLang="zh-CN" sz="2200" b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charset="-120"/>
                </a:rPr>
                <a:t>else</a:t>
              </a:r>
              <a:r>
                <a:rPr lang="en-US" altLang="zh-CN" sz="2200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charset="-120"/>
                </a:rPr>
                <a:t> </a:t>
              </a:r>
              <a:r>
                <a:rPr lang="en-US" altLang="zh-CN" sz="2200" b="1" i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charset="-120"/>
                </a:rPr>
                <a:t>l=m+1</a:t>
              </a:r>
              <a:endParaRPr lang="en-US" altLang="zh-CN" sz="2200" b="1" i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charset="-120"/>
              </a:endParaRPr>
            </a:p>
            <a:p>
              <a:pPr>
                <a:lnSpc>
                  <a:spcPct val="125000"/>
                </a:lnSpc>
                <a:buSzTx/>
              </a:pPr>
              <a:r>
                <a:rPr lang="en-US" altLang="zh-CN" sz="2200" b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charset="-120"/>
                </a:rPr>
                <a:t>return</a:t>
              </a:r>
              <a:r>
                <a:rPr lang="en-US" altLang="zh-CN" sz="2200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charset="-120"/>
                </a:rPr>
                <a:t> </a:t>
              </a:r>
              <a:r>
                <a:rPr lang="en-US" altLang="zh-CN" sz="2200" b="1" i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charset="-120"/>
                </a:rPr>
                <a:t>-1</a:t>
              </a:r>
              <a:endParaRPr lang="zh-CN" altLang="en-US" sz="2200" b="1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pic>
          <p:nvPicPr>
            <p:cNvPr id="24581" name="Picture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1467716">
              <a:off x="6945410" y="853531"/>
              <a:ext cx="1924050" cy="1743075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>
                <a:latin typeface="+mj-lt"/>
                <a:ea typeface="+mj-ea"/>
                <a:cs typeface="+mj-cs"/>
              </a:rPr>
              <a:t>2.2 </a:t>
            </a:r>
            <a:r>
              <a:rPr lang="zh-CN" altLang="en-US">
                <a:latin typeface="+mj-lt"/>
                <a:ea typeface="+mj-ea"/>
                <a:cs typeface="+mj-cs"/>
              </a:rPr>
              <a:t>二分搜索技术</a:t>
            </a:r>
            <a:endParaRPr lang="zh-CN" altLang="zh-CN">
              <a:latin typeface="+mj-lt"/>
              <a:ea typeface="+mj-ea"/>
              <a:cs typeface="+mj-cs"/>
            </a:endParaRPr>
          </a:p>
        </p:txBody>
      </p:sp>
      <p:sp>
        <p:nvSpPr>
          <p:cNvPr id="25602" name="Rectangle 3"/>
          <p:cNvSpPr>
            <a:spLocks noGrp="1"/>
          </p:cNvSpPr>
          <p:nvPr>
            <p:ph idx="1"/>
          </p:nvPr>
        </p:nvSpPr>
        <p:spPr>
          <a:xfrm>
            <a:off x="609600" y="914400"/>
            <a:ext cx="8345488" cy="57912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/>
              <a:t>二分搜索</a:t>
            </a:r>
            <a:r>
              <a:rPr lang="en-US" altLang="zh-CN"/>
              <a:t>C++</a:t>
            </a:r>
            <a:r>
              <a:rPr lang="zh-CN" altLang="en-US"/>
              <a:t>代码：</a:t>
            </a:r>
            <a:endParaRPr lang="zh-CN" altLang="en-US"/>
          </a:p>
          <a:p>
            <a:pPr lvl="1" eaLnBrk="1" hangingPunct="1">
              <a:buSzPct val="55000"/>
            </a:pPr>
            <a:r>
              <a:rPr lang="en-US" altLang="zh-CN" sz="2000" baseline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public</a:t>
            </a:r>
            <a:r>
              <a:rPr lang="en-US" altLang="zh-CN" sz="2000" baseline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aseline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static int </a:t>
            </a:r>
            <a:r>
              <a:rPr lang="en-US" altLang="zh-CN" sz="2000" baseline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BinarySearch(</a:t>
            </a:r>
            <a:r>
              <a:rPr lang="en-US" altLang="zh-CN" sz="2000" baseline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 </a:t>
            </a:r>
            <a:r>
              <a:rPr lang="en-US" altLang="zh-CN" sz="2000" baseline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[] a, </a:t>
            </a:r>
            <a:r>
              <a:rPr lang="en-US" altLang="zh-CN" sz="2000" baseline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000" baseline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x, </a:t>
            </a:r>
            <a:r>
              <a:rPr lang="en-US" altLang="zh-CN" sz="2000" baseline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000" baseline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n)</a:t>
            </a:r>
            <a:br>
              <a:rPr lang="en-US" altLang="zh-CN" sz="2000" baseline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000" baseline="0">
                <a:latin typeface="Times New Roman" panose="02020603050405020304" pitchFamily="18" charset="0"/>
                <a:ea typeface="宋体" panose="02010600030101010101" pitchFamily="2" charset="-122"/>
              </a:rPr>
              <a:t>{	</a:t>
            </a:r>
            <a:r>
              <a:rPr lang="en-US" altLang="zh-CN" sz="2000" baseline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 </a:t>
            </a:r>
            <a:r>
              <a:rPr lang="zh-CN" altLang="en-US" sz="2000" baseline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 </a:t>
            </a:r>
            <a:r>
              <a:rPr lang="en-US" altLang="zh-CN" sz="2000" baseline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a[0] &lt;= a[1] &lt;= ... &lt;= a[n-1] </a:t>
            </a:r>
            <a:r>
              <a:rPr lang="zh-CN" altLang="en-US" sz="2000" baseline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中搜索 </a:t>
            </a:r>
            <a:r>
              <a:rPr lang="en-US" altLang="zh-CN" sz="2000" baseline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br>
              <a:rPr lang="en-US" altLang="zh-CN" sz="2000" baseline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000" baseline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	// </a:t>
            </a:r>
            <a:r>
              <a:rPr lang="zh-CN" altLang="en-US" sz="2000" baseline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找到</a:t>
            </a:r>
            <a:r>
              <a:rPr lang="en-US" altLang="zh-CN" sz="2000" baseline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000" baseline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时返回其在数组中的位置，否则返回</a:t>
            </a:r>
            <a:r>
              <a:rPr lang="en-US" altLang="zh-CN" sz="2000" baseline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br>
              <a:rPr lang="en-US" altLang="zh-CN" sz="2000" baseline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000" baseline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000" baseline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000" i="1" baseline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i="1" baseline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left = 0; </a:t>
            </a:r>
            <a:r>
              <a:rPr lang="en-US" altLang="zh-CN" sz="2000" baseline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000" baseline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i="1" baseline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right = n - 1</a:t>
            </a:r>
            <a:r>
              <a:rPr lang="en-US" altLang="zh-CN" sz="2000" i="1" baseline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br>
              <a:rPr lang="en-US" altLang="zh-CN" sz="2000" baseline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000" baseline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000" baseline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while</a:t>
            </a:r>
            <a:r>
              <a:rPr lang="en-US" altLang="zh-CN" sz="2000" baseline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i="1" baseline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(left &lt;= right)</a:t>
            </a:r>
            <a:br>
              <a:rPr lang="en-US" altLang="zh-CN" sz="2000" baseline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000" baseline="0">
                <a:latin typeface="Times New Roman" panose="02020603050405020304" pitchFamily="18" charset="0"/>
                <a:ea typeface="宋体" panose="02010600030101010101" pitchFamily="2" charset="-122"/>
              </a:rPr>
              <a:t>	{</a:t>
            </a:r>
            <a:br>
              <a:rPr lang="en-US" altLang="zh-CN" sz="2000" baseline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000" baseline="0"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baseline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000" baseline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i="1" baseline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middle = (left + right)/2;</a:t>
            </a:r>
            <a:br>
              <a:rPr lang="en-US" altLang="zh-CN" sz="2000" baseline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000" baseline="0"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baseline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if</a:t>
            </a:r>
            <a:r>
              <a:rPr lang="en-US" altLang="zh-CN" sz="2000" baseline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000" i="1" baseline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(x == a[middle]) </a:t>
            </a:r>
            <a:r>
              <a:rPr lang="en-US" altLang="zh-CN" sz="2000" baseline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return</a:t>
            </a:r>
            <a:r>
              <a:rPr lang="en-US" altLang="zh-CN" sz="2000" baseline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i="1" baseline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middle;</a:t>
            </a:r>
            <a:br>
              <a:rPr lang="en-US" altLang="zh-CN" sz="2000" baseline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000" baseline="0"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baseline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if </a:t>
            </a:r>
            <a:r>
              <a:rPr lang="en-US" altLang="zh-CN" sz="2000" baseline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i="1" baseline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(x &gt; a[middle]) left = middle + 1;</a:t>
            </a:r>
            <a:br>
              <a:rPr lang="en-US" altLang="zh-CN" sz="2000" baseline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000" baseline="0"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baseline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else</a:t>
            </a:r>
            <a:r>
              <a:rPr lang="en-US" altLang="zh-CN" sz="2000" baseline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i="1" baseline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right = middle - 1;</a:t>
            </a:r>
            <a:br>
              <a:rPr lang="en-US" altLang="zh-CN" sz="2000" baseline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000" baseline="0"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  <a:br>
              <a:rPr lang="en-US" altLang="zh-CN" sz="2000" baseline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000" baseline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000" baseline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return</a:t>
            </a:r>
            <a:r>
              <a:rPr lang="en-US" altLang="zh-CN" sz="2000" baseline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i="1" baseline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-1; </a:t>
            </a:r>
            <a:r>
              <a:rPr lang="en-US" altLang="zh-CN" sz="2000" baseline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 </a:t>
            </a:r>
            <a:r>
              <a:rPr lang="zh-CN" altLang="en-US" sz="2000" baseline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未找到</a:t>
            </a:r>
            <a:r>
              <a:rPr lang="en-US" altLang="zh-CN" sz="2000" baseline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br>
              <a:rPr lang="en-US" altLang="zh-CN" sz="2000" baseline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000" baseline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000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algn="ctr"/>
            <a:r>
              <a:rPr lang="zh-CN" altLang="en-US" sz="4000">
                <a:solidFill>
                  <a:srgbClr val="FF0000"/>
                </a:solidFill>
              </a:rPr>
              <a:t>后上线的同学学习通签到</a:t>
            </a:r>
            <a:endParaRPr lang="zh-CN" altLang="en-US" sz="40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tags/tag1.xml><?xml version="1.0" encoding="utf-8"?>
<p:tagLst xmlns:p="http://schemas.openxmlformats.org/presentationml/2006/main">
  <p:tag name="KSO_WM_UNIT_TABLE_BEAUTIFY" val="smartTable{cd9585df-c17a-4fc3-99e0-32c02af56d2d}"/>
</p:tagLst>
</file>

<file path=ppt/tags/tag2.xml><?xml version="1.0" encoding="utf-8"?>
<p:tagLst xmlns:p="http://schemas.openxmlformats.org/presentationml/2006/main">
  <p:tag name="COMMONDATA" val="eyJoZGlkIjoiZWE4NDM3OWZkMTVhN2VjYjk3ZjBmODBmNzNhOWJjZDIifQ=="/>
</p:tagLst>
</file>

<file path=ppt/theme/theme1.xml><?xml version="1.0" encoding="utf-8"?>
<a:theme xmlns:a="http://schemas.openxmlformats.org/drawingml/2006/main" name="Blends">
  <a:themeElements>
    <a:clrScheme name="电商安全">
      <a:dk1>
        <a:sysClr val="windowText" lastClr="000000"/>
      </a:dk1>
      <a:lt1>
        <a:sysClr val="window" lastClr="FFFFFF"/>
      </a:lt1>
      <a:dk2>
        <a:srgbClr val="3F3F3F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00449E"/>
      </a:folHlink>
    </a:clrScheme>
    <a:fontScheme name="Blends">
      <a:majorFont>
        <a:latin typeface="Times New Roman"/>
        <a:ea typeface="华文中宋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lends">
  <a:themeElements>
    <a:clrScheme name="电商安全">
      <a:dk1>
        <a:sysClr val="windowText" lastClr="000000"/>
      </a:dk1>
      <a:lt1>
        <a:sysClr val="window" lastClr="FFFFFF"/>
      </a:lt1>
      <a:dk2>
        <a:srgbClr val="3F3F3F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00449E"/>
      </a:folHlink>
    </a:clrScheme>
    <a:fontScheme name="Blends">
      <a:majorFont>
        <a:latin typeface="Times New Roman"/>
        <a:ea typeface="华文中宋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 算法概述</Template>
  <TotalTime>0</TotalTime>
  <Words>8717</Words>
  <Application>WPS 演示</Application>
  <PresentationFormat>全屏显示(4:3)</PresentationFormat>
  <Paragraphs>878</Paragraphs>
  <Slides>36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55" baseType="lpstr">
      <vt:lpstr>Arial</vt:lpstr>
      <vt:lpstr>宋体</vt:lpstr>
      <vt:lpstr>Wingdings</vt:lpstr>
      <vt:lpstr>Tahoma</vt:lpstr>
      <vt:lpstr>Times New Roman</vt:lpstr>
      <vt:lpstr>华文中宋</vt:lpstr>
      <vt:lpstr>黑体</vt:lpstr>
      <vt:lpstr>隶书</vt:lpstr>
      <vt:lpstr>微软雅黑</vt:lpstr>
      <vt:lpstr>黑体</vt:lpstr>
      <vt:lpstr>Symbol</vt:lpstr>
      <vt:lpstr>Arial Unicode MS</vt:lpstr>
      <vt:lpstr>Calibri</vt:lpstr>
      <vt:lpstr>楷体_GB2312</vt:lpstr>
      <vt:lpstr>新宋体</vt:lpstr>
      <vt:lpstr>Blends</vt:lpstr>
      <vt:lpstr>1_Blends</vt:lpstr>
      <vt:lpstr>Equation.3</vt:lpstr>
      <vt:lpstr>Equation.3</vt:lpstr>
      <vt:lpstr>第2章 递归与分治策略</vt:lpstr>
      <vt:lpstr>本章主要内容</vt:lpstr>
      <vt:lpstr>2.2 分治法（Divide-Conquer）</vt:lpstr>
      <vt:lpstr>2.2 分治法的基本思想</vt:lpstr>
      <vt:lpstr>2.2 二分搜索技术</vt:lpstr>
      <vt:lpstr>2.2 二分搜索技术</vt:lpstr>
      <vt:lpstr>2.2 二分搜索技术</vt:lpstr>
      <vt:lpstr>2.2 二分搜索技术</vt:lpstr>
      <vt:lpstr>PowerPoint 演示文稿</vt:lpstr>
      <vt:lpstr>2.2 分治法的基本思想——例</vt:lpstr>
      <vt:lpstr>2.2 分治法的基本思想——例</vt:lpstr>
      <vt:lpstr>2.2 分治法的基本思想——例</vt:lpstr>
      <vt:lpstr>2.2 分治法的基本思想——例</vt:lpstr>
      <vt:lpstr>2.2 分治法的基本思想——例</vt:lpstr>
      <vt:lpstr>2.2 分治法的基本思想——例</vt:lpstr>
      <vt:lpstr>PowerPoint 演示文稿</vt:lpstr>
      <vt:lpstr>2.2 分治法的基本思想——例</vt:lpstr>
      <vt:lpstr>2.2 分治法的基本思想</vt:lpstr>
      <vt:lpstr>2.2 分治法的基本思想</vt:lpstr>
      <vt:lpstr>2.2 分治法的基本思想</vt:lpstr>
      <vt:lpstr>2.2 分治法的基本思想</vt:lpstr>
      <vt:lpstr>2.4 大整数的乘法</vt:lpstr>
      <vt:lpstr>2.4 大整数的乘法</vt:lpstr>
      <vt:lpstr>2.4 大整数的乘法</vt:lpstr>
      <vt:lpstr>2.4 大整数的乘法</vt:lpstr>
      <vt:lpstr>2.7 合并排序</vt:lpstr>
      <vt:lpstr>2.7 合并排序</vt:lpstr>
      <vt:lpstr>2.7 合并排序</vt:lpstr>
      <vt:lpstr>2.7 合并排序</vt:lpstr>
      <vt:lpstr>2.8 快速(划分)排序</vt:lpstr>
      <vt:lpstr>2.8 快速排序</vt:lpstr>
      <vt:lpstr>2.8 快速排序</vt:lpstr>
      <vt:lpstr>2.8 快速排序</vt:lpstr>
      <vt:lpstr>2.8 快速排序</vt:lpstr>
      <vt:lpstr>2.8 快速排序</vt:lpstr>
      <vt:lpstr>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 递归与分治策略</dc:title>
  <dc:creator>Microsoft Office 用户</dc:creator>
  <cp:lastModifiedBy>Leng</cp:lastModifiedBy>
  <cp:revision>9</cp:revision>
  <dcterms:created xsi:type="dcterms:W3CDTF">2020-02-22T11:58:00Z</dcterms:created>
  <dcterms:modified xsi:type="dcterms:W3CDTF">2022-09-12T13:07:11Z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2052-11.1.0.12358</vt:lpwstr>
  </property>
  <property fmtid="{D5CDD505-2E9C-101B-9397-08002B2CF9AE}" pid="4" name="ICV">
    <vt:lpwstr>9664B43531984C05914B23E4FBCFF0EC</vt:lpwstr>
  </property>
</Properties>
</file>