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6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65.xml"/><Relationship Id="rId4" Type="http://schemas.openxmlformats.org/officeDocument/2006/relationships/image" Target="../media/image4.png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2018EF-5BC3-284C-97A1-FD5B79F1B158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3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sp>
        <p:nvSpPr>
          <p:cNvPr id="203779" name="Rectangle 3"/>
          <p:cNvSpPr>
            <a:spLocks noGrp="1"/>
          </p:cNvSpPr>
          <p:nvPr>
            <p:ph idx="1"/>
          </p:nvPr>
        </p:nvSpPr>
        <p:spPr>
          <a:xfrm>
            <a:off x="476250" y="1637665"/>
            <a:ext cx="11232515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哈夫曼编码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是广泛地用于数据文件压缩的十分有效的编码方法。其压缩率通常在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90%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之间。哈夫曼编码算法用字符在文件中出现的频率表来建立一个用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串表示各字符的最优表示方式。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	给出现频率高的字符较短的编码，出现频率较低的字符以较长的编码，可以大大缩短总码长。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25B637-0EB9-DF4C-9115-AB1CBE2FE1D9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2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sp>
        <p:nvSpPr>
          <p:cNvPr id="2129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b="1">
                <a:solidFill>
                  <a:schemeClr val="tx1"/>
                </a:solidFill>
                <a:latin typeface="黑体" panose="02010609060101010101" charset="-120"/>
                <a:ea typeface="黑体" panose="02010609060101010101" charset="-120"/>
              </a:rPr>
              <a:t>2.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0"/>
                <a:ea typeface="黑体" panose="02010609060101010101" charset="-120"/>
              </a:rPr>
              <a:t>构造哈夫曼编码</a:t>
            </a:r>
            <a:endParaRPr lang="zh-CN" altLang="en-US" sz="2800" b="1">
              <a:solidFill>
                <a:schemeClr val="tx1"/>
              </a:solidFill>
              <a:latin typeface="黑体" panose="02010609060101010101" charset="-120"/>
              <a:ea typeface="黑体" panose="02010609060101010101" charset="-120"/>
            </a:endParaRPr>
          </a:p>
          <a:p>
            <a:pPr eaLnBrk="1" hangingPunct="1">
              <a:buNone/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哈夫曼提出构造最优前缀码的贪心算法，由此产生的编码方案称为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哈夫曼编码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哈夫曼算法以自底向上的方式构造表示最优前缀码的二叉树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算法以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|C|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个叶结点开始，执行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|C|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次的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合并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运算后产生最终所要求的树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>
                <a:solidFill>
                  <a:schemeClr val="tx1"/>
                </a:solidFill>
              </a:rPr>
              <a:t>		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A54046-786B-6C41-8AF5-3B25EF6D0C3D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0290" y="1659890"/>
          <a:ext cx="9531985" cy="209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70"/>
                <a:gridCol w="916305"/>
                <a:gridCol w="916940"/>
                <a:gridCol w="915670"/>
                <a:gridCol w="916305"/>
                <a:gridCol w="916940"/>
                <a:gridCol w="916305"/>
                <a:gridCol w="916305"/>
                <a:gridCol w="916940"/>
                <a:gridCol w="916305"/>
              </a:tblGrid>
              <a:tr h="419735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parent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lchild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59" marB="45759"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rchild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59" marB="45759"/>
                </a:tc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weight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marT="45759" marB="45759"/>
                </a:tc>
              </a:tr>
            </a:tbl>
          </a:graphicData>
        </a:graphic>
      </p:graphicFrame>
      <p:sp>
        <p:nvSpPr>
          <p:cNvPr id="214087" name="矩形 5"/>
          <p:cNvSpPr/>
          <p:nvPr/>
        </p:nvSpPr>
        <p:spPr>
          <a:xfrm>
            <a:off x="1050290" y="4458970"/>
            <a:ext cx="1046099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pl-PL" altLang="zh-CN" sz="2400" b="1">
                <a:solidFill>
                  <a:srgbClr val="006699"/>
                </a:solidFill>
                <a:latin typeface="Consolas" panose="020B0609020204030204"/>
              </a:rPr>
              <a:t>typedef</a:t>
            </a:r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 </a:t>
            </a:r>
            <a:r>
              <a:rPr lang="pl-PL" altLang="zh-CN" sz="2400" b="1">
                <a:solidFill>
                  <a:srgbClr val="006699"/>
                </a:solidFill>
                <a:latin typeface="Consolas" panose="020B0609020204030204"/>
              </a:rPr>
              <a:t>struct</a:t>
            </a:r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 huffNode  </a:t>
            </a:r>
            <a:endParaRPr lang="pl-PL" altLang="zh-CN" sz="2400">
              <a:solidFill>
                <a:srgbClr val="5C5C5C"/>
              </a:solidFill>
              <a:latin typeface="Consolas" panose="020B0609020204030204"/>
            </a:endParaRPr>
          </a:p>
          <a:p>
            <a:pPr eaLnBrk="0" hangingPunct="0"/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{  </a:t>
            </a:r>
            <a:endParaRPr lang="pl-PL" altLang="zh-CN" sz="2400">
              <a:solidFill>
                <a:srgbClr val="5C5C5C"/>
              </a:solidFill>
              <a:latin typeface="Consolas" panose="020B0609020204030204"/>
            </a:endParaRPr>
          </a:p>
          <a:p>
            <a:pPr eaLnBrk="0" hangingPunct="0"/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    unsigned </a:t>
            </a:r>
            <a:r>
              <a:rPr lang="pl-PL" altLang="zh-CN" sz="2400" b="1">
                <a:solidFill>
                  <a:srgbClr val="2E8B57"/>
                </a:solidFill>
                <a:latin typeface="Consolas" panose="020B0609020204030204"/>
              </a:rPr>
              <a:t>int</a:t>
            </a:r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 weight;   </a:t>
            </a:r>
            <a:r>
              <a:rPr lang="pl-PL" altLang="zh-CN" sz="2400">
                <a:solidFill>
                  <a:srgbClr val="008200"/>
                </a:solidFill>
                <a:latin typeface="Consolas" panose="020B0609020204030204"/>
              </a:rPr>
              <a:t>//</a:t>
            </a:r>
            <a:r>
              <a:rPr lang="zh-CN" altLang="pl-PL" sz="2400">
                <a:solidFill>
                  <a:srgbClr val="008200"/>
                </a:solidFill>
                <a:latin typeface="Consolas" panose="020B0609020204030204"/>
              </a:rPr>
              <a:t>权重</a:t>
            </a:r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  </a:t>
            </a:r>
            <a:endParaRPr lang="pl-PL" altLang="zh-CN" sz="2400">
              <a:solidFill>
                <a:srgbClr val="5C5C5C"/>
              </a:solidFill>
              <a:latin typeface="Consolas" panose="020B0609020204030204"/>
            </a:endParaRPr>
          </a:p>
          <a:p>
            <a:pPr eaLnBrk="0" hangingPunct="0"/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    unsigned </a:t>
            </a:r>
            <a:r>
              <a:rPr lang="pl-PL" altLang="zh-CN" sz="2400" b="1">
                <a:solidFill>
                  <a:srgbClr val="2E8B57"/>
                </a:solidFill>
                <a:latin typeface="Consolas" panose="020B0609020204030204"/>
              </a:rPr>
              <a:t>int</a:t>
            </a:r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 lchild,rchild,parent;  </a:t>
            </a:r>
            <a:r>
              <a:rPr lang="pl-PL" altLang="zh-CN" sz="2400">
                <a:solidFill>
                  <a:srgbClr val="008200"/>
                </a:solidFill>
                <a:latin typeface="Consolas" panose="020B0609020204030204"/>
              </a:rPr>
              <a:t>//</a:t>
            </a:r>
            <a:r>
              <a:rPr lang="zh-CN" altLang="pl-PL" sz="2400">
                <a:solidFill>
                  <a:srgbClr val="008200"/>
                </a:solidFill>
                <a:latin typeface="Consolas" panose="020B0609020204030204"/>
              </a:rPr>
              <a:t>左右子节点和父节点</a:t>
            </a:r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  </a:t>
            </a:r>
            <a:endParaRPr lang="pl-PL" altLang="zh-CN" sz="2400">
              <a:solidFill>
                <a:srgbClr val="5C5C5C"/>
              </a:solidFill>
              <a:latin typeface="Consolas" panose="020B0609020204030204"/>
            </a:endParaRPr>
          </a:p>
          <a:p>
            <a:pPr eaLnBrk="0" hangingPunct="0"/>
            <a:r>
              <a:rPr lang="pl-PL" altLang="zh-CN" sz="240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pl-PL" altLang="zh-CN" sz="2400">
              <a:solidFill>
                <a:srgbClr val="5C5C5C"/>
              </a:solidFill>
              <a:latin typeface="Consolas" panose="020B0609020204030204"/>
            </a:endParaRPr>
          </a:p>
        </p:txBody>
      </p:sp>
      <p:sp>
        <p:nvSpPr>
          <p:cNvPr id="212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1" name="内容占位符 2"/>
          <p:cNvSpPr>
            <a:spLocks noGrp="1"/>
          </p:cNvSpPr>
          <p:nvPr>
            <p:ph idx="1"/>
          </p:nvPr>
        </p:nvSpPr>
        <p:spPr>
          <a:xfrm>
            <a:off x="741680" y="1712595"/>
            <a:ext cx="7727950" cy="4909820"/>
          </a:xfrm>
        </p:spPr>
        <p:txBody>
          <a:bodyPr vert="horz" wrap="square" lIns="91440" tIns="45720" rIns="91440" bIns="45720" anchor="t" anchorCtr="0"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pl-PL" altLang="zh-CN" sz="1200" b="1">
                <a:solidFill>
                  <a:schemeClr val="tx1"/>
                </a:solidFill>
              </a:rPr>
              <a:t>void</a:t>
            </a:r>
            <a:r>
              <a:rPr lang="pl-PL" altLang="zh-CN" sz="1200">
                <a:solidFill>
                  <a:schemeClr val="tx1"/>
                </a:solidFill>
              </a:rPr>
              <a:t> select(</a:t>
            </a:r>
            <a:r>
              <a:rPr lang="pl-PL" altLang="zh-CN" sz="1200" b="1">
                <a:solidFill>
                  <a:schemeClr val="tx1"/>
                </a:solidFill>
              </a:rPr>
              <a:t>const</a:t>
            </a:r>
            <a:r>
              <a:rPr lang="pl-PL" altLang="zh-CN" sz="1200">
                <a:solidFill>
                  <a:schemeClr val="tx1"/>
                </a:solidFill>
              </a:rPr>
              <a:t> HuffTree &amp;HT,</a:t>
            </a:r>
            <a:r>
              <a:rPr lang="pl-PL" altLang="zh-CN" sz="1200" b="1">
                <a:solidFill>
                  <a:schemeClr val="tx1"/>
                </a:solidFill>
              </a:rPr>
              <a:t>int</a:t>
            </a:r>
            <a:r>
              <a:rPr lang="pl-PL" altLang="zh-CN" sz="1200">
                <a:solidFill>
                  <a:schemeClr val="tx1"/>
                </a:solidFill>
              </a:rPr>
              <a:t> n,</a:t>
            </a:r>
            <a:r>
              <a:rPr lang="pl-PL" altLang="zh-CN" sz="1200" b="1">
                <a:solidFill>
                  <a:schemeClr val="tx1"/>
                </a:solidFill>
              </a:rPr>
              <a:t>int</a:t>
            </a:r>
            <a:r>
              <a:rPr lang="pl-PL" altLang="zh-CN" sz="1200">
                <a:solidFill>
                  <a:schemeClr val="tx1"/>
                </a:solidFill>
              </a:rPr>
              <a:t> &amp;s1,</a:t>
            </a:r>
            <a:r>
              <a:rPr lang="pl-PL" altLang="zh-CN" sz="1200" b="1">
                <a:solidFill>
                  <a:schemeClr val="tx1"/>
                </a:solidFill>
              </a:rPr>
              <a:t>int</a:t>
            </a:r>
            <a:r>
              <a:rPr lang="pl-PL" altLang="zh-CN" sz="1200">
                <a:solidFill>
                  <a:schemeClr val="tx1"/>
                </a:solidFill>
              </a:rPr>
              <a:t> &amp;s2)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{  s1 = s2 = 0; 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</a:t>
            </a:r>
            <a:r>
              <a:rPr lang="pl-PL" altLang="zh-CN" sz="1200" b="1">
                <a:solidFill>
                  <a:schemeClr val="tx1"/>
                </a:solidFill>
              </a:rPr>
              <a:t>int</a:t>
            </a:r>
            <a:r>
              <a:rPr lang="pl-PL" altLang="zh-CN" sz="1200">
                <a:solidFill>
                  <a:schemeClr val="tx1"/>
                </a:solidFill>
              </a:rPr>
              <a:t> min1 = INT_MAX;   </a:t>
            </a:r>
            <a:r>
              <a:rPr lang="zh-CN" altLang="en-US" sz="1200">
                <a:solidFill>
                  <a:schemeClr val="tx1"/>
                </a:solidFill>
              </a:rPr>
              <a:t>  </a:t>
            </a:r>
            <a:r>
              <a:rPr lang="en-US" altLang="zh-CN" sz="1200">
                <a:solidFill>
                  <a:schemeClr val="tx1"/>
                </a:solidFill>
              </a:rPr>
              <a:t>//</a:t>
            </a:r>
            <a:r>
              <a:rPr lang="zh-CN" altLang="en-US" sz="1200">
                <a:solidFill>
                  <a:schemeClr val="tx1"/>
                </a:solidFill>
              </a:rPr>
              <a:t>保留权重中的最小值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</a:t>
            </a:r>
            <a:r>
              <a:rPr lang="pl-PL" altLang="zh-CN" sz="1200" b="1">
                <a:solidFill>
                  <a:schemeClr val="tx1"/>
                </a:solidFill>
              </a:rPr>
              <a:t>int</a:t>
            </a:r>
            <a:r>
              <a:rPr lang="pl-PL" altLang="zh-CN" sz="1200">
                <a:solidFill>
                  <a:schemeClr val="tx1"/>
                </a:solidFill>
              </a:rPr>
              <a:t> min2 = INT_MAX;  </a:t>
            </a:r>
            <a:r>
              <a:rPr lang="zh-CN" altLang="en-US" sz="1200">
                <a:solidFill>
                  <a:schemeClr val="tx1"/>
                </a:solidFill>
              </a:rPr>
              <a:t>   </a:t>
            </a:r>
            <a:r>
              <a:rPr lang="en-US" altLang="zh-CN" sz="1200">
                <a:solidFill>
                  <a:schemeClr val="tx1"/>
                </a:solidFill>
              </a:rPr>
              <a:t>//</a:t>
            </a:r>
            <a:r>
              <a:rPr lang="zh-CN" altLang="en-US" sz="1200">
                <a:solidFill>
                  <a:schemeClr val="tx1"/>
                </a:solidFill>
              </a:rPr>
              <a:t>保留权重中的次小值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</a:t>
            </a:r>
            <a:r>
              <a:rPr lang="pl-PL" altLang="zh-CN" sz="1200" b="1">
                <a:solidFill>
                  <a:schemeClr val="tx1"/>
                </a:solidFill>
              </a:rPr>
              <a:t>for</a:t>
            </a:r>
            <a:r>
              <a:rPr lang="pl-PL" altLang="zh-CN" sz="1200">
                <a:solidFill>
                  <a:schemeClr val="tx1"/>
                </a:solidFill>
              </a:rPr>
              <a:t> ( i = 1; i &lt;= n; ++i )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{  </a:t>
            </a:r>
            <a:r>
              <a:rPr lang="pl-PL" altLang="zh-CN" sz="1200" b="1">
                <a:solidFill>
                  <a:schemeClr val="tx1"/>
                </a:solidFill>
              </a:rPr>
              <a:t>if</a:t>
            </a:r>
            <a:r>
              <a:rPr lang="pl-PL" altLang="zh-CN" sz="1200">
                <a:solidFill>
                  <a:schemeClr val="tx1"/>
                </a:solidFill>
              </a:rPr>
              <a:t> ( HT[i].parent == 0 )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{    </a:t>
            </a:r>
            <a:r>
              <a:rPr lang="pl-PL" altLang="zh-CN" sz="1200" b="1">
                <a:solidFill>
                  <a:schemeClr val="tx1"/>
                </a:solidFill>
              </a:rPr>
              <a:t>if</a:t>
            </a:r>
            <a:r>
              <a:rPr lang="pl-PL" altLang="zh-CN" sz="1200">
                <a:solidFill>
                  <a:schemeClr val="tx1"/>
                </a:solidFill>
              </a:rPr>
              <a:t> ( HT[i].weight &lt; min1 )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    {    min2 = min1;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          s2 = s1;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          min1 = HT[i].weight;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          s1 = i;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    }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    </a:t>
            </a:r>
            <a:r>
              <a:rPr lang="pl-PL" altLang="zh-CN" sz="1200" b="1">
                <a:solidFill>
                  <a:schemeClr val="tx1"/>
                </a:solidFill>
              </a:rPr>
              <a:t>else</a:t>
            </a:r>
            <a:r>
              <a:rPr lang="pl-PL" altLang="zh-CN" sz="1200">
                <a:solidFill>
                  <a:schemeClr val="tx1"/>
                </a:solidFill>
              </a:rPr>
              <a:t> </a:t>
            </a:r>
            <a:r>
              <a:rPr lang="pl-PL" altLang="zh-CN" sz="1200" b="1">
                <a:solidFill>
                  <a:schemeClr val="tx1"/>
                </a:solidFill>
              </a:rPr>
              <a:t>if</a:t>
            </a:r>
            <a:r>
              <a:rPr lang="pl-PL" altLang="zh-CN" sz="1200">
                <a:solidFill>
                  <a:schemeClr val="tx1"/>
                </a:solidFill>
              </a:rPr>
              <a:t> ( (HT[i].weight &gt;= min1) &amp;&amp; (HT[i].weight &lt; min2) )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    {  min2 = HT[i].weight;  s2 = i;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        }   }   } 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200">
                <a:solidFill>
                  <a:schemeClr val="tx1"/>
                </a:solidFill>
              </a:rPr>
              <a:t>} </a:t>
            </a:r>
            <a:endParaRPr lang="pl-PL" altLang="zh-CN" sz="1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altLang="zh-CN" sz="120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A15B86-8C12-904B-8E0E-1F78ECEDD24C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43" name="文本框 1"/>
          <p:cNvSpPr txBox="1"/>
          <p:nvPr/>
        </p:nvSpPr>
        <p:spPr>
          <a:xfrm>
            <a:off x="741363" y="1313815"/>
            <a:ext cx="8135937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pl-PL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从没有父节点的节点中找到两个最小值叶节点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2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6" name="内容占位符 2"/>
          <p:cNvSpPr>
            <a:spLocks noGrp="1"/>
          </p:cNvSpPr>
          <p:nvPr>
            <p:ph idx="1"/>
          </p:nvPr>
        </p:nvSpPr>
        <p:spPr>
          <a:xfrm>
            <a:off x="716915" y="1604010"/>
            <a:ext cx="10326370" cy="5114925"/>
          </a:xfrm>
        </p:spPr>
        <p:txBody>
          <a:bodyPr vert="horz" wrap="square" lIns="91440" tIns="45720" rIns="91440" bIns="45720" anchor="t" anchorCtr="0">
            <a:normAutofit fontScale="70000"/>
          </a:bodyPr>
          <a:p>
            <a:r>
              <a:rPr lang="en-US" altLang="zh-CN" sz="2400">
                <a:solidFill>
                  <a:schemeClr val="tx1"/>
                </a:solidFill>
              </a:rPr>
              <a:t>//HT:</a:t>
            </a:r>
            <a:r>
              <a:rPr lang="zh-CN" altLang="en-US" sz="2400">
                <a:solidFill>
                  <a:schemeClr val="tx1"/>
                </a:solidFill>
              </a:rPr>
              <a:t>哈夫曼树，</a:t>
            </a:r>
            <a:r>
              <a:rPr lang="en-US" altLang="zh-CN" sz="2400">
                <a:solidFill>
                  <a:schemeClr val="tx1"/>
                </a:solidFill>
              </a:rPr>
              <a:t>HC:</a:t>
            </a:r>
            <a:r>
              <a:rPr lang="zh-CN" altLang="en-US" sz="2400">
                <a:solidFill>
                  <a:schemeClr val="tx1"/>
                </a:solidFill>
              </a:rPr>
              <a:t>哈夫曼编码，</a:t>
            </a:r>
            <a:r>
              <a:rPr lang="en-US" altLang="zh-CN" sz="2400">
                <a:solidFill>
                  <a:schemeClr val="tx1"/>
                </a:solidFill>
              </a:rPr>
              <a:t>w:</a:t>
            </a:r>
            <a:r>
              <a:rPr lang="zh-CN" altLang="en-US" sz="2400">
                <a:solidFill>
                  <a:schemeClr val="tx1"/>
                </a:solidFill>
              </a:rPr>
              <a:t>构造哈夫曼树节点的权值，</a:t>
            </a:r>
            <a:r>
              <a:rPr lang="en-US" altLang="zh-CN" sz="2400">
                <a:solidFill>
                  <a:schemeClr val="tx1"/>
                </a:solidFill>
              </a:rPr>
              <a:t>n:</a:t>
            </a:r>
            <a:r>
              <a:rPr lang="zh-CN" altLang="en-US" sz="2400">
                <a:solidFill>
                  <a:schemeClr val="tx1"/>
                </a:solidFill>
              </a:rPr>
              <a:t>构造哈夫曼树节点的个数  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void</a:t>
            </a:r>
            <a:r>
              <a:rPr lang="zh-CN" altLang="en-US" sz="2400">
                <a:solidFill>
                  <a:schemeClr val="tx1"/>
                </a:solidFill>
              </a:rPr>
              <a:t> </a:t>
            </a:r>
            <a:r>
              <a:rPr lang="en-US" altLang="zh-CN" sz="2400">
                <a:solidFill>
                  <a:schemeClr val="tx1"/>
                </a:solidFill>
              </a:rPr>
              <a:t>HuffmanCode(HuffTree &amp;HT,HuffCode &amp;HC,</a:t>
            </a:r>
            <a:r>
              <a:rPr lang="en-US" altLang="zh-CN" sz="2400" b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 *</a:t>
            </a:r>
            <a:r>
              <a:rPr lang="en-US" altLang="zh-CN" sz="2400">
                <a:solidFill>
                  <a:schemeClr val="tx1"/>
                </a:solidFill>
              </a:rPr>
              <a:t>w,</a:t>
            </a:r>
            <a:r>
              <a:rPr lang="en-US" altLang="zh-CN" sz="2400" b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 </a:t>
            </a:r>
            <a:r>
              <a:rPr lang="en-US" altLang="zh-CN" sz="2400">
                <a:solidFill>
                  <a:schemeClr val="tx1"/>
                </a:solidFill>
              </a:rPr>
              <a:t>n)  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   </a:t>
            </a:r>
            <a:r>
              <a:rPr lang="de-DE" altLang="zh-CN" sz="2400" b="1">
                <a:solidFill>
                  <a:schemeClr val="tx1"/>
                </a:solidFill>
              </a:rPr>
              <a:t>for</a:t>
            </a:r>
            <a:r>
              <a:rPr lang="de-DE" altLang="zh-CN" sz="2400">
                <a:solidFill>
                  <a:schemeClr val="tx1"/>
                </a:solidFill>
              </a:rPr>
              <a:t> ( i = n + 1; i &lt;= m; i++)  </a:t>
            </a:r>
            <a:endParaRPr lang="de-DE" altLang="zh-CN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de-DE" altLang="zh-CN" sz="2400">
                <a:solidFill>
                  <a:schemeClr val="tx1"/>
                </a:solidFill>
              </a:rPr>
              <a:t>  {    select(HT,i-1,s1,s2);</a:t>
            </a:r>
            <a:r>
              <a:rPr lang="en-US" altLang="de-DE" sz="2400">
                <a:solidFill>
                  <a:schemeClr val="tx1"/>
                </a:solidFill>
              </a:rPr>
              <a:t>    </a:t>
            </a:r>
            <a:r>
              <a:rPr lang="de-DE" altLang="zh-CN" sz="2400">
                <a:solidFill>
                  <a:schemeClr val="tx1"/>
                </a:solidFill>
              </a:rPr>
              <a:t>//</a:t>
            </a:r>
            <a:r>
              <a:rPr lang="zh-CN" altLang="de-DE" sz="2400">
                <a:solidFill>
                  <a:schemeClr val="tx1"/>
                </a:solidFill>
              </a:rPr>
              <a:t>找出前</a:t>
            </a:r>
            <a:r>
              <a:rPr lang="de-DE" altLang="zh-CN" sz="2400">
                <a:solidFill>
                  <a:schemeClr val="tx1"/>
                </a:solidFill>
              </a:rPr>
              <a:t>i-1</a:t>
            </a:r>
            <a:r>
              <a:rPr lang="zh-CN" altLang="de-DE" sz="2400">
                <a:solidFill>
                  <a:schemeClr val="tx1"/>
                </a:solidFill>
              </a:rPr>
              <a:t>个节点中权值最小的节点下标</a:t>
            </a:r>
            <a:r>
              <a:rPr lang="de-DE" altLang="zh-CN" sz="2400">
                <a:solidFill>
                  <a:schemeClr val="tx1"/>
                </a:solidFill>
              </a:rPr>
              <a:t>  </a:t>
            </a:r>
            <a:endParaRPr lang="de-DE" altLang="zh-CN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>
                <a:solidFill>
                  <a:schemeClr val="tx1"/>
                </a:solidFill>
              </a:rPr>
              <a:t>    </a:t>
            </a:r>
            <a:r>
              <a:rPr lang="de-DE" altLang="zh-CN" sz="2400">
                <a:solidFill>
                  <a:schemeClr val="tx1"/>
                </a:solidFill>
              </a:rPr>
              <a:t>   HT[s1].parent = i;  </a:t>
            </a:r>
            <a:endParaRPr lang="de-DE" altLang="zh-CN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>
                <a:solidFill>
                  <a:schemeClr val="tx1"/>
                </a:solidFill>
              </a:rPr>
              <a:t>   </a:t>
            </a:r>
            <a:r>
              <a:rPr lang="de-DE" altLang="zh-CN" sz="2400">
                <a:solidFill>
                  <a:schemeClr val="tx1"/>
                </a:solidFill>
              </a:rPr>
              <a:t>    HT[s2].parent = i;  </a:t>
            </a:r>
            <a:endParaRPr lang="de-DE" altLang="zh-CN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>
                <a:solidFill>
                  <a:schemeClr val="tx1"/>
                </a:solidFill>
              </a:rPr>
              <a:t>   </a:t>
            </a:r>
            <a:r>
              <a:rPr lang="de-DE" altLang="zh-CN" sz="2400">
                <a:solidFill>
                  <a:schemeClr val="tx1"/>
                </a:solidFill>
              </a:rPr>
              <a:t>    HT[i].lchild = s1;  </a:t>
            </a:r>
            <a:endParaRPr lang="de-DE" altLang="zh-CN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de-DE" altLang="zh-CN" sz="2400">
                <a:solidFill>
                  <a:schemeClr val="tx1"/>
                </a:solidFill>
              </a:rPr>
              <a:t>   </a:t>
            </a:r>
            <a:r>
              <a:rPr lang="en-US" altLang="de-DE" sz="2400">
                <a:solidFill>
                  <a:schemeClr val="tx1"/>
                </a:solidFill>
              </a:rPr>
              <a:t> </a:t>
            </a:r>
            <a:r>
              <a:rPr lang="de-DE" altLang="zh-CN" sz="2400">
                <a:solidFill>
                  <a:schemeClr val="tx1"/>
                </a:solidFill>
              </a:rPr>
              <a:t> HT[i].rchild = s2;  </a:t>
            </a:r>
            <a:endParaRPr lang="de-DE" altLang="zh-CN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de-DE" altLang="zh-CN" sz="2400">
                <a:solidFill>
                  <a:schemeClr val="tx1"/>
                </a:solidFill>
              </a:rPr>
              <a:t>    </a:t>
            </a:r>
            <a:r>
              <a:rPr lang="en-US" altLang="de-DE" sz="2400">
                <a:solidFill>
                  <a:schemeClr val="tx1"/>
                </a:solidFill>
              </a:rPr>
              <a:t> </a:t>
            </a:r>
            <a:r>
              <a:rPr lang="de-DE" altLang="zh-CN" sz="2400">
                <a:solidFill>
                  <a:schemeClr val="tx1"/>
                </a:solidFill>
              </a:rPr>
              <a:t>HT[i].weight = HT[s1].weight + HT[s2].weight;  </a:t>
            </a:r>
            <a:endParaRPr lang="de-DE" altLang="zh-CN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de-DE" altLang="zh-CN" sz="2400">
                <a:solidFill>
                  <a:schemeClr val="tx1"/>
                </a:solidFill>
              </a:rPr>
              <a:t>   </a:t>
            </a:r>
            <a:r>
              <a:rPr lang="en-US" altLang="de-DE" sz="2400">
                <a:solidFill>
                  <a:schemeClr val="tx1"/>
                </a:solidFill>
              </a:rPr>
              <a:t>  </a:t>
            </a:r>
            <a:r>
              <a:rPr lang="de-DE" altLang="zh-CN" sz="2400">
                <a:solidFill>
                  <a:schemeClr val="tx1"/>
                </a:solidFill>
              </a:rPr>
              <a:t> }  </a:t>
            </a:r>
            <a:endParaRPr lang="de-DE" altLang="zh-CN" sz="2400">
              <a:solidFill>
                <a:schemeClr val="tx1"/>
              </a:solidFill>
            </a:endParaRPr>
          </a:p>
          <a:p>
            <a:endParaRPr lang="de-DE" altLang="zh-CN" sz="240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6370D4-3BB2-014E-96C5-7BF0C0C8DDE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2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内容占位符 2"/>
          <p:cNvSpPr>
            <a:spLocks noGrp="1"/>
          </p:cNvSpPr>
          <p:nvPr>
            <p:ph idx="1"/>
          </p:nvPr>
        </p:nvSpPr>
        <p:spPr>
          <a:xfrm>
            <a:off x="759460" y="1371600"/>
            <a:ext cx="8749665" cy="4114800"/>
          </a:xfrm>
        </p:spPr>
        <p:txBody>
          <a:bodyPr vert="horz" wrap="square" lIns="91440" tIns="45720" rIns="91440" bIns="45720" anchor="t" anchorCtr="0"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HC = (</a:t>
            </a:r>
            <a:r>
              <a:rPr lang="pl-PL" altLang="zh-CN" sz="1300" b="1">
                <a:solidFill>
                  <a:schemeClr val="tx1"/>
                </a:solidFill>
              </a:rPr>
              <a:t>char</a:t>
            </a:r>
            <a:r>
              <a:rPr lang="pl-PL" altLang="zh-CN" sz="1300">
                <a:solidFill>
                  <a:schemeClr val="tx1"/>
                </a:solidFill>
              </a:rPr>
              <a:t> **)malloc((n)*</a:t>
            </a:r>
            <a:r>
              <a:rPr lang="pl-PL" altLang="zh-CN" sz="1300" b="1">
                <a:solidFill>
                  <a:schemeClr val="tx1"/>
                </a:solidFill>
              </a:rPr>
              <a:t>sizeof</a:t>
            </a:r>
            <a:r>
              <a:rPr lang="pl-PL" altLang="zh-CN" sz="1300">
                <a:solidFill>
                  <a:schemeClr val="tx1"/>
                </a:solidFill>
              </a:rPr>
              <a:t>(</a:t>
            </a:r>
            <a:r>
              <a:rPr lang="pl-PL" altLang="zh-CN" sz="1300" b="1">
                <a:solidFill>
                  <a:schemeClr val="tx1"/>
                </a:solidFill>
              </a:rPr>
              <a:t>char</a:t>
            </a:r>
            <a:r>
              <a:rPr lang="pl-PL" altLang="zh-CN" sz="1300">
                <a:solidFill>
                  <a:schemeClr val="tx1"/>
                </a:solidFill>
              </a:rPr>
              <a:t> *));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code = (</a:t>
            </a:r>
            <a:r>
              <a:rPr lang="pl-PL" altLang="zh-CN" sz="1300" b="1">
                <a:solidFill>
                  <a:schemeClr val="tx1"/>
                </a:solidFill>
              </a:rPr>
              <a:t>char</a:t>
            </a:r>
            <a:r>
              <a:rPr lang="pl-PL" altLang="zh-CN" sz="1300">
                <a:solidFill>
                  <a:schemeClr val="tx1"/>
                </a:solidFill>
              </a:rPr>
              <a:t> *)malloc(n*</a:t>
            </a:r>
            <a:r>
              <a:rPr lang="pl-PL" altLang="zh-CN" sz="1300" b="1">
                <a:solidFill>
                  <a:schemeClr val="tx1"/>
                </a:solidFill>
              </a:rPr>
              <a:t>sizeof</a:t>
            </a:r>
            <a:r>
              <a:rPr lang="pl-PL" altLang="zh-CN" sz="1300">
                <a:solidFill>
                  <a:schemeClr val="tx1"/>
                </a:solidFill>
              </a:rPr>
              <a:t>(</a:t>
            </a:r>
            <a:r>
              <a:rPr lang="pl-PL" altLang="zh-CN" sz="1300" b="1">
                <a:solidFill>
                  <a:schemeClr val="tx1"/>
                </a:solidFill>
              </a:rPr>
              <a:t>char</a:t>
            </a:r>
            <a:r>
              <a:rPr lang="pl-PL" altLang="zh-CN" sz="1300">
                <a:solidFill>
                  <a:schemeClr val="tx1"/>
                </a:solidFill>
              </a:rPr>
              <a:t>));//</a:t>
            </a:r>
            <a:r>
              <a:rPr lang="zh-CN" altLang="pl-PL" sz="1300">
                <a:solidFill>
                  <a:schemeClr val="tx1"/>
                </a:solidFill>
              </a:rPr>
              <a:t>使用了第</a:t>
            </a:r>
            <a:r>
              <a:rPr lang="pl-PL" altLang="zh-CN" sz="1300">
                <a:solidFill>
                  <a:schemeClr val="tx1"/>
                </a:solidFill>
              </a:rPr>
              <a:t>0</a:t>
            </a:r>
            <a:r>
              <a:rPr lang="zh-CN" altLang="pl-PL" sz="1300">
                <a:solidFill>
                  <a:schemeClr val="tx1"/>
                </a:solidFill>
              </a:rPr>
              <a:t>单元</a:t>
            </a:r>
            <a:r>
              <a:rPr lang="pl-PL" altLang="zh-CN" sz="1300">
                <a:solidFill>
                  <a:schemeClr val="tx1"/>
                </a:solidFill>
              </a:rPr>
              <a:t>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</a:t>
            </a:r>
            <a:r>
              <a:rPr lang="pl-PL" altLang="zh-CN" sz="1300" b="1">
                <a:solidFill>
                  <a:schemeClr val="tx1"/>
                </a:solidFill>
              </a:rPr>
              <a:t>for</a:t>
            </a:r>
            <a:r>
              <a:rPr lang="pl-PL" altLang="zh-CN" sz="1300">
                <a:solidFill>
                  <a:schemeClr val="tx1"/>
                </a:solidFill>
              </a:rPr>
              <a:t> ( i = 1; i &lt;= n; i++ )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{   </a:t>
            </a:r>
            <a:r>
              <a:rPr lang="pl-PL" altLang="zh-CN" sz="1300" b="1">
                <a:solidFill>
                  <a:schemeClr val="tx1"/>
                </a:solidFill>
              </a:rPr>
              <a:t>for</a:t>
            </a:r>
            <a:r>
              <a:rPr lang="pl-PL" altLang="zh-CN" sz="1300">
                <a:solidFill>
                  <a:schemeClr val="tx1"/>
                </a:solidFill>
              </a:rPr>
              <a:t> ( c = i, f = HT[c].parent, j = 0; f != 0; c = HT[c].parent, f = HT[c].parent,  j++ )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</a:t>
            </a:r>
            <a:r>
              <a:rPr lang="zh-CN" altLang="en-US" sz="1300">
                <a:solidFill>
                  <a:schemeClr val="tx1"/>
                </a:solidFill>
              </a:rPr>
              <a:t>   </a:t>
            </a:r>
            <a:r>
              <a:rPr lang="pl-PL" altLang="zh-CN" sz="1300">
                <a:solidFill>
                  <a:schemeClr val="tx1"/>
                </a:solidFill>
              </a:rPr>
              <a:t> {//</a:t>
            </a:r>
            <a:r>
              <a:rPr lang="zh-CN" altLang="pl-PL" sz="1300">
                <a:solidFill>
                  <a:schemeClr val="tx1"/>
                </a:solidFill>
              </a:rPr>
              <a:t>从叶子扫描到根</a:t>
            </a:r>
            <a:r>
              <a:rPr lang="pl-PL" altLang="zh-CN" sz="1300">
                <a:solidFill>
                  <a:schemeClr val="tx1"/>
                </a:solidFill>
              </a:rPr>
              <a:t>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 </a:t>
            </a:r>
            <a:r>
              <a:rPr lang="zh-CN" altLang="en-US" sz="1300">
                <a:solidFill>
                  <a:schemeClr val="tx1"/>
                </a:solidFill>
              </a:rPr>
              <a:t>   </a:t>
            </a:r>
            <a:r>
              <a:rPr lang="pl-PL" altLang="zh-CN" sz="1300">
                <a:solidFill>
                  <a:schemeClr val="tx1"/>
                </a:solidFill>
              </a:rPr>
              <a:t>   </a:t>
            </a:r>
            <a:r>
              <a:rPr lang="pl-PL" altLang="zh-CN" sz="1300" b="1">
                <a:solidFill>
                  <a:schemeClr val="tx1"/>
                </a:solidFill>
              </a:rPr>
              <a:t>if</a:t>
            </a:r>
            <a:r>
              <a:rPr lang="pl-PL" altLang="zh-CN" sz="1300">
                <a:solidFill>
                  <a:schemeClr val="tx1"/>
                </a:solidFill>
              </a:rPr>
              <a:t> ( HT[f].lchild == c ) 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    {    code[j] = '0';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    }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    </a:t>
            </a:r>
            <a:r>
              <a:rPr lang="pl-PL" altLang="zh-CN" sz="1300" b="1">
                <a:solidFill>
                  <a:schemeClr val="tx1"/>
                </a:solidFill>
              </a:rPr>
              <a:t>else</a:t>
            </a:r>
            <a:r>
              <a:rPr lang="pl-PL" altLang="zh-CN" sz="1300">
                <a:solidFill>
                  <a:schemeClr val="tx1"/>
                </a:solidFill>
              </a:rPr>
              <a:t> </a:t>
            </a:r>
            <a:r>
              <a:rPr lang="pl-PL" altLang="zh-CN" sz="1300" b="1">
                <a:solidFill>
                  <a:schemeClr val="tx1"/>
                </a:solidFill>
              </a:rPr>
              <a:t>if</a:t>
            </a:r>
            <a:r>
              <a:rPr lang="pl-PL" altLang="zh-CN" sz="1300">
                <a:solidFill>
                  <a:schemeClr val="tx1"/>
                </a:solidFill>
              </a:rPr>
              <a:t>(HT[f].rchild == c)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    {  code[j] = '1';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    } 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}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code[j] = '\0';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HC[i] = (</a:t>
            </a:r>
            <a:r>
              <a:rPr lang="pl-PL" altLang="zh-CN" sz="1300" b="1">
                <a:solidFill>
                  <a:schemeClr val="tx1"/>
                </a:solidFill>
              </a:rPr>
              <a:t>char</a:t>
            </a:r>
            <a:r>
              <a:rPr lang="pl-PL" altLang="zh-CN" sz="1300">
                <a:solidFill>
                  <a:schemeClr val="tx1"/>
                </a:solidFill>
              </a:rPr>
              <a:t> *)malloc(strlen(code)*</a:t>
            </a:r>
            <a:r>
              <a:rPr lang="pl-PL" altLang="zh-CN" sz="1300" b="1">
                <a:solidFill>
                  <a:schemeClr val="tx1"/>
                </a:solidFill>
              </a:rPr>
              <a:t>sizeof</a:t>
            </a:r>
            <a:r>
              <a:rPr lang="pl-PL" altLang="zh-CN" sz="1300">
                <a:solidFill>
                  <a:schemeClr val="tx1"/>
                </a:solidFill>
              </a:rPr>
              <a:t>(</a:t>
            </a:r>
            <a:r>
              <a:rPr lang="pl-PL" altLang="zh-CN" sz="1300" b="1">
                <a:solidFill>
                  <a:schemeClr val="tx1"/>
                </a:solidFill>
              </a:rPr>
              <a:t>char</a:t>
            </a:r>
            <a:r>
              <a:rPr lang="pl-PL" altLang="zh-CN" sz="1300">
                <a:solidFill>
                  <a:schemeClr val="tx1"/>
                </a:solidFill>
              </a:rPr>
              <a:t>));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strcpy(HC[i],code);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altLang="zh-CN" sz="1300">
                <a:solidFill>
                  <a:schemeClr val="tx1"/>
                </a:solidFill>
              </a:rPr>
              <a:t>    }  </a:t>
            </a:r>
            <a:endParaRPr lang="pl-PL" altLang="zh-CN" sz="13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pl-PL" altLang="zh-CN" sz="1300">
                <a:solidFill>
                  <a:schemeClr val="tx1"/>
                </a:solidFill>
              </a:rPr>
            </a:br>
            <a:endParaRPr lang="pl-PL" altLang="zh-CN" sz="130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EB60E0-C2B5-1246-AD5C-2AFD534C6826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2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55EA50-7977-B14C-9DEA-25A27769219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02" name="文本框 7"/>
          <p:cNvSpPr txBox="1"/>
          <p:nvPr/>
        </p:nvSpPr>
        <p:spPr>
          <a:xfrm>
            <a:off x="694055" y="1751965"/>
            <a:ext cx="11082020" cy="39319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>
                <a:latin typeface="黑体" panose="02010609060101010101" charset="-120"/>
                <a:ea typeface="黑体" panose="02010609060101010101" charset="-120"/>
              </a:rPr>
              <a:t>1.</a:t>
            </a:r>
            <a:r>
              <a:rPr lang="zh-CN" altLang="en-US" sz="2400" b="1">
                <a:latin typeface="黑体" panose="02010609060101010101" charset="-120"/>
                <a:ea typeface="黑体" panose="02010609060101010101" charset="-120"/>
              </a:rPr>
              <a:t>前缀码</a:t>
            </a:r>
            <a:endParaRPr lang="zh-CN" altLang="en-US" sz="2400" b="1">
              <a:latin typeface="黑体" panose="02010609060101010101" charset="-120"/>
              <a:ea typeface="黑体" panose="02010609060101010101" charset="-120"/>
            </a:endParaRPr>
          </a:p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对每一个字符规定一个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0,1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串作为其代码，并要求任一字符的代码都不是其他字符代码的前缀。这种编码称为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前缀码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eaLnBrk="0" hangingPunct="0"/>
            <a:r>
              <a:rPr lang="en-US" altLang="zh-CN" sz="2400">
                <a:latin typeface="Arial" panose="020B0604020202020204" pitchFamily="34" charset="0"/>
              </a:rPr>
              <a:t>A:0</a:t>
            </a:r>
            <a:r>
              <a:rPr lang="zh-CN" altLang="en-US" sz="2400">
                <a:latin typeface="Arial" panose="020B0604020202020204" pitchFamily="34" charset="0"/>
              </a:rPr>
              <a:t>     </a:t>
            </a:r>
            <a:endParaRPr lang="zh-CN" altLang="en-US" sz="2400">
              <a:latin typeface="Arial" panose="020B0604020202020204" pitchFamily="34" charset="0"/>
            </a:endParaRPr>
          </a:p>
          <a:p>
            <a:pPr lvl="2" eaLnBrk="0" hangingPunct="0"/>
            <a:r>
              <a:rPr lang="en-US" altLang="zh-CN" sz="2400">
                <a:latin typeface="Arial" panose="020B0604020202020204" pitchFamily="34" charset="0"/>
              </a:rPr>
              <a:t>B:101</a:t>
            </a:r>
            <a:r>
              <a:rPr lang="zh-CN" altLang="en-US" sz="2400">
                <a:latin typeface="Arial" panose="020B0604020202020204" pitchFamily="34" charset="0"/>
              </a:rPr>
              <a:t>      </a:t>
            </a:r>
            <a:endParaRPr lang="zh-CN" altLang="en-US" sz="2400">
              <a:latin typeface="Arial" panose="020B0604020202020204" pitchFamily="34" charset="0"/>
            </a:endParaRPr>
          </a:p>
          <a:p>
            <a:pPr lvl="2" eaLnBrk="0" hangingPunct="0"/>
            <a:r>
              <a:rPr lang="en-US" altLang="zh-CN" sz="2400">
                <a:latin typeface="Arial" panose="020B0604020202020204" pitchFamily="34" charset="0"/>
              </a:rPr>
              <a:t>C:100</a:t>
            </a:r>
            <a:r>
              <a:rPr lang="zh-CN" altLang="en-US" sz="2400">
                <a:latin typeface="Arial" panose="020B0604020202020204" pitchFamily="34" charset="0"/>
              </a:rPr>
              <a:t>    </a:t>
            </a:r>
            <a:endParaRPr lang="zh-CN" altLang="en-US" sz="2400">
              <a:latin typeface="Arial" panose="020B0604020202020204" pitchFamily="34" charset="0"/>
            </a:endParaRPr>
          </a:p>
          <a:p>
            <a:pPr lvl="2" eaLnBrk="0" hangingPunct="0"/>
            <a:r>
              <a:rPr lang="en-US" altLang="zh-CN" sz="2400">
                <a:latin typeface="Arial" panose="020B0604020202020204" pitchFamily="34" charset="0"/>
              </a:rPr>
              <a:t>D:111</a:t>
            </a:r>
            <a:endParaRPr lang="en-US" altLang="zh-CN" sz="2400">
              <a:latin typeface="Arial" panose="020B0604020202020204" pitchFamily="34" charset="0"/>
            </a:endParaRPr>
          </a:p>
          <a:p>
            <a:pPr lvl="2" eaLnBrk="0" hangingPunct="0"/>
            <a:r>
              <a:rPr lang="en-US" altLang="zh-CN" sz="2400">
                <a:latin typeface="Arial" panose="020B0604020202020204" pitchFamily="34" charset="0"/>
              </a:rPr>
              <a:t>E:1101</a:t>
            </a:r>
            <a:endParaRPr lang="zh-CN" altLang="en-US" sz="2400">
              <a:latin typeface="Arial" panose="020B0604020202020204" pitchFamily="34" charset="0"/>
            </a:endParaRPr>
          </a:p>
          <a:p>
            <a:pPr lvl="2" eaLnBrk="0" hangingPunct="0"/>
            <a:r>
              <a:rPr lang="en-US" altLang="zh-CN" sz="2400">
                <a:latin typeface="Arial" panose="020B0604020202020204" pitchFamily="34" charset="0"/>
              </a:rPr>
              <a:t>F:1100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3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内容占位符 2"/>
          <p:cNvSpPr>
            <a:spLocks noGrp="1"/>
          </p:cNvSpPr>
          <p:nvPr>
            <p:ph idx="1"/>
          </p:nvPr>
        </p:nvSpPr>
        <p:spPr>
          <a:xfrm>
            <a:off x="608400" y="1641530"/>
            <a:ext cx="10969200" cy="4759200"/>
          </a:xfrm>
        </p:spPr>
        <p:txBody>
          <a:bodyPr vert="horz" wrap="square" lIns="91440" tIns="45720" rIns="91440" bIns="45720" anchor="t" anchorCtr="0"/>
          <a:p>
            <a:r>
              <a:rPr lang="zh-CN" altLang="en-US" sz="2400">
                <a:solidFill>
                  <a:schemeClr val="tx1"/>
                </a:solidFill>
              </a:rPr>
              <a:t>哈夫曼树：又称最优树，是一条带权路径长度最短的树。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树的带权路径长度：树中所有叶子节点的带权路径长度之和。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WPL=w</a:t>
            </a:r>
            <a:r>
              <a:rPr lang="en-US" altLang="zh-CN" sz="2400" baseline="-25000">
                <a:solidFill>
                  <a:schemeClr val="tx1"/>
                </a:solidFill>
              </a:rPr>
              <a:t>1</a:t>
            </a:r>
            <a:r>
              <a:rPr lang="en-US" altLang="zh-CN" sz="2400">
                <a:solidFill>
                  <a:schemeClr val="tx1"/>
                </a:solidFill>
              </a:rPr>
              <a:t>*L</a:t>
            </a:r>
            <a:r>
              <a:rPr lang="en-US" altLang="zh-CN" sz="2400" baseline="-25000">
                <a:solidFill>
                  <a:schemeClr val="tx1"/>
                </a:solidFill>
              </a:rPr>
              <a:t>1</a:t>
            </a:r>
            <a:r>
              <a:rPr lang="en-US" altLang="zh-CN" sz="2400">
                <a:solidFill>
                  <a:schemeClr val="tx1"/>
                </a:solidFill>
              </a:rPr>
              <a:t>+w</a:t>
            </a:r>
            <a:r>
              <a:rPr lang="en-US" altLang="zh-CN" sz="2400" baseline="-250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*L</a:t>
            </a:r>
            <a:r>
              <a:rPr lang="en-US" altLang="zh-CN" sz="2400" baseline="-250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+</a:t>
            </a:r>
            <a:r>
              <a:rPr lang="is-IS" altLang="zh-CN" sz="2400">
                <a:solidFill>
                  <a:schemeClr val="tx1"/>
                </a:solidFill>
              </a:rPr>
              <a:t>…+</a:t>
            </a:r>
            <a:r>
              <a:rPr lang="en-US" altLang="zh-CN" sz="2400">
                <a:solidFill>
                  <a:schemeClr val="tx1"/>
                </a:solidFill>
              </a:rPr>
              <a:t>w</a:t>
            </a:r>
            <a:r>
              <a:rPr lang="is-IS" altLang="zh-CN" sz="2400" baseline="-25000">
                <a:solidFill>
                  <a:schemeClr val="tx1"/>
                </a:solidFill>
              </a:rPr>
              <a:t>n</a:t>
            </a:r>
            <a:r>
              <a:rPr lang="is-IS" altLang="zh-CN" sz="2400">
                <a:solidFill>
                  <a:schemeClr val="tx1"/>
                </a:solidFill>
              </a:rPr>
              <a:t>*L</a:t>
            </a:r>
            <a:r>
              <a:rPr lang="is-IS" altLang="zh-CN" sz="2400" baseline="-25000">
                <a:solidFill>
                  <a:schemeClr val="tx1"/>
                </a:solidFill>
              </a:rPr>
              <a:t>n</a:t>
            </a:r>
            <a:endParaRPr lang="is-IS" altLang="zh-CN" sz="2400" baseline="-25000">
              <a:solidFill>
                <a:schemeClr val="tx1"/>
              </a:solidFill>
            </a:endParaRPr>
          </a:p>
          <a:p>
            <a:endParaRPr lang="is-IS" altLang="zh-CN" sz="2400" baseline="-2500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23C49D-255D-1D47-B5DB-BC910E575E71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3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47488-6B32-1844-806D-7B2CABFF32CB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851" name="图片 4"/>
          <p:cNvPicPr>
            <a:picLocks noChangeAspect="1"/>
          </p:cNvPicPr>
          <p:nvPr/>
        </p:nvPicPr>
        <p:blipFill>
          <a:blip r:embed="rId1"/>
          <a:srcRect l="11761" t="9592" r="17641"/>
          <a:stretch>
            <a:fillRect/>
          </a:stretch>
        </p:blipFill>
        <p:spPr>
          <a:xfrm>
            <a:off x="2424113" y="1884363"/>
            <a:ext cx="2592387" cy="272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852" name="图片 5"/>
          <p:cNvPicPr>
            <a:picLocks noChangeAspect="1"/>
          </p:cNvPicPr>
          <p:nvPr/>
        </p:nvPicPr>
        <p:blipFill>
          <a:blip r:embed="rId2"/>
          <a:srcRect l="11147" r="9447"/>
          <a:stretch>
            <a:fillRect/>
          </a:stretch>
        </p:blipFill>
        <p:spPr>
          <a:xfrm>
            <a:off x="5664200" y="1587500"/>
            <a:ext cx="4103688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53" name="文本框 6"/>
          <p:cNvSpPr txBox="1"/>
          <p:nvPr/>
        </p:nvSpPr>
        <p:spPr>
          <a:xfrm>
            <a:off x="2522538" y="4919663"/>
            <a:ext cx="64801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的权值分别为：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6959600" y="4790058"/>
            <a:ext cx="3384550" cy="1456184"/>
          </a:xfrm>
          <a:prstGeom prst="irregularSeal2">
            <a:avLst/>
          </a:prstGeom>
          <a:solidFill>
            <a:schemeClr val="accent5">
              <a:lumMod val="60000"/>
              <a:lumOff val="40000"/>
            </a:schemeClr>
          </a:solidFill>
          <a:ln w="63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b="0" i="0" u="none" strike="noStrike" kern="1200" cap="none" spc="0" normalizeH="0" baseline="0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计算两棵树的带权路径</a:t>
            </a:r>
            <a:endParaRPr kumimoji="0" lang="zh-CN" altLang="en-US" b="0" i="0" u="none" strike="noStrike" kern="1200" cap="none" spc="0" normalizeH="0" baseline="0" noProof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3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内容占位符 2"/>
          <p:cNvSpPr>
            <a:spLocks noGrp="1"/>
          </p:cNvSpPr>
          <p:nvPr>
            <p:ph idx="1"/>
          </p:nvPr>
        </p:nvSpPr>
        <p:spPr>
          <a:xfrm>
            <a:off x="608330" y="1624330"/>
            <a:ext cx="11226800" cy="4759325"/>
          </a:xfrm>
        </p:spPr>
        <p:txBody>
          <a:bodyPr vert="horz" wrap="square" lIns="91440" tIns="45720" rIns="91440" bIns="45720" anchor="t" anchorCtr="0"/>
          <a:p>
            <a:r>
              <a:rPr lang="zh-CN" altLang="en-US" sz="2400">
                <a:solidFill>
                  <a:schemeClr val="tx1"/>
                </a:solidFill>
              </a:rPr>
              <a:t>将所有节点看成独立的树，且左右子树都为空，没有父节点；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挑选两棵根节点权值最小的没有父节点的树，生成一个节点作为它们的父节点，父节点的权值等于他们的权值之和；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重复第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步，直到最后变成一棵树。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0F9E71-EF15-D140-8098-D58052FFB21F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3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236960" cy="4759325"/>
          </a:xfrm>
        </p:spPr>
        <p:txBody>
          <a:bodyPr vert="horz" wrap="square" lIns="91440" tIns="45720" rIns="91440" bIns="45720" anchor="t" anchorCtr="0"/>
          <a:p>
            <a:r>
              <a:rPr lang="en-US" altLang="zh-CN" sz="2400">
                <a:solidFill>
                  <a:schemeClr val="tx1"/>
                </a:solidFill>
              </a:rPr>
              <a:t>Huffman </a:t>
            </a:r>
            <a:r>
              <a:rPr lang="zh-CN" altLang="en-US" sz="2400">
                <a:solidFill>
                  <a:schemeClr val="tx1"/>
                </a:solidFill>
              </a:rPr>
              <a:t>树是所谓的正则二叉树，只有度为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和度为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的结点，根据二叉树的性质，</a:t>
            </a:r>
            <a:r>
              <a:rPr lang="en-US" altLang="zh-CN" sz="2400">
                <a:solidFill>
                  <a:schemeClr val="tx1"/>
                </a:solidFill>
              </a:rPr>
              <a:t>n0 = n2 + 1</a:t>
            </a:r>
            <a:r>
              <a:rPr lang="zh-CN" altLang="en-US" sz="2400">
                <a:solidFill>
                  <a:schemeClr val="tx1"/>
                </a:solidFill>
              </a:rPr>
              <a:t>，因此该树中度为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的结点数量为</a:t>
            </a:r>
            <a:r>
              <a:rPr lang="en-US" altLang="zh-CN" sz="2400">
                <a:solidFill>
                  <a:schemeClr val="tx1"/>
                </a:solidFill>
              </a:rPr>
              <a:t>n-1</a:t>
            </a:r>
            <a:r>
              <a:rPr lang="zh-CN" altLang="en-US" sz="2400">
                <a:solidFill>
                  <a:schemeClr val="tx1"/>
                </a:solidFill>
              </a:rPr>
              <a:t>，于是一共有</a:t>
            </a:r>
            <a:r>
              <a:rPr lang="en-US" altLang="zh-CN" sz="2400">
                <a:solidFill>
                  <a:schemeClr val="tx1"/>
                </a:solidFill>
              </a:rPr>
              <a:t>2n-1</a:t>
            </a:r>
            <a:r>
              <a:rPr lang="zh-CN" altLang="en-US" sz="2400">
                <a:solidFill>
                  <a:schemeClr val="tx1"/>
                </a:solidFill>
              </a:rPr>
              <a:t>个结点。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0370FA-6870-E84E-BEFF-BA064BABD9D2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3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FA6DD1-FB69-E345-91A5-54424E6FE636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9923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038"/>
          <a:stretch>
            <a:fillRect/>
          </a:stretch>
        </p:blipFill>
        <p:spPr>
          <a:xfrm>
            <a:off x="762635" y="1486535"/>
            <a:ext cx="10455275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924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2635" y="4014470"/>
            <a:ext cx="5967730" cy="2530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3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pic>
        <p:nvPicPr>
          <p:cNvPr id="210946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85000" y="4014470"/>
            <a:ext cx="4921250" cy="2529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C3B1B1-A243-0748-A84C-CDDB723AE80A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094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918" y="1377950"/>
            <a:ext cx="4360862" cy="295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0948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853" y="1313498"/>
            <a:ext cx="4059237" cy="296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0949" name="文本框 7"/>
          <p:cNvSpPr txBox="1"/>
          <p:nvPr/>
        </p:nvSpPr>
        <p:spPr>
          <a:xfrm>
            <a:off x="864235" y="4882515"/>
            <a:ext cx="99929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编码产生：从叶节点往根扫描，若为左子树则标记为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，为右子树则标记为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>
                <a:latin typeface="Arial" panose="020B0604020202020204" pitchFamily="34" charset="0"/>
              </a:rPr>
              <a:t>A:0</a:t>
            </a:r>
            <a:r>
              <a:rPr lang="zh-CN" altLang="en-US" sz="2400">
                <a:latin typeface="Arial" panose="020B0604020202020204" pitchFamily="34" charset="0"/>
              </a:rPr>
              <a:t>     </a:t>
            </a:r>
            <a:r>
              <a:rPr lang="en-US" altLang="zh-CN" sz="2400">
                <a:latin typeface="Arial" panose="020B0604020202020204" pitchFamily="34" charset="0"/>
              </a:rPr>
              <a:t>B:101</a:t>
            </a:r>
            <a:r>
              <a:rPr lang="zh-CN" altLang="en-US" sz="2400">
                <a:latin typeface="Arial" panose="020B0604020202020204" pitchFamily="34" charset="0"/>
              </a:rPr>
              <a:t>      </a:t>
            </a:r>
            <a:r>
              <a:rPr lang="en-US" altLang="zh-CN" sz="2400">
                <a:latin typeface="Arial" panose="020B0604020202020204" pitchFamily="34" charset="0"/>
              </a:rPr>
              <a:t>C:100</a:t>
            </a: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D:111</a:t>
            </a:r>
            <a:endParaRPr lang="en-US" altLang="zh-CN" sz="240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>
                <a:latin typeface="Arial" panose="020B0604020202020204" pitchFamily="34" charset="0"/>
              </a:rPr>
              <a:t>E:1101</a:t>
            </a: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F:1100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3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355A6A-3D2C-394C-A337-123C4282116D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19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黑体" panose="02010609060101010101" charset="-120"/>
                <a:ea typeface="黑体" panose="02010609060101010101" charset="-120"/>
              </a:rPr>
              <a:t>4.4 </a:t>
            </a:r>
            <a:r>
              <a:rPr lang="zh-CN" altLang="en-US">
                <a:latin typeface="黑体" panose="02010609060101010101" charset="-120"/>
                <a:ea typeface="黑体" panose="02010609060101010101" charset="-120"/>
              </a:rPr>
              <a:t>哈夫曼编码</a:t>
            </a:r>
            <a:endParaRPr lang="zh-CN" altLang="en-US">
              <a:latin typeface="黑体" panose="02010609060101010101" charset="-120"/>
              <a:ea typeface="黑体" panose="02010609060101010101" charset="-120"/>
            </a:endParaRPr>
          </a:p>
        </p:txBody>
      </p:sp>
      <p:sp>
        <p:nvSpPr>
          <p:cNvPr id="44339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97790" y="1597025"/>
            <a:ext cx="10712450" cy="4251960"/>
          </a:xfrm>
          <a:blipFill rotWithShape="0">
            <a:blip r:embed="rId1"/>
            <a:stretch>
              <a:fillRect t="-1630"/>
            </a:stretch>
          </a:blipFill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5114925" y="3569336"/>
            <a:ext cx="23241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charset="-122"/>
                <a:cs typeface="+mn-cs"/>
                <a:sym typeface="+mn-ea"/>
              </a:rPr>
              <a:t>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3250,&quot;width&quot;:14232.499212598424}"/>
</p:tagLst>
</file>

<file path=ppt/tags/tag64.xml><?xml version="1.0" encoding="utf-8"?>
<p:tagLst xmlns:p="http://schemas.openxmlformats.org/presentationml/2006/main">
  <p:tag name="KSO_WM_UNIT_PLACING_PICTURE_USER_VIEWPORT" val="{&quot;height&quot;:3985,&quot;width&quot;:9398}"/>
</p:tagLst>
</file>

<file path=ppt/tags/tag65.xml><?xml version="1.0" encoding="utf-8"?>
<p:tagLst xmlns:p="http://schemas.openxmlformats.org/presentationml/2006/main">
  <p:tag name="KSO_WM_UNIT_PLACING_PICTURE_USER_VIEWPORT" val="{&quot;height&quot;:3630,&quot;width&quot;:7750}"/>
</p:tagLst>
</file>

<file path=ppt/tags/tag66.xml><?xml version="1.0" encoding="utf-8"?>
<p:tagLst xmlns:p="http://schemas.openxmlformats.org/presentationml/2006/main">
  <p:tag name="KSO_WM_UNIT_TABLE_BEAUTIFY" val="smartTable{b9deb27a-dc9d-4cac-a0c7-5267cef1ce17}"/>
  <p:tag name="TABLE_ENDDRAG_ORIGIN_RECT" val="750*165"/>
  <p:tag name="TABLE_ENDDRAG_RECT" val="82*130*750*165"/>
</p:tagLst>
</file>

<file path=ppt/tags/tag67.xml><?xml version="1.0" encoding="utf-8"?>
<p:tagLst xmlns:p="http://schemas.openxmlformats.org/presentationml/2006/main">
  <p:tag name="COMMONDATA" val="eyJoZGlkIjoiOWRhYmE5Njk4YzVlYTA0ZDdmMDdmNWI0MTMzNTBlMD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2478</Words>
  <Application>WPS 演示</Application>
  <PresentationFormat>宽屏</PresentationFormat>
  <Paragraphs>253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黑体</vt:lpstr>
      <vt:lpstr>楷体_GB2312</vt:lpstr>
      <vt:lpstr>新宋体</vt:lpstr>
      <vt:lpstr>Times New Roman</vt:lpstr>
      <vt:lpstr>华文行楷</vt:lpstr>
      <vt:lpstr>Consolas</vt:lpstr>
      <vt:lpstr>Office 主题​​</vt:lpstr>
      <vt:lpstr>4.4 哈夫曼编码</vt:lpstr>
      <vt:lpstr>4.4 哈夫曼编码</vt:lpstr>
      <vt:lpstr>4.4 哈夫曼编码</vt:lpstr>
      <vt:lpstr>4.4 哈夫曼编码</vt:lpstr>
      <vt:lpstr>4.4 哈夫曼编码</vt:lpstr>
      <vt:lpstr>4.4 哈夫曼编码</vt:lpstr>
      <vt:lpstr>4.4 哈夫曼编码</vt:lpstr>
      <vt:lpstr>4.4 哈夫曼编码</vt:lpstr>
      <vt:lpstr>4.4 哈夫曼编码</vt:lpstr>
      <vt:lpstr>4.4 哈夫曼编码</vt:lpstr>
      <vt:lpstr>4.4 哈夫曼编码</vt:lpstr>
      <vt:lpstr>4.4 哈夫曼编码</vt:lpstr>
      <vt:lpstr>4.4 哈夫曼编码</vt:lpstr>
      <vt:lpstr>4.4 哈夫曼编码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Leng</cp:lastModifiedBy>
  <cp:revision>178</cp:revision>
  <dcterms:created xsi:type="dcterms:W3CDTF">2019-06-19T02:08:00Z</dcterms:created>
  <dcterms:modified xsi:type="dcterms:W3CDTF">2022-10-23T11:20:13Z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D90D7A61C2604161B0558316857EB35D</vt:lpwstr>
  </property>
</Properties>
</file>