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  <p:sldId id="257" r:id="rId4"/>
    <p:sldId id="266" r:id="rId5"/>
    <p:sldId id="263" r:id="rId6"/>
    <p:sldId id="264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7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65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6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tags" Target="../tags/tag6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925" y="1289050"/>
            <a:ext cx="5518150" cy="4643755"/>
          </a:xfrm>
          <a:prstGeom prst="rect">
            <a:avLst/>
          </a:prstGeom>
          <a:noFill/>
          <a:ln>
            <a:noFill/>
          </a:ln>
        </p:spPr>
      </p:pic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4000" b="1" i="0" u="none" strike="noStrike" kern="1200" cap="none" spc="0" normalizeH="0" baseline="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黑体" panose="02010609060101010101" charset="-120"/>
                <a:cs typeface="+mj-cs"/>
              </a:rPr>
              <a:t>动态规划</a:t>
            </a:r>
            <a:r>
              <a:rPr kumimoji="1" lang="en-US" altLang="zh-CN" sz="4000" b="1" i="0" u="none" strike="noStrike" kern="1200" cap="none" spc="0" normalizeH="0" baseline="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黑体" panose="02010609060101010101" charset="-120"/>
                <a:cs typeface="+mj-cs"/>
              </a:rPr>
              <a:t>—0-1</a:t>
            </a:r>
            <a:r>
              <a:rPr kumimoji="1" lang="zh-CN" altLang="en-US" sz="4000" b="1" i="0" u="none" strike="noStrike" kern="1200" cap="none" spc="0" normalizeH="0" baseline="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黑体" panose="02010609060101010101" charset="-120"/>
                <a:cs typeface="+mj-cs"/>
              </a:rPr>
              <a:t>背包问题</a:t>
            </a:r>
            <a:endParaRPr kumimoji="1" lang="zh-CN" altLang="en-US" sz="4000" b="1" i="0" u="none" strike="noStrike" kern="1200" cap="none" spc="0" normalizeH="0" baseline="0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+mj-lt"/>
              <a:ea typeface="黑体" panose="02010609060101010101" charset="-120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365" y="1289050"/>
            <a:ext cx="4286250" cy="36290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94930" y="5283200"/>
            <a:ext cx="33737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rgbClr val="FF0000"/>
                </a:solidFill>
              </a:rPr>
              <a:t>超市大赢家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7" name="矩形 3"/>
          <p:cNvSpPr/>
          <p:nvPr/>
        </p:nvSpPr>
        <p:spPr>
          <a:xfrm>
            <a:off x="3219450" y="1271270"/>
            <a:ext cx="560832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for(int  i=n;i&gt;1;i--)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{  if(m[i][c]==m[i-1][c])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           x[i]=0;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    else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{         x[i]=1;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           c-=w[i];   }  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}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x[1]=(m[1][c]&gt;0)?1:0;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09602" name="Rectangle 2"/>
          <p:cNvSpPr>
            <a:spLocks noChangeArrowheads="1"/>
          </p:cNvSpPr>
          <p:nvPr/>
        </p:nvSpPr>
        <p:spPr bwMode="auto">
          <a:xfrm>
            <a:off x="2154873" y="174625"/>
            <a:ext cx="7345363" cy="795338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000" b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黑体" panose="02010609060101010101" charset="-120"/>
                <a:cs typeface="+mj-cs"/>
                <a:sym typeface="+mn-ea"/>
              </a:rPr>
              <a:t>动态规划</a:t>
            </a:r>
            <a:r>
              <a:rPr lang="en-US" altLang="zh-CN" sz="4000" b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黑体" panose="02010609060101010101" charset="-120"/>
                <a:cs typeface="+mj-cs"/>
                <a:sym typeface="+mn-ea"/>
              </a:rPr>
              <a:t>—0-1</a:t>
            </a:r>
            <a:r>
              <a:rPr lang="zh-CN" altLang="en-US" sz="4000" b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黑体" panose="02010609060101010101" charset="-120"/>
                <a:cs typeface="+mj-cs"/>
                <a:sym typeface="+mn-ea"/>
              </a:rPr>
              <a:t>背包问题</a:t>
            </a:r>
            <a:endParaRPr kumimoji="1" lang="ja-JP" altLang="en-US" sz="4000" b="1" i="0" u="none" strike="noStrike" kern="1200" cap="none" spc="0" normalizeH="0" baseline="0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+mn-lt"/>
              <a:ea typeface="黑体" panose="02010609060101010101" charset="-120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EEBA6D-2CFB-3D45-A71A-2DB1ED373876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4000" b="1" i="0" u="none" strike="noStrike" kern="1200" cap="none" spc="0" normalizeH="0" baseline="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黑体" panose="02010609060101010101" charset="-120"/>
                <a:cs typeface="+mj-cs"/>
              </a:rPr>
              <a:t>动态规划</a:t>
            </a:r>
            <a:r>
              <a:rPr kumimoji="1" lang="en-US" altLang="zh-CN" sz="4000" b="1" i="0" u="none" strike="noStrike" kern="1200" cap="none" spc="0" normalizeH="0" baseline="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黑体" panose="02010609060101010101" charset="-120"/>
                <a:cs typeface="+mj-cs"/>
              </a:rPr>
              <a:t>—0-1</a:t>
            </a:r>
            <a:r>
              <a:rPr kumimoji="1" lang="zh-CN" altLang="en-US" sz="4000" b="1" i="0" u="none" strike="noStrike" kern="1200" cap="none" spc="0" normalizeH="0" baseline="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黑体" panose="02010609060101010101" charset="-120"/>
                <a:cs typeface="+mj-cs"/>
              </a:rPr>
              <a:t>背包问题</a:t>
            </a:r>
            <a:endParaRPr kumimoji="1" lang="zh-CN" altLang="en-US" sz="4000" b="1" i="0" u="none" strike="noStrike" kern="1200" cap="none" spc="0" normalizeH="0" baseline="0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+mj-lt"/>
              <a:ea typeface="黑体" panose="02010609060101010101" charset="-120"/>
              <a:cs typeface="+mj-cs"/>
            </a:endParaRPr>
          </a:p>
        </p:txBody>
      </p:sp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4692650" y="3107373"/>
          <a:ext cx="165576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748665" imgH="431800" progId="Equation.3">
                  <p:embed/>
                </p:oleObj>
              </mc:Choice>
              <mc:Fallback>
                <p:oleObj name="" r:id="rId1" imgW="748665" imgH="4318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92650" y="3107373"/>
                        <a:ext cx="1655763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4079875" y="4338320"/>
          <a:ext cx="2881313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3" imgW="1218565" imgH="635000" progId="Equation.3">
                  <p:embed/>
                </p:oleObj>
              </mc:Choice>
              <mc:Fallback>
                <p:oleObj name="" r:id="rId3" imgW="1218565" imgH="6350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9875" y="4338320"/>
                        <a:ext cx="2881313" cy="150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3" name="Rectangle 5"/>
          <p:cNvSpPr/>
          <p:nvPr/>
        </p:nvSpPr>
        <p:spPr>
          <a:xfrm>
            <a:off x="1032510" y="1066800"/>
            <a:ext cx="1007046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给定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种物品和一背包。物品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的重量是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</a:t>
            </a:r>
            <a:r>
              <a:rPr lang="en-US" altLang="zh-CN" sz="24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，其价值为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</a:t>
            </a:r>
            <a:r>
              <a:rPr lang="en-US" altLang="zh-CN" sz="24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，背包的容量为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。问应如何选择装入背包的物品，使得装入背包中物品的总价值最大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</a:t>
            </a:r>
            <a:endParaRPr lang="en-US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0-1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背包问题是一个特殊的整数规划问题。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42235" y="1892935"/>
            <a:ext cx="6532880" cy="3228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08578" name="Rectangle 2"/>
          <p:cNvSpPr>
            <a:spLocks noGrp="1" noChangeArrowheads="1"/>
          </p:cNvSpPr>
          <p:nvPr/>
        </p:nvSpPr>
        <p:spPr>
          <a:xfrm>
            <a:off x="2209800" y="0"/>
            <a:ext cx="7772400" cy="11430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4000" b="1" i="0" u="none" strike="noStrike" kern="1200" cap="none" spc="0" normalizeH="0" baseline="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黑体" panose="02010609060101010101" charset="-120"/>
                <a:cs typeface="+mj-cs"/>
              </a:rPr>
              <a:t>动态规划</a:t>
            </a:r>
            <a:r>
              <a:rPr kumimoji="1" lang="en-US" altLang="zh-CN" sz="4000" b="1" i="0" u="none" strike="noStrike" kern="1200" cap="none" spc="0" normalizeH="0" baseline="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黑体" panose="02010609060101010101" charset="-120"/>
                <a:cs typeface="+mj-cs"/>
              </a:rPr>
              <a:t>—0-1</a:t>
            </a:r>
            <a:r>
              <a:rPr kumimoji="1" lang="zh-CN" altLang="en-US" sz="4000" b="1" i="0" u="none" strike="noStrike" kern="1200" cap="none" spc="0" normalizeH="0" baseline="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黑体" panose="02010609060101010101" charset="-120"/>
                <a:cs typeface="+mj-cs"/>
              </a:rPr>
              <a:t>背包问题</a:t>
            </a:r>
            <a:endParaRPr kumimoji="1" lang="zh-CN" altLang="en-US" sz="4000" b="1" i="0" u="none" strike="noStrike" kern="1200" cap="none" spc="0" normalizeH="0" baseline="0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+mj-lt"/>
              <a:ea typeface="黑体" panose="02010609060101010101" charset="-120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7105" y="1249045"/>
            <a:ext cx="1066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解决方案</a:t>
            </a:r>
            <a:r>
              <a:rPr lang="en-US" altLang="zh-CN" sz="2400">
                <a:sym typeface="+mn-ea"/>
              </a:rPr>
              <a:t>——</a:t>
            </a:r>
            <a:r>
              <a:rPr lang="zh-CN" altLang="en-US" sz="2400">
                <a:sym typeface="+mn-ea"/>
              </a:rPr>
              <a:t>枚举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4000" b="1" i="0" u="none" strike="noStrike" kern="1200" cap="none" spc="0" normalizeH="0" baseline="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黑体" panose="02010609060101010101" charset="-120"/>
                <a:cs typeface="+mj-cs"/>
              </a:rPr>
              <a:t>动态规划</a:t>
            </a:r>
            <a:r>
              <a:rPr kumimoji="1" lang="en-US" altLang="zh-CN" sz="4000" b="1" i="0" u="none" strike="noStrike" kern="1200" cap="none" spc="0" normalizeH="0" baseline="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黑体" panose="02010609060101010101" charset="-120"/>
                <a:cs typeface="+mj-cs"/>
              </a:rPr>
              <a:t>—0-1</a:t>
            </a:r>
            <a:r>
              <a:rPr kumimoji="1" lang="zh-CN" altLang="en-US" sz="4000" b="1" i="0" u="none" strike="noStrike" kern="1200" cap="none" spc="0" normalizeH="0" baseline="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黑体" panose="02010609060101010101" charset="-120"/>
                <a:cs typeface="+mj-cs"/>
              </a:rPr>
              <a:t>背包问题</a:t>
            </a:r>
            <a:endParaRPr kumimoji="1" lang="zh-CN" altLang="en-US" sz="4000" b="1" i="0" u="none" strike="noStrike" kern="1200" cap="none" spc="0" normalizeH="0" baseline="0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+mj-lt"/>
              <a:ea typeface="黑体" panose="02010609060101010101" charset="-120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7105" y="1249045"/>
            <a:ext cx="1066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最优子结构</a:t>
            </a:r>
            <a:endParaRPr lang="zh-CN" altLang="en-US" sz="2400"/>
          </a:p>
        </p:txBody>
      </p:sp>
      <p:sp>
        <p:nvSpPr>
          <p:cNvPr id="100" name="文本框 99"/>
          <p:cNvSpPr txBox="1"/>
          <p:nvPr/>
        </p:nvSpPr>
        <p:spPr>
          <a:xfrm>
            <a:off x="1068705" y="1815465"/>
            <a:ext cx="1016889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证明：</a:t>
            </a:r>
            <a:r>
              <a:rPr lang="zh-CN" sz="24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{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x</a:t>
            </a:r>
            <a:r>
              <a:rPr lang="en-US" sz="24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x</a:t>
            </a:r>
            <a:r>
              <a:rPr lang="en-US" sz="24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,...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x</a:t>
            </a:r>
            <a:r>
              <a:rPr lang="en-US" sz="24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}</a:t>
            </a:r>
            <a:r>
              <a:rPr lang="zh-CN" sz="24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为问题最优解，那么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{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x</a:t>
            </a:r>
            <a:r>
              <a:rPr lang="en-US" sz="24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x</a:t>
            </a:r>
            <a:r>
              <a:rPr lang="en-US" sz="24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 ...,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x</a:t>
            </a:r>
            <a:r>
              <a:rPr lang="en-US" sz="24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}</a:t>
            </a:r>
            <a:r>
              <a:rPr lang="zh-CN" sz="24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子问题具有最优解。</a:t>
            </a:r>
            <a:endParaRPr lang="zh-CN" sz="24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</a:pPr>
            <a:r>
              <a:rPr lang="zh-CN" sz="24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假设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{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x</a:t>
            </a:r>
            <a:r>
              <a:rPr lang="en-US" sz="24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x</a:t>
            </a:r>
            <a:r>
              <a:rPr lang="en-US" sz="24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 ...,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x</a:t>
            </a:r>
            <a:r>
              <a:rPr lang="en-US" sz="24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}</a:t>
            </a:r>
            <a:r>
              <a:rPr lang="zh-CN" sz="24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子问题不具有最优解，则存在最优子序列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{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y</a:t>
            </a:r>
            <a:r>
              <a:rPr lang="en-US" sz="24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y</a:t>
            </a:r>
            <a:r>
              <a:rPr lang="en-US" sz="24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..,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y</a:t>
            </a:r>
            <a:r>
              <a:rPr lang="en-US" sz="24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}</a:t>
            </a:r>
            <a:r>
              <a:rPr lang="zh-CN" sz="24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880485" y="3187700"/>
            <a:ext cx="3241675" cy="844550"/>
            <a:chOff x="6111" y="5020"/>
            <a:chExt cx="5105" cy="13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7062" y="5020"/>
                  <a:ext cx="4154" cy="133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≤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2" y="5020"/>
                  <a:ext cx="4154" cy="1330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/>
            <p:cNvSpPr txBox="1"/>
            <p:nvPr/>
          </p:nvSpPr>
          <p:spPr>
            <a:xfrm>
              <a:off x="6111" y="5395"/>
              <a:ext cx="13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即</a:t>
              </a:r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305810" y="4230370"/>
            <a:ext cx="4304665" cy="844550"/>
            <a:chOff x="5206" y="6662"/>
            <a:chExt cx="6779" cy="13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6111" y="6662"/>
                  <a:ext cx="5874" cy="133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1" y="6662"/>
                  <a:ext cx="5874" cy="133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本框 8"/>
            <p:cNvSpPr txBox="1"/>
            <p:nvPr/>
          </p:nvSpPr>
          <p:spPr>
            <a:xfrm>
              <a:off x="5206" y="7037"/>
              <a:ext cx="9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则</a:t>
              </a:r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451860" y="5273040"/>
                <a:ext cx="3729990" cy="8445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所以：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860" y="5273040"/>
                <a:ext cx="3729990" cy="8445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7486015" y="5511165"/>
            <a:ext cx="38449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与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,...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en-US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}是</a:t>
            </a:r>
            <a:r>
              <a:rPr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问题最优解相矛盾。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363595" y="6228080"/>
            <a:ext cx="548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所以假设不成立，即</a:t>
            </a:r>
            <a:r>
              <a:rPr lang="zh-CN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, ..., </a:t>
            </a:r>
            <a:r>
              <a:rPr lang="en-US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}</a:t>
            </a:r>
            <a:r>
              <a:rPr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子问题具有最优解。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0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4000" b="1" i="0" u="none" strike="noStrike" kern="1200" cap="none" spc="0" normalizeH="0" baseline="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黑体" panose="02010609060101010101" charset="-120"/>
                <a:cs typeface="+mj-cs"/>
              </a:rPr>
              <a:t>动态规划</a:t>
            </a:r>
            <a:r>
              <a:rPr kumimoji="1" lang="en-US" altLang="zh-CN" sz="4000" b="1" i="0" u="none" strike="noStrike" kern="1200" cap="none" spc="0" normalizeH="0" baseline="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黑体" panose="02010609060101010101" charset="-120"/>
                <a:cs typeface="+mj-cs"/>
              </a:rPr>
              <a:t>—0-1</a:t>
            </a:r>
            <a:r>
              <a:rPr kumimoji="1" lang="zh-CN" altLang="en-US" sz="4000" b="1" i="0" u="none" strike="noStrike" kern="1200" cap="none" spc="0" normalizeH="0" baseline="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黑体" panose="02010609060101010101" charset="-120"/>
                <a:cs typeface="+mj-cs"/>
              </a:rPr>
              <a:t>背包问题</a:t>
            </a:r>
            <a:endParaRPr kumimoji="1" lang="zh-CN" altLang="en-US" sz="4000" b="1" i="0" u="none" strike="noStrike" kern="1200" cap="none" spc="0" normalizeH="0" baseline="0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+mj-lt"/>
              <a:ea typeface="黑体" panose="02010609060101010101" charset="-120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7105" y="1249045"/>
            <a:ext cx="1066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子问题重叠</a:t>
            </a:r>
            <a:endParaRPr lang="zh-CN" altLang="en-US" sz="2400"/>
          </a:p>
        </p:txBody>
      </p:sp>
      <p:pic>
        <p:nvPicPr>
          <p:cNvPr id="11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3840" y="932815"/>
            <a:ext cx="5805805" cy="583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1047115" y="2018665"/>
            <a:ext cx="360553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设所给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0-1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背包问题的子问题的最优值为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m(i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，即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m(i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表示前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i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个宝石装到剩余体积为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j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的背包里能达到的最大值。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" y="5039995"/>
            <a:ext cx="4170680" cy="1396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1" name="幻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251BDD-BA27-7040-BA3E-8B035DDAC083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02" name="Rectangle 2"/>
          <p:cNvSpPr>
            <a:spLocks noChangeArrowheads="1"/>
          </p:cNvSpPr>
          <p:nvPr/>
        </p:nvSpPr>
        <p:spPr bwMode="auto">
          <a:xfrm>
            <a:off x="2154873" y="174625"/>
            <a:ext cx="7345363" cy="795338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000" b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黑体" panose="02010609060101010101" charset="-120"/>
                <a:cs typeface="+mj-cs"/>
                <a:sym typeface="+mn-ea"/>
              </a:rPr>
              <a:t>动态规划</a:t>
            </a:r>
            <a:r>
              <a:rPr lang="en-US" altLang="zh-CN" sz="4000" b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黑体" panose="02010609060101010101" charset="-120"/>
                <a:cs typeface="+mj-cs"/>
                <a:sym typeface="+mn-ea"/>
              </a:rPr>
              <a:t>—0-1</a:t>
            </a:r>
            <a:r>
              <a:rPr lang="zh-CN" altLang="en-US" sz="4000" b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黑体" panose="02010609060101010101" charset="-120"/>
                <a:cs typeface="+mj-cs"/>
                <a:sym typeface="+mn-ea"/>
              </a:rPr>
              <a:t>背包问题</a:t>
            </a:r>
            <a:endParaRPr kumimoji="1" lang="ja-JP" altLang="en-US" sz="4000" b="1" i="0" u="none" strike="noStrike" kern="1200" cap="none" spc="0" normalizeH="0" baseline="0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+mn-lt"/>
              <a:ea typeface="黑体" panose="02010609060101010101" charset="-120"/>
              <a:cs typeface="+mn-cs"/>
              <a:sym typeface="+mn-ea"/>
            </a:endParaRPr>
          </a:p>
        </p:txBody>
      </p:sp>
      <p:sp>
        <p:nvSpPr>
          <p:cNvPr id="115715" name="Text Box 3"/>
          <p:cNvSpPr txBox="1"/>
          <p:nvPr/>
        </p:nvSpPr>
        <p:spPr>
          <a:xfrm>
            <a:off x="948690" y="1056640"/>
            <a:ext cx="1016698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设所给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0-1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背包问题的子问题的最优值为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m(i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j)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，即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m(i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j)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表示前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个宝石装到剩余体积为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的背包里能达到的最大值，可选择物品为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i-1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0-1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背包问题的最优值。由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0-1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背包问题的最优子结构性质，可以建立计算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m(i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j)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的递归式如下。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5716" name="Rectangle 4"/>
          <p:cNvSpPr/>
          <p:nvPr/>
        </p:nvSpPr>
        <p:spPr>
          <a:xfrm>
            <a:off x="5941060" y="3030538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5717" name="Rectangle 6"/>
          <p:cNvSpPr/>
          <p:nvPr/>
        </p:nvSpPr>
        <p:spPr>
          <a:xfrm>
            <a:off x="5941060" y="2925763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5718" name="Rectangle 9"/>
          <p:cNvSpPr/>
          <p:nvPr/>
        </p:nvSpPr>
        <p:spPr>
          <a:xfrm>
            <a:off x="5941060" y="30162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115719" name="Object 10"/>
          <p:cNvGraphicFramePr>
            <a:graphicFrameLocks noChangeAspect="1"/>
          </p:cNvGraphicFramePr>
          <p:nvPr/>
        </p:nvGraphicFramePr>
        <p:xfrm>
          <a:off x="948690" y="3819525"/>
          <a:ext cx="1052703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" imgW="3479800" imgH="457200" progId="Equation.DSMT4">
                  <p:embed/>
                </p:oleObj>
              </mc:Choice>
              <mc:Fallback>
                <p:oleObj name="" r:id="rId1" imgW="3479800" imgH="4572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8690" y="3819525"/>
                        <a:ext cx="10527030" cy="1330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0" name="Rectangle 11"/>
          <p:cNvSpPr/>
          <p:nvPr/>
        </p:nvSpPr>
        <p:spPr>
          <a:xfrm>
            <a:off x="5941060" y="30162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9442" name="灯片编号占位符 1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73C72E-C174-7541-9B49-A7C3D425305F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 Box 13"/>
          <p:cNvSpPr txBox="1"/>
          <p:nvPr/>
        </p:nvSpPr>
        <p:spPr>
          <a:xfrm>
            <a:off x="1080770" y="1216660"/>
            <a:ext cx="10031095" cy="2306955"/>
          </a:xfrm>
          <a:prstGeom prst="rect">
            <a:avLst/>
          </a:prstGeom>
          <a:noFill/>
          <a:ln w="5080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charset="-120"/>
              </a:rPr>
              <a:t>算法复杂度分析：</a:t>
            </a:r>
            <a:endParaRPr lang="zh-CN" altLang="en-US" sz="2400" b="1">
              <a:solidFill>
                <a:schemeClr val="tx1"/>
              </a:solidFill>
              <a:latin typeface="Verdana" panose="020B0604030504040204" pitchFamily="34" charset="0"/>
              <a:ea typeface="黑体" panose="02010609060101010101" charset="-12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m(i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j)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的递归式容易看出，算法需要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O(nc)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计算时间。当背包容量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很大时，算法需要的计算时间较多。例如，当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c&gt;2</a:t>
            </a:r>
            <a:r>
              <a:rPr lang="en-US" altLang="zh-CN" sz="2400" baseline="30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时，算法需要</a:t>
            </a:r>
            <a:r>
              <a:rPr lang="zh-CN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Ω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n2</a:t>
            </a:r>
            <a:r>
              <a:rPr lang="en-US" altLang="zh-CN" sz="2400" baseline="30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计算时间。 </a:t>
            </a:r>
            <a:endParaRPr lang="en-US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6739" name="TextBox 3"/>
          <p:cNvSpPr txBox="1"/>
          <p:nvPr/>
        </p:nvSpPr>
        <p:spPr>
          <a:xfrm>
            <a:off x="2510155" y="3686175"/>
            <a:ext cx="6483350" cy="30816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For(i=1;i&lt;=n;++i)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for(j=1;j&lt;=C;++j)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{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if(j&gt;=w[i])   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m[i][j]=max(m[i-1][j],m[i-1][j-w[i]]+v[i]);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else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m[i][j]=m[i-1][j];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02" name="Rectangle 2"/>
          <p:cNvSpPr>
            <a:spLocks noChangeArrowheads="1"/>
          </p:cNvSpPr>
          <p:nvPr/>
        </p:nvSpPr>
        <p:spPr bwMode="auto">
          <a:xfrm>
            <a:off x="2154873" y="174625"/>
            <a:ext cx="7345363" cy="795338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000" b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黑体" panose="02010609060101010101" charset="-120"/>
                <a:cs typeface="+mj-cs"/>
                <a:sym typeface="+mn-ea"/>
              </a:rPr>
              <a:t>动态规划</a:t>
            </a:r>
            <a:r>
              <a:rPr lang="en-US" altLang="zh-CN" sz="4000" b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黑体" panose="02010609060101010101" charset="-120"/>
                <a:cs typeface="+mj-cs"/>
                <a:sym typeface="+mn-ea"/>
              </a:rPr>
              <a:t>—0-1</a:t>
            </a:r>
            <a:r>
              <a:rPr lang="zh-CN" altLang="en-US" sz="4000" b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黑体" panose="02010609060101010101" charset="-120"/>
                <a:cs typeface="+mj-cs"/>
                <a:sym typeface="+mn-ea"/>
              </a:rPr>
              <a:t>背包问题</a:t>
            </a:r>
            <a:endParaRPr kumimoji="1" lang="ja-JP" altLang="en-US" sz="4000" b="1" i="0" u="none" strike="noStrike" kern="1200" cap="none" spc="0" normalizeH="0" baseline="0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+mn-lt"/>
              <a:ea typeface="黑体" panose="02010609060101010101" charset="-120"/>
              <a:cs typeface="+mn-cs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编号占位符 1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843DEF8-6976-3D4F-94A0-CAAAD05C87D8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7762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43915" y="1226185"/>
            <a:ext cx="10733405" cy="50882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02" name="Rectangle 2"/>
          <p:cNvSpPr>
            <a:spLocks noChangeArrowheads="1"/>
          </p:cNvSpPr>
          <p:nvPr/>
        </p:nvSpPr>
        <p:spPr bwMode="auto">
          <a:xfrm>
            <a:off x="2154873" y="174625"/>
            <a:ext cx="7345363" cy="795338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000" b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黑体" panose="02010609060101010101" charset="-120"/>
                <a:cs typeface="+mj-cs"/>
                <a:sym typeface="+mn-ea"/>
              </a:rPr>
              <a:t>动态规划</a:t>
            </a:r>
            <a:r>
              <a:rPr lang="en-US" altLang="zh-CN" sz="4000" b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黑体" panose="02010609060101010101" charset="-120"/>
                <a:cs typeface="+mj-cs"/>
                <a:sym typeface="+mn-ea"/>
              </a:rPr>
              <a:t>—0-1</a:t>
            </a:r>
            <a:r>
              <a:rPr lang="zh-CN" altLang="en-US" sz="4000" b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黑体" panose="02010609060101010101" charset="-120"/>
                <a:cs typeface="+mj-cs"/>
                <a:sym typeface="+mn-ea"/>
              </a:rPr>
              <a:t>背包问题</a:t>
            </a:r>
            <a:endParaRPr kumimoji="1" lang="ja-JP" altLang="en-US" sz="4000" b="1" i="0" u="none" strike="noStrike" kern="1200" cap="none" spc="0" normalizeH="0" baseline="0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+mn-lt"/>
              <a:ea typeface="黑体" panose="02010609060101010101" charset="-120"/>
              <a:cs typeface="+mn-cs"/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编号占位符 1"/>
          <p:cNvSpPr txBox="1">
            <a:spLocks noGrp="1"/>
          </p:cNvSpPr>
          <p:nvPr>
            <p:ph type="sldNum" sz="quarter" idx="12"/>
          </p:nvPr>
        </p:nvSpPr>
        <p:spPr bwMode="auto">
          <a:xfrm>
            <a:off x="8877600" y="6457275"/>
            <a:ext cx="2700000" cy="316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C75B82-AC64-5F43-A622-A6FDA248B4C4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878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8780" y="1249998"/>
            <a:ext cx="8316913" cy="403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8276" name="椭圆 4"/>
          <p:cNvSpPr/>
          <p:nvPr/>
        </p:nvSpPr>
        <p:spPr>
          <a:xfrm>
            <a:off x="9321849" y="4734825"/>
            <a:ext cx="457738" cy="494770"/>
          </a:xfrm>
          <a:prstGeom prst="ellipse">
            <a:avLst/>
          </a:prstGeom>
          <a:noFill/>
          <a:ln w="63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38277" name="椭圆 5"/>
          <p:cNvSpPr/>
          <p:nvPr/>
        </p:nvSpPr>
        <p:spPr>
          <a:xfrm>
            <a:off x="9321849" y="4301999"/>
            <a:ext cx="457738" cy="495236"/>
          </a:xfrm>
          <a:prstGeom prst="ellipse">
            <a:avLst/>
          </a:prstGeom>
          <a:noFill/>
          <a:ln w="63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30680" y="4843095"/>
            <a:ext cx="229230" cy="276998"/>
          </a:xfrm>
          <a:prstGeom prst="rect">
            <a:avLst/>
          </a:prstGeom>
          <a:blipFill rotWithShape="0">
            <a:blip r:embed="rId2"/>
            <a:stretch>
              <a:fillRect l="-15789" r="-13158" b="-4444"/>
            </a:stretch>
          </a:blipFill>
        </p:spPr>
        <p:txBody>
          <a:bodyPr/>
          <a:lstStyle/>
          <a:p>
            <a:pPr marR="0" defTabSz="914400" eaLnBrk="0" hangingPunct="0">
              <a:buClrTx/>
              <a:buSzTx/>
              <a:defRPr/>
            </a:pPr>
            <a:r>
              <a:rPr kumimoji="0" lang="zh-CN" altLang="en-US" kern="1200" cap="none" spc="0" normalizeH="0" baseline="0" noProof="0">
                <a:noFill/>
                <a:latin typeface="Arial" panose="020B0604020202020204" pitchFamily="34" charset="0"/>
                <a:ea typeface="华文行楷" panose="02010800040101010101" charset="-122"/>
                <a:cs typeface="+mn-cs"/>
                <a:sym typeface="+mn-ea"/>
              </a:rPr>
              <a:t> </a:t>
            </a:r>
            <a:endParaRPr kumimoji="0" lang="zh-CN" altLang="en-US" kern="1200" cap="none" spc="0" normalizeH="0" baseline="0" noProof="0">
              <a:noFill/>
              <a:latin typeface="Arial" panose="020B0604020202020204" pitchFamily="34" charset="0"/>
              <a:ea typeface="华文行楷" panose="02010800040101010101" charset="-122"/>
              <a:cs typeface="+mn-cs"/>
              <a:sym typeface="+mn-ea"/>
            </a:endParaRPr>
          </a:p>
        </p:txBody>
      </p:sp>
      <p:sp>
        <p:nvSpPr>
          <p:cNvPr id="8" name="文本框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26938" y="4430310"/>
            <a:ext cx="229230" cy="276999"/>
          </a:xfrm>
          <a:prstGeom prst="rect">
            <a:avLst/>
          </a:prstGeom>
          <a:blipFill rotWithShape="0">
            <a:blip r:embed="rId3"/>
            <a:stretch>
              <a:fillRect l="-15789" r="-13158" b="-2174"/>
            </a:stretch>
          </a:blipFill>
        </p:spPr>
        <p:txBody>
          <a:bodyPr/>
          <a:lstStyle/>
          <a:p>
            <a:pPr marR="0" defTabSz="914400" eaLnBrk="0" hangingPunct="0">
              <a:buClrTx/>
              <a:buSzTx/>
              <a:defRPr/>
            </a:pPr>
            <a:r>
              <a:rPr kumimoji="0" lang="zh-CN" altLang="en-US" kern="1200" cap="none" spc="0" normalizeH="0" baseline="0" noProof="0">
                <a:noFill/>
                <a:latin typeface="Arial" panose="020B0604020202020204" pitchFamily="34" charset="0"/>
                <a:ea typeface="华文行楷" panose="02010800040101010101" charset="-122"/>
                <a:cs typeface="+mn-cs"/>
                <a:sym typeface="+mn-ea"/>
              </a:rPr>
              <a:t> </a:t>
            </a:r>
            <a:endParaRPr kumimoji="0" lang="zh-CN" altLang="en-US" kern="1200" cap="none" spc="0" normalizeH="0" baseline="0" noProof="0">
              <a:noFill/>
              <a:latin typeface="Arial" panose="020B0604020202020204" pitchFamily="34" charset="0"/>
              <a:ea typeface="华文行楷" panose="02010800040101010101" charset="-122"/>
              <a:cs typeface="+mn-cs"/>
              <a:sym typeface="+mn-ea"/>
            </a:endParaRPr>
          </a:p>
        </p:txBody>
      </p:sp>
      <p:sp>
        <p:nvSpPr>
          <p:cNvPr id="9" name="文本框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26938" y="4056516"/>
            <a:ext cx="229230" cy="277006"/>
          </a:xfrm>
          <a:prstGeom prst="rect">
            <a:avLst/>
          </a:prstGeom>
          <a:blipFill rotWithShape="0">
            <a:blip r:embed="rId2"/>
            <a:stretch>
              <a:fillRect l="-15789" r="-13158" b="-4444"/>
            </a:stretch>
          </a:blipFill>
        </p:spPr>
        <p:txBody>
          <a:bodyPr/>
          <a:lstStyle/>
          <a:p>
            <a:pPr marR="0" defTabSz="914400" eaLnBrk="0" hangingPunct="0">
              <a:buClrTx/>
              <a:buSzTx/>
              <a:defRPr/>
            </a:pPr>
            <a:r>
              <a:rPr kumimoji="0" lang="zh-CN" altLang="en-US" kern="1200" cap="none" spc="0" normalizeH="0" baseline="0" noProof="0">
                <a:noFill/>
                <a:latin typeface="Arial" panose="020B0604020202020204" pitchFamily="34" charset="0"/>
                <a:ea typeface="华文行楷" panose="02010800040101010101" charset="-122"/>
                <a:cs typeface="+mn-cs"/>
                <a:sym typeface="+mn-ea"/>
              </a:rPr>
              <a:t> </a:t>
            </a:r>
            <a:endParaRPr kumimoji="0" lang="zh-CN" altLang="en-US" kern="1200" cap="none" spc="0" normalizeH="0" baseline="0" noProof="0">
              <a:noFill/>
              <a:latin typeface="Arial" panose="020B0604020202020204" pitchFamily="34" charset="0"/>
              <a:ea typeface="华文行楷" panose="02010800040101010101" charset="-122"/>
              <a:cs typeface="+mn-cs"/>
              <a:sym typeface="+mn-ea"/>
            </a:endParaRPr>
          </a:p>
        </p:txBody>
      </p:sp>
      <p:sp>
        <p:nvSpPr>
          <p:cNvPr id="10" name="文本框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30680" y="3669337"/>
            <a:ext cx="216406" cy="297652"/>
          </a:xfrm>
          <a:prstGeom prst="rect">
            <a:avLst/>
          </a:prstGeom>
          <a:blipFill rotWithShape="0">
            <a:blip r:embed="rId4"/>
            <a:stretch>
              <a:fillRect l="-40000" t="-8163" r="-40000" b="-24490"/>
            </a:stretch>
          </a:blipFill>
        </p:spPr>
        <p:txBody>
          <a:bodyPr/>
          <a:lstStyle/>
          <a:p>
            <a:pPr marR="0" defTabSz="914400" eaLnBrk="0" hangingPunct="0">
              <a:buClrTx/>
              <a:buSzTx/>
              <a:defRPr/>
            </a:pPr>
            <a:r>
              <a:rPr kumimoji="0" lang="zh-CN" altLang="en-US" kern="1200" cap="none" spc="0" normalizeH="0" baseline="0" noProof="0">
                <a:noFill/>
                <a:latin typeface="Arial" panose="020B0604020202020204" pitchFamily="34" charset="0"/>
                <a:ea typeface="华文行楷" panose="02010800040101010101" charset="-122"/>
                <a:cs typeface="+mn-cs"/>
                <a:sym typeface="+mn-ea"/>
              </a:rPr>
              <a:t> </a:t>
            </a:r>
            <a:endParaRPr kumimoji="0" lang="zh-CN" altLang="en-US" kern="1200" cap="none" spc="0" normalizeH="0" baseline="0" noProof="0">
              <a:noFill/>
              <a:latin typeface="Arial" panose="020B0604020202020204" pitchFamily="34" charset="0"/>
              <a:ea typeface="华文行楷" panose="02010800040101010101" charset="-122"/>
              <a:cs typeface="+mn-cs"/>
              <a:sym typeface="+mn-ea"/>
            </a:endParaRPr>
          </a:p>
        </p:txBody>
      </p:sp>
      <p:sp>
        <p:nvSpPr>
          <p:cNvPr id="11" name="文本框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493505" y="2118585"/>
            <a:ext cx="216406" cy="297646"/>
          </a:xfrm>
          <a:prstGeom prst="rect">
            <a:avLst/>
          </a:prstGeom>
          <a:blipFill rotWithShape="0">
            <a:blip r:embed="rId5"/>
            <a:stretch>
              <a:fillRect l="-40000" t="-10204" r="-40000" b="-24490"/>
            </a:stretch>
          </a:blipFill>
        </p:spPr>
        <p:txBody>
          <a:bodyPr/>
          <a:lstStyle/>
          <a:p>
            <a:pPr marR="0" defTabSz="914400" eaLnBrk="0" hangingPunct="0">
              <a:buClrTx/>
              <a:buSzTx/>
              <a:defRPr/>
            </a:pPr>
            <a:r>
              <a:rPr kumimoji="0" lang="zh-CN" altLang="en-US" kern="1200" cap="none" spc="0" normalizeH="0" baseline="0" noProof="0">
                <a:noFill/>
                <a:latin typeface="Arial" panose="020B0604020202020204" pitchFamily="34" charset="0"/>
                <a:ea typeface="华文行楷" panose="02010800040101010101" charset="-122"/>
                <a:cs typeface="+mn-cs"/>
                <a:sym typeface="+mn-ea"/>
              </a:rPr>
              <a:t> </a:t>
            </a:r>
            <a:endParaRPr kumimoji="0" lang="zh-CN" altLang="en-US" kern="1200" cap="none" spc="0" normalizeH="0" baseline="0" noProof="0">
              <a:noFill/>
              <a:latin typeface="Arial" panose="020B0604020202020204" pitchFamily="34" charset="0"/>
              <a:ea typeface="华文行楷" panose="02010800040101010101" charset="-122"/>
              <a:cs typeface="+mn-cs"/>
              <a:sym typeface="+mn-ea"/>
            </a:endParaRPr>
          </a:p>
        </p:txBody>
      </p:sp>
      <p:sp>
        <p:nvSpPr>
          <p:cNvPr id="12" name="文本框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075676" y="2129696"/>
            <a:ext cx="216406" cy="297646"/>
          </a:xfrm>
          <a:prstGeom prst="rect">
            <a:avLst/>
          </a:prstGeom>
          <a:blipFill rotWithShape="0">
            <a:blip r:embed="rId6"/>
            <a:stretch>
              <a:fillRect l="-38889" t="-10204" r="-36111" b="-24490"/>
            </a:stretch>
          </a:blipFill>
        </p:spPr>
        <p:txBody>
          <a:bodyPr/>
          <a:lstStyle/>
          <a:p>
            <a:pPr marR="0" defTabSz="914400" eaLnBrk="0" hangingPunct="0">
              <a:buClrTx/>
              <a:buSzTx/>
              <a:defRPr/>
            </a:pPr>
            <a:r>
              <a:rPr kumimoji="0" lang="zh-CN" altLang="en-US" kern="1200" cap="none" spc="0" normalizeH="0" baseline="0" noProof="0">
                <a:noFill/>
                <a:latin typeface="Arial" panose="020B0604020202020204" pitchFamily="34" charset="0"/>
                <a:ea typeface="华文行楷" panose="02010800040101010101" charset="-122"/>
                <a:cs typeface="+mn-cs"/>
                <a:sym typeface="+mn-ea"/>
              </a:rPr>
              <a:t> </a:t>
            </a:r>
            <a:endParaRPr kumimoji="0" lang="zh-CN" altLang="en-US" kern="1200" cap="none" spc="0" normalizeH="0" baseline="0" noProof="0">
              <a:noFill/>
              <a:latin typeface="Arial" panose="020B0604020202020204" pitchFamily="34" charset="0"/>
              <a:ea typeface="华文行楷" panose="02010800040101010101" charset="-122"/>
              <a:cs typeface="+mn-cs"/>
              <a:sym typeface="+mn-ea"/>
            </a:endParaRPr>
          </a:p>
        </p:txBody>
      </p:sp>
      <p:sp>
        <p:nvSpPr>
          <p:cNvPr id="13" name="文本框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39762" y="3265735"/>
            <a:ext cx="216406" cy="297646"/>
          </a:xfrm>
          <a:prstGeom prst="rect">
            <a:avLst/>
          </a:prstGeom>
          <a:blipFill rotWithShape="0">
            <a:blip r:embed="rId7"/>
            <a:stretch>
              <a:fillRect l="-38889" t="-10204" r="-36111" b="-24490"/>
            </a:stretch>
          </a:blipFill>
        </p:spPr>
        <p:txBody>
          <a:bodyPr/>
          <a:lstStyle/>
          <a:p>
            <a:pPr marR="0" defTabSz="914400" eaLnBrk="0" hangingPunct="0">
              <a:buClrTx/>
              <a:buSzTx/>
              <a:defRPr/>
            </a:pPr>
            <a:r>
              <a:rPr kumimoji="0" lang="zh-CN" altLang="en-US" kern="1200" cap="none" spc="0" normalizeH="0" baseline="0" noProof="0">
                <a:noFill/>
                <a:latin typeface="Arial" panose="020B0604020202020204" pitchFamily="34" charset="0"/>
                <a:ea typeface="华文行楷" panose="02010800040101010101" charset="-122"/>
                <a:cs typeface="+mn-cs"/>
                <a:sym typeface="+mn-ea"/>
              </a:rPr>
              <a:t> </a:t>
            </a:r>
            <a:endParaRPr kumimoji="0" lang="zh-CN" altLang="en-US" kern="1200" cap="none" spc="0" normalizeH="0" baseline="0" noProof="0">
              <a:noFill/>
              <a:latin typeface="Arial" panose="020B0604020202020204" pitchFamily="34" charset="0"/>
              <a:ea typeface="华文行楷" panose="02010800040101010101" charset="-122"/>
              <a:cs typeface="+mn-cs"/>
              <a:sym typeface="+mn-ea"/>
            </a:endParaRPr>
          </a:p>
        </p:txBody>
      </p:sp>
      <p:sp>
        <p:nvSpPr>
          <p:cNvPr id="14" name="文本框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06950" y="2084371"/>
            <a:ext cx="216406" cy="297646"/>
          </a:xfrm>
          <a:prstGeom prst="rect">
            <a:avLst/>
          </a:prstGeom>
          <a:blipFill rotWithShape="0">
            <a:blip r:embed="rId4"/>
            <a:stretch>
              <a:fillRect l="-38889" t="-8163" r="-36111" b="-24490"/>
            </a:stretch>
          </a:blipFill>
        </p:spPr>
        <p:txBody>
          <a:bodyPr/>
          <a:lstStyle/>
          <a:p>
            <a:pPr marR="0" defTabSz="914400" eaLnBrk="0" hangingPunct="0">
              <a:buClrTx/>
              <a:buSzTx/>
              <a:defRPr/>
            </a:pPr>
            <a:r>
              <a:rPr kumimoji="0" lang="zh-CN" altLang="en-US" kern="1200" cap="none" spc="0" normalizeH="0" baseline="0" noProof="0">
                <a:noFill/>
                <a:latin typeface="Arial" panose="020B0604020202020204" pitchFamily="34" charset="0"/>
                <a:ea typeface="华文行楷" panose="02010800040101010101" charset="-122"/>
                <a:cs typeface="+mn-cs"/>
                <a:sym typeface="+mn-ea"/>
              </a:rPr>
              <a:t> </a:t>
            </a:r>
            <a:endParaRPr kumimoji="0" lang="zh-CN" altLang="en-US" kern="1200" cap="none" spc="0" normalizeH="0" baseline="0" noProof="0">
              <a:noFill/>
              <a:latin typeface="Arial" panose="020B0604020202020204" pitchFamily="34" charset="0"/>
              <a:ea typeface="华文行楷" panose="02010800040101010101" charset="-122"/>
              <a:cs typeface="+mn-cs"/>
              <a:sym typeface="+mn-ea"/>
            </a:endParaRPr>
          </a:p>
        </p:txBody>
      </p:sp>
      <p:sp>
        <p:nvSpPr>
          <p:cNvPr id="15" name="文本框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39762" y="2873810"/>
            <a:ext cx="216406" cy="297646"/>
          </a:xfrm>
          <a:prstGeom prst="rect">
            <a:avLst/>
          </a:prstGeom>
          <a:blipFill rotWithShape="0">
            <a:blip r:embed="rId6"/>
            <a:stretch>
              <a:fillRect l="-38889" t="-10204" r="-36111" b="-24490"/>
            </a:stretch>
          </a:blipFill>
        </p:spPr>
        <p:txBody>
          <a:bodyPr/>
          <a:lstStyle/>
          <a:p>
            <a:pPr marR="0" defTabSz="914400" eaLnBrk="0" hangingPunct="0">
              <a:buClrTx/>
              <a:buSzTx/>
              <a:defRPr/>
            </a:pPr>
            <a:r>
              <a:rPr kumimoji="0" lang="zh-CN" altLang="en-US" kern="1200" cap="none" spc="0" normalizeH="0" baseline="0" noProof="0">
                <a:noFill/>
                <a:latin typeface="Arial" panose="020B0604020202020204" pitchFamily="34" charset="0"/>
                <a:ea typeface="华文行楷" panose="02010800040101010101" charset="-122"/>
                <a:cs typeface="+mn-cs"/>
                <a:sym typeface="+mn-ea"/>
              </a:rPr>
              <a:t> </a:t>
            </a:r>
            <a:endParaRPr kumimoji="0" lang="zh-CN" altLang="en-US" kern="1200" cap="none" spc="0" normalizeH="0" baseline="0" noProof="0">
              <a:noFill/>
              <a:latin typeface="Arial" panose="020B0604020202020204" pitchFamily="34" charset="0"/>
              <a:ea typeface="华文行楷" panose="02010800040101010101" charset="-122"/>
              <a:cs typeface="+mn-cs"/>
              <a:sym typeface="+mn-ea"/>
            </a:endParaRPr>
          </a:p>
        </p:txBody>
      </p:sp>
      <p:sp>
        <p:nvSpPr>
          <p:cNvPr id="16" name="椭圆 5"/>
          <p:cNvSpPr/>
          <p:nvPr/>
        </p:nvSpPr>
        <p:spPr>
          <a:xfrm>
            <a:off x="9305974" y="3903536"/>
            <a:ext cx="457738" cy="495236"/>
          </a:xfrm>
          <a:prstGeom prst="ellipse">
            <a:avLst/>
          </a:prstGeom>
          <a:noFill/>
          <a:ln w="63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" name="椭圆 5"/>
          <p:cNvSpPr/>
          <p:nvPr/>
        </p:nvSpPr>
        <p:spPr>
          <a:xfrm>
            <a:off x="7881987" y="3166936"/>
            <a:ext cx="457738" cy="495236"/>
          </a:xfrm>
          <a:prstGeom prst="ellipse">
            <a:avLst/>
          </a:prstGeom>
          <a:noFill/>
          <a:ln w="63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09602" name="Rectangle 2"/>
          <p:cNvSpPr>
            <a:spLocks noChangeArrowheads="1"/>
          </p:cNvSpPr>
          <p:nvPr/>
        </p:nvSpPr>
        <p:spPr bwMode="auto">
          <a:xfrm>
            <a:off x="2154873" y="174625"/>
            <a:ext cx="7345363" cy="795338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000" b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黑体" panose="02010609060101010101" charset="-120"/>
                <a:cs typeface="+mj-cs"/>
                <a:sym typeface="+mn-ea"/>
              </a:rPr>
              <a:t>动态规划</a:t>
            </a:r>
            <a:r>
              <a:rPr lang="en-US" altLang="zh-CN" sz="4000" b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黑体" panose="02010609060101010101" charset="-120"/>
                <a:cs typeface="+mj-cs"/>
                <a:sym typeface="+mn-ea"/>
              </a:rPr>
              <a:t>—0-1</a:t>
            </a:r>
            <a:r>
              <a:rPr lang="zh-CN" altLang="en-US" sz="4000" b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黑体" panose="02010609060101010101" charset="-120"/>
                <a:cs typeface="+mj-cs"/>
                <a:sym typeface="+mn-ea"/>
              </a:rPr>
              <a:t>背包问题</a:t>
            </a:r>
            <a:endParaRPr kumimoji="1" lang="ja-JP" altLang="en-US" sz="4000" b="1" i="0" u="none" strike="noStrike" kern="1200" cap="none" spc="0" normalizeH="0" baseline="0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+mn-lt"/>
              <a:ea typeface="黑体" panose="02010609060101010101" charset="-120"/>
              <a:cs typeface="+mn-cs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6" grpId="0" bldLvl="0" animBg="1"/>
      <p:bldP spid="438277" grpId="0" bldLvl="0" animBg="1"/>
      <p:bldP spid="16" grpId="0" bldLvl="0" animBg="1"/>
      <p:bldP spid="17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2243,&quot;width&quot;:4538}"/>
</p:tagLst>
</file>

<file path=ppt/tags/tag64.xml><?xml version="1.0" encoding="utf-8"?>
<p:tagLst xmlns:p="http://schemas.openxmlformats.org/presentationml/2006/main">
  <p:tag name="KSO_WM_UNIT_PLACING_PICTURE_USER_VIEWPORT" val="{&quot;height&quot;:8012.500787401575,&quot;width&quot;:14400}"/>
</p:tagLst>
</file>

<file path=ppt/tags/tag65.xml><?xml version="1.0" encoding="utf-8"?>
<p:tagLst xmlns:p="http://schemas.openxmlformats.org/presentationml/2006/main">
  <p:tag name="COMMONDATA" val="eyJoZGlkIjoiZWE4NDM3OWZkMTVhN2VjYjk3ZjBmODBmNzNhOWJjZDI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1259</Words>
  <Application>WPS 演示</Application>
  <PresentationFormat>宽屏</PresentationFormat>
  <Paragraphs>102</Paragraphs>
  <Slides>10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黑体</vt:lpstr>
      <vt:lpstr>华文行楷</vt:lpstr>
      <vt:lpstr>Times New Roman</vt:lpstr>
      <vt:lpstr>微软雅黑</vt:lpstr>
      <vt:lpstr>Cambria Math</vt:lpstr>
      <vt:lpstr>Verdana</vt:lpstr>
      <vt:lpstr>Arial Unicode MS</vt:lpstr>
      <vt:lpstr>Calibri</vt:lpstr>
      <vt:lpstr>Office 主题​​</vt:lpstr>
      <vt:lpstr>Equation.3</vt:lpstr>
      <vt:lpstr>Equation.3</vt:lpstr>
      <vt:lpstr>Equation.DSMT4</vt:lpstr>
      <vt:lpstr>动态规划—0-1背包问题</vt:lpstr>
      <vt:lpstr>动态规划—0-1背包问题</vt:lpstr>
      <vt:lpstr>PowerPoint 演示文稿</vt:lpstr>
      <vt:lpstr>动态规划—0-1背包问题</vt:lpstr>
      <vt:lpstr>动态规划—0-1背包问题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Leng</cp:lastModifiedBy>
  <cp:revision>178</cp:revision>
  <dcterms:created xsi:type="dcterms:W3CDTF">2019-06-19T02:08:00Z</dcterms:created>
  <dcterms:modified xsi:type="dcterms:W3CDTF">2022-09-27T07:00:03Z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4EC263F75C1845DD8D1B2810AF24F6AF</vt:lpwstr>
  </property>
</Properties>
</file>