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371" r:id="rId6"/>
    <p:sldId id="258" r:id="rId7"/>
    <p:sldId id="259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7" r:id="rId25"/>
    <p:sldId id="364" r:id="rId26"/>
    <p:sldId id="359" r:id="rId27"/>
    <p:sldId id="363" r:id="rId28"/>
    <p:sldId id="366" r:id="rId29"/>
    <p:sldId id="365" r:id="rId30"/>
    <p:sldId id="361" r:id="rId31"/>
    <p:sldId id="36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0"/>
    <p:restoredTop sz="77549" autoAdjust="0"/>
  </p:normalViewPr>
  <p:slideViewPr>
    <p:cSldViewPr snapToGrid="0" snapToObjects="1">
      <p:cViewPr varScale="1">
        <p:scale>
          <a:sx n="85" d="100"/>
          <a:sy n="8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E514A-3219-9444-81FF-131C016643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2277C-5733-B545-AFF2-94E97053CA3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BAC0E-53BF-4A4C-8D8E-C1061AFCFA0F}" type="slidenum">
              <a:rPr lang="zh-CN" altLang="en-US"/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int fibonacci(int n)</a:t>
            </a:r>
            <a:endParaRPr lang="en-US" altLang="zh-CN"/>
          </a:p>
          <a:p>
            <a:r>
              <a:rPr lang="en-US" altLang="zh-CN"/>
              <a:t>     {  if(n==1 || n==0)</a:t>
            </a:r>
            <a:endParaRPr lang="en-US" altLang="zh-CN"/>
          </a:p>
          <a:p>
            <a:r>
              <a:rPr lang="en-US" altLang="zh-CN"/>
              <a:t>               return 1;</a:t>
            </a:r>
            <a:endParaRPr lang="en-US" altLang="zh-CN"/>
          </a:p>
          <a:p>
            <a:r>
              <a:rPr lang="en-US" altLang="zh-CN"/>
              <a:t>        else</a:t>
            </a:r>
            <a:endParaRPr lang="en-US" altLang="zh-CN"/>
          </a:p>
          <a:p>
            <a:r>
              <a:rPr lang="en-US" altLang="zh-CN"/>
              <a:t>               return f</a:t>
            </a:r>
            <a:r>
              <a:rPr lang="en-US" altLang="zh-CN">
                <a:sym typeface="+mn-ea"/>
              </a:rPr>
              <a:t>ibonacci</a:t>
            </a:r>
            <a:r>
              <a:rPr lang="en-US" altLang="zh-CN"/>
              <a:t>(n-2)+f</a:t>
            </a:r>
            <a:r>
              <a:rPr lang="en-US" altLang="zh-CN">
                <a:sym typeface="+mn-ea"/>
              </a:rPr>
              <a:t>ibonacci</a:t>
            </a:r>
            <a:r>
              <a:rPr lang="en-US" altLang="zh-CN"/>
              <a:t>(n-1);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main()</a:t>
            </a:r>
            <a:endParaRPr lang="en-US" altLang="zh-CN"/>
          </a:p>
          <a:p>
            <a:r>
              <a:rPr lang="en-US" altLang="zh-CN"/>
              <a:t>   { int number;</a:t>
            </a:r>
            <a:endParaRPr lang="en-US" altLang="zh-CN"/>
          </a:p>
          <a:p>
            <a:r>
              <a:rPr lang="en-US" altLang="zh-CN"/>
              <a:t>     number=fibonacci(6);</a:t>
            </a:r>
            <a:endParaRPr lang="en-US" altLang="zh-CN"/>
          </a:p>
          <a:p>
            <a:r>
              <a:rPr lang="en-US" altLang="zh-CN"/>
              <a:t>     printf(“%d”,number);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u="sng"/>
              <a:t>递归时间复杂度近视是一棵满二叉树</a:t>
            </a:r>
            <a:endParaRPr lang="zh-CN" altLang="en-US" u="sng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127CEDD-1217-4AE7-BAC2-250593C017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/>
              <a:t>为什么这么求，从式子中可以看出，🌲越来越小，能够化解成最简单的形式，进而求解。</a:t>
            </a:r>
            <a:endParaRPr kumimoji="1" lang="zh-CN" altLang="en-US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5640BC1-A768-4E56-889C-CB068FB370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/>
              <a:t>为什么这么求，从式子中可以看出，🌲越来越小，能够化解成最简单的形式，进而求解。   为啥</a:t>
            </a:r>
            <a:r>
              <a:rPr kumimoji="1" lang="en-US" altLang="zh-CN" dirty="0"/>
              <a:t>q(n-</a:t>
            </a:r>
            <a:r>
              <a:rPr kumimoji="1" lang="en-US" altLang="zh-CN" dirty="0" err="1"/>
              <a:t>m,m</a:t>
            </a:r>
            <a:r>
              <a:rPr kumimoji="1" lang="en-US" altLang="zh-CN" dirty="0"/>
              <a:t>)</a:t>
            </a:r>
            <a:r>
              <a:rPr kumimoji="1" lang="zh-CN" altLang="en-US" dirty="0"/>
              <a:t>而不是</a:t>
            </a:r>
            <a:r>
              <a:rPr kumimoji="1" lang="en-US" altLang="zh-CN" dirty="0"/>
              <a:t>q(n-</a:t>
            </a:r>
            <a:r>
              <a:rPr kumimoji="1" lang="en-US" altLang="zh-CN" dirty="0" err="1"/>
              <a:t>m,n</a:t>
            </a:r>
            <a:r>
              <a:rPr kumimoji="1" lang="en-US" altLang="zh-CN" dirty="0"/>
              <a:t>-m)   </a:t>
            </a:r>
            <a:r>
              <a:rPr kumimoji="1" lang="zh-CN" altLang="en-US" dirty="0"/>
              <a:t>举例  </a:t>
            </a:r>
            <a:r>
              <a:rPr kumimoji="1" lang="en-US" altLang="zh-CN" dirty="0"/>
              <a:t>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6,4</a:t>
            </a:r>
            <a:r>
              <a:rPr kumimoji="1" lang="zh-CN" altLang="en-US" dirty="0"/>
              <a:t>）（当</a:t>
            </a:r>
            <a:r>
              <a:rPr kumimoji="1" lang="en-US" altLang="zh-CN" dirty="0"/>
              <a:t>4</a:t>
            </a:r>
            <a:r>
              <a:rPr kumimoji="1" lang="zh-CN" altLang="en-US" dirty="0"/>
              <a:t>不动时，剩下的部分进行分解，有几种情况）和</a:t>
            </a:r>
            <a:r>
              <a:rPr kumimoji="1" lang="en-US" altLang="zh-CN" dirty="0"/>
              <a:t>q(6,3)</a:t>
            </a:r>
            <a:endParaRPr kumimoji="1" lang="en-US" altLang="zh-CN" dirty="0"/>
          </a:p>
          <a:p>
            <a:r>
              <a:rPr kumimoji="1" lang="en-US" altLang="zh-CN" dirty="0"/>
              <a:t>Q(6,2),  2</a:t>
            </a:r>
            <a:r>
              <a:rPr kumimoji="1" lang="zh-CN" altLang="en-US" dirty="0"/>
              <a:t>不动时，相当于求</a:t>
            </a:r>
            <a:r>
              <a:rPr kumimoji="1" lang="en-US" altLang="zh-CN" dirty="0"/>
              <a:t>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4,2</a:t>
            </a:r>
            <a:r>
              <a:rPr kumimoji="1" lang="zh-CN" altLang="en-US" dirty="0"/>
              <a:t>）和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6,1</a:t>
            </a:r>
            <a:r>
              <a:rPr kumimoji="1" lang="zh-CN" altLang="en-US" dirty="0"/>
              <a:t>），其中</a:t>
            </a:r>
            <a:r>
              <a:rPr kumimoji="1" lang="en-US" altLang="zh-CN" dirty="0"/>
              <a:t>q(4,2)</a:t>
            </a:r>
            <a:r>
              <a:rPr kumimoji="1" lang="zh-CN" altLang="en-US" dirty="0"/>
              <a:t>相当于，将</a:t>
            </a:r>
            <a:r>
              <a:rPr kumimoji="1" lang="en-US" altLang="zh-CN" dirty="0"/>
              <a:t>4</a:t>
            </a:r>
            <a:r>
              <a:rPr kumimoji="1" lang="zh-CN" altLang="en-US" dirty="0"/>
              <a:t>分解成最大整数不超过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的情况 ，即</a:t>
            </a:r>
            <a:r>
              <a:rPr kumimoji="1" lang="en-US" altLang="zh-CN" dirty="0"/>
              <a:t>q(2,2)</a:t>
            </a:r>
            <a:r>
              <a:rPr kumimoji="1" lang="zh-CN" altLang="en-US" dirty="0"/>
              <a:t> </a:t>
            </a:r>
            <a:r>
              <a:rPr kumimoji="1" lang="en-US" altLang="zh-CN" dirty="0"/>
              <a:t>+q(4,1)</a:t>
            </a:r>
            <a:endParaRPr kumimoji="1" lang="zh-CN" altLang="en-US" dirty="0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5640BC1-A768-4E56-889C-CB068FB370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8F6D-519E-E548-9908-2810923601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39F9-A947-8B43-890E-214D2B9147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2F8E9-21A3-FD43-9FDB-B627AFA22C5C}" type="slidenum">
              <a:rPr lang="zh-CN" altLang="en-US"/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7374" y="1793787"/>
            <a:ext cx="8064500" cy="1081088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rgbClr val="800000"/>
                </a:solidFill>
                <a:latin typeface="黑体" panose="02010609060101010101" charset="-122"/>
                <a:ea typeface="黑体" panose="02010609060101010101" charset="-122"/>
              </a:rPr>
              <a:t>第二章  递归和分治</a:t>
            </a:r>
            <a:endParaRPr lang="zh-CN" altLang="en-US" sz="5400" b="1" dirty="0">
              <a:solidFill>
                <a:srgbClr val="8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1995F-AAA6-2343-8354-EF987CD8BBD4}" type="slidenum">
              <a:rPr lang="zh-CN" altLang="en-US"/>
            </a:fld>
            <a:endParaRPr lang="en-US" altLang="zh-CN"/>
          </a:p>
        </p:txBody>
      </p:sp>
      <p:pic>
        <p:nvPicPr>
          <p:cNvPr id="65538" name="Picture 4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348" y="4746280"/>
            <a:ext cx="3304652" cy="19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4" y="683395"/>
            <a:ext cx="914400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30" y="0"/>
            <a:ext cx="3526759" cy="210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B6459-223D-FC4B-BD71-DCDD334AF5E5}" type="slidenum">
              <a:rPr lang="zh-CN" altLang="en-US"/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97" y="34410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505" y="1681480"/>
            <a:ext cx="11477625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Hanoi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塔问题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个塔座。开始时，在塔座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上有一叠共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个圆盘，这些圆盘自下而上，由大到小地叠在一起。各圆盘从小到大编号为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1,2,…,n,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现要求将塔座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上的这一叠圆盘移到塔座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上，并仍按同样顺序叠置。在移动圆盘时应遵守以下移动规则：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：每次只能移动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：任何时刻都不允许将较大的圆盘压在较小的圆盘之上；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：在满足移动规则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的前提下，可将圆盘移至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中任一塔座上。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311" y="28178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递归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25C64-6A54-7B4C-9245-1C13C87F594B}" type="slidenum">
              <a:rPr lang="zh-CN" altLang="en-US" smtClean="0"/>
            </a:fld>
            <a:endParaRPr lang="en-US" altLang="zh-CN"/>
          </a:p>
        </p:txBody>
      </p:sp>
      <p:pic>
        <p:nvPicPr>
          <p:cNvPr id="6758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3973512"/>
            <a:ext cx="65405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文本框 2"/>
          <p:cNvSpPr txBox="1">
            <a:spLocks noChangeArrowheads="1"/>
          </p:cNvSpPr>
          <p:nvPr/>
        </p:nvSpPr>
        <p:spPr bwMode="auto">
          <a:xfrm>
            <a:off x="947137" y="1362260"/>
            <a:ext cx="681096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当只有一个盘子时，把盘子直接从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9" name="文本框 5"/>
          <p:cNvSpPr txBox="1">
            <a:spLocks noChangeArrowheads="1"/>
          </p:cNvSpPr>
          <p:nvPr/>
        </p:nvSpPr>
        <p:spPr bwMode="auto">
          <a:xfrm>
            <a:off x="947137" y="2088569"/>
            <a:ext cx="105156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当有两个盘子时，把上面的从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再把第二个盘子从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90" name="文本框 6"/>
          <p:cNvSpPr txBox="1">
            <a:spLocks noChangeArrowheads="1"/>
          </p:cNvSpPr>
          <p:nvPr/>
        </p:nvSpPr>
        <p:spPr bwMode="auto">
          <a:xfrm>
            <a:off x="947137" y="2810407"/>
            <a:ext cx="10515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当有三个盘子时，把上面两个盘子从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再把第三个盘子从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，再按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移动剩下的两个盘子。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0875" y="3973195"/>
            <a:ext cx="6018530" cy="13531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90240" y="5326380"/>
            <a:ext cx="1400175" cy="121602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90415" y="5326380"/>
            <a:ext cx="4618990" cy="121221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95DDF-5A31-414D-BA25-1473BB426DA0}" type="slidenum">
              <a:rPr lang="zh-CN" altLang="en-US"/>
            </a:fld>
            <a:endParaRPr lang="en-US" altLang="zh-CN"/>
          </a:p>
        </p:txBody>
      </p:sp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774826" y="2060576"/>
            <a:ext cx="7885113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algn="ctr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>
                <a:solidFill>
                  <a:srgbClr val="000000"/>
                </a:solidFill>
                <a:latin typeface="楷体_GB2312" charset="0"/>
                <a:ea typeface="楷体_GB2312" charset="0"/>
                <a:cs typeface="Times New Roman" panose="02020603050405020304" charset="0"/>
              </a:rPr>
              <a:t>在问题规模较大时，较难找到一般的方法，因此我们尝试用递归技术来解决这个问题。</a:t>
            </a:r>
            <a:endParaRPr lang="zh-CN" altLang="en-US" sz="2400">
              <a:solidFill>
                <a:srgbClr val="000000"/>
              </a:solidFill>
              <a:latin typeface="楷体_GB2312" charset="0"/>
              <a:ea typeface="楷体_GB2312" charset="0"/>
              <a:cs typeface="Times New Roman" panose="02020603050405020304" charset="0"/>
            </a:endParaRPr>
          </a:p>
          <a:p>
            <a:pPr algn="l" eaLnBrk="1" hangingPunct="1">
              <a:defRPr/>
            </a:pPr>
            <a:endParaRPr lang="zh-CN" altLang="en-US">
              <a:ea typeface="楷体_GB2312" charset="0"/>
              <a:cs typeface="Times New Roman" panose="02020603050405020304" charset="0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978414" y="2046545"/>
            <a:ext cx="10662980" cy="4606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n=1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时，问题比较简单。此时，只要将编号为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的圆盘从塔座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直接移至塔座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上即可。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＞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时，需要利用塔座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作为辅助塔座。此时若能设法将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个较小的圆盘依照移动规则从塔座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移至塔座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，然后，将剩下的最大圆盘从塔座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移至塔座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，最后，再设法将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个较小的圆盘依照移动规则从塔座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移至塔座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由此可见，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个圆盘的移动问题可分为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次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个圆盘的移动问题，这又可以递归地用上述方法来做。由此可以设计出解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Hanoi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塔问题的递归算法如下。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260426" y="28495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978414" y="1441990"/>
            <a:ext cx="86185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Hanoi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塔问题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4" name="Picture 6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32" y="136525"/>
            <a:ext cx="365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0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95DDF-5A31-414D-BA25-1473BB426DA0}" type="slidenum">
              <a:rPr lang="zh-CN" altLang="en-US"/>
            </a:fld>
            <a:endParaRPr lang="en-US" altLang="zh-CN"/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1014430" y="1478603"/>
            <a:ext cx="86185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Hanoi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塔问题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4" name="Picture 6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365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1014430" y="1960564"/>
            <a:ext cx="8820150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 ==1)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move(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n,a,c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else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{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(n-1, a, c, b);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move(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n,a,c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(n-1, b, a, c);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424505" y="1466696"/>
            <a:ext cx="793683" cy="407988"/>
          </a:xfrm>
          <a:prstGeom prst="wedgeRoundRectCallout">
            <a:avLst>
              <a:gd name="adj1" fmla="val 14336"/>
              <a:gd name="adj2" fmla="val 100247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原塔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 bwMode="auto">
          <a:xfrm>
            <a:off x="7469965" y="1427959"/>
            <a:ext cx="911225" cy="409575"/>
          </a:xfrm>
          <a:prstGeom prst="wedgeRoundRectCallout">
            <a:avLst>
              <a:gd name="adj1" fmla="val -25058"/>
              <a:gd name="adj2" fmla="val 102451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目的塔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 bwMode="auto">
          <a:xfrm>
            <a:off x="6445201" y="2542392"/>
            <a:ext cx="911225" cy="409575"/>
          </a:xfrm>
          <a:prstGeom prst="wedgeRoundRectCallout">
            <a:avLst>
              <a:gd name="adj1" fmla="val -15552"/>
              <a:gd name="adj2" fmla="val -97304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/>
              <a:t>辅助塔</a:t>
            </a:r>
            <a:endParaRPr lang="zh-CN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0426" y="28495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t="1915"/>
          <a:stretch>
            <a:fillRect/>
          </a:stretch>
        </p:blipFill>
        <p:spPr>
          <a:xfrm>
            <a:off x="838200" y="0"/>
            <a:ext cx="9470572" cy="686522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5C94C-718F-F942-8442-7B5310B18A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16" y="3206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汉诺塔时间复杂度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835" y="1424409"/>
            <a:ext cx="1056380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设盘子个数为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柱子，需要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柱子最后一个盘子移到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柱子一步，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个盘子移到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柱子上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得递推公式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T(n)=2T(n-1)+1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所以汉诺塔问题的时间复杂度为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88A0B-6C00-B149-BCEB-88803ECA8AE6}" type="slidenum">
              <a:rPr lang="zh-CN" altLang="en-US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053955" y="59397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008" y="24382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1109" y="1371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1.</a:t>
            </a:r>
            <a:r>
              <a:rPr lang="zh-CN" altLang="en-US" dirty="0"/>
              <a:t>画出移动</a:t>
            </a:r>
            <a:r>
              <a:rPr lang="en-US" altLang="zh-CN" dirty="0"/>
              <a:t>4</a:t>
            </a:r>
            <a:r>
              <a:rPr lang="zh-CN" altLang="en-US" dirty="0"/>
              <a:t>个盘子的模拟图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483CA-E219-4542-8D21-C0373AC3E5F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AEA01-EE29-A241-A75F-5398C9ECF4B3}" type="slidenum">
              <a:rPr lang="zh-CN" altLang="en-US"/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16" y="23449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递归小结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821" y="1253331"/>
            <a:ext cx="10515600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优点：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结构清晰，可读性强，而且容易用数学归纳法来证明算法的正确性，因此它为设计算法、调试程序带来很大方便。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缺点：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递归算法的运行效率较低，无论是耗费的计算时间还是占用的存储空间都比非递归算法要多。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5BC88-0363-E845-AAC0-49AE430FD6F4}" type="slidenum">
              <a:rPr lang="zh-CN" altLang="en-US"/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670" y="25271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递归小结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74" y="1326352"/>
            <a:ext cx="10770956" cy="45939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解决方法：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在递归算法中消除递归调用，使其转化为非递归算法。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 采用一个用户定义的栈来模拟系统的递归调用工作栈。该方法通用性强，但本质上还是递归，只不过人工做了本来由编译器做的事情，优化效果不明显。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 用递推来实现递归函数。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 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Cooper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变换、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反演变换能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将一些递归转化为非递归，从而迭代求出结果。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宋体" panose="02010600040101010101" charset="-122"/>
              </a:rPr>
              <a:t>后两种方法在时空复杂度上均有较大改善，但其适用范围有限。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  <a:p>
            <a:pPr eaLnBrk="1" hangingPunct="1">
              <a:lnSpc>
                <a:spcPct val="170000"/>
              </a:lnSpc>
              <a:spcBef>
                <a:spcPts val="0"/>
              </a:spcBef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106" y="21972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递归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28" y="1253331"/>
            <a:ext cx="11286565" cy="435133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直接或间接地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调用自身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的算法称为递归算法。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用函数自身给出定义的函数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在计算机算法设计与分析中，使用递归技术往往使函数的定义和算法的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描述简洁且易于理解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使用递归解决问题，思路清晰，代码少。但是在主流高级语言中（如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语言等）使用递归算法要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耗用更多的栈空间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，应避免采用。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一般的的递归算法都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改写成与之等价的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非递归算法。</a:t>
            </a:r>
            <a:endParaRPr lang="zh-CN" altLang="en-US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291" y="585367"/>
            <a:ext cx="7772400" cy="581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二叉树先序非递归遍历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019" y="1298251"/>
            <a:ext cx="8594725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PreOrderTraversal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BT)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 = BT;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S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CreatStack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(MAX_SIZE);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创建并初始化堆栈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while(T || !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(S))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while(T)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一直向左并将沿途节点访问（打印）后压入堆栈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(“%d\n”, T-&gt;Data);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Push(S, T);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= T-&gt;Left; }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(!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IsEmpty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(S))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T = Pop(S);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T=T-&gt;Right;//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节点弹出堆栈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 = T-&gt;Right;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转向右子树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BC1CD-2775-F842-B0CE-BC273B3997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30" y="591392"/>
            <a:ext cx="8305800" cy="6826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69259" y="1306700"/>
            <a:ext cx="11353800" cy="4351338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整数划分问题（了解）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将正整数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表示成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一系列正整数之和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n=n</a:t>
            </a:r>
            <a:r>
              <a:rPr lang="en-US" altLang="zh-CN" sz="2400" i="1" baseline="-25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</a:t>
            </a:r>
            <a:r>
              <a:rPr lang="en-US" altLang="zh-CN" sz="2400" i="1" baseline="-25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+…+</a:t>
            </a:r>
            <a:r>
              <a:rPr lang="en-US" altLang="zh-CN" sz="2400" i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i="1" baseline="-2500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i="1" baseline="-25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≥n</a:t>
            </a:r>
            <a:r>
              <a:rPr lang="en-US" altLang="zh-CN" sz="2400" i="1" baseline="-25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≥…≥n</a:t>
            </a:r>
            <a:r>
              <a:rPr lang="en-US" altLang="zh-CN" sz="2400" i="1" baseline="-25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≥1</a:t>
            </a:r>
            <a:r>
              <a:rPr lang="zh-CN" altLang="en-US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k≥1</a:t>
            </a:r>
            <a:r>
              <a:rPr lang="zh-CN" altLang="en-US" sz="2400" i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i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的这种表示称为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求正整数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的不同划分个数。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例如正整数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种不同的划分：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5+1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4+1+1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3+3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3+2+1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3+1+1+1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2+2+2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2+2+1+1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2+1+1+1+1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10000"/>
              </a:lnSpc>
            </a:pP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1+1+1+1+1+1</a:t>
            </a:r>
            <a:endParaRPr lang="en-US" altLang="zh-CN" sz="2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376" y="680478"/>
            <a:ext cx="8305800" cy="6826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10671" y="1395787"/>
            <a:ext cx="10977282" cy="4351338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前面问题本身都有明显递归关系，容易求解。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本例中，若设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为正整数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的划分数，难以找到递归关系；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增加一个变量：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将最大加数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的划分个数记作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en-US" altLang="zh-CN" sz="2400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en-US" altLang="zh-CN" sz="2400" i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递归关系有如下几种情况：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68941" y="662548"/>
            <a:ext cx="8305800" cy="682625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529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当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=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时</a:t>
            </a:r>
            <a:endParaRPr kumimoji="1"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</a:t>
            </a:r>
            <a:r>
              <a:rPr kumimoji="1" lang="zh-CN" altLang="en-US" sz="2400" b="1" dirty="0">
                <a:solidFill>
                  <a:srgbClr val="004D86"/>
                </a:solidFill>
              </a:rPr>
              <a:t>如求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q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(6, 6)=1+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q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(6, 5)</a:t>
            </a:r>
            <a:endParaRPr kumimoji="1" lang="zh-CN" altLang="en-US" sz="2400" b="1" dirty="0">
              <a:solidFill>
                <a:srgbClr val="004D86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4D86"/>
                </a:solidFill>
              </a:rPr>
              <a:t>       </a:t>
            </a:r>
            <a:r>
              <a:rPr kumimoji="1" lang="zh-CN" altLang="en-US" sz="2400" b="1" dirty="0">
                <a:solidFill>
                  <a:srgbClr val="004D86"/>
                </a:solidFill>
              </a:rPr>
              <a:t>即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q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(</a:t>
            </a:r>
            <a:r>
              <a:rPr kumimoji="1" lang="en-US" altLang="zh-CN" sz="2400" b="1" i="1" dirty="0" err="1">
                <a:solidFill>
                  <a:srgbClr val="004D86"/>
                </a:solidFill>
              </a:rPr>
              <a:t>n</a:t>
            </a:r>
            <a:r>
              <a:rPr kumimoji="1" lang="en-US" altLang="zh-CN" sz="2400" b="1" dirty="0" err="1">
                <a:solidFill>
                  <a:srgbClr val="004D86"/>
                </a:solidFill>
              </a:rPr>
              <a:t>,</a:t>
            </a:r>
            <a:r>
              <a:rPr kumimoji="1" lang="en-US" altLang="zh-CN" sz="2400" b="1" i="1" dirty="0" err="1">
                <a:solidFill>
                  <a:srgbClr val="004D86"/>
                </a:solidFill>
              </a:rPr>
              <a:t>m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)=1+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q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n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,</a:t>
            </a:r>
            <a:r>
              <a:rPr kumimoji="1" lang="en-US" altLang="zh-CN" sz="2400" b="1" i="1" dirty="0">
                <a:solidFill>
                  <a:srgbClr val="004D86"/>
                </a:solidFill>
              </a:rPr>
              <a:t>m</a:t>
            </a:r>
            <a:r>
              <a:rPr kumimoji="1" lang="en-US" altLang="zh-CN" sz="2400" b="1" dirty="0">
                <a:solidFill>
                  <a:srgbClr val="004D86"/>
                </a:solidFill>
              </a:rPr>
              <a:t>-1)</a:t>
            </a:r>
            <a:endParaRPr kumimoji="1" lang="en-US" altLang="zh-CN" sz="2400" b="1" dirty="0">
              <a:solidFill>
                <a:srgbClr val="004D86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/>
          </a:p>
          <a:p>
            <a:pPr marL="457200" lvl="1" indent="0">
              <a:lnSpc>
                <a:spcPct val="150000"/>
              </a:lnSpc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40659" y="662548"/>
            <a:ext cx="8305800" cy="682625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分析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975" y="1345173"/>
            <a:ext cx="11210365" cy="4351338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m=1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最大加数为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时，任何正整数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只有一种划分形式：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n=1+1+...+1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（共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），此时拆分情况就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q(</a:t>
            </a: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)=q(n,1)=1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68941" y="662548"/>
            <a:ext cx="8305800" cy="682625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529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当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&gt;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时</a:t>
            </a:r>
            <a:endParaRPr kumimoji="1" lang="zh-CN" altLang="en-US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/>
              <a:t>如求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(6</a:t>
            </a:r>
            <a:r>
              <a:rPr kumimoji="1" lang="zh-CN" altLang="en-US" dirty="0"/>
              <a:t>，</a:t>
            </a:r>
            <a:r>
              <a:rPr kumimoji="1" lang="en-US" altLang="zh-CN" dirty="0"/>
              <a:t>4)</a:t>
            </a:r>
            <a:r>
              <a:rPr kumimoji="1" lang="zh-CN" altLang="en-US" dirty="0"/>
              <a:t>时，需要求出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,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-1)=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(6,3)</a:t>
            </a:r>
            <a:r>
              <a:rPr kumimoji="1" lang="zh-CN" altLang="en-US" dirty="0"/>
              <a:t>的所有情况和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(6-4,4)=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(2,4)=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(2,2)</a:t>
            </a:r>
            <a:r>
              <a:rPr kumimoji="1" lang="zh-CN" altLang="en-US" dirty="0"/>
              <a:t>的所有情况。</a:t>
            </a: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/>
              <a:t>即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</a:t>
            </a:r>
            <a:r>
              <a:rPr kumimoji="1" lang="en-US" altLang="zh-CN" i="1" dirty="0" err="1"/>
              <a:t>n</a:t>
            </a:r>
            <a:r>
              <a:rPr kumimoji="1" lang="en-US" altLang="zh-CN" dirty="0" err="1"/>
              <a:t>,</a:t>
            </a:r>
            <a:r>
              <a:rPr kumimoji="1" lang="en-US" altLang="zh-CN" i="1" dirty="0" err="1"/>
              <a:t>m</a:t>
            </a:r>
            <a:r>
              <a:rPr kumimoji="1" lang="en-US" altLang="zh-CN" dirty="0"/>
              <a:t>)=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,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-1)+</a:t>
            </a:r>
            <a:r>
              <a:rPr kumimoji="1" lang="en-US" altLang="zh-CN" i="1" dirty="0"/>
              <a:t>q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-</a:t>
            </a:r>
            <a:r>
              <a:rPr kumimoji="1" lang="en-US" altLang="zh-CN" i="1" dirty="0" err="1"/>
              <a:t>m</a:t>
            </a:r>
            <a:r>
              <a:rPr kumimoji="1" lang="en-US" altLang="zh-CN" dirty="0" err="1"/>
              <a:t>,</a:t>
            </a:r>
            <a:r>
              <a:rPr kumimoji="1" lang="en-US" altLang="zh-CN" i="1" dirty="0" err="1"/>
              <a:t>m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4">
              <a:lnSpc>
                <a:spcPct val="150000"/>
              </a:lnSpc>
            </a:pPr>
            <a:r>
              <a:rPr lang="en-US" altLang="zh-CN" sz="2400" i="1" dirty="0"/>
              <a:t>4+2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4+1+1 </a:t>
            </a:r>
            <a:r>
              <a:rPr lang="en-US" altLang="zh-CN" sz="2400" i="1" dirty="0">
                <a:sym typeface="Wingdings" panose="05000000000000000000" pitchFamily="2" charset="2"/>
              </a:rPr>
              <a:t></a:t>
            </a:r>
            <a:r>
              <a:rPr kumimoji="1" lang="en-US" altLang="zh-CN" sz="2400" i="1" dirty="0"/>
              <a:t>q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-</a:t>
            </a:r>
            <a:r>
              <a:rPr kumimoji="1" lang="en-US" altLang="zh-CN" sz="2400" i="1" dirty="0" err="1"/>
              <a:t>m</a:t>
            </a:r>
            <a:r>
              <a:rPr kumimoji="1" lang="en-US" altLang="zh-CN" sz="2400" dirty="0" err="1"/>
              <a:t>,</a:t>
            </a:r>
            <a:r>
              <a:rPr kumimoji="1" lang="en-US" altLang="zh-CN" sz="2400" i="1" dirty="0" err="1"/>
              <a:t>m</a:t>
            </a:r>
            <a:r>
              <a:rPr kumimoji="1" lang="en-US" altLang="zh-CN" sz="2400" dirty="0"/>
              <a:t>)      </a:t>
            </a:r>
            <a:r>
              <a:rPr kumimoji="1" lang="zh-CN" altLang="en-US" sz="2400" dirty="0"/>
              <a:t>解释：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相当于固定</a:t>
            </a:r>
            <a:endParaRPr lang="en-US" altLang="zh-CN" sz="2400" i="1" dirty="0"/>
          </a:p>
          <a:p>
            <a:pPr lvl="4" eaLnBrk="1" hangingPunct="1">
              <a:lnSpc>
                <a:spcPct val="150000"/>
              </a:lnSpc>
            </a:pPr>
            <a:r>
              <a:rPr lang="en-US" altLang="zh-CN" sz="2400" i="1" dirty="0"/>
              <a:t>3+3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3+2+1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3+1+1+1</a:t>
            </a:r>
            <a:endParaRPr lang="en-US" altLang="zh-CN" sz="2400" i="1" dirty="0"/>
          </a:p>
          <a:p>
            <a:pPr lvl="4" eaLnBrk="1" hangingPunct="1">
              <a:lnSpc>
                <a:spcPct val="150000"/>
              </a:lnSpc>
            </a:pPr>
            <a:r>
              <a:rPr lang="en-US" altLang="zh-CN" sz="2400" i="1" dirty="0"/>
              <a:t>2+2+2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2+2+1+1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2+1+1+1+1</a:t>
            </a:r>
            <a:endParaRPr lang="en-US" altLang="zh-CN" sz="2400" i="1" dirty="0"/>
          </a:p>
          <a:p>
            <a:pPr lvl="4" eaLnBrk="1" hangingPunct="1">
              <a:lnSpc>
                <a:spcPct val="150000"/>
              </a:lnSpc>
            </a:pPr>
            <a:r>
              <a:rPr lang="en-US" altLang="zh-CN" sz="2400" i="1" dirty="0"/>
              <a:t>1+1+1+1+1+1</a:t>
            </a:r>
            <a:endParaRPr kumimoji="1" lang="zh-CN" altLang="en-US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/>
          </a:p>
          <a:p>
            <a:pPr marL="457200" lvl="1" indent="0">
              <a:lnSpc>
                <a:spcPct val="150000"/>
              </a:lnSpc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7673" t="2333" b="14511"/>
          <a:stretch>
            <a:fillRect/>
          </a:stretch>
        </p:blipFill>
        <p:spPr>
          <a:xfrm rot="16200000">
            <a:off x="2912136" y="-1118911"/>
            <a:ext cx="6678748" cy="89947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40659" y="662548"/>
            <a:ext cx="8305800" cy="682625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分析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975" y="1345173"/>
            <a:ext cx="11210365" cy="4351338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n&lt;m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因为最大加数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实际上不能大于</a:t>
            </a:r>
            <a:r>
              <a:rPr lang="en-US" altLang="zh-CN" sz="2400" i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如求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(6,7)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，最大加数不能是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，因此就相当于求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(6,6)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)=q(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22729" y="609600"/>
            <a:ext cx="8305800" cy="6826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56882" y="967114"/>
            <a:ext cx="10515600" cy="4351338"/>
          </a:xfrm>
        </p:spPr>
        <p:txBody>
          <a:bodyPr>
            <a:normAutofit/>
          </a:bodyPr>
          <a:lstStyle/>
          <a:p>
            <a:pPr lvl="3" eaLnBrk="1" hangingPunct="1">
              <a:lnSpc>
                <a:spcPct val="11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的递归式如下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i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044420" y="2199014"/>
          <a:ext cx="8093241" cy="257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" imgW="2882900" imgH="914400" progId="Equation.3">
                  <p:embed/>
                </p:oleObj>
              </mc:Choice>
              <mc:Fallback>
                <p:oleObj name="Equation" r:id="rId1" imgW="2882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420" y="2199014"/>
                        <a:ext cx="8093241" cy="25702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340659" y="606425"/>
            <a:ext cx="8305800" cy="6826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2" y="1289050"/>
            <a:ext cx="7848600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矩形 1"/>
          <p:cNvSpPr>
            <a:spLocks noChangeArrowheads="1"/>
          </p:cNvSpPr>
          <p:nvPr/>
        </p:nvSpPr>
        <p:spPr bwMode="auto">
          <a:xfrm>
            <a:off x="7315200" y="4267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wrap="none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454545"/>
                </a:solidFill>
                <a:latin typeface="Times New Roman" panose="0202060305040502030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2060"/>
                </a:solidFill>
                <a:latin typeface="Times New Roman" panose="0202060305040502030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rgbClr val="B4004D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1">
                <a:solidFill>
                  <a:srgbClr val="0038EA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1;</a:t>
            </a:r>
            <a:endParaRPr lang="zh-CN" altLang="en-US" sz="1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5DC7B-A661-4A48-ADC5-9B780CE8C919}" type="slidenum">
              <a:rPr lang="zh-CN" altLang="en-US"/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6937" y="212723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121" y="1265452"/>
            <a:ext cx="9400557" cy="46116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递归：直接或间接地调用自身的算法称为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阶乘函数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阶乘函数可递归地定义为：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4119564" y="3517196"/>
          <a:ext cx="3384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1" imgW="1282700" imgH="457200" progId="Equation.3">
                  <p:embed/>
                </p:oleObj>
              </mc:Choice>
              <mc:Fallback>
                <p:oleObj name="公式" r:id="rId1" imgW="1282700" imgH="457200" progId="Equation.3">
                  <p:embed/>
                  <p:pic>
                    <p:nvPicPr>
                      <p:cNvPr id="0" name="图片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4" y="3517196"/>
                        <a:ext cx="338455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3" name="AutoShape 5"/>
          <p:cNvSpPr>
            <a:spLocks noChangeArrowheads="1"/>
          </p:cNvSpPr>
          <p:nvPr/>
        </p:nvSpPr>
        <p:spPr bwMode="auto">
          <a:xfrm>
            <a:off x="7723857" y="2651728"/>
            <a:ext cx="1865312" cy="865188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ea typeface="宋体" panose="02010600030101010101" pitchFamily="2" charset="-122"/>
              </a:rPr>
              <a:t>边界条件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19494" name="AutoShape 6"/>
          <p:cNvSpPr>
            <a:spLocks noChangeArrowheads="1"/>
          </p:cNvSpPr>
          <p:nvPr/>
        </p:nvSpPr>
        <p:spPr bwMode="auto">
          <a:xfrm>
            <a:off x="2351089" y="4325043"/>
            <a:ext cx="1768475" cy="792163"/>
          </a:xfrm>
          <a:prstGeom prst="wedgeRoundRectCallout">
            <a:avLst>
              <a:gd name="adj1" fmla="val 91037"/>
              <a:gd name="adj2" fmla="val -43233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>
                <a:ea typeface="宋体" panose="02010600030101010101" pitchFamily="2" charset="-122"/>
              </a:rPr>
              <a:t>递归方程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037590" y="5287645"/>
            <a:ext cx="967549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边界条件与递归方程是递归函数的二个要素，递归函数只有具备了这两个要素，才能在有限次计算后得出结果。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animBg="1" autoUpdateAnimBg="0"/>
      <p:bldP spid="319494" grpId="0" animBg="1" autoUpdateAnimBg="0"/>
      <p:bldP spid="319495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37" y="24447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递归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767" y="1231106"/>
            <a:ext cx="10780295" cy="4395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递归算法效率分析方法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递归算法的分析方法比较多，最常用的便是迭代法。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迭代法的基本步骤是先将递归算法简化为对应的递归方程，然后通过反复迭代，将递归方程的右端变换成一个级数，最后求级数的和，再估计和的渐进阶。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F7AA0-3F91-3A46-BC1E-74BD0127E0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37" y="24447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递归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767" y="1231106"/>
            <a:ext cx="10780295" cy="4395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阶乘函数时间复杂度分析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is-I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算法的递归方程为： </a:t>
            </a: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 = T(n - 1) + O(1);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</a:t>
            </a:r>
            <a:r>
              <a:rPr lang="zh-CN" altLang="is-I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迭代展开： </a:t>
            </a: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 = T(n - 1) + O(1)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T(n - 2) + O(1) + O(1)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T(n - 3) + O(1) + O(1) + O(1)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......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O(1) + ... + O(1) + O(1) + O(1)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n * O(1)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       = O(n) </a:t>
            </a:r>
            <a:b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</a:t>
            </a:r>
            <a:r>
              <a:rPr lang="zh-CN" altLang="is-I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这个例子的时间复杂性是线性的。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F7AA0-3F91-3A46-BC1E-74BD0127E0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1F8BF-9B37-974B-AD75-CBD292ECC8B5}" type="slidenum">
              <a:rPr lang="zh-CN" altLang="en-US"/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851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递归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27" y="1327944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Fibonacci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无穷数列1，1，2，3，5，8，13，21，34，55，…，被称为Fibonacci数列。它可以递归地定义为：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auto">
          <a:xfrm>
            <a:off x="7328706" y="2875539"/>
            <a:ext cx="2014538" cy="863600"/>
          </a:xfrm>
          <a:prstGeom prst="wedgeRoundRectCallout">
            <a:avLst>
              <a:gd name="adj1" fmla="val -75375"/>
              <a:gd name="adj2" fmla="val 22241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ea typeface="宋体" panose="02010600030101010101" pitchFamily="2" charset="-122"/>
              </a:rPr>
              <a:t>边界条件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auto">
          <a:xfrm>
            <a:off x="376597" y="3796271"/>
            <a:ext cx="1938338" cy="795338"/>
          </a:xfrm>
          <a:prstGeom prst="wedgeRoundRectCallout">
            <a:avLst>
              <a:gd name="adj1" fmla="val 57125"/>
              <a:gd name="adj2" fmla="val -60150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>
                <a:ea typeface="宋体" panose="02010600030101010101" pitchFamily="2" charset="-122"/>
              </a:rPr>
              <a:t>递归方程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2376489" y="3115318"/>
          <a:ext cx="44640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1" imgW="2159000" imgH="711200" progId="Equation.3">
                  <p:embed/>
                </p:oleObj>
              </mc:Choice>
              <mc:Fallback>
                <p:oleObj name="公式" r:id="rId1" imgW="2159000" imgH="711200" progId="Equation.3">
                  <p:embed/>
                  <p:pic>
                    <p:nvPicPr>
                      <p:cNvPr id="0" name="图片 5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3115318"/>
                        <a:ext cx="446405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7004243" y="3619358"/>
            <a:ext cx="7345363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Fibonacci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数可递归地计算如下：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public static int </a:t>
            </a:r>
            <a:r>
              <a:rPr lang="en-US" altLang="zh-CN" sz="2400" b="1" dirty="0" err="1">
                <a:solidFill>
                  <a:schemeClr val="bg1"/>
                </a:solidFill>
                <a:ea typeface="宋体" panose="02010600030101010101" pitchFamily="2" charset="-122"/>
              </a:rPr>
              <a:t>fibonacci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(int n)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{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(n &lt;= 1) </a:t>
            </a: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1;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return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ea typeface="宋体" panose="02010600030101010101" pitchFamily="2" charset="-122"/>
              </a:rPr>
              <a:t>fibonacci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(n-1)+</a:t>
            </a:r>
            <a:r>
              <a:rPr lang="en-US" altLang="zh-CN" sz="2400" b="1" dirty="0" err="1">
                <a:solidFill>
                  <a:schemeClr val="bg1"/>
                </a:solidFill>
                <a:ea typeface="宋体" panose="02010600030101010101" pitchFamily="2" charset="-122"/>
              </a:rPr>
              <a:t>fibonacci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(n-2);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}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nimBg="1" autoUpdateAnimBg="0"/>
      <p:bldP spid="320517" grpId="0" animBg="1" autoUpdateAnimBg="0"/>
      <p:bldP spid="3205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185" y="641718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1678F7-720D-A44F-B44C-5287C23AF54F}" type="slidenum">
              <a:rPr lang="zh-CN" altLang="en-US" smtClean="0"/>
            </a:fld>
            <a:endParaRPr lang="en-US" altLang="zh-CN"/>
          </a:p>
        </p:txBody>
      </p:sp>
      <p:pic>
        <p:nvPicPr>
          <p:cNvPr id="63492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0" y="301692"/>
            <a:ext cx="892651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935" y="25376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 递归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59581" y="135969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斐波那契数列递归算法时间复杂度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T(n)=2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…+2</a:t>
            </a:r>
            <a:r>
              <a:rPr lang="is-I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=O (2</a:t>
            </a:r>
            <a:r>
              <a:rPr lang="is-I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is-I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第二种算法时间复杂度为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，非递归迭代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A8D7A-32B0-3941-80CD-E72EB665E322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6695" y="3369310"/>
            <a:ext cx="6010910" cy="3352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2.500787401575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885,&quot;width&quot;:12345}"/>
</p:tagLst>
</file>

<file path=ppt/tags/tag3.xml><?xml version="1.0" encoding="utf-8"?>
<p:tagLst xmlns:p="http://schemas.openxmlformats.org/presentationml/2006/main">
  <p:tag name="COMMONDATA" val="eyJoZGlkIjoiOWRhYmE5Njk4YzVlYTA0ZDdmMDdmNWI0MTMzNTBlM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宽屏</PresentationFormat>
  <Paragraphs>256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Arial</vt:lpstr>
      <vt:lpstr>黑体</vt:lpstr>
      <vt:lpstr>微软雅黑</vt:lpstr>
      <vt:lpstr>Calibri</vt:lpstr>
      <vt:lpstr>Arial Unicode MS</vt:lpstr>
      <vt:lpstr>Calibri Light</vt:lpstr>
      <vt:lpstr>Times New Roman</vt:lpstr>
      <vt:lpstr>华文行楷</vt:lpstr>
      <vt:lpstr>楷体_GB2312</vt:lpstr>
      <vt:lpstr>新宋体</vt:lpstr>
      <vt:lpstr>华文宋体</vt:lpstr>
      <vt:lpstr>Tahoma</vt:lpstr>
      <vt:lpstr>华文中宋</vt:lpstr>
      <vt:lpstr>Office 主题</vt:lpstr>
      <vt:lpstr>Equation.3</vt:lpstr>
      <vt:lpstr>Equation.3</vt:lpstr>
      <vt:lpstr>Equation.3</vt:lpstr>
      <vt:lpstr>第二章  递归和分治</vt:lpstr>
      <vt:lpstr>2.1 递归</vt:lpstr>
      <vt:lpstr>PowerPoint 演示文稿</vt:lpstr>
      <vt:lpstr>2.1  递归</vt:lpstr>
      <vt:lpstr>2.1 递归</vt:lpstr>
      <vt:lpstr>2.1 递归</vt:lpstr>
      <vt:lpstr>2.1  递归</vt:lpstr>
      <vt:lpstr>PowerPoint 演示文稿</vt:lpstr>
      <vt:lpstr>2.1 递归</vt:lpstr>
      <vt:lpstr>PowerPoint 演示文稿</vt:lpstr>
      <vt:lpstr>2.1  递归</vt:lpstr>
      <vt:lpstr>2.1 递归</vt:lpstr>
      <vt:lpstr>PowerPoint 演示文稿</vt:lpstr>
      <vt:lpstr>PowerPoint 演示文稿</vt:lpstr>
      <vt:lpstr>PowerPoint 演示文稿</vt:lpstr>
      <vt:lpstr>汉诺塔时间复杂度</vt:lpstr>
      <vt:lpstr>互动</vt:lpstr>
      <vt:lpstr>递归小结</vt:lpstr>
      <vt:lpstr>递归小结</vt:lpstr>
      <vt:lpstr>二叉树先序非递归遍历</vt:lpstr>
      <vt:lpstr>2.1 递归</vt:lpstr>
      <vt:lpstr>2.1 递归</vt:lpstr>
      <vt:lpstr>分析</vt:lpstr>
      <vt:lpstr>分析</vt:lpstr>
      <vt:lpstr>分析</vt:lpstr>
      <vt:lpstr>PowerPoint 演示文稿</vt:lpstr>
      <vt:lpstr>分析</vt:lpstr>
      <vt:lpstr>2.1 递归</vt:lpstr>
      <vt:lpstr>2.1 递归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Leng</cp:lastModifiedBy>
  <cp:revision>14</cp:revision>
  <dcterms:created xsi:type="dcterms:W3CDTF">2021-09-03T12:12:00Z</dcterms:created>
  <dcterms:modified xsi:type="dcterms:W3CDTF">2022-08-25T02:08:53Z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2052-11.1.0.12353</vt:lpwstr>
  </property>
  <property fmtid="{D5CDD505-2E9C-101B-9397-08002B2CF9AE}" pid="3" name="ICV">
    <vt:lpwstr>354E8CD790304585801C90D5919B24E5</vt:lpwstr>
  </property>
</Properties>
</file>