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1"/>
  </p:notesMasterIdLst>
  <p:sldIdLst>
    <p:sldId id="256" r:id="rId4"/>
    <p:sldId id="257" r:id="rId5"/>
    <p:sldId id="377" r:id="rId6"/>
    <p:sldId id="378" r:id="rId7"/>
    <p:sldId id="372" r:id="rId8"/>
    <p:sldId id="373" r:id="rId9"/>
    <p:sldId id="374" r:id="rId10"/>
    <p:sldId id="375" r:id="rId11"/>
    <p:sldId id="410" r:id="rId12"/>
    <p:sldId id="379" r:id="rId13"/>
    <p:sldId id="342" r:id="rId14"/>
    <p:sldId id="380" r:id="rId15"/>
    <p:sldId id="343" r:id="rId16"/>
    <p:sldId id="344" r:id="rId17"/>
    <p:sldId id="345" r:id="rId18"/>
    <p:sldId id="381" r:id="rId19"/>
    <p:sldId id="346" r:id="rId20"/>
    <p:sldId id="279" r:id="rId22"/>
    <p:sldId id="280" r:id="rId23"/>
    <p:sldId id="281" r:id="rId24"/>
    <p:sldId id="282" r:id="rId25"/>
    <p:sldId id="329" r:id="rId26"/>
    <p:sldId id="287" r:id="rId27"/>
    <p:sldId id="330" r:id="rId28"/>
    <p:sldId id="290" r:id="rId29"/>
    <p:sldId id="302" r:id="rId30"/>
    <p:sldId id="331" r:id="rId31"/>
    <p:sldId id="332" r:id="rId32"/>
    <p:sldId id="303" r:id="rId33"/>
    <p:sldId id="320" r:id="rId34"/>
    <p:sldId id="305" r:id="rId35"/>
    <p:sldId id="306" r:id="rId36"/>
    <p:sldId id="307" r:id="rId37"/>
    <p:sldId id="333" r:id="rId38"/>
    <p:sldId id="309" r:id="rId39"/>
    <p:sldId id="336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0066"/>
    <a:srgbClr val="0000CC"/>
    <a:srgbClr val="FF3300"/>
    <a:srgbClr val="004D86"/>
    <a:srgbClr val="006600"/>
    <a:srgbClr val="FF00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88"/>
    <p:restoredTop sz="50000"/>
  </p:normalViewPr>
  <p:slideViewPr>
    <p:cSldViewPr showGuides="1">
      <p:cViewPr varScale="1">
        <p:scale>
          <a:sx n="54" d="100"/>
          <a:sy n="54" d="100"/>
        </p:scale>
        <p:origin x="3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9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E16057-FAF3-B142-92ED-34BDFF182BF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E79FE-8CC2-1641-B4C8-18F9D76C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/>
              <a:t>C(n)</a:t>
            </a:r>
            <a:r>
              <a:rPr lang="zh-CN" altLang="en-US"/>
              <a:t>表示求的是最大和最小的比较次数，当</a:t>
            </a:r>
            <a:r>
              <a:rPr lang="en-US" altLang="zh-CN"/>
              <a:t>n&gt;2</a:t>
            </a:r>
            <a:r>
              <a:rPr lang="zh-CN" altLang="en-US"/>
              <a:t>时，相当于将它们分成两部分，分别求最大最小即</a:t>
            </a:r>
            <a:r>
              <a:rPr lang="en-US" altLang="zh-CN"/>
              <a:t>2C</a:t>
            </a:r>
            <a:r>
              <a:rPr lang="zh-CN" altLang="en-US"/>
              <a:t>（</a:t>
            </a:r>
            <a:r>
              <a:rPr lang="en-US" altLang="zh-CN"/>
              <a:t>n/2)</a:t>
            </a:r>
            <a:r>
              <a:rPr lang="zh-CN" altLang="en-US"/>
              <a:t>，在</a:t>
            </a:r>
            <a:r>
              <a:rPr lang="en-US" altLang="zh-CN"/>
              <a:t>n/2</a:t>
            </a:r>
            <a:r>
              <a:rPr lang="zh-CN" altLang="en-US"/>
              <a:t>中找到一个最大值和一个最小值，最后在</a:t>
            </a:r>
            <a:r>
              <a:rPr lang="en-US" altLang="zh-CN"/>
              <a:t>4</a:t>
            </a:r>
            <a:r>
              <a:rPr lang="zh-CN" altLang="en-US"/>
              <a:t>个值中通过两次比较找到最后的</a:t>
            </a:r>
            <a:r>
              <a:rPr lang="zh-CN" altLang="en-US"/>
              <a:t>最大和最小值。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4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8FF812-2173-1D41-A7A5-911972645A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4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8FF812-2173-1D41-A7A5-911972645A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Box 5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TextBox 6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 baseline="0">
                <a:ea typeface="宋体" panose="02010600030101010101" pitchFamily="2" charset="-122"/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Box 5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TextBox 6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 baseline="0">
                <a:ea typeface="宋体" panose="02010600030101010101" pitchFamily="2" charset="-122"/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"/>
          <p:cNvSpPr>
            <a:spLocks noGrp="1"/>
          </p:cNvSpPr>
          <p:nvPr>
            <p:ph type="title"/>
          </p:nvPr>
        </p:nvSpPr>
        <p:spPr>
          <a:xfrm>
            <a:off x="609600" y="2159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1"/>
          <p:cNvSpPr>
            <a:spLocks noGrp="1"/>
          </p:cNvSpPr>
          <p:nvPr>
            <p:ph type="body"/>
          </p:nvPr>
        </p:nvSpPr>
        <p:spPr>
          <a:xfrm>
            <a:off x="609600" y="914400"/>
            <a:ext cx="8345488" cy="563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454545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rgbClr val="002060"/>
          </a:solidFill>
          <a:latin typeface="Times New Roman" panose="02020603050405020304" pitchFamily="18" charset="0"/>
          <a:ea typeface="+mj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rgbClr val="B400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00" b="1">
          <a:solidFill>
            <a:srgbClr val="0038EA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"/>
          <p:cNvSpPr>
            <a:spLocks noGrp="1"/>
          </p:cNvSpPr>
          <p:nvPr>
            <p:ph type="title"/>
          </p:nvPr>
        </p:nvSpPr>
        <p:spPr>
          <a:xfrm>
            <a:off x="609600" y="2159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1"/>
          <p:cNvSpPr>
            <a:spLocks noGrp="1"/>
          </p:cNvSpPr>
          <p:nvPr>
            <p:ph type="body"/>
          </p:nvPr>
        </p:nvSpPr>
        <p:spPr>
          <a:xfrm>
            <a:off x="609600" y="914400"/>
            <a:ext cx="8345488" cy="563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454545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rgbClr val="002060"/>
          </a:solidFill>
          <a:latin typeface="Times New Roman" panose="02020603050405020304" pitchFamily="18" charset="0"/>
          <a:ea typeface="+mj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rgbClr val="B400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00" b="1">
          <a:solidFill>
            <a:srgbClr val="0038EA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2</a:t>
            </a:r>
            <a:r>
              <a:rPr kumimoji="0" lang="zh-CN" altLang="en-US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章 递归与分治策略</a:t>
            </a:r>
            <a:endParaRPr kumimoji="0" lang="zh-CN" altLang="en-US" sz="4400" b="1" i="0" u="none" strike="noStrike" kern="0" cap="all" spc="0" normalizeH="0" baseline="0" noProof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Pct val="60000"/>
            </a:pPr>
            <a:endParaRPr lang="zh-CN" altLang="zh-CN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3276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伪币问题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给你一个装有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个硬币的袋子。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个硬币中有一个是伪造的，并且那个伪造的硬币比真的硬币要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轻一些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。你的任务是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找出这个伪造的硬币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提供一台可用来比较两组硬币重量的仪器，可比较硬币的重量是否相同。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733800"/>
            <a:ext cx="4343400" cy="300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0"/>
            <a:ext cx="21336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笨办法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的重量。假如硬币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轻，则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是伪造的；假如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轻，则硬币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是伪造的；假如两硬币重量相等，则比较硬币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4……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按照这种方式，可以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最多通过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比较来判断伪币的存在并找出这一伪币。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个硬币的问题分成两个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硬币的问题来解决。一次比较即可判断是否存在伪币。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 eaLnBrk="1" hangingPunct="1">
              <a:buSzPct val="5000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分治法的基本思想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fi</a:t>
            </a:r>
            <a:r>
              <a:rPr lang="en-US" altLang="zh-CN" sz="1600"/>
              <a:t>nd</a:t>
            </a:r>
            <a:r>
              <a:rPr lang="zh-CN" altLang="en-US" sz="1600"/>
              <a:t>(int arr[], int </a:t>
            </a:r>
            <a:r>
              <a:rPr lang="en-US" altLang="zh-CN" sz="1600"/>
              <a:t>l</a:t>
            </a:r>
            <a:r>
              <a:rPr lang="zh-CN" altLang="en-US" sz="1600"/>
              <a:t>, int </a:t>
            </a:r>
            <a:r>
              <a:rPr lang="en-US" altLang="zh-CN" sz="1600"/>
              <a:t>r</a:t>
            </a:r>
            <a:r>
              <a:rPr lang="zh-CN" altLang="en-US" sz="1600"/>
              <a:t>)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{</a:t>
            </a:r>
            <a:r>
              <a:rPr lang="en-US" altLang="zh-CN" sz="1600"/>
              <a:t>      </a:t>
            </a:r>
            <a:endParaRPr lang="en-US" altLang="zh-CN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    </a:t>
            </a:r>
            <a:r>
              <a:rPr lang="zh-CN" altLang="en-US" sz="1600"/>
              <a:t>//如果最后二分到只有两个数时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    </a:t>
            </a:r>
            <a:r>
              <a:rPr lang="zh-CN" altLang="en-US" sz="1600"/>
              <a:t>if(</a:t>
            </a:r>
            <a:r>
              <a:rPr lang="en-US" altLang="zh-CN" sz="1600"/>
              <a:t>l</a:t>
            </a:r>
            <a:r>
              <a:rPr lang="zh-CN" altLang="en-US" sz="1600"/>
              <a:t>-</a:t>
            </a:r>
            <a:r>
              <a:rPr lang="en-US" altLang="zh-CN" sz="1600"/>
              <a:t>r</a:t>
            </a:r>
            <a:r>
              <a:rPr lang="zh-CN" altLang="en-US" sz="1600"/>
              <a:t> == 1)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if(arr[</a:t>
            </a:r>
            <a:r>
              <a:rPr lang="en-US" altLang="zh-CN" sz="1600"/>
              <a:t>l</a:t>
            </a:r>
            <a:r>
              <a:rPr lang="zh-CN" altLang="en-US" sz="1600"/>
              <a:t>] &gt;= arr[</a:t>
            </a:r>
            <a:r>
              <a:rPr lang="en-US" altLang="zh-CN" sz="1600"/>
              <a:t>r</a:t>
            </a:r>
            <a:r>
              <a:rPr lang="zh-CN" altLang="en-US" sz="1600"/>
              <a:t>]) //硬币在后半部分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sz="1600"/>
              <a:t>arr[l]</a:t>
            </a:r>
            <a:r>
              <a:rPr lang="zh-CN" altLang="en-US" sz="1600"/>
              <a:t>为假币;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</a:t>
            </a:r>
            <a:r>
              <a:rPr lang="zh-CN" altLang="en-US" sz="1600"/>
              <a:t>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arr[r]</a:t>
            </a:r>
            <a:r>
              <a:rPr lang="zh-CN" altLang="en-US" sz="1600"/>
              <a:t>为假币;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if(</a:t>
            </a:r>
            <a:r>
              <a:rPr lang="zh-CN" altLang="en-US" sz="1600">
                <a:highlight>
                  <a:srgbClr val="FFFF00"/>
                </a:highlight>
              </a:rPr>
              <a:t>weight</a:t>
            </a:r>
            <a:r>
              <a:rPr lang="zh-CN" altLang="en-US" sz="1600"/>
              <a:t>(arr,</a:t>
            </a:r>
            <a:r>
              <a:rPr lang="en-US" altLang="zh-CN" sz="1600"/>
              <a:t>l</a:t>
            </a:r>
            <a:r>
              <a:rPr lang="zh-CN" altLang="en-US" sz="1600"/>
              <a:t>,(</a:t>
            </a:r>
            <a:r>
              <a:rPr lang="en-US" altLang="zh-CN" sz="1600"/>
              <a:t>l</a:t>
            </a:r>
            <a:r>
              <a:rPr lang="zh-CN" altLang="en-US" sz="1600"/>
              <a:t>+</a:t>
            </a:r>
            <a:r>
              <a:rPr lang="en-US" altLang="zh-CN" sz="1600"/>
              <a:t>r</a:t>
            </a:r>
            <a:r>
              <a:rPr lang="zh-CN" altLang="en-US" sz="1600"/>
              <a:t>)/2) &gt; </a:t>
            </a:r>
            <a:r>
              <a:rPr lang="zh-CN" altLang="en-US" sz="1600">
                <a:highlight>
                  <a:srgbClr val="FFFF00"/>
                </a:highlight>
              </a:rPr>
              <a:t>weight</a:t>
            </a:r>
            <a:r>
              <a:rPr lang="zh-CN" altLang="en-US" sz="1600"/>
              <a:t>(arr,(</a:t>
            </a:r>
            <a:r>
              <a:rPr lang="en-US" altLang="zh-CN" sz="1600"/>
              <a:t>l</a:t>
            </a:r>
            <a:r>
              <a:rPr lang="zh-CN" altLang="en-US" sz="1600"/>
              <a:t>+</a:t>
            </a:r>
            <a:r>
              <a:rPr lang="en-US" altLang="zh-CN" sz="1600"/>
              <a:t>r</a:t>
            </a:r>
            <a:r>
              <a:rPr lang="zh-CN" altLang="en-US" sz="1600"/>
              <a:t>)/2+1,</a:t>
            </a:r>
            <a:r>
              <a:rPr lang="en-US" altLang="zh-CN" sz="1600"/>
              <a:t>r</a:t>
            </a:r>
            <a:r>
              <a:rPr lang="zh-CN" altLang="en-US" sz="1600"/>
              <a:t>)) //硬币在后半部分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     </a:t>
            </a:r>
            <a:r>
              <a:rPr lang="zh-CN" altLang="en-US" sz="1600"/>
              <a:t>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l</a:t>
            </a:r>
            <a:r>
              <a:rPr lang="zh-CN" altLang="en-US" sz="1600"/>
              <a:t> =</a:t>
            </a:r>
            <a:r>
              <a:rPr lang="en-US" altLang="zh-CN" sz="1600" u="sng"/>
              <a:t>                         </a:t>
            </a:r>
            <a:r>
              <a:rPr lang="zh-CN" altLang="en-US" sz="1600"/>
              <a:t>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 </a:t>
            </a:r>
            <a:r>
              <a:rPr lang="en-US" altLang="zh-CN" sz="1600"/>
              <a:t>                              </a:t>
            </a: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r</a:t>
            </a:r>
            <a:r>
              <a:rPr lang="zh-CN" altLang="en-US" sz="1600"/>
              <a:t> =</a:t>
            </a:r>
            <a:r>
              <a:rPr lang="zh-CN" altLang="en-US" sz="1600" u="sng"/>
              <a:t> </a:t>
            </a:r>
            <a:r>
              <a:rPr lang="en-US" altLang="zh-CN" sz="1600" u="sng"/>
              <a:t>                           </a:t>
            </a:r>
            <a:r>
              <a:rPr lang="zh-CN" altLang="en-US" sz="1600"/>
              <a:t>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 </a:t>
            </a:r>
            <a:r>
              <a:rPr lang="zh-CN" altLang="en-US" sz="1600"/>
              <a:t>return find(arr, </a:t>
            </a:r>
            <a:r>
              <a:rPr lang="en-US" altLang="zh-CN" sz="1600"/>
              <a:t>l</a:t>
            </a:r>
            <a:r>
              <a:rPr lang="zh-CN" altLang="en-US" sz="1600"/>
              <a:t>, </a:t>
            </a:r>
            <a:r>
              <a:rPr lang="en-US" altLang="zh-CN" sz="1600"/>
              <a:t>r</a:t>
            </a:r>
            <a:r>
              <a:rPr lang="zh-CN" altLang="en-US" sz="1600"/>
              <a:t>);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</a:t>
            </a: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金块问题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有一个老板有一袋金块。每个月将有</a:t>
            </a:r>
            <a:r>
              <a:rPr lang="zh-CN" altLang="en-US" baseline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两名雇员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会因其优异的表现分别被奖励一个金块。排名第一的雇员将得到袋中最重的金块，排名第二的雇员将得到袋中最轻的金块。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如果有新的金块周期性的加入袋中，则</a:t>
            </a:r>
            <a:r>
              <a:rPr lang="zh-CN" altLang="en-US" baseline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每个月都必须找出最轻和最重的金块。</a:t>
            </a:r>
            <a:endParaRPr lang="en-US" altLang="zh-CN" baseline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假设有一台比较重量的仪器，我们希望用最少的比较次数找出最轻和最重的金块。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0" y="5029200"/>
            <a:ext cx="1619250" cy="163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4800" y="76200"/>
            <a:ext cx="1004888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15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通常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假设袋中有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个金块。可以用函数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次比较找到最重的金块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，从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余下的 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个金块中用类似的方法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 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次比较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找出最轻的金块。这样，比较的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总次数为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2n-3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18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276600"/>
            <a:ext cx="6121400" cy="35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云形标注 4"/>
          <p:cNvSpPr/>
          <p:nvPr/>
        </p:nvSpPr>
        <p:spPr bwMode="auto">
          <a:xfrm>
            <a:off x="5867400" y="5943600"/>
            <a:ext cx="3048000" cy="685800"/>
          </a:xfrm>
          <a:prstGeom prst="cloudCallout">
            <a:avLst>
              <a:gd name="adj1" fmla="val -63490"/>
              <a:gd name="adj2" fmla="val -255449"/>
            </a:avLst>
          </a:prstGeom>
          <a:solidFill>
            <a:srgbClr val="FF330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en-US" altLang="zh-CN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2n-2</a:t>
            </a:r>
            <a:r>
              <a:rPr kumimoji="0" lang="zh-CN" altLang="en-US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次比较</a:t>
            </a:r>
            <a:endParaRPr kumimoji="0" lang="zh-CN" altLang="en-US" sz="2200" b="1" i="0" u="none" strike="noStrike" kern="1200" cap="none" spc="0" normalizeH="0" baseline="0" noProof="1">
              <a:solidFill>
                <a:srgbClr val="72A1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分而治之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用二叉树来表示。叶子表示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a,  b,…,  h)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，每个阴影节点表示一个包含其子树中所有叶子的问题。因此，根节点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表示寻找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个金块中最轻、最重金块的问题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把大问题划分成许多个小问题，小问题的大小为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比较每个大小为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的问题中的金块，确定哪一个较重和哪一个较轻。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对较轻的金块进行比较以确定哪一个金块最轻，对较重的金块进行比较以确定哪一个金块最重。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8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200400"/>
            <a:ext cx="7010400" cy="329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FindMaxAndMin(a[],begin,end,pmax,pmin)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/>
              <a:t>{  </a:t>
            </a:r>
            <a:r>
              <a:rPr lang="zh-CN" altLang="en-US" sz="2000"/>
              <a:t>If </a:t>
            </a:r>
            <a:r>
              <a:rPr lang="en-US" altLang="zh-CN" sz="2000"/>
              <a:t>(</a:t>
            </a:r>
            <a:r>
              <a:rPr lang="zh-CN" altLang="en-US" sz="2000"/>
              <a:t>end-begin&lt;=1</a:t>
            </a:r>
            <a:r>
              <a:rPr lang="en-US" altLang="zh-CN" sz="2000"/>
              <a:t>)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</a:t>
            </a:r>
            <a:r>
              <a:rPr lang="en-US" altLang="zh-CN" sz="2000"/>
              <a:t>     //</a:t>
            </a:r>
            <a:r>
              <a:rPr lang="zh-CN" altLang="en-US" sz="2000"/>
              <a:t>两个元素分别为最大和最小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</a:t>
            </a:r>
            <a:r>
              <a:rPr lang="en-US" altLang="zh-CN" sz="2000"/>
              <a:t>         pmax=</a:t>
            </a:r>
            <a:endParaRPr lang="en-US" altLang="zh-CN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/>
              <a:t>          pmin=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/>
              <a:t>    </a:t>
            </a:r>
            <a:r>
              <a:rPr lang="zh-CN" altLang="en-US" sz="2000"/>
              <a:t>else </a:t>
            </a:r>
            <a:r>
              <a:rPr lang="en-US" altLang="zh-CN" sz="2000"/>
              <a:t>(</a:t>
            </a:r>
            <a:r>
              <a:rPr lang="zh-CN" altLang="en-US" sz="2000"/>
              <a:t>mid=(begin+end)/2</a:t>
            </a:r>
            <a:r>
              <a:rPr lang="en-US" altLang="zh-CN" sz="2000"/>
              <a:t>)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</a:t>
            </a:r>
            <a:r>
              <a:rPr lang="en-US" altLang="zh-CN" sz="2000"/>
              <a:t>{</a:t>
            </a:r>
            <a:r>
              <a:rPr lang="zh-CN" altLang="en-US" sz="2000"/>
              <a:t>FindMaxAndMin(a[],begin,mid,pmax</a:t>
            </a:r>
            <a:r>
              <a:rPr lang="en-US" altLang="zh-CN" sz="2000"/>
              <a:t>1</a:t>
            </a:r>
            <a:r>
              <a:rPr lang="zh-CN" altLang="en-US" sz="2000"/>
              <a:t>,pmin</a:t>
            </a:r>
            <a:r>
              <a:rPr lang="en-US" altLang="zh-CN" sz="2000"/>
              <a:t>1</a:t>
            </a:r>
            <a:r>
              <a:rPr lang="zh-CN" altLang="en-US" sz="2000"/>
              <a:t>);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</a:t>
            </a:r>
            <a:r>
              <a:rPr lang="en-US" altLang="zh-CN" sz="2000"/>
              <a:t>     </a:t>
            </a:r>
            <a:r>
              <a:rPr lang="zh-CN" altLang="en-US" sz="2000"/>
              <a:t>FindMaxAndMin(a[],mid+1,end,pmax</a:t>
            </a:r>
            <a:r>
              <a:rPr lang="en-US" altLang="zh-CN" sz="2000"/>
              <a:t>2</a:t>
            </a:r>
            <a:r>
              <a:rPr lang="zh-CN" altLang="en-US" sz="2000"/>
              <a:t>,pmin</a:t>
            </a:r>
            <a:r>
              <a:rPr lang="en-US" altLang="zh-CN" sz="2000"/>
              <a:t>2</a:t>
            </a:r>
            <a:r>
              <a:rPr lang="zh-CN" altLang="en-US" sz="2000"/>
              <a:t>);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</a:t>
            </a:r>
            <a:r>
              <a:rPr lang="en-US" altLang="zh-CN" sz="2000"/>
              <a:t>     p</a:t>
            </a:r>
            <a:r>
              <a:rPr lang="zh-CN" altLang="en-US" sz="2000"/>
              <a:t>max=max</a:t>
            </a:r>
            <a:r>
              <a:rPr lang="en-US" altLang="zh-CN" sz="2000"/>
              <a:t>(p</a:t>
            </a:r>
            <a:r>
              <a:rPr lang="zh-CN" altLang="en-US" sz="2000"/>
              <a:t>max</a:t>
            </a:r>
            <a:r>
              <a:rPr lang="en-US" altLang="zh-CN" sz="2000"/>
              <a:t>1</a:t>
            </a:r>
            <a:r>
              <a:rPr lang="zh-CN" altLang="en-US" sz="2000"/>
              <a:t>,</a:t>
            </a:r>
            <a:r>
              <a:rPr lang="en-US" altLang="zh-CN" sz="2000"/>
              <a:t>p</a:t>
            </a:r>
            <a:r>
              <a:rPr lang="zh-CN" altLang="en-US" sz="2000"/>
              <a:t>max</a:t>
            </a:r>
            <a:r>
              <a:rPr lang="en-US" altLang="zh-CN" sz="2000"/>
              <a:t>2);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</a:t>
            </a:r>
            <a:r>
              <a:rPr lang="en-US" altLang="zh-CN" sz="2000"/>
              <a:t>     p</a:t>
            </a:r>
            <a:r>
              <a:rPr lang="zh-CN" altLang="en-US" sz="2000"/>
              <a:t>min=min</a:t>
            </a:r>
            <a:r>
              <a:rPr lang="en-US" altLang="zh-CN" sz="2000"/>
              <a:t>(p</a:t>
            </a:r>
            <a:r>
              <a:rPr lang="zh-CN" altLang="en-US" sz="2000"/>
              <a:t>min</a:t>
            </a:r>
            <a:r>
              <a:rPr lang="en-US" altLang="zh-CN" sz="2000"/>
              <a:t>1</a:t>
            </a:r>
            <a:r>
              <a:rPr lang="zh-CN" altLang="en-US" sz="2000"/>
              <a:t>,</a:t>
            </a:r>
            <a:r>
              <a:rPr lang="en-US" altLang="zh-CN" sz="2000"/>
              <a:t>p</a:t>
            </a:r>
            <a:r>
              <a:rPr lang="zh-CN" altLang="en-US" sz="2000"/>
              <a:t>min</a:t>
            </a:r>
            <a:r>
              <a:rPr lang="en-US" altLang="zh-CN" sz="2000"/>
              <a:t>2);</a:t>
            </a:r>
            <a:endParaRPr lang="en-US" altLang="zh-CN" sz="20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金块比较问题复杂度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为使用分而治之方法所需要的比较次数。为了简便，假设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的幂。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n= 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。对于较大的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，递归关系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2c(n/2) + 2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求解得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3n/2 – 2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在本例中，使用分而治之方法比逐个比较的方法少用了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％的比较次数。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/>
              <a:t>分治法的适用条件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分治法所能解决的问题一般具有以下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几个特征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规模缩小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到一定的程度就可以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容易地解决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该问题可以分解为若干个规模较小的相同问题，即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该问题具有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最优子结构性质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利用分解出的子问题的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解可合并为该问题的解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该问题所分解出的各个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子问题是相互独立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的，即子问题之间不包含公共的子问题。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SzPct val="55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动态规划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较好。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1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11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charRg st="149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分治法的基本步骤（伪码描述）</a:t>
            </a:r>
            <a:endParaRPr lang="zh-CN" altLang="en-US"/>
          </a:p>
          <a:p>
            <a:pPr lvl="1" eaLnBrk="1" hangingPunct="1">
              <a:lnSpc>
                <a:spcPct val="130000"/>
              </a:lnSpc>
              <a:buSzPct val="55000"/>
            </a:pP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divide-and-conquer(P)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if ( | P | &lt;= n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 adhoc(P); 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为一阈值，表示当问题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的规模不超过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n0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时，问题已容易直接解出，不必再继续分解。</a:t>
            </a:r>
            <a:r>
              <a:rPr lang="en-US" altLang="zh-CN" sz="2400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adhoc(P)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为基本子算法。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divide P into smaller sub-instances 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,...,P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for (i=1;i&lt;=k;i++)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	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=divide-and-conquer(P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递归求解子问题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return merge(y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,...,y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合并子问题解为原问题解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>
                <a:latin typeface="+mj-lt"/>
                <a:ea typeface="+mj-ea"/>
                <a:cs typeface="+mj-cs"/>
              </a:rPr>
              <a:t>本章主要内容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800600" y="914400"/>
            <a:ext cx="4154488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60000"/>
              </a:lnSpc>
            </a:pPr>
            <a:r>
              <a:rPr lang="en-US" altLang="zh-CN" sz="2500"/>
              <a:t>2.1 </a:t>
            </a:r>
            <a:r>
              <a:rPr lang="zh-CN" altLang="en-US" sz="2500"/>
              <a:t>递归的概念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2.2 </a:t>
            </a:r>
            <a:r>
              <a:rPr lang="zh-CN" altLang="en-US" sz="2500">
                <a:sym typeface="+mn-ea"/>
              </a:rPr>
              <a:t>分治法的基本思想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2.3 </a:t>
            </a:r>
            <a:r>
              <a:rPr lang="zh-CN" altLang="en-US" sz="2500">
                <a:sym typeface="+mn-ea"/>
              </a:rPr>
              <a:t>二分搜索技术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2.4 </a:t>
            </a:r>
            <a:r>
              <a:rPr lang="zh-CN" altLang="en-US" sz="2500"/>
              <a:t>大整数的乘法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2.5 </a:t>
            </a:r>
            <a:r>
              <a:rPr lang="zh-CN" altLang="en-US" sz="2500"/>
              <a:t>合并排序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2.6 </a:t>
            </a:r>
            <a:r>
              <a:rPr lang="zh-CN" altLang="en-US" sz="2500"/>
              <a:t>快速排序</a:t>
            </a:r>
            <a:endParaRPr lang="en-US" altLang="zh-CN" sz="2500"/>
          </a:p>
        </p:txBody>
      </p:sp>
      <p:pic>
        <p:nvPicPr>
          <p:cNvPr id="717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3" y="838200"/>
            <a:ext cx="4522787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子问题平衡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人们从大量实践中发现，在用分治法设计算法时，最好使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子问题的规模大致相同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。即将一个问题分成大小相等的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个子问题的处理方法是行之有效的。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这种使子问题规模大致相等的做法是出自一种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平衡</a:t>
            </a: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(balancing)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的思想，它几乎总是比子问题规模不等的做法要好。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/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097338"/>
            <a:ext cx="2895600" cy="259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分治法的复杂性分析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一个分治法将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规模为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的问题分成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个规模为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n/m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的子问题去解。设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分解阀值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adhoc(P)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解规模为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的问题耗费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个单位时间。再设将原问题分解为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个子问题以及用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个子问题的解合并为原问题的解需用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个单位时间。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表示该分治法解规模为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|P|=n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的问题所需的计算时间，则有如下递推式：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600200" y="5029200"/>
          <a:ext cx="5334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55800" imgH="457200" progId="Equation.3">
                  <p:embed/>
                </p:oleObj>
              </mc:Choice>
              <mc:Fallback>
                <p:oleObj name="" r:id="rId1" imgW="19558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5334000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密码技术常要对超过</a:t>
            </a:r>
            <a:r>
              <a:rPr lang="en-US" altLang="zh-CN"/>
              <a:t>100</a:t>
            </a:r>
            <a:r>
              <a:rPr lang="zh-CN" altLang="en-US"/>
              <a:t>位的十进制数进行乘法运算，需作特别处理。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计算两数乘法，例如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23*14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23=2*10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14=1*10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30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23*14=(2*10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)*(1*10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=2*1*10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+(3*1+2*4)10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+(3*4)10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30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对于任何两位数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b=b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，乘积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c=a*b=c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-25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b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b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)*(b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)-(c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200" i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设计一个有效的算法，可以进行两个</a:t>
            </a:r>
            <a:r>
              <a:rPr lang="en-US" altLang="zh-CN"/>
              <a:t>n</a:t>
            </a:r>
            <a:r>
              <a:rPr lang="zh-CN" altLang="en-US"/>
              <a:t>位大整数的乘法运算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X=A2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+B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Y=C2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+D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XY	=AC2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+(AD+BC)2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+BD</a:t>
            </a:r>
            <a:b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=c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i="1" baseline="-25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采用相同的方法计算。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的乘方，就是一个计算两个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位数乘积的递归算法。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5" name="组合 15"/>
          <p:cNvGrpSpPr/>
          <p:nvPr/>
        </p:nvGrpSpPr>
        <p:grpSpPr>
          <a:xfrm>
            <a:off x="3886200" y="2438400"/>
            <a:ext cx="2133600" cy="754063"/>
            <a:chOff x="4724400" y="2141537"/>
            <a:chExt cx="2133600" cy="754063"/>
          </a:xfrm>
        </p:grpSpPr>
        <p:grpSp>
          <p:nvGrpSpPr>
            <p:cNvPr id="28676" name="组合 14"/>
            <p:cNvGrpSpPr/>
            <p:nvPr/>
          </p:nvGrpSpPr>
          <p:grpSpPr>
            <a:xfrm>
              <a:off x="5341238" y="2141537"/>
              <a:ext cx="1516762" cy="754063"/>
              <a:chOff x="6629400" y="3124200"/>
              <a:chExt cx="1516762" cy="754063"/>
            </a:xfrm>
          </p:grpSpPr>
          <p:sp>
            <p:nvSpPr>
              <p:cNvPr id="28677" name="Rectangle 6"/>
              <p:cNvSpPr/>
              <p:nvPr/>
            </p:nvSpPr>
            <p:spPr>
              <a:xfrm>
                <a:off x="680085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78" name="Rectangle 7"/>
              <p:cNvSpPr/>
              <p:nvPr/>
            </p:nvSpPr>
            <p:spPr>
              <a:xfrm>
                <a:off x="739140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79" name="矩形 12"/>
              <p:cNvSpPr/>
              <p:nvPr/>
            </p:nvSpPr>
            <p:spPr>
              <a:xfrm>
                <a:off x="6629400" y="3124200"/>
                <a:ext cx="151676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 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0" name="Text Box 5"/>
            <p:cNvSpPr txBox="1"/>
            <p:nvPr/>
          </p:nvSpPr>
          <p:spPr>
            <a:xfrm>
              <a:off x="4724400" y="2286000"/>
              <a:ext cx="609600" cy="46196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X=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1" name="组合 16"/>
          <p:cNvGrpSpPr/>
          <p:nvPr/>
        </p:nvGrpSpPr>
        <p:grpSpPr>
          <a:xfrm>
            <a:off x="6324600" y="2438400"/>
            <a:ext cx="2133600" cy="754063"/>
            <a:chOff x="4724400" y="2141537"/>
            <a:chExt cx="2133600" cy="754063"/>
          </a:xfrm>
        </p:grpSpPr>
        <p:grpSp>
          <p:nvGrpSpPr>
            <p:cNvPr id="28682" name="组合 17"/>
            <p:cNvGrpSpPr/>
            <p:nvPr/>
          </p:nvGrpSpPr>
          <p:grpSpPr>
            <a:xfrm>
              <a:off x="5341238" y="2141537"/>
              <a:ext cx="1516762" cy="754063"/>
              <a:chOff x="6629400" y="3124200"/>
              <a:chExt cx="1516762" cy="754063"/>
            </a:xfrm>
          </p:grpSpPr>
          <p:sp>
            <p:nvSpPr>
              <p:cNvPr id="28683" name="Rectangle 6"/>
              <p:cNvSpPr/>
              <p:nvPr/>
            </p:nvSpPr>
            <p:spPr>
              <a:xfrm>
                <a:off x="680085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4" name="Rectangle 7"/>
              <p:cNvSpPr/>
              <p:nvPr/>
            </p:nvSpPr>
            <p:spPr>
              <a:xfrm>
                <a:off x="739140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5" name="矩形 21"/>
              <p:cNvSpPr/>
              <p:nvPr/>
            </p:nvSpPr>
            <p:spPr>
              <a:xfrm>
                <a:off x="6629400" y="3124200"/>
                <a:ext cx="151676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 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6" name="Text Box 5"/>
            <p:cNvSpPr txBox="1"/>
            <p:nvPr/>
          </p:nvSpPr>
          <p:spPr>
            <a:xfrm>
              <a:off x="4724400" y="2286000"/>
              <a:ext cx="609600" cy="46196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Y=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复杂性分析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位数的乘法运算需要对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位做三次乘法运算，乘法次数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的递推式为：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M(n)=3M(n-1),n&gt;1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M(1)=1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时，用反向替换法求解：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	=3M(2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	…	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k-i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)=…=3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k=log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M(n)=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=n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1.585</a:t>
            </a:r>
            <a:endParaRPr lang="zh-CN" altLang="en-US" i="1" baseline="30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895600" y="5943600"/>
            <a:ext cx="1905000" cy="609600"/>
          </a:xfrm>
          <a:prstGeom prst="wedgeRoundRectCallout">
            <a:avLst>
              <a:gd name="adj1" fmla="val -320"/>
              <a:gd name="adj2" fmla="val -1133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800" b="1" i="1" u="none" strike="noStrike" kern="1200" cap="none" spc="0" normalizeH="0" baseline="30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更快的方法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传统方法：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效率太低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1.585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较大的改进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更快的方法？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如果将大整数分成更多段，用更复杂的方式把它们组合起来，将有可能得到更优的算法。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最终这个思想导致了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快速傅利叶变换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(Fast Fourier Transform)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的产生。该方法也可以看作是一个复杂的分治算法，对于大整数乘法，它能在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O(nlogn)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时间内解决。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是否能找到线性时间的算法？目前还没有结果。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259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/>
              <a:t>基本思想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将待排序元素分成大小大致相同的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个子集合，分别对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个子集合进行排序，最终将排好序的子集合合并成为所要求的排好序的集合。</a:t>
            </a:r>
            <a:endParaRPr lang="zh-CN" altLang="en-US" sz="24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递归算法描述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371600" y="2590800"/>
            <a:ext cx="7181850" cy="4070350"/>
            <a:chOff x="1524000" y="2623024"/>
            <a:chExt cx="7181348" cy="4069896"/>
          </a:xfrm>
        </p:grpSpPr>
        <p:sp>
          <p:nvSpPr>
            <p:cNvPr id="31748" name="TextBox 4"/>
            <p:cNvSpPr txBox="1"/>
            <p:nvPr/>
          </p:nvSpPr>
          <p:spPr>
            <a:xfrm>
              <a:off x="1524000" y="3276600"/>
              <a:ext cx="6324600" cy="3416320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(A[0..n-1])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递归调用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对数组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排序</a:t>
              </a:r>
              <a:endParaRPr lang="zh-CN" altLang="en-US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输入：可排序数组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endParaRPr lang="en-US" altLang="zh-CN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输出：非降序排列的数组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endParaRPr lang="en-US" altLang="zh-CN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n&gt;1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copy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 </a:t>
              </a:r>
              <a:r>
                <a:rPr lang="zh-CN" altLang="en-US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-1]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to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B[0.. </a:t>
              </a:r>
              <a:r>
                <a:rPr lang="zh-CN" altLang="en-US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-1]</a:t>
              </a:r>
              <a:endParaRPr lang="en-US" altLang="zh-CN" b="1" i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copy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 </a:t>
              </a:r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..n-1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 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to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C[ </a:t>
              </a:r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..n-1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 </a:t>
              </a:r>
              <a:endPara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Mergesort(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B[0.. </a:t>
              </a:r>
              <a:r>
                <a:rPr lang="zh-CN" altLang="en-US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-1]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Mergesort(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C[ </a:t>
              </a:r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n/2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 ..n-1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 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Merge(B,C,A)</a:t>
              </a:r>
              <a:endPara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1749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568871">
              <a:off x="7220315" y="2623024"/>
              <a:ext cx="1485033" cy="12975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259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/>
              <a:t>基本思想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将待排序元素分成大小大致相同的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个子集合，分别对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个子集合进行排序，最终将排好序的子集合合并成为所要求的排好序的集合。</a:t>
            </a:r>
            <a:endParaRPr lang="zh-CN" altLang="en-US" sz="24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递归算法描述</a:t>
            </a:r>
            <a:endParaRPr lang="en-US" altLang="zh-CN"/>
          </a:p>
        </p:txBody>
      </p:sp>
      <p:grpSp>
        <p:nvGrpSpPr>
          <p:cNvPr id="32771" name="组合 6"/>
          <p:cNvGrpSpPr/>
          <p:nvPr/>
        </p:nvGrpSpPr>
        <p:grpSpPr>
          <a:xfrm>
            <a:off x="1295400" y="2049463"/>
            <a:ext cx="7410450" cy="4538662"/>
            <a:chOff x="1295400" y="2623024"/>
            <a:chExt cx="7409948" cy="4539234"/>
          </a:xfrm>
        </p:grpSpPr>
        <p:sp>
          <p:nvSpPr>
            <p:cNvPr id="32772" name="TextBox 4"/>
            <p:cNvSpPr txBox="1"/>
            <p:nvPr/>
          </p:nvSpPr>
          <p:spPr>
            <a:xfrm>
              <a:off x="1295400" y="2859542"/>
              <a:ext cx="6324600" cy="4302716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B[0..p-1],C[0..q-1],A[0..p+q-1]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将两个有序数组合并为一个有序数组</a:t>
              </a:r>
              <a:endParaRPr lang="zh-CN" altLang="en-US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输入：两个有序数组</a:t>
              </a:r>
              <a:r>
                <a:rPr lang="en-US" altLang="zh-CN" sz="1600" b="1" i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B[0..p-1],C[0..q-1]</a:t>
              </a:r>
              <a:endParaRPr lang="en-US" altLang="zh-CN" sz="1600" b="1" i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输出：合并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形成的有序数组</a:t>
              </a:r>
              <a:r>
                <a:rPr lang="en-US" altLang="zh-CN" sz="1600" b="1" i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A[0..p+q-1]</a:t>
              </a:r>
              <a:endParaRPr lang="en-US" altLang="zh-CN" sz="1600" b="1" i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i=0;j=0;k=0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while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i&lt;p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and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j&lt;q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do</a:t>
              </a:r>
              <a:endPara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B[i]</a:t>
              </a:r>
              <a:r>
                <a:rPr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≤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C[j]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	A[k]=B[i]; i=i+1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else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A[k]=C[j]; j=j+1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k=k+1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i=p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copy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C[j..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q-1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to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A[k.. 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p+q-1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</a:t>
              </a:r>
              <a:endParaRPr lang="en-US" altLang="zh-CN" b="1" i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else  	copy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B[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i..p-1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 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to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k..p+q-1</a:t>
              </a: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]</a:t>
              </a:r>
              <a:endPara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2773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568871">
              <a:off x="7220315" y="2623024"/>
              <a:ext cx="1485033" cy="12975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76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合并排序的例子</a:t>
            </a:r>
            <a:endParaRPr lang="zh-CN" altLang="en-US"/>
          </a:p>
        </p:txBody>
      </p:sp>
      <p:grpSp>
        <p:nvGrpSpPr>
          <p:cNvPr id="33795" name="组合 114"/>
          <p:cNvGrpSpPr/>
          <p:nvPr/>
        </p:nvGrpSpPr>
        <p:grpSpPr>
          <a:xfrm>
            <a:off x="1752600" y="1143000"/>
            <a:ext cx="7086600" cy="5257800"/>
            <a:chOff x="2286000" y="1143000"/>
            <a:chExt cx="5943600" cy="5257800"/>
          </a:xfrm>
        </p:grpSpPr>
        <p:sp>
          <p:nvSpPr>
            <p:cNvPr id="33796" name="矩形 3"/>
            <p:cNvSpPr/>
            <p:nvPr/>
          </p:nvSpPr>
          <p:spPr>
            <a:xfrm>
              <a:off x="4038600" y="1143000"/>
              <a:ext cx="2362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8  3  2  9  7  1  5  4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矩形 4"/>
            <p:cNvSpPr/>
            <p:nvPr/>
          </p:nvSpPr>
          <p:spPr>
            <a:xfrm>
              <a:off x="2971800" y="19812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8  3  2  9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矩形 5"/>
            <p:cNvSpPr/>
            <p:nvPr/>
          </p:nvSpPr>
          <p:spPr>
            <a:xfrm>
              <a:off x="6096000" y="19812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7  1  5  4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矩形 6"/>
            <p:cNvSpPr/>
            <p:nvPr/>
          </p:nvSpPr>
          <p:spPr>
            <a:xfrm>
              <a:off x="24384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矩形 7"/>
            <p:cNvSpPr/>
            <p:nvPr/>
          </p:nvSpPr>
          <p:spPr>
            <a:xfrm>
              <a:off x="39624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矩形 8"/>
            <p:cNvSpPr/>
            <p:nvPr/>
          </p:nvSpPr>
          <p:spPr>
            <a:xfrm>
              <a:off x="56388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7  1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矩形 9"/>
            <p:cNvSpPr/>
            <p:nvPr/>
          </p:nvSpPr>
          <p:spPr>
            <a:xfrm>
              <a:off x="71628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矩形 10"/>
            <p:cNvSpPr/>
            <p:nvPr/>
          </p:nvSpPr>
          <p:spPr>
            <a:xfrm>
              <a:off x="2286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矩形 11"/>
            <p:cNvSpPr/>
            <p:nvPr/>
          </p:nvSpPr>
          <p:spPr>
            <a:xfrm>
              <a:off x="3810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矩形 12"/>
            <p:cNvSpPr/>
            <p:nvPr/>
          </p:nvSpPr>
          <p:spPr>
            <a:xfrm>
              <a:off x="3048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矩形 13"/>
            <p:cNvSpPr/>
            <p:nvPr/>
          </p:nvSpPr>
          <p:spPr>
            <a:xfrm>
              <a:off x="4572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矩形 14"/>
            <p:cNvSpPr/>
            <p:nvPr/>
          </p:nvSpPr>
          <p:spPr>
            <a:xfrm>
              <a:off x="5486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矩形 15"/>
            <p:cNvSpPr/>
            <p:nvPr/>
          </p:nvSpPr>
          <p:spPr>
            <a:xfrm>
              <a:off x="6248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矩形 16"/>
            <p:cNvSpPr/>
            <p:nvPr/>
          </p:nvSpPr>
          <p:spPr>
            <a:xfrm>
              <a:off x="7010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矩形 17"/>
            <p:cNvSpPr/>
            <p:nvPr/>
          </p:nvSpPr>
          <p:spPr>
            <a:xfrm>
              <a:off x="7772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矩形 18"/>
            <p:cNvSpPr/>
            <p:nvPr/>
          </p:nvSpPr>
          <p:spPr>
            <a:xfrm>
              <a:off x="25146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3  8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矩形 19"/>
            <p:cNvSpPr/>
            <p:nvPr/>
          </p:nvSpPr>
          <p:spPr>
            <a:xfrm>
              <a:off x="40386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矩形 20"/>
            <p:cNvSpPr/>
            <p:nvPr/>
          </p:nvSpPr>
          <p:spPr>
            <a:xfrm>
              <a:off x="57150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矩形 21"/>
            <p:cNvSpPr/>
            <p:nvPr/>
          </p:nvSpPr>
          <p:spPr>
            <a:xfrm>
              <a:off x="72390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4  5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矩形 22"/>
            <p:cNvSpPr/>
            <p:nvPr/>
          </p:nvSpPr>
          <p:spPr>
            <a:xfrm>
              <a:off x="3048000" y="5105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2  3  8  9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矩形 23"/>
            <p:cNvSpPr/>
            <p:nvPr/>
          </p:nvSpPr>
          <p:spPr>
            <a:xfrm>
              <a:off x="6248400" y="5105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1  4  5  7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矩形 24"/>
            <p:cNvSpPr/>
            <p:nvPr/>
          </p:nvSpPr>
          <p:spPr>
            <a:xfrm>
              <a:off x="4114800" y="5943600"/>
              <a:ext cx="2362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1  2  3  4  5  7  8  9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818" name="直接箭头连接符 26"/>
            <p:cNvCxnSpPr>
              <a:stCxn id="33796" idx="2"/>
              <a:endCxn id="33797" idx="0"/>
            </p:cNvCxnSpPr>
            <p:nvPr/>
          </p:nvCxnSpPr>
          <p:spPr>
            <a:xfrm rot="5400000">
              <a:off x="4248150" y="10096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19" name="直接箭头连接符 28"/>
            <p:cNvCxnSpPr>
              <a:stCxn id="33796" idx="2"/>
              <a:endCxn id="33798" idx="0"/>
            </p:cNvCxnSpPr>
            <p:nvPr/>
          </p:nvCxnSpPr>
          <p:spPr>
            <a:xfrm rot="-5400000" flipH="1">
              <a:off x="5810250" y="10096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0" name="直接箭头连接符 29"/>
            <p:cNvCxnSpPr>
              <a:stCxn id="33797" idx="2"/>
              <a:endCxn id="33799" idx="0"/>
            </p:cNvCxnSpPr>
            <p:nvPr/>
          </p:nvCxnSpPr>
          <p:spPr>
            <a:xfrm rot="5400000">
              <a:off x="3105150" y="21907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1" name="直接箭头连接符 30"/>
            <p:cNvCxnSpPr>
              <a:stCxn id="33798" idx="2"/>
              <a:endCxn id="33801" idx="0"/>
            </p:cNvCxnSpPr>
            <p:nvPr/>
          </p:nvCxnSpPr>
          <p:spPr>
            <a:xfrm rot="5400000">
              <a:off x="6267450" y="22288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2" name="直接箭头连接符 31"/>
            <p:cNvCxnSpPr>
              <a:stCxn id="33800" idx="2"/>
              <a:endCxn id="33804" idx="0"/>
            </p:cNvCxnSpPr>
            <p:nvPr/>
          </p:nvCxnSpPr>
          <p:spPr>
            <a:xfrm rot="5400000">
              <a:off x="40576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3" name="直接箭头连接符 32"/>
            <p:cNvCxnSpPr>
              <a:stCxn id="33799" idx="2"/>
              <a:endCxn id="33803" idx="0"/>
            </p:cNvCxnSpPr>
            <p:nvPr/>
          </p:nvCxnSpPr>
          <p:spPr>
            <a:xfrm rot="5400000">
              <a:off x="25336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4" name="直接箭头连接符 33"/>
            <p:cNvCxnSpPr>
              <a:stCxn id="33797" idx="2"/>
              <a:endCxn id="33800" idx="0"/>
            </p:cNvCxnSpPr>
            <p:nvPr/>
          </p:nvCxnSpPr>
          <p:spPr>
            <a:xfrm rot="-5400000" flipH="1">
              <a:off x="3867150" y="22288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5" name="直接箭头连接符 34"/>
            <p:cNvCxnSpPr>
              <a:stCxn id="33799" idx="2"/>
              <a:endCxn id="33805" idx="0"/>
            </p:cNvCxnSpPr>
            <p:nvPr/>
          </p:nvCxnSpPr>
          <p:spPr>
            <a:xfrm rot="-5400000" flipH="1">
              <a:off x="29146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6" name="直接箭头连接符 35"/>
            <p:cNvCxnSpPr>
              <a:stCxn id="33798" idx="2"/>
              <a:endCxn id="33802" idx="0"/>
            </p:cNvCxnSpPr>
            <p:nvPr/>
          </p:nvCxnSpPr>
          <p:spPr>
            <a:xfrm rot="-5400000" flipH="1">
              <a:off x="7029450" y="21907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7" name="直接箭头连接符 50"/>
            <p:cNvCxnSpPr>
              <a:stCxn id="33802" idx="2"/>
              <a:endCxn id="33809" idx="0"/>
            </p:cNvCxnSpPr>
            <p:nvPr/>
          </p:nvCxnSpPr>
          <p:spPr>
            <a:xfrm rot="5400000">
              <a:off x="72580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8" name="直接箭头连接符 51"/>
            <p:cNvCxnSpPr>
              <a:stCxn id="33801" idx="2"/>
              <a:endCxn id="33807" idx="0"/>
            </p:cNvCxnSpPr>
            <p:nvPr/>
          </p:nvCxnSpPr>
          <p:spPr>
            <a:xfrm rot="5400000">
              <a:off x="57340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9" name="直接箭头连接符 52"/>
            <p:cNvCxnSpPr>
              <a:stCxn id="33801" idx="2"/>
              <a:endCxn id="33808" idx="0"/>
            </p:cNvCxnSpPr>
            <p:nvPr/>
          </p:nvCxnSpPr>
          <p:spPr>
            <a:xfrm rot="-5400000" flipH="1">
              <a:off x="61150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0" name="直接箭头连接符 53"/>
            <p:cNvCxnSpPr>
              <a:stCxn id="33800" idx="2"/>
              <a:endCxn id="33806" idx="0"/>
            </p:cNvCxnSpPr>
            <p:nvPr/>
          </p:nvCxnSpPr>
          <p:spPr>
            <a:xfrm rot="-5400000" flipH="1">
              <a:off x="44386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1" name="直接箭头连接符 62"/>
            <p:cNvCxnSpPr>
              <a:stCxn id="33802" idx="2"/>
              <a:endCxn id="33810" idx="0"/>
            </p:cNvCxnSpPr>
            <p:nvPr/>
          </p:nvCxnSpPr>
          <p:spPr>
            <a:xfrm rot="-5400000" flipH="1">
              <a:off x="76390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2" name="直接箭头连接符 66"/>
            <p:cNvCxnSpPr>
              <a:stCxn id="33803" idx="2"/>
              <a:endCxn id="33811" idx="0"/>
            </p:cNvCxnSpPr>
            <p:nvPr/>
          </p:nvCxnSpPr>
          <p:spPr>
            <a:xfrm rot="-5400000" flipH="1">
              <a:off x="25336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3" name="直接箭头连接符 67"/>
            <p:cNvCxnSpPr>
              <a:stCxn id="33805" idx="2"/>
              <a:endCxn id="33811" idx="0"/>
            </p:cNvCxnSpPr>
            <p:nvPr/>
          </p:nvCxnSpPr>
          <p:spPr>
            <a:xfrm rot="5400000">
              <a:off x="29146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4" name="直接箭头连接符 70"/>
            <p:cNvCxnSpPr>
              <a:stCxn id="33804" idx="2"/>
              <a:endCxn id="33812" idx="0"/>
            </p:cNvCxnSpPr>
            <p:nvPr/>
          </p:nvCxnSpPr>
          <p:spPr>
            <a:xfrm rot="-5400000" flipH="1">
              <a:off x="40576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5" name="直接箭头连接符 71"/>
            <p:cNvCxnSpPr>
              <a:stCxn id="33806" idx="2"/>
              <a:endCxn id="33812" idx="0"/>
            </p:cNvCxnSpPr>
            <p:nvPr/>
          </p:nvCxnSpPr>
          <p:spPr>
            <a:xfrm rot="5400000">
              <a:off x="44386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6" name="直接箭头连接符 72"/>
            <p:cNvCxnSpPr>
              <a:stCxn id="33807" idx="2"/>
              <a:endCxn id="33813" idx="0"/>
            </p:cNvCxnSpPr>
            <p:nvPr/>
          </p:nvCxnSpPr>
          <p:spPr>
            <a:xfrm rot="-5400000" flipH="1">
              <a:off x="57340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7" name="直接箭头连接符 73"/>
            <p:cNvCxnSpPr>
              <a:stCxn id="33808" idx="2"/>
              <a:endCxn id="33813" idx="0"/>
            </p:cNvCxnSpPr>
            <p:nvPr/>
          </p:nvCxnSpPr>
          <p:spPr>
            <a:xfrm rot="5400000">
              <a:off x="61150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8" name="直接箭头连接符 74"/>
            <p:cNvCxnSpPr>
              <a:stCxn id="33809" idx="2"/>
              <a:endCxn id="33814" idx="0"/>
            </p:cNvCxnSpPr>
            <p:nvPr/>
          </p:nvCxnSpPr>
          <p:spPr>
            <a:xfrm rot="-5400000" flipH="1">
              <a:off x="72580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9" name="直接箭头连接符 75"/>
            <p:cNvCxnSpPr>
              <a:stCxn id="33810" idx="2"/>
              <a:endCxn id="33814" idx="0"/>
            </p:cNvCxnSpPr>
            <p:nvPr/>
          </p:nvCxnSpPr>
          <p:spPr>
            <a:xfrm rot="5400000">
              <a:off x="76390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0" name="直接箭头连接符 89"/>
            <p:cNvCxnSpPr>
              <a:stCxn id="33811" idx="2"/>
              <a:endCxn id="33815" idx="0"/>
            </p:cNvCxnSpPr>
            <p:nvPr/>
          </p:nvCxnSpPr>
          <p:spPr>
            <a:xfrm rot="-5400000" flipH="1">
              <a:off x="3181350" y="45529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1" name="直接箭头连接符 93"/>
            <p:cNvCxnSpPr>
              <a:stCxn id="33812" idx="2"/>
              <a:endCxn id="33815" idx="0"/>
            </p:cNvCxnSpPr>
            <p:nvPr/>
          </p:nvCxnSpPr>
          <p:spPr>
            <a:xfrm rot="5400000">
              <a:off x="3943350" y="45910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2" name="直接箭头连接符 98"/>
            <p:cNvCxnSpPr>
              <a:stCxn id="33813" idx="2"/>
              <a:endCxn id="33816" idx="0"/>
            </p:cNvCxnSpPr>
            <p:nvPr/>
          </p:nvCxnSpPr>
          <p:spPr>
            <a:xfrm rot="-5400000" flipH="1">
              <a:off x="6381750" y="45529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3" name="直接箭头连接符 99"/>
            <p:cNvCxnSpPr>
              <a:stCxn id="33814" idx="2"/>
              <a:endCxn id="33816" idx="0"/>
            </p:cNvCxnSpPr>
            <p:nvPr/>
          </p:nvCxnSpPr>
          <p:spPr>
            <a:xfrm rot="5400000">
              <a:off x="7143750" y="45910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4" name="直接箭头连接符 106"/>
            <p:cNvCxnSpPr>
              <a:stCxn id="33815" idx="2"/>
              <a:endCxn id="33817" idx="0"/>
            </p:cNvCxnSpPr>
            <p:nvPr/>
          </p:nvCxnSpPr>
          <p:spPr>
            <a:xfrm rot="-5400000" flipH="1">
              <a:off x="4324350" y="49720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5" name="直接箭头连接符 107"/>
            <p:cNvCxnSpPr>
              <a:stCxn id="33816" idx="2"/>
              <a:endCxn id="33817" idx="0"/>
            </p:cNvCxnSpPr>
            <p:nvPr/>
          </p:nvCxnSpPr>
          <p:spPr>
            <a:xfrm rot="5400000">
              <a:off x="5924550" y="4933950"/>
              <a:ext cx="381000" cy="16383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复杂度分析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键值比较此数</a:t>
            </a:r>
            <a:r>
              <a:rPr lang="en-US" altLang="zh-CN" i="1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的递推关系式为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  <a:p>
            <a:pPr lvl="2" eaLnBrk="1" hangingPunct="1">
              <a:buSzPct val="50000"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为合并元素键值比较此数。最坏情况下（如最小元素轮流来自不同数组）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(n)=n-1</a:t>
            </a:r>
            <a:endParaRPr lang="en-US" altLang="zh-CN" i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worst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(n)=2C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worst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(n/2)+n-1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worst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(1)=0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，最差递推式的精确解为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worst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=nlog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n-n+1</a:t>
            </a:r>
            <a:endParaRPr lang="en-US" altLang="zh-CN" i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所以合并排序是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O(nlogn) 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渐进意义下的最优算法。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1905000" y="2209800"/>
          <a:ext cx="4191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46300" imgH="482600" progId="Equation.3">
                  <p:embed/>
                </p:oleObj>
              </mc:Choice>
              <mc:Fallback>
                <p:oleObj name="" r:id="rId1" imgW="2146300" imgH="482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4191000" cy="942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分治法（</a:t>
            </a:r>
            <a:r>
              <a:rPr lang="en-US" altLang="zh-CN">
                <a:latin typeface="+mj-lt"/>
                <a:ea typeface="+mj-ea"/>
                <a:cs typeface="+mj-cs"/>
              </a:rPr>
              <a:t>Divide-Conquer</a:t>
            </a:r>
            <a:r>
              <a:rPr lang="zh-CN" altLang="en-US">
                <a:latin typeface="+mj-lt"/>
                <a:ea typeface="+mj-ea"/>
                <a:cs typeface="+mj-cs"/>
              </a:rPr>
              <a:t>）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分治法的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将一个规模为</a:t>
            </a:r>
            <a:r>
              <a:rPr lang="en-US" altLang="zh-CN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的问题分解为</a:t>
            </a:r>
            <a:r>
              <a:rPr lang="en-US" altLang="zh-CN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个规模较小的子问题，这些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子问题互相独立且与原问题相同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aseline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个子问题分别求解。若子问题的规模仍然不够小，再划分为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个子问题，如此递归进行，直到问题规模足够小，容易求解为止。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分治法对于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并行计算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是非常理想的。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00" y="76200"/>
            <a:ext cx="7467600" cy="2819400"/>
            <a:chOff x="1295400" y="129898"/>
            <a:chExt cx="7467600" cy="2833207"/>
          </a:xfrm>
        </p:grpSpPr>
        <p:sp>
          <p:nvSpPr>
            <p:cNvPr id="8196" name="Rectangle 5"/>
            <p:cNvSpPr/>
            <p:nvPr/>
          </p:nvSpPr>
          <p:spPr>
            <a:xfrm>
              <a:off x="1295400" y="1104290"/>
              <a:ext cx="6781800" cy="1638910"/>
            </a:xfrm>
            <a:prstGeom prst="rect">
              <a:avLst/>
            </a:prstGeom>
            <a:gradFill rotWithShape="1">
              <a:gsLst>
                <a:gs pos="0">
                  <a:srgbClr val="EDEDED">
                    <a:alpha val="100000"/>
                  </a:srgbClr>
                </a:gs>
                <a:gs pos="64999">
                  <a:srgbClr val="D0D0D0">
                    <a:alpha val="100000"/>
                  </a:srgbClr>
                </a:gs>
                <a:gs pos="100000">
                  <a:srgbClr val="BCBCBC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  <a:buSzTx/>
              </a:pPr>
              <a:r>
                <a:rPr lang="zh-CN" altLang="en-US" sz="3500" b="1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凡治众如治寡，分数是也。</a:t>
              </a:r>
              <a:endPara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50000"/>
                </a:spcBef>
                <a:buSzTx/>
              </a:pPr>
              <a:r>
                <a:rPr lang="en-US" altLang="zh-CN" sz="2400" b="1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——</a:t>
              </a:r>
              <a:r>
                <a:rPr lang="zh-CN" altLang="en-US" sz="2400" b="1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孙子兵法</a:t>
              </a:r>
              <a:endParaRPr lang="zh-CN" altLang="en-US" sz="2400" b="1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8197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7443787" y="129898"/>
              <a:ext cx="1319213" cy="28332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</a:t>
            </a:r>
            <a:r>
              <a:rPr lang="en-US" altLang="zh-CN">
                <a:latin typeface="+mj-lt"/>
                <a:ea typeface="+mj-ea"/>
                <a:cs typeface="+mj-cs"/>
              </a:rPr>
              <a:t>(</a:t>
            </a:r>
            <a:r>
              <a:rPr lang="zh-CN" altLang="en-US">
                <a:latin typeface="+mj-lt"/>
                <a:ea typeface="+mj-ea"/>
                <a:cs typeface="+mj-cs"/>
              </a:rPr>
              <a:t>划分</a:t>
            </a:r>
            <a:r>
              <a:rPr lang="en-US" altLang="zh-CN">
                <a:latin typeface="+mj-lt"/>
                <a:ea typeface="+mj-ea"/>
                <a:cs typeface="+mj-cs"/>
              </a:rPr>
              <a:t>)</a:t>
            </a:r>
            <a:r>
              <a:rPr lang="zh-CN" altLang="en-US">
                <a:latin typeface="+mj-lt"/>
                <a:ea typeface="+mj-ea"/>
                <a:cs typeface="+mj-cs"/>
              </a:rPr>
              <a:t>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/>
          </a:p>
        </p:txBody>
      </p:sp>
      <p:pic>
        <p:nvPicPr>
          <p:cNvPr id="35843" name="Picture 2" descr="D:\2008-09-2算法设计与分析\ppt素材\Sorting_quicksort_anim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838200"/>
            <a:ext cx="8686800" cy="5881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 sz="2600"/>
              <a:t>基于分治策略的另一个排序算法，基本思想是：</a:t>
            </a:r>
            <a:endParaRPr lang="zh-CN" altLang="en-US" sz="2600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为基准元素将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划分成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段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，使得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中任何元素小于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中任何元素大于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在划分过程中确定。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递归求解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递归调用快速排序算法对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进行排序；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的排序是就地进行的，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排好序后不需要执行任何计算，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就已排好序。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charRg st="14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charRg st="14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快速算法描述：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template&lt;class Type&gt;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QuickSort (Type a[], int p, int r)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if (p&lt;r)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int 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q=Partition(a,p,r)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 (a,p,q-1);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对左半段排序</a:t>
            </a:r>
            <a:b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 (a,q+1,r);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对右半段排序</a:t>
            </a:r>
            <a:b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791200"/>
          </a:xfrm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10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划分算法描述：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template&lt;class Type&gt;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以确定基准元素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a[p]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对子数组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a[p:r]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</a:t>
            </a:r>
            <a:endParaRPr lang="en-US" altLang="zh-CN" sz="180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Partition (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 a[], int p, int r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p, j = r + 1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Type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x=a[p];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x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的元素交换到左边，</a:t>
            </a:r>
            <a:r>
              <a:rPr lang="en-US" altLang="zh-CN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x</a:t>
            </a:r>
            <a:r>
              <a:rPr lang="zh-CN" altLang="en-US" sz="1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的元素交换到右边</a:t>
            </a:r>
            <a:endParaRPr lang="zh-CN" altLang="en-US" sz="180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while (true) {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while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(a[++i] &lt;x);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while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(a[- -j] &gt;x);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if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 &gt;= j) 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 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Swap(a[i], a[j]);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a[p] = a[j];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a[j] = x;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return </a:t>
            </a:r>
            <a:r>
              <a:rPr lang="en-US" altLang="zh-CN" sz="1800" i="1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j;</a:t>
            </a:r>
            <a:endParaRPr lang="en-US" altLang="zh-CN" sz="1800" i="1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3400" y="3608388"/>
            <a:ext cx="4462463" cy="2514600"/>
            <a:chOff x="4724400" y="3199562"/>
            <a:chExt cx="4225248" cy="2364764"/>
          </a:xfrm>
        </p:grpSpPr>
        <p:sp>
          <p:nvSpPr>
            <p:cNvPr id="38916" name="TextBox 3"/>
            <p:cNvSpPr txBox="1"/>
            <p:nvPr/>
          </p:nvSpPr>
          <p:spPr>
            <a:xfrm>
              <a:off x="4724400" y="3810000"/>
              <a:ext cx="3657600" cy="1754326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SzTx/>
              </a:pP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以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x=a[p]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作为划分基准，分别从左右两端开始扩展两个区域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a[p:i]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和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a[j:r]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，使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a[p:i]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中元素小于等于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a[j:r]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中元素大于等于</a:t>
              </a:r>
              <a:r>
                <a:rPr lang="en-US" altLang="zh-CN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  <a:endParaRPr lang="zh-CN" altLang="en-US" b="1">
                <a:solidFill>
                  <a:srgbClr val="99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8917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69849">
              <a:off x="7889179" y="3199562"/>
              <a:ext cx="1060469" cy="90081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4343400" cy="56388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快速排序例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快速排序数组的变化。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中轴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蓝色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的字表示。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的变化。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00600" y="76200"/>
          <a:ext cx="4267200" cy="67183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39133" name="TextBox 4"/>
          <p:cNvSpPr txBox="1"/>
          <p:nvPr/>
        </p:nvSpPr>
        <p:spPr>
          <a:xfrm>
            <a:off x="762000" y="2057400"/>
            <a:ext cx="3810000" cy="457200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Partition(A[l..r])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以第一个元素为中轴，对数组分区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输入：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A[0..n-1]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中的子数组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A[l..r]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输出：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A[l..r]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的一个分区，分裂点作为返回值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p=A[l];i=l;j=r+1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repeat</a:t>
            </a:r>
            <a:endParaRPr lang="en-US" altLang="zh-CN" b="1">
              <a:solidFill>
                <a:srgbClr val="0000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repeat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i = i+1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until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A[i]&gt;=p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repeat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j = j-1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until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A[j]&lt;=p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swap(A[i],A[j])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until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i&gt;=j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swap(A[l],A[j])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return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j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134" name="圆角矩形标注 5"/>
          <p:cNvSpPr/>
          <p:nvPr/>
        </p:nvSpPr>
        <p:spPr>
          <a:xfrm>
            <a:off x="2895600" y="15240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5" name="圆角矩形标注 6"/>
          <p:cNvSpPr/>
          <p:nvPr/>
        </p:nvSpPr>
        <p:spPr>
          <a:xfrm>
            <a:off x="2895600" y="2057400"/>
            <a:ext cx="1828800" cy="457200"/>
          </a:xfrm>
          <a:prstGeom prst="wedgeRoundRectCallout">
            <a:avLst>
              <a:gd name="adj1" fmla="val 58306"/>
              <a:gd name="adj2" fmla="val -5810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swap(A[l],A[j])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6" name="圆角矩形标注 7"/>
          <p:cNvSpPr/>
          <p:nvPr/>
        </p:nvSpPr>
        <p:spPr>
          <a:xfrm>
            <a:off x="2895600" y="27432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7" name="圆角矩形标注 8"/>
          <p:cNvSpPr/>
          <p:nvPr/>
        </p:nvSpPr>
        <p:spPr>
          <a:xfrm>
            <a:off x="2895600" y="7620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8" name="圆角矩形标注 9"/>
          <p:cNvSpPr/>
          <p:nvPr/>
        </p:nvSpPr>
        <p:spPr>
          <a:xfrm>
            <a:off x="2895600" y="3429000"/>
            <a:ext cx="1828800" cy="457200"/>
          </a:xfrm>
          <a:prstGeom prst="wedgeRoundRectCallout">
            <a:avLst>
              <a:gd name="adj1" fmla="val 56769"/>
              <a:gd name="adj2" fmla="val 15731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swap(A[l],A[j])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33" grpId="0" animBg="1"/>
      <p:bldP spid="39134" grpId="0" animBg="1"/>
      <p:bldP spid="39135" grpId="0" animBg="1"/>
      <p:bldP spid="39136" grpId="0" animBg="1"/>
      <p:bldP spid="39137" grpId="0" animBg="1"/>
      <p:bldP spid="39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10000"/>
              </a:spcBef>
            </a:pPr>
            <a:r>
              <a:rPr lang="zh-CN" altLang="en-US" sz="2600"/>
              <a:t>算法复杂性分析：</a:t>
            </a:r>
            <a:endParaRPr lang="zh-CN" altLang="en-US" sz="2600"/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最坏时间复杂度：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平均时间复杂度：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O(nlogn)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辅助空间：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O(logn)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600"/>
              <a:t>快速排序算法的性能取决于划分的对称性。</a:t>
            </a:r>
            <a:endParaRPr lang="en-US" altLang="zh-CN" sz="2600"/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通过修改算法</a:t>
            </a:r>
            <a:r>
              <a:rPr lang="en-US" altLang="zh-CN" baseline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，可以设计出采用随机选择策略的快速排序算法。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在快速排序算法的每一步中，当数组还没有被划分时，可以在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a[p:r]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随机选出一个元素作为划分基准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，这样可以使划分基准的选择是随机的，从而可以</a:t>
            </a:r>
            <a:r>
              <a:rPr lang="zh-CN" altLang="en-US" baseline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期望划分是较对称的。</a:t>
            </a:r>
            <a:endParaRPr lang="zh-CN" altLang="en-US" baseline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>
                <a:latin typeface="+mj-lt"/>
                <a:ea typeface="+mj-ea"/>
                <a:cs typeface="+mj-cs"/>
              </a:rPr>
              <a:t>小结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4191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递归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递归的简洁性可能会掩盖它的低效率。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掌握几种基本的递归算法。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掌握反向替换法进行复杂度分析。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分治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理解分治的基本思想。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掌握合并排序、快速排序、折半查找。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738" y="152400"/>
            <a:ext cx="1998662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830888"/>
            <a:ext cx="914400" cy="1027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将求出的小规模的问题的解合并为一个更大规模的问题的解，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自底向上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逐步求出原问题的解。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分治法的设计思想是，将一个难以直接解决的大问题，分割成一些规模较小的相同问题，以便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各个击破，分而治之。</a:t>
            </a:r>
            <a:endParaRPr lang="zh-CN" altLang="en-US" baseline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9200" y="3141663"/>
            <a:ext cx="7543800" cy="3411537"/>
            <a:chOff x="1219200" y="3141134"/>
            <a:chExt cx="7543800" cy="3412067"/>
          </a:xfrm>
        </p:grpSpPr>
        <p:grpSp>
          <p:nvGrpSpPr>
            <p:cNvPr id="9220" name="Group 18"/>
            <p:cNvGrpSpPr/>
            <p:nvPr/>
          </p:nvGrpSpPr>
          <p:grpSpPr>
            <a:xfrm>
              <a:off x="1219200" y="3141134"/>
              <a:ext cx="7543800" cy="3412067"/>
              <a:chOff x="816" y="1326"/>
              <a:chExt cx="4176" cy="2418"/>
            </a:xfrm>
          </p:grpSpPr>
          <p:sp>
            <p:nvSpPr>
              <p:cNvPr id="9221" name="Oval 4"/>
              <p:cNvSpPr/>
              <p:nvPr/>
            </p:nvSpPr>
            <p:spPr>
              <a:xfrm>
                <a:off x="3552" y="1824"/>
                <a:ext cx="1440" cy="528"/>
              </a:xfrm>
              <a:prstGeom prst="ellipse">
                <a:avLst/>
              </a:prstGeom>
              <a:solidFill>
                <a:srgbClr val="99FF66"/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sub problem 2 </a:t>
                </a:r>
                <a:endPara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of size 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/2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5" name="Oval 5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1440" cy="52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problem 1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of size 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816" y="2556"/>
                <a:ext cx="1440" cy="4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solution to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problem 1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1440" cy="4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solution to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the original problem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25" name="Rectangle 8"/>
              <p:cNvSpPr/>
              <p:nvPr/>
            </p:nvSpPr>
            <p:spPr>
              <a:xfrm>
                <a:off x="3552" y="2556"/>
                <a:ext cx="1440" cy="432"/>
              </a:xfrm>
              <a:prstGeom prst="rect">
                <a:avLst/>
              </a:prstGeom>
              <a:solidFill>
                <a:srgbClr val="99FF66"/>
              </a:solidFill>
              <a:ln w="12700" cap="flat" cmpd="sng">
                <a:solidFill>
                  <a:schemeClr val="folHlink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solution to </a:t>
                </a:r>
                <a:endPara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sub problem 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Oval 11"/>
              <p:cNvSpPr/>
              <p:nvPr/>
            </p:nvSpPr>
            <p:spPr>
              <a:xfrm>
                <a:off x="2208" y="1326"/>
                <a:ext cx="1440" cy="528"/>
              </a:xfrm>
              <a:prstGeom prst="ellipse">
                <a:avLst/>
              </a:prstGeom>
              <a:solidFill>
                <a:srgbClr val="CCECFF"/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problem of size 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227" name="直接箭头连接符 19"/>
            <p:cNvCxnSpPr>
              <a:stCxn id="9226" idx="2"/>
              <a:endCxn id="25605" idx="0"/>
            </p:cNvCxnSpPr>
            <p:nvPr/>
          </p:nvCxnSpPr>
          <p:spPr>
            <a:xfrm rot="-10800000" flipV="1">
              <a:off x="2519856" y="3513667"/>
              <a:ext cx="1213945" cy="330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28" name="直接箭头连接符 20"/>
            <p:cNvCxnSpPr>
              <a:stCxn id="9226" idx="6"/>
              <a:endCxn id="9221" idx="0"/>
            </p:cNvCxnSpPr>
            <p:nvPr/>
          </p:nvCxnSpPr>
          <p:spPr>
            <a:xfrm>
              <a:off x="6335110" y="3513667"/>
              <a:ext cx="1127235" cy="330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29" name="直接箭头连接符 23"/>
            <p:cNvCxnSpPr>
              <a:stCxn id="25605" idx="4"/>
              <a:endCxn id="25606" idx="0"/>
            </p:cNvCxnSpPr>
            <p:nvPr/>
          </p:nvCxnSpPr>
          <p:spPr>
            <a:xfrm rot="5400000">
              <a:off x="2375922" y="4732867"/>
              <a:ext cx="287866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30" name="直接箭头连接符 26"/>
            <p:cNvCxnSpPr>
              <a:stCxn id="9221" idx="4"/>
              <a:endCxn id="9225" idx="0"/>
            </p:cNvCxnSpPr>
            <p:nvPr/>
          </p:nvCxnSpPr>
          <p:spPr>
            <a:xfrm rot="5400000">
              <a:off x="7318412" y="4732867"/>
              <a:ext cx="287866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31" name="肘形连接符 30"/>
            <p:cNvCxnSpPr>
              <a:stCxn id="25606" idx="2"/>
              <a:endCxn id="9225" idx="2"/>
            </p:cNvCxnSpPr>
            <p:nvPr/>
          </p:nvCxnSpPr>
          <p:spPr>
            <a:xfrm rot="-5400000" flipH="1">
              <a:off x="4991100" y="3015155"/>
              <a:ext cx="1588" cy="4942490"/>
            </a:xfrm>
            <a:prstGeom prst="bentConnector3">
              <a:avLst>
                <a:gd name="adj1" fmla="val 14395468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2" name="直接箭头连接符 32"/>
            <p:cNvCxnSpPr>
              <a:stCxn id="25606" idx="2"/>
              <a:endCxn id="25607" idx="0"/>
            </p:cNvCxnSpPr>
            <p:nvPr/>
          </p:nvCxnSpPr>
          <p:spPr>
            <a:xfrm rot="-5400000" flipH="1">
              <a:off x="4917525" y="5826671"/>
              <a:ext cx="228600" cy="525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给定已按</a:t>
            </a:r>
            <a:r>
              <a:rPr lang="zh-CN" altLang="en-US">
                <a:solidFill>
                  <a:srgbClr val="FF0000"/>
                </a:solidFill>
              </a:rPr>
              <a:t>升序</a:t>
            </a:r>
            <a:r>
              <a:rPr lang="zh-CN" altLang="en-US"/>
              <a:t>排好序的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个元素</a:t>
            </a:r>
            <a:r>
              <a:rPr lang="en-US" altLang="zh-CN">
                <a:solidFill>
                  <a:srgbClr val="0000CC"/>
                </a:solidFill>
              </a:rPr>
              <a:t>a[0:n-1]</a:t>
            </a:r>
            <a:r>
              <a:rPr lang="zh-CN" altLang="en-US"/>
              <a:t>，要在这</a:t>
            </a:r>
            <a:r>
              <a:rPr lang="en-US" altLang="zh-CN"/>
              <a:t>n</a:t>
            </a:r>
            <a:r>
              <a:rPr lang="zh-CN" altLang="en-US"/>
              <a:t>个元素中</a:t>
            </a:r>
            <a:r>
              <a:rPr lang="zh-CN" altLang="en-US">
                <a:solidFill>
                  <a:srgbClr val="0000CC"/>
                </a:solidFill>
              </a:rPr>
              <a:t>找出一特定元素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zh-CN" altLang="en-US"/>
              <a:t>。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适用分治法求解问题的基本特征：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该问题的规模缩小到一定的程度就可以容易地解决；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该问题可以分解为若干个规模较小的相同问题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分解出的子问题的解可以合并为原问题的解；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分解出的各个子问题是相互独立的。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很显然此问题分解出的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子问题相互独立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，即在</a:t>
            </a:r>
            <a:r>
              <a:rPr lang="en-US" altLang="zh-CN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a[i]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的前面或后面查找</a:t>
            </a:r>
            <a:r>
              <a:rPr lang="en-US" altLang="zh-CN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是独立的子问题，因此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满足分治法的适用条件。</a:t>
            </a:r>
            <a:endParaRPr lang="zh-CN" altLang="en-US" baseline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二分搜索（折半查找）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二分查找例</a:t>
            </a:r>
            <a:r>
              <a:rPr lang="en-US" altLang="zh-CN"/>
              <a:t>(70?)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二分查找明显基于递归思想，但可以非递归实现。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85838" y="1676400"/>
          <a:ext cx="7566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73630" imgH="406400" progId="Equation.3">
                  <p:embed/>
                </p:oleObj>
              </mc:Choice>
              <mc:Fallback>
                <p:oleObj name="" r:id="rId1" imgW="237363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5838" y="1676400"/>
                        <a:ext cx="7566025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14800"/>
            <a:ext cx="7696200" cy="2044700"/>
          </a:xfrm>
          <a:prstGeom prst="rect">
            <a:avLst/>
          </a:prstGeom>
          <a:noFill/>
          <a:ln w="6350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075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二分查找</a:t>
            </a:r>
            <a:r>
              <a:rPr lang="zh-CN" altLang="en-US">
                <a:solidFill>
                  <a:srgbClr val="0000CC"/>
                </a:solidFill>
              </a:rPr>
              <a:t>非递归伪代码</a:t>
            </a:r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90600" y="906463"/>
            <a:ext cx="7878763" cy="5418137"/>
            <a:chOff x="990600" y="853531"/>
            <a:chExt cx="7878860" cy="5417922"/>
          </a:xfrm>
        </p:grpSpPr>
        <p:sp>
          <p:nvSpPr>
            <p:cNvPr id="24580" name="TextBox 3"/>
            <p:cNvSpPr txBox="1"/>
            <p:nvPr/>
          </p:nvSpPr>
          <p:spPr>
            <a:xfrm>
              <a:off x="990600" y="1524000"/>
              <a:ext cx="7010400" cy="4747453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BinarySearch(A[0…n-1],K)</a:t>
              </a:r>
              <a:endPara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非递归折半查找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输入：升序数组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和查找键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输出：数组下标，该元素等于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；若没有，返回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l=0;r=n-1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while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l&lt;=r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do</a:t>
              </a:r>
              <a:endPara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m=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(l+r)/2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  <a:sym typeface="Symbol" panose="05050102010706020507" pitchFamily="18" charset="2"/>
                </a:rPr>
                <a:t>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if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K=A[m] 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return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m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else if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K&lt;A[m] r=m-1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else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l=m+1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return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-1</a:t>
              </a:r>
              <a:endParaRPr lang="zh-CN" altLang="en-US" sz="2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24581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467716">
              <a:off x="6945410" y="853531"/>
              <a:ext cx="1924050" cy="17430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791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二分搜索</a:t>
            </a:r>
            <a:r>
              <a:rPr lang="en-US" altLang="zh-CN"/>
              <a:t>C++</a:t>
            </a:r>
            <a:r>
              <a:rPr lang="zh-CN" altLang="en-US"/>
              <a:t>代码：</a:t>
            </a:r>
            <a:endParaRPr lang="zh-CN" altLang="en-US"/>
          </a:p>
          <a:p>
            <a:pPr lvl="1" eaLnBrk="1" hangingPunct="1">
              <a:buSzPct val="55000"/>
            </a:pP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static int 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BinarySearch(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 a,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 &lt;= a[1] &lt;= ... &lt;= a[n-1]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中搜索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b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时返回其在数组中的位置，否则返回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= 0;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= n - 1</a:t>
            </a:r>
            <a:r>
              <a:rPr lang="en-US" altLang="zh-CN" sz="2000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(left &lt;= right)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middle = (left + right)/2;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 == a[middle])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middle;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 &gt; a[middle]) left = middle + 1;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= middle - 1;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-1;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未找到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ZWE4NDM3OWZkMTVhN2VjYjk3ZjBmODBmNzNhOWJjZDIifQ=="/>
</p:tagLst>
</file>

<file path=ppt/theme/theme1.xml><?xml version="1.0" encoding="utf-8"?>
<a:theme xmlns:a="http://schemas.openxmlformats.org/drawingml/2006/main" name="Blends">
  <a:themeElements>
    <a:clrScheme name="电商安全">
      <a:dk1>
        <a:sysClr val="windowText" lastClr="000000"/>
      </a:dk1>
      <a:lt1>
        <a:sysClr val="window" lastClr="FFFFFF"/>
      </a:lt1>
      <a:dk2>
        <a:srgbClr val="3F3F3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00449E"/>
      </a:folHlink>
    </a:clrScheme>
    <a:fontScheme name="Blends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电商安全">
      <a:dk1>
        <a:sysClr val="windowText" lastClr="000000"/>
      </a:dk1>
      <a:lt1>
        <a:sysClr val="window" lastClr="FFFFFF"/>
      </a:lt1>
      <a:dk2>
        <a:srgbClr val="3F3F3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00449E"/>
      </a:folHlink>
    </a:clrScheme>
    <a:fontScheme name="Blends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算法概述</Template>
  <TotalTime>0</TotalTime>
  <Words>7248</Words>
  <Application>WPS 演示</Application>
  <PresentationFormat>全屏显示(4:3)</PresentationFormat>
  <Paragraphs>811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Tahoma</vt:lpstr>
      <vt:lpstr>Times New Roman</vt:lpstr>
      <vt:lpstr>华文中宋</vt:lpstr>
      <vt:lpstr>黑体</vt:lpstr>
      <vt:lpstr>隶书</vt:lpstr>
      <vt:lpstr>微软雅黑</vt:lpstr>
      <vt:lpstr>黑体</vt:lpstr>
      <vt:lpstr>Symbol</vt:lpstr>
      <vt:lpstr>Calibri</vt:lpstr>
      <vt:lpstr>Arial Unicode MS</vt:lpstr>
      <vt:lpstr>Blends</vt:lpstr>
      <vt:lpstr>1_Blends</vt:lpstr>
      <vt:lpstr>Equation.3</vt:lpstr>
      <vt:lpstr>Equation.3</vt:lpstr>
      <vt:lpstr>Equation.3</vt:lpstr>
      <vt:lpstr>第2章 递归与分治策略</vt:lpstr>
      <vt:lpstr>本章主要内容</vt:lpstr>
      <vt:lpstr>2.2 分治法（Divide-Conquer）</vt:lpstr>
      <vt:lpstr>2.2 分治法的基本思想</vt:lpstr>
      <vt:lpstr>2.2 二分搜索技术</vt:lpstr>
      <vt:lpstr>2.2 二分搜索技术</vt:lpstr>
      <vt:lpstr>2.2 二分搜索技术</vt:lpstr>
      <vt:lpstr>2.2 二分搜索技术</vt:lpstr>
      <vt:lpstr>PowerPoint 演示文稿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PowerPoint 演示文稿</vt:lpstr>
      <vt:lpstr>2.2 分治法的基本思想——例</vt:lpstr>
      <vt:lpstr>2.2 分治法的基本思想</vt:lpstr>
      <vt:lpstr>2.2 分治法的基本思想</vt:lpstr>
      <vt:lpstr>2.2 分治法的基本思想</vt:lpstr>
      <vt:lpstr>2.2 分治法的基本思想</vt:lpstr>
      <vt:lpstr>2.4 大整数的乘法</vt:lpstr>
      <vt:lpstr>2.4 大整数的乘法</vt:lpstr>
      <vt:lpstr>2.4 大整数的乘法</vt:lpstr>
      <vt:lpstr>2.4 大整数的乘法</vt:lpstr>
      <vt:lpstr>2.7 合并排序</vt:lpstr>
      <vt:lpstr>2.7 合并排序</vt:lpstr>
      <vt:lpstr>2.7 合并排序</vt:lpstr>
      <vt:lpstr>2.7 合并排序</vt:lpstr>
      <vt:lpstr>2.8 快速(划分)排序</vt:lpstr>
      <vt:lpstr>2.8 快速排序</vt:lpstr>
      <vt:lpstr>2.8 快速排序</vt:lpstr>
      <vt:lpstr>2.8 快速排序</vt:lpstr>
      <vt:lpstr>2.8 快速排序</vt:lpstr>
      <vt:lpstr>2.8 快速排序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递归与分治策略</dc:title>
  <dc:creator>Microsoft Office 用户</dc:creator>
  <cp:lastModifiedBy>Leng</cp:lastModifiedBy>
  <cp:revision>7</cp:revision>
  <dcterms:created xsi:type="dcterms:W3CDTF">2020-02-22T11:58:00Z</dcterms:created>
  <dcterms:modified xsi:type="dcterms:W3CDTF">2022-09-06T07:05:16Z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2052-11.1.0.12358</vt:lpwstr>
  </property>
  <property fmtid="{D5CDD505-2E9C-101B-9397-08002B2CF9AE}" pid="4" name="ICV">
    <vt:lpwstr>9664B43531984C05914B23E4FBCFF0EC</vt:lpwstr>
  </property>
</Properties>
</file>