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66" r:id="rId13"/>
    <p:sldId id="271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73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8803D6-A5C7-A24C-A038-13C6E2786847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8803D6-A5C7-A24C-A038-13C6E2786847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0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第四章</a:t>
            </a:r>
            <a:r>
              <a:rPr lang="en-US" altLang="zh-CN"/>
              <a:t> </a:t>
            </a:r>
            <a:r>
              <a:rPr lang="zh-CN" altLang="en-US"/>
              <a:t>贪心算法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幻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5A647A-71FC-E14C-BDCE-6C72B191AFAD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5587" name="文本框 5"/>
          <p:cNvSpPr txBox="1"/>
          <p:nvPr/>
        </p:nvSpPr>
        <p:spPr>
          <a:xfrm>
            <a:off x="1059180" y="1514475"/>
            <a:ext cx="7097395" cy="3830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For(i=0;i&lt;n-1;i++)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{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</a:rPr>
              <a:t>dist[]</a:t>
            </a:r>
            <a:r>
              <a:rPr lang="zh-CN" altLang="en-US">
                <a:latin typeface="Times New Roman" panose="02020603050405020304" pitchFamily="18" charset="0"/>
              </a:rPr>
              <a:t>数组中寻找最小值，设该最小值对应下标为</a:t>
            </a:r>
            <a:r>
              <a:rPr lang="en-US" altLang="zh-CN">
                <a:latin typeface="Times New Roman" panose="02020603050405020304" pitchFamily="18" charset="0"/>
              </a:rPr>
              <a:t>v, final[v]=0;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Final[v]=1;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for each u(u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的邻域顶点，且满足</a:t>
            </a:r>
            <a:r>
              <a:rPr lang="en-US" altLang="zh-CN">
                <a:latin typeface="Times New Roman" panose="02020603050405020304" pitchFamily="18" charset="0"/>
              </a:rPr>
              <a:t>final(u)=0)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if(dist[u]&gt;dist[v]+a[v][u])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       {parent[u]=v;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        dist[u]=dist[v]+a[v][u];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           }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}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95588" name="Picture 4" descr="t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0040" y="1286510"/>
            <a:ext cx="2905125" cy="2989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4.5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单源最短路径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  <p:graphicFrame>
        <p:nvGraphicFramePr>
          <p:cNvPr id="80" name="表格 79"/>
          <p:cNvGraphicFramePr/>
          <p:nvPr>
            <p:custDataLst>
              <p:tags r:id="rId2"/>
            </p:custDataLst>
          </p:nvPr>
        </p:nvGraphicFramePr>
        <p:xfrm>
          <a:off x="6044565" y="4790440"/>
          <a:ext cx="465582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330"/>
                <a:gridCol w="845185"/>
                <a:gridCol w="624205"/>
                <a:gridCol w="711200"/>
                <a:gridCol w="768985"/>
                <a:gridCol w="7169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1(</a:t>
                      </a:r>
                      <a:r>
                        <a:rPr lang="zh-CN" altLang="en-US"/>
                        <a:t>源点）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dist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—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parent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final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1" name="文本框 80"/>
          <p:cNvSpPr txBox="1"/>
          <p:nvPr/>
        </p:nvSpPr>
        <p:spPr>
          <a:xfrm>
            <a:off x="3336925" y="4790440"/>
            <a:ext cx="233172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S={1, 2, 4, 3, 5} 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1-&gt;2:10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1-&gt;4:30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1-&gt;4-&gt;3:50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1-&gt;4-&gt;3-&gt;5:60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D8D43-09B5-3049-ABA1-70C0E9C4609B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9683" name="Rectangle 3"/>
          <p:cNvSpPr>
            <a:spLocks noGrp="1"/>
          </p:cNvSpPr>
          <p:nvPr>
            <p:ph idx="1"/>
          </p:nvPr>
        </p:nvSpPr>
        <p:spPr>
          <a:xfrm>
            <a:off x="502920" y="1490345"/>
            <a:ext cx="11247755" cy="47593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黑体" panose="02010609060101010101" charset="-120"/>
                <a:ea typeface="黑体" panose="02010609060101010101" charset="-120"/>
              </a:rPr>
              <a:t>(3)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charset="-120"/>
                <a:ea typeface="黑体" panose="02010609060101010101" charset="-120"/>
              </a:rPr>
              <a:t>计算复杂性</a:t>
            </a:r>
            <a:endParaRPr lang="zh-CN" altLang="en-US" sz="2400">
              <a:solidFill>
                <a:schemeClr val="tx1"/>
              </a:solidFill>
              <a:latin typeface="黑体" panose="02010609060101010101" charset="-120"/>
              <a:ea typeface="黑体" panose="02010609060101010101" charset="-120"/>
            </a:endParaRPr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对于具有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个顶点和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条边的带权有向图，如果用带权邻接矩阵表示这个图，那么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Dijkstra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算法的主循环体需要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O(n)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时间。这个循环需要执行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次，所以完成循环需要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O(n</a:t>
            </a:r>
            <a:r>
              <a:rPr lang="en-US" altLang="zh-CN" sz="2400" baseline="30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时间。算法的其余部分所需要时间不超过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O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(n</a:t>
            </a:r>
            <a:r>
              <a:rPr lang="en-US" altLang="zh-CN" sz="2400" baseline="30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5941060" y="3144838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charset="-122"/>
              <a:cs typeface="+mn-cs"/>
            </a:endParaRPr>
          </a:p>
        </p:txBody>
      </p:sp>
      <p:sp>
        <p:nvSpPr>
          <p:cNvPr id="451590" name="Rectangle 6"/>
          <p:cNvSpPr>
            <a:spLocks noChangeArrowheads="1"/>
          </p:cNvSpPr>
          <p:nvPr/>
        </p:nvSpPr>
        <p:spPr bwMode="auto">
          <a:xfrm>
            <a:off x="5941060" y="31305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charset="-122"/>
              <a:cs typeface="+mn-cs"/>
            </a:endParaRPr>
          </a:p>
        </p:txBody>
      </p:sp>
      <p:sp>
        <p:nvSpPr>
          <p:cNvPr id="191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4.5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单源最短路径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02305" y="1645285"/>
            <a:ext cx="4293235" cy="3985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94878D-8B93-5749-9F68-385B79455B7F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0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4.5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单源最短路径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  <p:sp>
        <p:nvSpPr>
          <p:cNvPr id="190467" name="Rectangle 3"/>
          <p:cNvSpPr>
            <a:spLocks noGrp="1"/>
          </p:cNvSpPr>
          <p:nvPr>
            <p:ph idx="1"/>
          </p:nvPr>
        </p:nvSpPr>
        <p:spPr>
          <a:xfrm>
            <a:off x="402025" y="1490400"/>
            <a:ext cx="10969200" cy="47592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给定带权有向图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G =(V,E)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，其中每条边的权是非负实数。另外，还给定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中的一个顶点，称为</a:t>
            </a:r>
            <a:r>
              <a:rPr lang="zh-CN" altLang="en-US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源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。现在要计算从源到所有其他各顶点的</a:t>
            </a:r>
            <a:r>
              <a:rPr lang="zh-CN" altLang="en-US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最短路长度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。这里路的长度是指路上各边权之和。这个问题通常称为</a:t>
            </a:r>
            <a:r>
              <a:rPr lang="zh-CN" altLang="en-US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单源最短路径问题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>
                <a:solidFill>
                  <a:schemeClr val="tx1"/>
                </a:solidFill>
                <a:latin typeface="黑体" panose="02010609060101010101" charset="-120"/>
                <a:ea typeface="黑体" panose="02010609060101010101" charset="-120"/>
              </a:rPr>
              <a:t>	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endParaRPr lang="zh-CN" altLang="en-US" sz="2800">
              <a:solidFill>
                <a:schemeClr val="tx1"/>
              </a:solidFill>
              <a:latin typeface="黑体" panose="02010609060101010101" charset="-120"/>
              <a:ea typeface="黑体" panose="02010609060101010101" charset="-120"/>
            </a:endParaRPr>
          </a:p>
          <a:p>
            <a:pPr eaLnBrk="1" hangingPunct="1">
              <a:buNone/>
            </a:pPr>
            <a:endParaRPr lang="zh-CN" altLang="en-US" sz="2800">
              <a:solidFill>
                <a:schemeClr val="tx1"/>
              </a:solidFill>
              <a:latin typeface="黑体" panose="02010609060101010101" charset="-120"/>
              <a:ea typeface="黑体" panose="02010609060101010101" charset="-120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E40528-AEA4-FE4D-9D3D-6F2CA3834FBF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1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4.5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单源最短路径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  <p:sp>
        <p:nvSpPr>
          <p:cNvPr id="191491" name="Rectangle 3"/>
          <p:cNvSpPr>
            <a:spLocks noGrp="1"/>
          </p:cNvSpPr>
          <p:nvPr>
            <p:ph idx="1"/>
          </p:nvPr>
        </p:nvSpPr>
        <p:spPr>
          <a:xfrm>
            <a:off x="410280" y="1498655"/>
            <a:ext cx="10969200" cy="4759200"/>
          </a:xfrm>
        </p:spPr>
        <p:txBody>
          <a:bodyPr vert="horz" wrap="square" lIns="91440" tIns="45720" rIns="91440" bIns="45720" anchor="t" anchorCtr="0">
            <a:normAutofit lnSpcReduction="20000"/>
          </a:bodyPr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Dijkstra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算法是解单源最短路径问题的贪心算法。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其</a:t>
            </a:r>
            <a:r>
              <a:rPr lang="zh-CN" altLang="en-US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基本思想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是，设置顶点集合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并不断地作</a:t>
            </a:r>
            <a:r>
              <a:rPr lang="zh-CN" altLang="en-US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贪心选择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来扩充这个集合。一个顶点属于集合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当且仅当从源到该顶点的最短路径长度已知。</a:t>
            </a:r>
            <a:endParaRPr lang="zh-CN" altLang="en-US" sz="2400">
              <a:solidFill>
                <a:schemeClr val="tx1"/>
              </a:solidFill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		初始时，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中仅含有</a:t>
            </a:r>
            <a:r>
              <a:rPr lang="zh-CN" altLang="en-US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源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。设</a:t>
            </a:r>
            <a:r>
              <a:rPr lang="en-US" altLang="zh-CN" sz="2400" i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的某一个顶点，把从源到</a:t>
            </a:r>
            <a:r>
              <a:rPr lang="en-US" altLang="zh-CN" sz="2400" i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且中间只经过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中顶点的路称为从源到</a:t>
            </a:r>
            <a:r>
              <a:rPr lang="en-US" altLang="zh-CN" sz="2400" i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的特殊路径，并用数组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dist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记录当前每个顶点所对应的最短特殊路径长度。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Dijkstra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算法每次从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V-S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中取出具有最短特殊路长度的顶点</a:t>
            </a:r>
            <a:r>
              <a:rPr lang="en-US" altLang="zh-CN" sz="2400" i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，将</a:t>
            </a:r>
            <a:r>
              <a:rPr lang="en-US" altLang="zh-CN" sz="2400" i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添加到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中，同时对数组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dist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作必要的修改。一旦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包含了所有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中顶点，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dist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itchFamily="49" charset="-122"/>
              </a:rPr>
              <a:t>就记录了从源到所有其他顶点之间的最短路径长度。</a:t>
            </a:r>
            <a:endParaRPr lang="zh-CN" altLang="en-US" sz="2400">
              <a:solidFill>
                <a:schemeClr val="tx1"/>
              </a:solidFill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幻灯片编号占位符 6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B18A60-7A7F-9F4A-84F7-AC08E1F97598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2515" name="Rectangle 3"/>
          <p:cNvSpPr>
            <a:spLocks noGrp="1"/>
          </p:cNvSpPr>
          <p:nvPr>
            <p:ph type="body" sz="half" idx="1"/>
          </p:nvPr>
        </p:nvSpPr>
        <p:spPr>
          <a:xfrm>
            <a:off x="424180" y="1546225"/>
            <a:ext cx="10925810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，对右图中的有向图，应用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Dijkstra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算法计算从源顶点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到其他顶点间最短路径的过程列在下页的表中。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Tx/>
              <a:buSzTx/>
              <a:buFontTx/>
            </a:pPr>
            <a:endParaRPr lang="zh-CN" altLang="en-US" sz="24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92516" name="Picture 4" descr="t4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142423" y="3131185"/>
            <a:ext cx="3095625" cy="3182938"/>
          </a:xfrm>
        </p:spPr>
      </p:pic>
      <p:sp>
        <p:nvSpPr>
          <p:cNvPr id="191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4.5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单源最短路径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EE975C-A45C-6A4C-80E1-556BDBA27318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50563" name="Group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022350" y="2543493"/>
          <a:ext cx="7202170" cy="3176270"/>
        </p:xfrm>
        <a:graphic>
          <a:graphicData uri="http://schemas.openxmlformats.org/drawingml/2006/table">
            <a:tbl>
              <a:tblPr/>
              <a:tblGrid>
                <a:gridCol w="1050290"/>
                <a:gridCol w="1492885"/>
                <a:gridCol w="721995"/>
                <a:gridCol w="985520"/>
                <a:gridCol w="982980"/>
                <a:gridCol w="984885"/>
                <a:gridCol w="983615"/>
              </a:tblGrid>
              <a:tr h="50990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迭代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S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ea typeface="楷体_GB2312" charset="0"/>
                          <a:cs typeface="Times New Roman" panose="02020603050405020304" pitchFamily="18" charset="0"/>
                        </a:rPr>
                        <a:t>u</a:t>
                      </a:r>
                      <a:endParaRPr kumimoji="1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ea typeface="楷体_GB2312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dist[2]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dist[3]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dist[4]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dist[5]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初始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{1}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-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10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maxint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30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100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03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{1,2}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10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60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30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100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49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{1,2,4}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10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50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30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90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{1,2,4,3}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3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10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50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30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60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03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{1,2,4,3,5}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10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50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30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0"/>
                          <a:ea typeface="楷体_GB2312" charset="0"/>
                        </a:rPr>
                        <a:t>60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0"/>
                        <a:ea typeface="楷体_GB2312" charset="0"/>
                      </a:endParaRPr>
                    </a:p>
                  </a:txBody>
                  <a:tcPr marL="91449" marR="91449" marT="45729" marB="45729" anchor="ctr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3597" name="Text Box 61"/>
          <p:cNvSpPr txBox="1"/>
          <p:nvPr/>
        </p:nvSpPr>
        <p:spPr>
          <a:xfrm>
            <a:off x="1022350" y="1752283"/>
            <a:ext cx="85693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</a:rPr>
              <a:t>Dijkstra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算法的迭代过程：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93598" name="Picture 4" descr="t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945" y="2687320"/>
            <a:ext cx="2619375" cy="269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1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4.5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单源最短路径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幻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387F6-B8D8-FD45-9160-0F29D8427D95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563" name="文本框 4"/>
          <p:cNvSpPr txBox="1"/>
          <p:nvPr/>
        </p:nvSpPr>
        <p:spPr>
          <a:xfrm>
            <a:off x="669925" y="1584325"/>
            <a:ext cx="1077849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定义一维数组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final[0, n-1]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，用于记录顶点被访问标记；</a:t>
            </a:r>
            <a:endParaRPr lang="zh-CN" altLang="en-US" sz="24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Dist[0, n-1]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记录源点到其它各定点当前最短路径长度；</a:t>
            </a:r>
            <a:endParaRPr lang="zh-CN" altLang="en-US" sz="24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Parent[</a:t>
            </a:r>
            <a:r>
              <a:rPr lang="en-US" altLang="zh-CN" sz="240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0, n-1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记录最短路径上某一顶点的父顶点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即前一个节点）。</a:t>
            </a:r>
            <a:endParaRPr lang="zh-CN" altLang="en-US" sz="24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初始化 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dist[0,n-1]=a[s][i]       //a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为图的邻接矩阵</a:t>
            </a:r>
            <a:endParaRPr lang="zh-CN" altLang="en-US" sz="24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Final[s]=1,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其余数组元素均为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Parent[s]=-1</a:t>
            </a:r>
            <a:endParaRPr lang="en-US" altLang="zh-CN" sz="24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1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4.5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单源最短路径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791210" y="5107305"/>
          <a:ext cx="465582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330"/>
                <a:gridCol w="845185"/>
                <a:gridCol w="624205"/>
                <a:gridCol w="711200"/>
                <a:gridCol w="768985"/>
                <a:gridCol w="7169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1(</a:t>
                      </a:r>
                      <a:r>
                        <a:rPr lang="zh-CN" altLang="en-US"/>
                        <a:t>源点）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dist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—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∞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parent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final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3598" name="Picture 4" descr="t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705" y="3696335"/>
            <a:ext cx="2619375" cy="269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4177665" y="4491355"/>
            <a:ext cx="9499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</a:rPr>
              <a:t>S={1}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幻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5A647A-71FC-E14C-BDCE-6C72B191AFAD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5587" name="文本框 5"/>
          <p:cNvSpPr txBox="1"/>
          <p:nvPr/>
        </p:nvSpPr>
        <p:spPr>
          <a:xfrm>
            <a:off x="1059180" y="1514475"/>
            <a:ext cx="7097395" cy="3830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For(i=0;i&lt;n-1;i++)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{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</a:rPr>
              <a:t>dist[]</a:t>
            </a:r>
            <a:r>
              <a:rPr lang="zh-CN" altLang="en-US">
                <a:latin typeface="Times New Roman" panose="02020603050405020304" pitchFamily="18" charset="0"/>
              </a:rPr>
              <a:t>数组中寻找最小值，设该最小值对应下标为</a:t>
            </a:r>
            <a:r>
              <a:rPr lang="en-US" altLang="zh-CN">
                <a:latin typeface="Times New Roman" panose="02020603050405020304" pitchFamily="18" charset="0"/>
              </a:rPr>
              <a:t>v, final[v]=0;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Final[v]=1;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for each u(u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的邻域顶点，且满足</a:t>
            </a:r>
            <a:r>
              <a:rPr lang="en-US" altLang="zh-CN">
                <a:latin typeface="Times New Roman" panose="02020603050405020304" pitchFamily="18" charset="0"/>
              </a:rPr>
              <a:t>final(u)=0)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if(dist[u]&gt;dist[v]+a[v][u])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       {parent[u]=v;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        dist[u]=dist[v]+a[v][u];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           }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}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95588" name="Picture 4" descr="t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0040" y="1286510"/>
            <a:ext cx="2905125" cy="2989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4.5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单源最短路径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  <p:graphicFrame>
        <p:nvGraphicFramePr>
          <p:cNvPr id="80" name="表格 79"/>
          <p:cNvGraphicFramePr/>
          <p:nvPr>
            <p:custDataLst>
              <p:tags r:id="rId2"/>
            </p:custDataLst>
          </p:nvPr>
        </p:nvGraphicFramePr>
        <p:xfrm>
          <a:off x="6044565" y="4790440"/>
          <a:ext cx="465582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330"/>
                <a:gridCol w="845185"/>
                <a:gridCol w="624205"/>
                <a:gridCol w="711200"/>
                <a:gridCol w="768985"/>
                <a:gridCol w="7169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1(</a:t>
                      </a:r>
                      <a:r>
                        <a:rPr lang="zh-CN" altLang="en-US"/>
                        <a:t>源点）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dist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—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parent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final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1" name="文本框 80"/>
          <p:cNvSpPr txBox="1"/>
          <p:nvPr/>
        </p:nvSpPr>
        <p:spPr>
          <a:xfrm>
            <a:off x="4276725" y="4790440"/>
            <a:ext cx="12477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S={1, 2}   1-&gt;2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幻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5A647A-71FC-E14C-BDCE-6C72B191AFAD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5587" name="文本框 5"/>
          <p:cNvSpPr txBox="1"/>
          <p:nvPr/>
        </p:nvSpPr>
        <p:spPr>
          <a:xfrm>
            <a:off x="1059180" y="1514475"/>
            <a:ext cx="7097395" cy="3830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For(i=0;i&lt;n-1;i++)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{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</a:rPr>
              <a:t>dist[]</a:t>
            </a:r>
            <a:r>
              <a:rPr lang="zh-CN" altLang="en-US">
                <a:latin typeface="Times New Roman" panose="02020603050405020304" pitchFamily="18" charset="0"/>
              </a:rPr>
              <a:t>数组中寻找最小值，设该最小值对应下标为</a:t>
            </a:r>
            <a:r>
              <a:rPr lang="en-US" altLang="zh-CN">
                <a:latin typeface="Times New Roman" panose="02020603050405020304" pitchFamily="18" charset="0"/>
              </a:rPr>
              <a:t>v, final[v]=0;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Final[v]=1;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for each u(u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的邻域顶点，且满足</a:t>
            </a:r>
            <a:r>
              <a:rPr lang="en-US" altLang="zh-CN">
                <a:latin typeface="Times New Roman" panose="02020603050405020304" pitchFamily="18" charset="0"/>
              </a:rPr>
              <a:t>final(u)=0)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if(dist[u]&gt;dist[v]+a[v][u])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       {parent[u]=v;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        dist[u]=dist[v]+a[v][u];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           }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}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95588" name="Picture 4" descr="t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0040" y="1286510"/>
            <a:ext cx="2905125" cy="2989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4.5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单源最短路径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  <p:graphicFrame>
        <p:nvGraphicFramePr>
          <p:cNvPr id="80" name="表格 79"/>
          <p:cNvGraphicFramePr/>
          <p:nvPr>
            <p:custDataLst>
              <p:tags r:id="rId2"/>
            </p:custDataLst>
          </p:nvPr>
        </p:nvGraphicFramePr>
        <p:xfrm>
          <a:off x="6044565" y="4790440"/>
          <a:ext cx="465582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330"/>
                <a:gridCol w="845185"/>
                <a:gridCol w="624205"/>
                <a:gridCol w="711200"/>
                <a:gridCol w="768985"/>
                <a:gridCol w="7169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1(</a:t>
                      </a:r>
                      <a:r>
                        <a:rPr lang="zh-CN" altLang="en-US"/>
                        <a:t>源点）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dist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—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parent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final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1" name="文本框 80"/>
          <p:cNvSpPr txBox="1"/>
          <p:nvPr/>
        </p:nvSpPr>
        <p:spPr>
          <a:xfrm>
            <a:off x="4420870" y="4790440"/>
            <a:ext cx="124777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S={1, 2, 4}   1-&gt;2:10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1-&gt;4:30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幻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5A647A-71FC-E14C-BDCE-6C72B191AFAD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5587" name="文本框 5"/>
          <p:cNvSpPr txBox="1"/>
          <p:nvPr/>
        </p:nvSpPr>
        <p:spPr>
          <a:xfrm>
            <a:off x="1059180" y="1514475"/>
            <a:ext cx="7097395" cy="3830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For(i=0;i&lt;n-1;i++)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{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</a:rPr>
              <a:t>dist[]</a:t>
            </a:r>
            <a:r>
              <a:rPr lang="zh-CN" altLang="en-US">
                <a:latin typeface="Times New Roman" panose="02020603050405020304" pitchFamily="18" charset="0"/>
              </a:rPr>
              <a:t>数组中寻找最小值，设该最小值对应下标为</a:t>
            </a:r>
            <a:r>
              <a:rPr lang="en-US" altLang="zh-CN">
                <a:latin typeface="Times New Roman" panose="02020603050405020304" pitchFamily="18" charset="0"/>
              </a:rPr>
              <a:t>v, final[v]=0;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Final[v]=1;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for each u(u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的邻域顶点，且满足</a:t>
            </a:r>
            <a:r>
              <a:rPr lang="en-US" altLang="zh-CN">
                <a:latin typeface="Times New Roman" panose="02020603050405020304" pitchFamily="18" charset="0"/>
              </a:rPr>
              <a:t>final(u)=0)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if(dist[u]&gt;dist[v]+a[v][u])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       {parent[u]=v;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        dist[u]=dist[v]+a[v][u];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           }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}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95588" name="Picture 4" descr="t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0040" y="1286510"/>
            <a:ext cx="2905125" cy="2989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4.5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单源最短路径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  <p:graphicFrame>
        <p:nvGraphicFramePr>
          <p:cNvPr id="80" name="表格 79"/>
          <p:cNvGraphicFramePr/>
          <p:nvPr>
            <p:custDataLst>
              <p:tags r:id="rId2"/>
            </p:custDataLst>
          </p:nvPr>
        </p:nvGraphicFramePr>
        <p:xfrm>
          <a:off x="6044565" y="4790440"/>
          <a:ext cx="465582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330"/>
                <a:gridCol w="845185"/>
                <a:gridCol w="624205"/>
                <a:gridCol w="711200"/>
                <a:gridCol w="768985"/>
                <a:gridCol w="7169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1(</a:t>
                      </a:r>
                      <a:r>
                        <a:rPr lang="zh-CN" altLang="en-US"/>
                        <a:t>源点）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dist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—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parent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final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1" name="文本框 80"/>
          <p:cNvSpPr txBox="1"/>
          <p:nvPr/>
        </p:nvSpPr>
        <p:spPr>
          <a:xfrm>
            <a:off x="4037330" y="4790440"/>
            <a:ext cx="163131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S={1, 2, 4,3}   1-&gt;2:10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1-&gt;4:30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1-&gt;4-&gt;3:50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TABLE_BEAUTIFY" val="smartTable{d0db0f12-432c-4ac2-8237-e7a1a6bdc337}"/>
</p:tagLst>
</file>

<file path=ppt/tags/tag67.xml><?xml version="1.0" encoding="utf-8"?>
<p:tagLst xmlns:p="http://schemas.openxmlformats.org/presentationml/2006/main">
  <p:tag name="KSO_WM_UNIT_TABLE_BEAUTIFY" val="smartTable{87772f59-a28c-4f54-8997-0ce3681ac2bc}"/>
</p:tagLst>
</file>

<file path=ppt/tags/tag68.xml><?xml version="1.0" encoding="utf-8"?>
<p:tagLst xmlns:p="http://schemas.openxmlformats.org/presentationml/2006/main">
  <p:tag name="KSO_WM_UNIT_TABLE_BEAUTIFY" val="smartTable{87772f59-a28c-4f54-8997-0ce3681ac2bc}"/>
</p:tagLst>
</file>

<file path=ppt/tags/tag69.xml><?xml version="1.0" encoding="utf-8"?>
<p:tagLst xmlns:p="http://schemas.openxmlformats.org/presentationml/2006/main">
  <p:tag name="KSO_WM_UNIT_TABLE_BEAUTIFY" val="smartTable{87772f59-a28c-4f54-8997-0ce3681ac2bc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87772f59-a28c-4f54-8997-0ce3681ac2bc}"/>
</p:tagLst>
</file>

<file path=ppt/tags/tag71.xml><?xml version="1.0" encoding="utf-8"?>
<p:tagLst xmlns:p="http://schemas.openxmlformats.org/presentationml/2006/main">
  <p:tag name="KSO_WM_UNIT_TABLE_BEAUTIFY" val="smartTable{87772f59-a28c-4f54-8997-0ce3681ac2bc}"/>
</p:tagLst>
</file>

<file path=ppt/tags/tag72.xml><?xml version="1.0" encoding="utf-8"?>
<p:tagLst xmlns:p="http://schemas.openxmlformats.org/presentationml/2006/main">
  <p:tag name="KSO_WM_UNIT_PLACING_PICTURE_USER_VIEWPORT" val="{&quot;height&quot;:4470,&quot;width&quot;:4815}"/>
</p:tagLst>
</file>

<file path=ppt/tags/tag73.xml><?xml version="1.0" encoding="utf-8"?>
<p:tagLst xmlns:p="http://schemas.openxmlformats.org/presentationml/2006/main">
  <p:tag name="COMMONDATA" val="eyJoZGlkIjoiZWE4NDM3OWZkMTVhN2VjYjk3ZjBmODBmNzNhOWJjZDIifQ=="/>
  <p:tag name="KSO_WPP_MARK_KEY" val="ebce9aad-e0f3-4c42-a643-24a214527edc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2293</Words>
  <Application>WPS 演示</Application>
  <PresentationFormat>宽屏</PresentationFormat>
  <Paragraphs>442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黑体</vt:lpstr>
      <vt:lpstr>楷体_GB2312</vt:lpstr>
      <vt:lpstr>新宋体</vt:lpstr>
      <vt:lpstr>Times New Roman</vt:lpstr>
      <vt:lpstr>楷体_GB2312</vt:lpstr>
      <vt:lpstr>微软雅黑</vt:lpstr>
      <vt:lpstr>华文行楷</vt:lpstr>
      <vt:lpstr>Arial Unicode MS</vt:lpstr>
      <vt:lpstr>Calibri</vt:lpstr>
      <vt:lpstr>Office 主题​​</vt:lpstr>
      <vt:lpstr>第四章 贪心算法</vt:lpstr>
      <vt:lpstr>4.5 单源最短路径</vt:lpstr>
      <vt:lpstr>4.5 单源最短路径</vt:lpstr>
      <vt:lpstr>4.5 单源最短路径</vt:lpstr>
      <vt:lpstr>4.5 单源最短路径</vt:lpstr>
      <vt:lpstr>4.5 单源最短路径</vt:lpstr>
      <vt:lpstr>4.5 单源最短路径</vt:lpstr>
      <vt:lpstr>4.5 单源最短路径</vt:lpstr>
      <vt:lpstr>4.5 单源最短路径</vt:lpstr>
      <vt:lpstr>4.5 单源最短路径</vt:lpstr>
      <vt:lpstr>4.5 单源最短路径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Leng</cp:lastModifiedBy>
  <cp:revision>181</cp:revision>
  <dcterms:created xsi:type="dcterms:W3CDTF">2019-06-19T02:08:00Z</dcterms:created>
  <dcterms:modified xsi:type="dcterms:W3CDTF">2022-11-08T04:49:19Z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E493EA6C9B604B7A86303554C5DCA275</vt:lpwstr>
  </property>
</Properties>
</file>