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7" r:id="rId3"/>
    <p:sldId id="527" r:id="rId4"/>
    <p:sldId id="582" r:id="rId6"/>
    <p:sldId id="819" r:id="rId7"/>
    <p:sldId id="821" r:id="rId8"/>
    <p:sldId id="822" r:id="rId9"/>
    <p:sldId id="823" r:id="rId10"/>
    <p:sldId id="824" r:id="rId11"/>
    <p:sldId id="579" r:id="rId12"/>
    <p:sldId id="837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1014" y="-84"/>
      </p:cViewPr>
      <p:guideLst>
        <p:guide orient="horz" pos="2085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6578" name="幻灯片图像占位符 536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6579" name="文本占位符 5365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幻灯片图像占位符 6184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幻灯片图像占位符 6184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8" name="幻灯片图像占位符 6184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&#31532;&#19971;&#31456;%20CSS&#19982;JavaScript&#31616;&#20171;\style_property.htm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506095"/>
            <a:ext cx="9144000" cy="836613"/>
          </a:xfrm>
        </p:spPr>
        <p:txBody>
          <a:bodyPr anchor="b"/>
          <a:p>
            <a:r>
              <a:rPr lang="zh-CN" altLang="en-US" sz="37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3700" b="1" dirty="0">
                <a:solidFill>
                  <a:srgbClr val="003366"/>
                </a:solidFill>
                <a:effectLst/>
              </a:rPr>
              <a:t>10</a:t>
            </a:r>
            <a:r>
              <a:rPr lang="zh-CN" altLang="en-US" sz="37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37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700" b="1" dirty="0">
                <a:solidFill>
                  <a:srgbClr val="003366"/>
                </a:solidFill>
                <a:effectLst/>
              </a:rPr>
              <a:t>在</a:t>
            </a:r>
            <a:r>
              <a:rPr lang="en-US" altLang="zh-CN" sz="3700" b="1" dirty="0">
                <a:solidFill>
                  <a:srgbClr val="003366"/>
                </a:solidFill>
                <a:effectLst/>
              </a:rPr>
              <a:t>HTML</a:t>
            </a:r>
            <a:r>
              <a:rPr lang="zh-CN" altLang="en-US" sz="3700" b="1" dirty="0">
                <a:solidFill>
                  <a:srgbClr val="003366"/>
                </a:solidFill>
                <a:effectLst/>
              </a:rPr>
              <a:t>文档中的应用方式、</a:t>
            </a:r>
            <a:r>
              <a:rPr lang="en-US" altLang="zh-CN" sz="37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700" b="1" dirty="0">
                <a:solidFill>
                  <a:srgbClr val="003366"/>
                </a:solidFill>
                <a:effectLst/>
              </a:rPr>
              <a:t>的冲突及解决</a:t>
            </a:r>
            <a:endParaRPr lang="zh-CN" altLang="en-US" sz="37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54013" y="1771968"/>
            <a:ext cx="8218487" cy="4608512"/>
          </a:xfrm>
        </p:spPr>
        <p:txBody>
          <a:bodyPr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tx1"/>
                </a:solidFill>
                <a:effectLst/>
              </a:rPr>
              <a:t>1</a:t>
            </a:r>
            <a:r>
              <a:rPr lang="en-US" b="1" dirty="0">
                <a:solidFill>
                  <a:schemeClr val="tx1"/>
                </a:solidFill>
                <a:effectLst/>
              </a:rPr>
              <a:t>0</a:t>
            </a:r>
            <a:r>
              <a:rPr b="1" dirty="0">
                <a:solidFill>
                  <a:schemeClr val="tx1"/>
                </a:solidFill>
                <a:effectLst/>
              </a:rPr>
              <a:t>.1 概述</a:t>
            </a:r>
            <a:endParaRPr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tx1"/>
                </a:solidFill>
                <a:effectLst/>
              </a:rPr>
              <a:t>1</a:t>
            </a:r>
            <a:r>
              <a:rPr lang="en-US" b="1" dirty="0">
                <a:solidFill>
                  <a:schemeClr val="tx1"/>
                </a:solidFill>
                <a:effectLst/>
              </a:rPr>
              <a:t>0</a:t>
            </a:r>
            <a:r>
              <a:rPr b="1" dirty="0">
                <a:solidFill>
                  <a:schemeClr val="tx1"/>
                </a:solidFill>
                <a:effectLst/>
              </a:rPr>
              <a:t>.2 行内式应用CSS</a:t>
            </a:r>
            <a:endParaRPr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tx1"/>
                </a:solidFill>
                <a:effectLst/>
              </a:rPr>
              <a:t>1</a:t>
            </a:r>
            <a:r>
              <a:rPr lang="en-US" b="1" dirty="0">
                <a:solidFill>
                  <a:schemeClr val="tx1"/>
                </a:solidFill>
                <a:effectLst/>
              </a:rPr>
              <a:t>0</a:t>
            </a:r>
            <a:r>
              <a:rPr b="1" dirty="0">
                <a:solidFill>
                  <a:schemeClr val="tx1"/>
                </a:solidFill>
                <a:effectLst/>
              </a:rPr>
              <a:t>.3 内嵌式应用CSS</a:t>
            </a:r>
            <a:endParaRPr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tx1"/>
                </a:solidFill>
                <a:effectLst/>
              </a:rPr>
              <a:t>1</a:t>
            </a:r>
            <a:r>
              <a:rPr lang="en-US" b="1" dirty="0">
                <a:solidFill>
                  <a:schemeClr val="tx1"/>
                </a:solidFill>
                <a:effectLst/>
              </a:rPr>
              <a:t>0</a:t>
            </a:r>
            <a:r>
              <a:rPr b="1" dirty="0">
                <a:solidFill>
                  <a:schemeClr val="tx1"/>
                </a:solidFill>
                <a:effectLst/>
              </a:rPr>
              <a:t>.4 链接式应用CSS</a:t>
            </a:r>
            <a:endParaRPr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tx1"/>
                </a:solidFill>
                <a:effectLst/>
              </a:rPr>
              <a:t>1</a:t>
            </a:r>
            <a:r>
              <a:rPr lang="en-US" b="1" dirty="0">
                <a:solidFill>
                  <a:schemeClr val="tx1"/>
                </a:solidFill>
                <a:effectLst/>
              </a:rPr>
              <a:t>0</a:t>
            </a:r>
            <a:r>
              <a:rPr b="1" dirty="0">
                <a:solidFill>
                  <a:schemeClr val="tx1"/>
                </a:solidFill>
                <a:effectLst/>
              </a:rPr>
              <a:t>.</a:t>
            </a:r>
            <a:r>
              <a:rPr lang="en-US" b="1" dirty="0">
                <a:solidFill>
                  <a:schemeClr val="tx1"/>
                </a:solidFill>
                <a:effectLst/>
              </a:rPr>
              <a:t>5</a:t>
            </a:r>
            <a:r>
              <a:rPr b="1" dirty="0">
                <a:solidFill>
                  <a:schemeClr val="tx1"/>
                </a:solidFill>
                <a:effectLst/>
              </a:rPr>
              <a:t> CSS的冲突及解决</a:t>
            </a:r>
            <a:endParaRPr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793750"/>
            <a:ext cx="5904865" cy="4147185"/>
          </a:xfrm>
          <a:prstGeom prst="rect">
            <a:avLst/>
          </a:prstGeom>
        </p:spPr>
      </p:pic>
      <p:sp>
        <p:nvSpPr>
          <p:cNvPr id="537602" name="标题 537601"/>
          <p:cNvSpPr>
            <a:spLocks noGrp="1"/>
          </p:cNvSpPr>
          <p:nvPr>
            <p:ph type="title"/>
          </p:nvPr>
        </p:nvSpPr>
        <p:spPr>
          <a:xfrm>
            <a:off x="311150" y="132080"/>
            <a:ext cx="8291195" cy="450850"/>
          </a:xfrm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300" b="1" dirty="0">
                <a:solidFill>
                  <a:schemeClr val="accent4"/>
                </a:solidFill>
                <a:effectLst/>
              </a:rPr>
              <a:t>CSS</a:t>
            </a:r>
            <a:r>
              <a:rPr lang="zh-CN" altLang="en-US" sz="3300" b="1" dirty="0">
                <a:solidFill>
                  <a:schemeClr val="accent4"/>
                </a:solidFill>
                <a:effectLst/>
              </a:rPr>
              <a:t>冲突与解决</a:t>
            </a:r>
            <a:r>
              <a:rPr lang="zh-CN" altLang="en-US" sz="3300" b="1" dirty="0">
                <a:solidFill>
                  <a:schemeClr val="accent4"/>
                </a:solidFill>
                <a:effectLst/>
              </a:rPr>
              <a:t>示例</a:t>
            </a:r>
            <a:endParaRPr lang="zh-CN" altLang="en-US" sz="3300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4246562"/>
          </a:xfrm>
        </p:spPr>
        <p:txBody>
          <a:bodyPr/>
          <a:p>
            <a:pPr>
              <a:buNone/>
            </a:pPr>
            <a:r>
              <a:rPr lang="en-US" altLang="zh-CN" sz="5400" b="1" dirty="0">
                <a:solidFill>
                  <a:srgbClr val="00FFFF"/>
                </a:solidFill>
              </a:rPr>
              <a:t>                                 </a:t>
            </a:r>
            <a:endParaRPr lang="en-US" altLang="zh-CN" sz="5400" b="1">
              <a:solidFill>
                <a:srgbClr val="00FFFF"/>
              </a:solidFill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35560" y="5152390"/>
          <a:ext cx="388620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3914775" imgH="1343025" progId="Paint.Picture">
                  <p:embed/>
                </p:oleObj>
              </mc:Choice>
              <mc:Fallback>
                <p:oleObj name="" r:id="rId2" imgW="3914775" imgH="13430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" y="5152390"/>
                        <a:ext cx="3886200" cy="164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560" y="5029200"/>
            <a:ext cx="29133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/>
              <a:t>10-1.css</a:t>
            </a:r>
            <a:r>
              <a:rPr lang="zh-CN" altLang="en-US" sz="2200" b="1"/>
              <a:t>代码如下：</a:t>
            </a:r>
            <a:endParaRPr lang="zh-CN" altLang="en-US" sz="2200" b="1"/>
          </a:p>
        </p:txBody>
      </p:sp>
      <p:sp>
        <p:nvSpPr>
          <p:cNvPr id="13" name="文本框 12"/>
          <p:cNvSpPr txBox="1"/>
          <p:nvPr/>
        </p:nvSpPr>
        <p:spPr>
          <a:xfrm>
            <a:off x="56515" y="441325"/>
            <a:ext cx="23031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/>
              <a:t>html</a:t>
            </a:r>
            <a:r>
              <a:rPr lang="zh-CN" altLang="en-US" sz="2200" b="1"/>
              <a:t>代码如下：</a:t>
            </a:r>
            <a:endParaRPr lang="zh-CN" altLang="en-US" sz="2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210" y="2085340"/>
            <a:ext cx="3653790" cy="2777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5554" name="标题 535553"/>
          <p:cNvSpPr>
            <a:spLocks noGrp="1"/>
          </p:cNvSpPr>
          <p:nvPr>
            <p:ph type="title"/>
          </p:nvPr>
        </p:nvSpPr>
        <p:spPr>
          <a:xfrm>
            <a:off x="0" y="0"/>
            <a:ext cx="9147810" cy="833755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10.1 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概述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35555" name="文本占位符 535554"/>
          <p:cNvSpPr>
            <a:spLocks noGrp="1"/>
          </p:cNvSpPr>
          <p:nvPr>
            <p:ph type="body" idx="1"/>
          </p:nvPr>
        </p:nvSpPr>
        <p:spPr>
          <a:xfrm>
            <a:off x="321310" y="1028383"/>
            <a:ext cx="8312150" cy="5516562"/>
          </a:xfrm>
        </p:spPr>
        <p:txBody>
          <a:bodyPr/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b="1" dirty="0"/>
              <a:t>CSS是用来修饰HTML页面对象的，但这一目的只有将CSS应用到HTML页面中才能达到。将CSS应用到HTML页面</a:t>
            </a:r>
            <a:r>
              <a:rPr lang="zh-CN" b="1" dirty="0"/>
              <a:t>常用的</a:t>
            </a:r>
            <a:r>
              <a:rPr b="1" dirty="0"/>
              <a:t>方式</a:t>
            </a:r>
            <a:r>
              <a:rPr lang="zh-CN" b="1" dirty="0"/>
              <a:t>有</a:t>
            </a:r>
            <a:r>
              <a:rPr lang="en-US" altLang="zh-CN" b="1" dirty="0"/>
              <a:t>3</a:t>
            </a:r>
            <a:r>
              <a:rPr lang="zh-CN" altLang="en-US" b="1" dirty="0"/>
              <a:t>种</a:t>
            </a:r>
            <a:r>
              <a:rPr b="1" dirty="0"/>
              <a:t>，分别为：</a:t>
            </a:r>
            <a:r>
              <a:rPr b="1" dirty="0">
                <a:solidFill>
                  <a:srgbClr val="FF0000"/>
                </a:solidFill>
              </a:rPr>
              <a:t>行内式、内嵌式、链接式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标题 617473"/>
          <p:cNvSpPr>
            <a:spLocks noGrp="1"/>
          </p:cNvSpPr>
          <p:nvPr>
            <p:ph type="title"/>
          </p:nvPr>
        </p:nvSpPr>
        <p:spPr>
          <a:xfrm>
            <a:off x="0" y="61595"/>
            <a:ext cx="9144000" cy="760413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10.2 </a:t>
            </a:r>
            <a:r>
              <a:rPr lang="zh-CN" altLang="en-US" sz="4000" b="1" dirty="0">
                <a:solidFill>
                  <a:srgbClr val="003366"/>
                </a:solidFill>
                <a:effectLst/>
                <a:sym typeface="+mn-ea"/>
              </a:rPr>
              <a:t>行内式应用</a:t>
            </a:r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CSS</a:t>
            </a:r>
            <a:endParaRPr lang="en-US" altLang="zh-CN" sz="40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>
          <a:xfrm>
            <a:off x="0" y="822325"/>
            <a:ext cx="9144000" cy="5804535"/>
          </a:xfrm>
        </p:spPr>
        <p:txBody>
          <a:bodyPr/>
          <a:p>
            <a:pPr>
              <a:spcAft>
                <a:spcPct val="10000"/>
              </a:spcAft>
              <a:buClr>
                <a:srgbClr val="FF0000"/>
              </a:buClr>
            </a:pPr>
            <a:r>
              <a:rPr lang="zh-CN" altLang="en-US" b="1" dirty="0"/>
              <a:t>该方式通过在</a:t>
            </a:r>
            <a:r>
              <a:rPr lang="zh-CN" altLang="en-US" b="1" dirty="0">
                <a:solidFill>
                  <a:srgbClr val="FF0000"/>
                </a:solidFill>
              </a:rPr>
              <a:t>主体区域内</a:t>
            </a:r>
            <a:r>
              <a:rPr lang="zh-CN" altLang="en-US" b="1" dirty="0"/>
              <a:t>使用</a:t>
            </a:r>
            <a:r>
              <a:rPr lang="en-US" altLang="zh-CN" b="1" dirty="0"/>
              <a:t>HTML</a:t>
            </a:r>
            <a:r>
              <a:rPr lang="zh-CN" altLang="en-US" b="1" dirty="0"/>
              <a:t>标签的</a:t>
            </a:r>
            <a:r>
              <a:rPr lang="en-US" altLang="zh-CN" b="1" dirty="0">
                <a:solidFill>
                  <a:srgbClr val="FF0000"/>
                </a:solidFill>
              </a:rPr>
              <a:t>style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b="1" dirty="0"/>
              <a:t>设置样式。</a:t>
            </a:r>
            <a:endParaRPr lang="zh-CN" altLang="en-US" b="1" dirty="0"/>
          </a:p>
          <a:p>
            <a:pPr>
              <a:spcAft>
                <a:spcPct val="10000"/>
              </a:spcAft>
              <a:buClr>
                <a:srgbClr val="FF0000"/>
              </a:buClr>
            </a:pPr>
            <a:r>
              <a:rPr lang="zh-CN" altLang="en-US" b="1" dirty="0"/>
              <a:t>基本语法：</a:t>
            </a:r>
            <a:endParaRPr lang="zh-CN" altLang="en-US" b="1" dirty="0"/>
          </a:p>
          <a:p>
            <a:pPr marL="0" indent="0">
              <a:spcAft>
                <a:spcPct val="10000"/>
              </a:spcAft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&lt;标签名 style=</a:t>
            </a:r>
            <a:r>
              <a:rPr lang="en-US" altLang="zh-CN" sz="2600" b="1" dirty="0">
                <a:solidFill>
                  <a:schemeClr val="accent6">
                    <a:lumMod val="10000"/>
                  </a:schemeClr>
                </a:solidFill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属性1</a:t>
            </a:r>
            <a:r>
              <a:rPr lang="en-US" altLang="zh-CN" sz="2600" b="1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属性值1; 属性2</a:t>
            </a:r>
            <a:r>
              <a:rPr lang="en-US" altLang="zh-CN" sz="2600" b="1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属性值2;…</a:t>
            </a:r>
            <a:r>
              <a:rPr lang="en-US" altLang="zh-CN" sz="2600" b="1" dirty="0">
                <a:solidFill>
                  <a:schemeClr val="accent6">
                    <a:lumMod val="10000"/>
                  </a:schemeClr>
                </a:solidFill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 …&gt;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b="1" dirty="0"/>
              <a:t>语法说明：</a:t>
            </a:r>
            <a:endParaRPr lang="zh-CN" alt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b="1" dirty="0"/>
              <a:t>   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标签名可以是任何可见对象的标签名称，对该对象的所有样式设置使用分号连接在一行作为style的属性值。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b="1" dirty="0"/>
              <a:t> </a:t>
            </a:r>
            <a:r>
              <a:rPr lang="zh-CN" altLang="en-US" b="1" dirty="0"/>
              <a:t>优点：可单独设置某个标签的样式</a:t>
            </a:r>
            <a:endParaRPr lang="zh-CN" altLang="en-US" b="1" dirty="0"/>
          </a:p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zh-CN" altLang="en-US" b="1" dirty="0"/>
              <a:t> 缺点：没有发挥</a:t>
            </a:r>
            <a:r>
              <a:rPr lang="en-US" altLang="zh-CN" b="1" dirty="0"/>
              <a:t>CSS</a:t>
            </a:r>
            <a:r>
              <a:rPr lang="zh-CN" altLang="en-US" b="1" dirty="0"/>
              <a:t>统一设置格式的优势</a:t>
            </a:r>
            <a:endParaRPr lang="zh-CN" altLang="en-US" b="1" dirty="0"/>
          </a:p>
          <a:p>
            <a:pPr>
              <a:buNone/>
            </a:pPr>
            <a:r>
              <a:rPr lang="zh-CN" altLang="en-US" sz="3600" b="1" dirty="0">
                <a:solidFill>
                  <a:schemeClr val="hlink"/>
                </a:solidFill>
                <a:hlinkClick r:id="rId1" action="ppaction://hlinkfile"/>
              </a:rPr>
              <a:t>   </a:t>
            </a:r>
            <a:endParaRPr lang="zh-CN" altLang="en-US" sz="3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7602" name="标题 537601"/>
          <p:cNvSpPr>
            <a:spLocks noGrp="1"/>
          </p:cNvSpPr>
          <p:nvPr>
            <p:ph type="title"/>
          </p:nvPr>
        </p:nvSpPr>
        <p:spPr>
          <a:xfrm>
            <a:off x="311150" y="132080"/>
            <a:ext cx="8291195" cy="450850"/>
          </a:xfrm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300" b="1" dirty="0">
                <a:solidFill>
                  <a:schemeClr val="accent4"/>
                </a:solidFill>
                <a:effectLst/>
              </a:rPr>
              <a:t>行内式应用</a:t>
            </a:r>
            <a:r>
              <a:rPr lang="en-US" altLang="zh-CN" sz="3300" b="1" dirty="0">
                <a:solidFill>
                  <a:schemeClr val="accent4"/>
                </a:solidFill>
                <a:effectLst/>
              </a:rPr>
              <a:t>CSS</a:t>
            </a:r>
            <a:r>
              <a:rPr lang="zh-CN" altLang="en-US" sz="3300" b="1" dirty="0">
                <a:solidFill>
                  <a:schemeClr val="accent4"/>
                </a:solidFill>
                <a:effectLst/>
              </a:rPr>
              <a:t>示例</a:t>
            </a:r>
            <a:endParaRPr lang="zh-CN" altLang="en-US" sz="3300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4246562"/>
          </a:xfrm>
        </p:spPr>
        <p:txBody>
          <a:bodyPr/>
          <a:p>
            <a:pPr>
              <a:buNone/>
            </a:pPr>
            <a:r>
              <a:rPr lang="en-US" altLang="zh-CN" sz="5400" b="1" dirty="0">
                <a:solidFill>
                  <a:srgbClr val="00FFFF"/>
                </a:solidFill>
              </a:rPr>
              <a:t>                                    </a:t>
            </a:r>
            <a:endParaRPr lang="en-US" altLang="zh-CN" sz="5400" b="1">
              <a:solidFill>
                <a:srgbClr val="00FFFF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7785" y="694055"/>
          <a:ext cx="8544560" cy="520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696450" imgH="2733675" progId="Paint.Picture">
                  <p:embed/>
                </p:oleObj>
              </mc:Choice>
              <mc:Fallback>
                <p:oleObj name="" r:id="rId1" imgW="9696450" imgH="2733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85" y="694055"/>
                        <a:ext cx="8544560" cy="520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00050" y="3760470"/>
            <a:ext cx="5317490" cy="3854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55" y="876935"/>
            <a:ext cx="4205605" cy="2501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标题 617473"/>
          <p:cNvSpPr>
            <a:spLocks noGrp="1"/>
          </p:cNvSpPr>
          <p:nvPr>
            <p:ph type="title"/>
          </p:nvPr>
        </p:nvSpPr>
        <p:spPr>
          <a:xfrm>
            <a:off x="0" y="61595"/>
            <a:ext cx="9144000" cy="760413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10.3 </a:t>
            </a:r>
            <a:r>
              <a:rPr lang="zh-CN" altLang="en-US" sz="4000" b="1" dirty="0">
                <a:solidFill>
                  <a:srgbClr val="003366"/>
                </a:solidFill>
                <a:effectLst/>
                <a:sym typeface="+mn-ea"/>
              </a:rPr>
              <a:t>内嵌式应用</a:t>
            </a:r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CSS</a:t>
            </a:r>
            <a:endParaRPr lang="en-US" altLang="zh-CN" sz="40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>
          <a:xfrm>
            <a:off x="0" y="822325"/>
            <a:ext cx="9144000" cy="5804535"/>
          </a:xfrm>
        </p:spPr>
        <p:txBody>
          <a:bodyPr/>
          <a:p>
            <a:pPr>
              <a:spcAft>
                <a:spcPct val="10000"/>
              </a:spcAft>
              <a:buClr>
                <a:srgbClr val="FF0000"/>
              </a:buClr>
            </a:pPr>
            <a:r>
              <a:rPr lang="zh-CN" altLang="en-US" sz="3000" b="1" dirty="0"/>
              <a:t>该方式通过在</a:t>
            </a:r>
            <a:r>
              <a:rPr lang="zh-CN" altLang="en-US" sz="3000" b="1" dirty="0">
                <a:solidFill>
                  <a:srgbClr val="FF0000"/>
                </a:solidFill>
              </a:rPr>
              <a:t>主体区域内</a:t>
            </a:r>
            <a:r>
              <a:rPr lang="zh-CN" altLang="en-US" sz="3000" b="1" dirty="0"/>
              <a:t>使用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标签的</a:t>
            </a:r>
            <a:r>
              <a:rPr lang="en-US" altLang="zh-CN" sz="3000" b="1" dirty="0">
                <a:solidFill>
                  <a:srgbClr val="FF0000"/>
                </a:solidFill>
              </a:rPr>
              <a:t>style</a:t>
            </a:r>
            <a:r>
              <a:rPr lang="zh-CN" altLang="en-US" sz="3000" b="1" dirty="0">
                <a:solidFill>
                  <a:srgbClr val="FF0000"/>
                </a:solidFill>
              </a:rPr>
              <a:t>属性</a:t>
            </a:r>
            <a:r>
              <a:rPr lang="zh-CN" altLang="en-US" sz="3000" b="1" dirty="0"/>
              <a:t>设置样式。</a:t>
            </a:r>
            <a:endParaRPr lang="zh-CN" altLang="en-US" sz="3000" b="1" dirty="0"/>
          </a:p>
          <a:p>
            <a:pPr>
              <a:spcAft>
                <a:spcPct val="10000"/>
              </a:spcAft>
              <a:buClr>
                <a:srgbClr val="FF0000"/>
              </a:buClr>
            </a:pPr>
            <a:r>
              <a:rPr lang="zh-CN" altLang="en-US" sz="3000" b="1" dirty="0"/>
              <a:t>基本语法：</a:t>
            </a:r>
            <a:endParaRPr lang="zh-CN" altLang="en-US" sz="3000" b="1" dirty="0"/>
          </a:p>
          <a:p>
            <a:pPr marL="0" indent="0">
              <a:spcAft>
                <a:spcPct val="10000"/>
              </a:spcAft>
              <a:buClr>
                <a:srgbClr val="FF0000"/>
              </a:buClr>
              <a:buNone/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&lt;style type=”text/css”&gt;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spcAft>
                <a:spcPct val="10000"/>
              </a:spcAft>
              <a:buClr>
                <a:srgbClr val="FF0000"/>
              </a:buClr>
              <a:buNone/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   CSS样式定义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spcAft>
                <a:spcPct val="10000"/>
              </a:spcAft>
              <a:buClr>
                <a:srgbClr val="FF0000"/>
              </a:buClr>
              <a:buNone/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&lt;/style&gt;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b="1" dirty="0"/>
              <a:t>语法说明：</a:t>
            </a:r>
            <a:endParaRPr lang="zh-CN" alt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b="1" dirty="0"/>
              <a:t>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type=</a:t>
            </a: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text/css</a:t>
            </a: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用于定义文件的类型是样式表文本文件。在HTML5中，可以省略</a:t>
            </a: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type</a:t>
            </a: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”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属性，直接写成&lt;style&gt;。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r>
              <a:rPr lang="zh-CN" altLang="en-US" sz="3000" b="1" dirty="0">
                <a:sym typeface="+mn-ea"/>
              </a:rPr>
              <a:t>优点：有利于统一设置单个网页的格式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>
                <a:sym typeface="+mn-ea"/>
              </a:rPr>
              <a:t>缺点：不便统一设置多个网页的格式</a:t>
            </a:r>
            <a:endParaRPr lang="zh-CN" altLang="en-US" sz="3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7602" name="标题 537601"/>
          <p:cNvSpPr>
            <a:spLocks noGrp="1"/>
          </p:cNvSpPr>
          <p:nvPr>
            <p:ph type="title"/>
          </p:nvPr>
        </p:nvSpPr>
        <p:spPr>
          <a:xfrm>
            <a:off x="311150" y="132080"/>
            <a:ext cx="8291195" cy="450850"/>
          </a:xfrm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300" b="1" dirty="0">
                <a:solidFill>
                  <a:schemeClr val="accent4"/>
                </a:solidFill>
                <a:effectLst/>
              </a:rPr>
              <a:t>内嵌式应用</a:t>
            </a:r>
            <a:r>
              <a:rPr lang="en-US" altLang="zh-CN" sz="3300" b="1" dirty="0">
                <a:solidFill>
                  <a:schemeClr val="accent4"/>
                </a:solidFill>
                <a:effectLst/>
              </a:rPr>
              <a:t>CSS</a:t>
            </a:r>
            <a:r>
              <a:rPr lang="zh-CN" altLang="en-US" sz="3300" b="1" dirty="0">
                <a:solidFill>
                  <a:schemeClr val="accent4"/>
                </a:solidFill>
                <a:effectLst/>
              </a:rPr>
              <a:t>示例</a:t>
            </a:r>
            <a:endParaRPr lang="zh-CN" altLang="en-US" sz="3300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4246562"/>
          </a:xfrm>
        </p:spPr>
        <p:txBody>
          <a:bodyPr/>
          <a:p>
            <a:pPr>
              <a:buNone/>
            </a:pPr>
            <a:r>
              <a:rPr lang="en-US" altLang="zh-CN" sz="5400" b="1" dirty="0">
                <a:solidFill>
                  <a:srgbClr val="00FFFF"/>
                </a:solidFill>
              </a:rPr>
              <a:t>                                    </a:t>
            </a:r>
            <a:endParaRPr lang="en-US" altLang="zh-CN" sz="5400" b="1">
              <a:solidFill>
                <a:srgbClr val="00FFFF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07950" y="582930"/>
          <a:ext cx="4744085" cy="62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819525" imgH="4305300" progId="Paint.Picture">
                  <p:embed/>
                </p:oleObj>
              </mc:Choice>
              <mc:Fallback>
                <p:oleObj name="" r:id="rId1" imgW="3819525" imgH="4305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582930"/>
                        <a:ext cx="4744085" cy="62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560" y="2179955"/>
            <a:ext cx="4817110" cy="23304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05" y="1938655"/>
            <a:ext cx="4036695" cy="257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标题 617473"/>
          <p:cNvSpPr>
            <a:spLocks noGrp="1"/>
          </p:cNvSpPr>
          <p:nvPr>
            <p:ph type="title"/>
          </p:nvPr>
        </p:nvSpPr>
        <p:spPr>
          <a:xfrm>
            <a:off x="0" y="61595"/>
            <a:ext cx="9144000" cy="760413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10.4 </a:t>
            </a:r>
            <a:r>
              <a:rPr lang="zh-CN" altLang="en-US" sz="4000" b="1" dirty="0">
                <a:solidFill>
                  <a:srgbClr val="003366"/>
                </a:solidFill>
                <a:effectLst/>
                <a:sym typeface="+mn-ea"/>
              </a:rPr>
              <a:t>链接式应用</a:t>
            </a:r>
            <a:r>
              <a:rPr lang="en-US" altLang="zh-CN" sz="4000" b="1" dirty="0">
                <a:solidFill>
                  <a:srgbClr val="003366"/>
                </a:solidFill>
                <a:effectLst/>
                <a:sym typeface="+mn-ea"/>
              </a:rPr>
              <a:t>CSS</a:t>
            </a:r>
            <a:endParaRPr lang="en-US" altLang="zh-CN" sz="40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>
          <a:xfrm>
            <a:off x="0" y="822325"/>
            <a:ext cx="9144000" cy="5804535"/>
          </a:xfrm>
        </p:spPr>
        <p:txBody>
          <a:bodyPr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3000" b="1" dirty="0"/>
              <a:t>该方式通过</a:t>
            </a:r>
            <a:r>
              <a:rPr sz="3000" b="1" dirty="0"/>
              <a:t>在页面的头部区域使用&lt;link&gt;标签链接一个外部CSS文件</a:t>
            </a:r>
            <a:r>
              <a:rPr lang="zh-CN" sz="3000" b="1" dirty="0"/>
              <a:t>来</a:t>
            </a:r>
            <a:r>
              <a:rPr lang="zh-CN" altLang="en-US" sz="3000" b="1" dirty="0"/>
              <a:t>设置页面元素样式。</a:t>
            </a:r>
            <a:endParaRPr lang="zh-CN" altLang="en-US" sz="3000" b="1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3000" b="1" dirty="0"/>
              <a:t>基本语法：</a:t>
            </a:r>
            <a:endParaRPr lang="zh-CN" altLang="en-US" sz="30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&lt;link rel="stylesheet" type="text/css"  </a:t>
            </a:r>
            <a:endParaRPr sz="2600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   href="css文件"/&gt;</a:t>
            </a:r>
            <a:endParaRPr sz="2600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b="1" dirty="0"/>
              <a:t>语法说明：</a:t>
            </a:r>
            <a:endParaRPr lang="zh-CN" alt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2600" b="1" dirty="0"/>
              <a:t> </a:t>
            </a: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rel="stylesheet"用于定义链接的文件和HTML文档之间的关系，属性href用于指定所链接的CSS文件，CSS文件的扩展名为css。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>
                <a:sym typeface="+mn-ea"/>
              </a:rPr>
              <a:t>优点：</a:t>
            </a:r>
            <a:endParaRPr lang="zh-CN" altLang="en-US" sz="3000" b="1" dirty="0"/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将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CSS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代码和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HTML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代码分离，便于日后的维护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可统一设置多个网页的格式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常用于网站</a:t>
            </a:r>
            <a:endParaRPr lang="zh-CN" altLang="en-US" sz="3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953770"/>
            <a:ext cx="6888480" cy="3472180"/>
          </a:xfrm>
          <a:prstGeom prst="rect">
            <a:avLst/>
          </a:prstGeom>
        </p:spPr>
      </p:pic>
      <p:sp>
        <p:nvSpPr>
          <p:cNvPr id="537602" name="标题 537601"/>
          <p:cNvSpPr>
            <a:spLocks noGrp="1"/>
          </p:cNvSpPr>
          <p:nvPr>
            <p:ph type="title"/>
          </p:nvPr>
        </p:nvSpPr>
        <p:spPr>
          <a:xfrm>
            <a:off x="311150" y="132080"/>
            <a:ext cx="8291195" cy="450850"/>
          </a:xfrm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300" b="1" dirty="0">
                <a:solidFill>
                  <a:schemeClr val="accent4"/>
                </a:solidFill>
                <a:effectLst/>
              </a:rPr>
              <a:t>链接式应用</a:t>
            </a:r>
            <a:r>
              <a:rPr lang="en-US" altLang="zh-CN" sz="3300" b="1" dirty="0">
                <a:solidFill>
                  <a:schemeClr val="accent4"/>
                </a:solidFill>
                <a:effectLst/>
              </a:rPr>
              <a:t>CSS</a:t>
            </a:r>
            <a:r>
              <a:rPr lang="zh-CN" altLang="en-US" sz="3300" b="1" dirty="0">
                <a:solidFill>
                  <a:schemeClr val="accent4"/>
                </a:solidFill>
                <a:effectLst/>
              </a:rPr>
              <a:t>示例</a:t>
            </a:r>
            <a:endParaRPr lang="zh-CN" altLang="en-US" sz="3300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4246562"/>
          </a:xfrm>
        </p:spPr>
        <p:txBody>
          <a:bodyPr/>
          <a:p>
            <a:pPr>
              <a:buNone/>
            </a:pPr>
            <a:r>
              <a:rPr lang="en-US" altLang="zh-CN" sz="5400" b="1" dirty="0">
                <a:solidFill>
                  <a:srgbClr val="00FFFF"/>
                </a:solidFill>
              </a:rPr>
              <a:t>                                    </a:t>
            </a:r>
            <a:endParaRPr lang="en-US" altLang="zh-CN" sz="5400" b="1">
              <a:solidFill>
                <a:srgbClr val="00FFFF"/>
              </a:solidFill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56515" y="4971415"/>
          <a:ext cx="4222750" cy="184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3914775" imgH="1343025" progId="Paint.Picture">
                  <p:embed/>
                </p:oleObj>
              </mc:Choice>
              <mc:Fallback>
                <p:oleObj name="" r:id="rId2" imgW="3914775" imgH="13430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15" y="4971415"/>
                        <a:ext cx="4222750" cy="184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515" y="4543425"/>
            <a:ext cx="29133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/>
              <a:t>10-1.css</a:t>
            </a:r>
            <a:r>
              <a:rPr lang="zh-CN" altLang="en-US" sz="2200" b="1"/>
              <a:t>代码如下：</a:t>
            </a:r>
            <a:endParaRPr lang="zh-CN" altLang="en-US" sz="2200" b="1"/>
          </a:p>
        </p:txBody>
      </p:sp>
      <p:sp>
        <p:nvSpPr>
          <p:cNvPr id="13" name="文本框 12"/>
          <p:cNvSpPr txBox="1"/>
          <p:nvPr/>
        </p:nvSpPr>
        <p:spPr>
          <a:xfrm>
            <a:off x="56515" y="523875"/>
            <a:ext cx="23031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/>
              <a:t>html</a:t>
            </a:r>
            <a:r>
              <a:rPr lang="zh-CN" altLang="en-US" sz="2200" b="1"/>
              <a:t>代码如下：</a:t>
            </a:r>
            <a:endParaRPr lang="zh-CN" altLang="en-US" sz="2200" b="1"/>
          </a:p>
        </p:txBody>
      </p:sp>
      <p:sp>
        <p:nvSpPr>
          <p:cNvPr id="14" name="矩形 13"/>
          <p:cNvSpPr/>
          <p:nvPr/>
        </p:nvSpPr>
        <p:spPr>
          <a:xfrm>
            <a:off x="35560" y="2524760"/>
            <a:ext cx="7056755" cy="3282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80" y="3421380"/>
            <a:ext cx="15240" cy="15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570" y="3508375"/>
            <a:ext cx="4155440" cy="1859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02" name="标题 614401"/>
          <p:cNvSpPr>
            <a:spLocks noGrp="1"/>
          </p:cNvSpPr>
          <p:nvPr>
            <p:ph type="title"/>
          </p:nvPr>
        </p:nvSpPr>
        <p:spPr>
          <a:xfrm>
            <a:off x="0" y="0"/>
            <a:ext cx="8569325" cy="730250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10.5 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的冲突及解决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14403" name="文本占位符 614402"/>
          <p:cNvSpPr>
            <a:spLocks noGrp="1"/>
          </p:cNvSpPr>
          <p:nvPr>
            <p:ph type="body" idx="1"/>
          </p:nvPr>
        </p:nvSpPr>
        <p:spPr>
          <a:xfrm>
            <a:off x="0" y="638810"/>
            <a:ext cx="9119235" cy="5040630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altLang="en-US" sz="2800" b="1" dirty="0"/>
              <a:t>当对页面中的某个对象应用多个</a:t>
            </a:r>
            <a:r>
              <a:rPr lang="en-US" altLang="zh-CN" sz="2800" b="1" dirty="0"/>
              <a:t>CSS</a:t>
            </a:r>
            <a:r>
              <a:rPr lang="zh-CN" altLang="en-US" sz="2800" b="1" dirty="0"/>
              <a:t>样式时，这些样式之间可能存在一定的矛盾，从而产生</a:t>
            </a:r>
            <a:r>
              <a:rPr lang="en-US" altLang="zh-CN" sz="2800" b="1" dirty="0"/>
              <a:t>CSS</a:t>
            </a:r>
            <a:r>
              <a:rPr lang="zh-CN" altLang="en-US" sz="2800" b="1" dirty="0"/>
              <a:t>冲突。</a:t>
            </a:r>
            <a:endParaRPr lang="zh-CN" altLang="en-US" sz="2800" b="1" dirty="0"/>
          </a:p>
          <a:p>
            <a:pPr>
              <a:buClr>
                <a:srgbClr val="FF0000"/>
              </a:buClr>
            </a:pPr>
            <a:r>
              <a:rPr lang="zh-CN" altLang="en-US" sz="2800" b="1" dirty="0"/>
              <a:t>为解决</a:t>
            </a:r>
            <a:r>
              <a:rPr lang="en-US" altLang="zh-CN" sz="2800" b="1" dirty="0"/>
              <a:t>CSS</a:t>
            </a:r>
            <a:r>
              <a:rPr lang="zh-CN" altLang="en-US" sz="2800" b="1" dirty="0"/>
              <a:t>冲突问题，浏览器在显示</a:t>
            </a:r>
            <a:r>
              <a:rPr lang="en-US" altLang="zh-CN" sz="2800" b="1" dirty="0"/>
              <a:t>CSS</a:t>
            </a:r>
            <a:r>
              <a:rPr lang="zh-CN" altLang="en-US" sz="2800" b="1" dirty="0"/>
              <a:t>样式时，一般遵循以下几个冲突解决原则：</a:t>
            </a:r>
            <a:endParaRPr lang="zh-CN" altLang="en-US" sz="2800"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优先级原则：优先级最高的样式有效。样式的优先级由样式类型和选择器类型决定。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781050" lvl="2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250" b="1" dirty="0">
                <a:solidFill>
                  <a:srgbClr val="7030A0"/>
                </a:solidFill>
              </a:rPr>
              <a:t>样式类型优先级的规定</a:t>
            </a:r>
            <a:r>
              <a:rPr lang="en-US" altLang="zh-CN" sz="2250" b="1" dirty="0">
                <a:solidFill>
                  <a:srgbClr val="7030A0"/>
                </a:solidFill>
              </a:rPr>
              <a:t>:</a:t>
            </a: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行内式样式&gt;内嵌式样式｜链接外部样式。</a:t>
            </a:r>
            <a:endParaRPr lang="zh-CN" altLang="en-US" sz="2250" b="1" dirty="0">
              <a:solidFill>
                <a:srgbClr val="7030A0"/>
              </a:solidFill>
              <a:sym typeface="+mn-ea"/>
            </a:endParaRPr>
          </a:p>
          <a:p>
            <a:pPr marL="781050" lvl="2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选择器优先级规定：ID样式&gt;class样式</a:t>
            </a:r>
            <a:r>
              <a:rPr lang="en-US" altLang="zh-CN" sz="2250" b="1" dirty="0">
                <a:solidFill>
                  <a:srgbClr val="7030A0"/>
                </a:solidFill>
                <a:sym typeface="+mn-ea"/>
              </a:rPr>
              <a:t>|</a:t>
            </a: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伪类样式&gt;元素样式</a:t>
            </a:r>
            <a:r>
              <a:rPr lang="en-US" altLang="zh-CN" sz="2250" b="1" dirty="0">
                <a:solidFill>
                  <a:srgbClr val="7030A0"/>
                </a:solidFill>
                <a:sym typeface="+mn-ea"/>
              </a:rPr>
              <a:t>|</a:t>
            </a: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伪元素样式</a:t>
            </a:r>
            <a:r>
              <a:rPr lang="en-US" altLang="zh-CN" sz="2250" b="1" dirty="0">
                <a:solidFill>
                  <a:srgbClr val="7030A0"/>
                </a:solidFill>
                <a:sym typeface="+mn-ea"/>
              </a:rPr>
              <a:t>&gt;</a:t>
            </a:r>
            <a:r>
              <a:rPr lang="zh-CN" altLang="zh-CN" sz="2250" b="1" dirty="0">
                <a:solidFill>
                  <a:srgbClr val="7030A0"/>
                </a:solidFill>
                <a:sym typeface="+mn-ea"/>
              </a:rPr>
              <a:t>通配符样式</a:t>
            </a:r>
            <a:r>
              <a:rPr lang="en-US" altLang="zh-CN" sz="2250" b="1" dirty="0">
                <a:solidFill>
                  <a:srgbClr val="7030A0"/>
                </a:solidFill>
                <a:sym typeface="+mn-ea"/>
              </a:rPr>
              <a:t>|</a:t>
            </a: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子元素样式</a:t>
            </a:r>
            <a:r>
              <a:rPr lang="en-US" altLang="zh-CN" sz="2250" b="1" dirty="0">
                <a:solidFill>
                  <a:srgbClr val="7030A0"/>
                </a:solidFill>
                <a:sym typeface="+mn-ea"/>
              </a:rPr>
              <a:t>|</a:t>
            </a:r>
            <a:r>
              <a:rPr lang="zh-CN" altLang="en-US" sz="2250" b="1" dirty="0">
                <a:solidFill>
                  <a:srgbClr val="7030A0"/>
                </a:solidFill>
                <a:sym typeface="+mn-ea"/>
              </a:rPr>
              <a:t>相邻兄弟样式</a:t>
            </a:r>
            <a:endParaRPr lang="zh-CN" altLang="en-US" sz="2250" b="1" dirty="0">
              <a:solidFill>
                <a:srgbClr val="7030A0"/>
              </a:solidFill>
            </a:endParaRPr>
          </a:p>
          <a:p>
            <a:pPr lvl="1">
              <a:lnSpc>
                <a:spcPct val="11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最近原则：越靠近元素的父类样式，优先级越高。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在相同方式定义的样式中，后出现的样式的优先级高于先出现的样式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2600" b="1" dirty="0">
                <a:solidFill>
                  <a:schemeClr val="accent6">
                    <a:lumMod val="10000"/>
                  </a:schemeClr>
                </a:solidFill>
              </a:rPr>
              <a:t>!import</a:t>
            </a:r>
            <a:r>
              <a:rPr lang="zh-CN" altLang="zh-CN" sz="2600" b="1" dirty="0">
                <a:solidFill>
                  <a:schemeClr val="accent6">
                    <a:lumMod val="10000"/>
                  </a:schemeClr>
                </a:solidFill>
              </a:rPr>
              <a:t>样式优先级最高，高于行内式样式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None/>
            </a:pPr>
            <a:endParaRPr lang="zh-CN" alt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1322</Words>
  <Application>WPS 演示</Application>
  <PresentationFormat>在屏幕上显示</PresentationFormat>
  <Paragraphs>84</Paragraphs>
  <Slides>10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Verdana</vt:lpstr>
      <vt:lpstr>Times New Roman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第10讲 CSS在HTML文档中的应用方式、CSS的冲突及解决</vt:lpstr>
      <vt:lpstr>10.1 概述</vt:lpstr>
      <vt:lpstr>10.2 行内式应用CSS</vt:lpstr>
      <vt:lpstr>行内式应用CSS示例</vt:lpstr>
      <vt:lpstr>10.3 内嵌式应用CSS</vt:lpstr>
      <vt:lpstr>内嵌式应用CSS示例</vt:lpstr>
      <vt:lpstr>10.4 链接式应用CSS</vt:lpstr>
      <vt:lpstr>链接式应用CSS示例</vt:lpstr>
      <vt:lpstr>10.5 CSS的冲突及解决</vt:lpstr>
      <vt:lpstr>CSS冲突与解决示例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1038</cp:revision>
  <dcterms:created xsi:type="dcterms:W3CDTF">2004-09-29T10:46:00Z</dcterms:created>
  <dcterms:modified xsi:type="dcterms:W3CDTF">2020-08-29T04:52:57Z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