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87" r:id="rId3"/>
    <p:sldId id="612" r:id="rId4"/>
    <p:sldId id="613" r:id="rId6"/>
    <p:sldId id="615" r:id="rId7"/>
    <p:sldId id="713" r:id="rId8"/>
    <p:sldId id="714" r:id="rId9"/>
    <p:sldId id="715" r:id="rId10"/>
    <p:sldId id="716" r:id="rId11"/>
    <p:sldId id="717" r:id="rId12"/>
    <p:sldId id="718" r:id="rId13"/>
    <p:sldId id="719" r:id="rId14"/>
    <p:sldId id="720" r:id="rId15"/>
    <p:sldId id="721" r:id="rId16"/>
    <p:sldId id="722" r:id="rId17"/>
    <p:sldId id="723" r:id="rId18"/>
    <p:sldId id="724" r:id="rId19"/>
    <p:sldId id="727" r:id="rId20"/>
    <p:sldId id="731" r:id="rId21"/>
    <p:sldId id="732" r:id="rId22"/>
    <p:sldId id="733" r:id="rId23"/>
    <p:sldId id="734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003300"/>
    <a:srgbClr val="333300"/>
    <a:srgbClr val="003366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3"/>
    <p:restoredTop sz="93929"/>
  </p:normalViewPr>
  <p:slideViewPr>
    <p:cSldViewPr showGuides="1">
      <p:cViewPr varScale="1">
        <p:scale>
          <a:sx n="74" d="100"/>
          <a:sy n="74" d="100"/>
        </p:scale>
        <p:origin x="-498" y="-84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83652" name="幻灯片图像占位符 28365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653" name="文本占位符 28365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4211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24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6259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6259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6259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2643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7168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6259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6739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737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6259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0355" name="备注占位符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rtlCol="0" anchor="b" anchorCtr="0" compatLnSpc="1"/>
          <a:p>
            <a:pPr lvl="0" algn="r">
              <a:buClrTx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标题 294913"/>
          <p:cNvSpPr>
            <a:spLocks noGrp="1"/>
          </p:cNvSpPr>
          <p:nvPr>
            <p:ph type="title"/>
          </p:nvPr>
        </p:nvSpPr>
        <p:spPr>
          <a:xfrm>
            <a:off x="-69850" y="114935"/>
            <a:ext cx="9144000" cy="836613"/>
          </a:xfrm>
        </p:spPr>
        <p:txBody>
          <a:bodyPr anchor="b"/>
          <a:p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第</a:t>
            </a:r>
            <a:r>
              <a:rPr lang="en-US" altLang="zh-CN" sz="3600" b="1" dirty="0">
                <a:solidFill>
                  <a:srgbClr val="003366"/>
                </a:solidFill>
                <a:effectLst/>
                <a:sym typeface="+mn-ea"/>
              </a:rPr>
              <a:t>14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讲 常见网页布局版式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xfrm>
            <a:off x="183515" y="1297940"/>
            <a:ext cx="8890635" cy="4608195"/>
          </a:xfrm>
        </p:spPr>
        <p:txBody>
          <a:bodyPr/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l"/>
            </a:pPr>
            <a:r>
              <a:rPr sz="3000" b="1"/>
              <a:t>1</a:t>
            </a:r>
            <a:r>
              <a:rPr lang="en-US" sz="3000" b="1"/>
              <a:t>4</a:t>
            </a:r>
            <a:r>
              <a:rPr sz="3000" b="1"/>
              <a:t>.1 经典布局版式概述</a:t>
            </a:r>
            <a:endParaRPr sz="3000" b="1"/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l"/>
            </a:pPr>
            <a:r>
              <a:rPr sz="3000" b="1"/>
              <a:t>1</a:t>
            </a:r>
            <a:r>
              <a:rPr lang="en-US" sz="3000" b="1"/>
              <a:t>4</a:t>
            </a:r>
            <a:r>
              <a:rPr sz="3000" b="1"/>
              <a:t>.2 上中下一栏版式</a:t>
            </a:r>
            <a:endParaRPr sz="3000" b="1"/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l"/>
            </a:pPr>
            <a:r>
              <a:rPr sz="3000" b="1"/>
              <a:t>1</a:t>
            </a:r>
            <a:r>
              <a:rPr lang="en-US" sz="3000" b="1"/>
              <a:t>4</a:t>
            </a:r>
            <a:r>
              <a:rPr sz="3000" b="1"/>
              <a:t>.3 左右两栏版式</a:t>
            </a:r>
            <a:endParaRPr sz="3000" b="1"/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l"/>
            </a:pPr>
            <a:r>
              <a:rPr sz="3000" b="1"/>
              <a:t>1</a:t>
            </a:r>
            <a:r>
              <a:rPr lang="en-US" sz="3000" b="1"/>
              <a:t>4</a:t>
            </a:r>
            <a:r>
              <a:rPr sz="3000" b="1"/>
              <a:t>.4 左右两栏+页眉+页脚版式</a:t>
            </a:r>
            <a:endParaRPr sz="3000" b="1"/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l"/>
            </a:pPr>
            <a:r>
              <a:rPr sz="3000" b="1"/>
              <a:t>1</a:t>
            </a:r>
            <a:r>
              <a:rPr lang="en-US" sz="3000" b="1"/>
              <a:t>4</a:t>
            </a:r>
            <a:r>
              <a:rPr sz="3000" b="1"/>
              <a:t>.5 左右宽度固定中间自适应的左</a:t>
            </a:r>
            <a:r>
              <a:rPr sz="3000" b="1">
                <a:sym typeface="+mn-ea"/>
              </a:rPr>
              <a:t>中右三栏版式</a:t>
            </a:r>
            <a:r>
              <a:rPr sz="3000" b="1"/>
              <a:t>       </a:t>
            </a:r>
            <a:endParaRPr sz="3000" b="1"/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l"/>
            </a:pPr>
            <a:r>
              <a:rPr sz="3000" b="1"/>
              <a:t>1</a:t>
            </a:r>
            <a:r>
              <a:rPr lang="en-US" sz="3000" b="1"/>
              <a:t>4</a:t>
            </a:r>
            <a:r>
              <a:rPr sz="3000" b="1"/>
              <a:t>.6 左右宽度固定中间自适应的左</a:t>
            </a:r>
            <a:r>
              <a:rPr sz="3000" b="1">
                <a:sym typeface="+mn-ea"/>
              </a:rPr>
              <a:t>中右三栏</a:t>
            </a:r>
            <a:endParaRPr sz="3000" b="1"/>
          </a:p>
          <a:p>
            <a:pPr marL="0" indent="0"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SzPct val="70000"/>
              <a:buFont typeface="Wingdings" panose="05000000000000000000" charset="0"/>
              <a:buNone/>
            </a:pPr>
            <a:r>
              <a:rPr sz="3000" b="1"/>
              <a:t>          +页眉+页脚版式</a:t>
            </a:r>
            <a:endParaRPr sz="3000" b="1"/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l"/>
            </a:pPr>
            <a:r>
              <a:rPr sz="3000" b="1">
                <a:sym typeface="+mn-ea"/>
              </a:rPr>
              <a:t>14.7 CSS布局与表格</a:t>
            </a:r>
            <a:r>
              <a:rPr sz="3000" b="1">
                <a:sym typeface="+mn-ea"/>
              </a:rPr>
              <a:t>布局</a:t>
            </a:r>
            <a:r>
              <a:rPr sz="3000" b="1">
                <a:sym typeface="+mn-ea"/>
              </a:rPr>
              <a:t>比较</a:t>
            </a:r>
            <a:endParaRPr sz="3000" b="1"/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None/>
            </a:pPr>
            <a:endParaRPr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20320" y="738505"/>
          <a:ext cx="8897620" cy="608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477125" imgH="5705475" progId="Paint.Picture">
                  <p:embed/>
                </p:oleObj>
              </mc:Choice>
              <mc:Fallback>
                <p:oleObj name="" r:id="rId1" imgW="7477125" imgH="5705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" y="738505"/>
                        <a:ext cx="8897620" cy="608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20320" y="120015"/>
            <a:ext cx="9074150" cy="738505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定位排版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523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105251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14.4 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左右两栏+页眉+页脚版式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35236" name="内容占位符 2"/>
          <p:cNvSpPr>
            <a:spLocks noGrp="1"/>
          </p:cNvSpPr>
          <p:nvPr>
            <p:ph idx="1"/>
          </p:nvPr>
        </p:nvSpPr>
        <p:spPr>
          <a:xfrm>
            <a:off x="53975" y="906145"/>
            <a:ext cx="9071610" cy="1007745"/>
          </a:xfrm>
        </p:spPr>
        <p:txBody>
          <a:bodyPr vert="horz" wrap="square" lIns="91440" tIns="45720" rIns="91440" bIns="45720" anchor="t"/>
          <a:p>
            <a:pPr>
              <a:buClr>
                <a:srgbClr val="FF0000"/>
              </a:buClr>
            </a:pPr>
            <a:r>
              <a:rPr lang="zh-CN" altLang="en-US" sz="3000" b="1" dirty="0"/>
              <a:t>左右两栏+页眉+页脚版式用于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对</a:t>
            </a:r>
            <a:r>
              <a:rPr lang="zh-CN" altLang="en-US" sz="3000" b="1" dirty="0">
                <a:solidFill>
                  <a:srgbClr val="FF0000"/>
                </a:solidFill>
              </a:rPr>
              <a:t>网页结构</a:t>
            </a:r>
            <a:r>
              <a:rPr lang="zh-CN" altLang="en-US" sz="3000" b="1" dirty="0"/>
              <a:t>的排版。该版式将网页内容划分为页眉、主体和页脚三块内容，同时主体又划分为左、右两栏内容，结构如下图所示。</a:t>
            </a:r>
            <a:endParaRPr lang="zh-CN" altLang="en-US" sz="3000" b="1" dirty="0"/>
          </a:p>
        </p:txBody>
      </p:sp>
      <p:pic>
        <p:nvPicPr>
          <p:cNvPr id="2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705" y="2893060"/>
            <a:ext cx="5342890" cy="3253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73660" y="103505"/>
            <a:ext cx="9074150" cy="1314450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该布局版式的页面结构代码：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07010" y="1240155"/>
          <a:ext cx="7832725" cy="444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19850" imgH="1790700" progId="Paint.Picture">
                  <p:embed/>
                </p:oleObj>
              </mc:Choice>
              <mc:Fallback>
                <p:oleObj name="" r:id="rId1" imgW="6419850" imgH="17907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010" y="1240155"/>
                        <a:ext cx="7832725" cy="444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20320" y="120015"/>
            <a:ext cx="9074150" cy="533400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该布局版式的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0320" y="600075"/>
          <a:ext cx="6233160" cy="622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038850" imgH="6848475" progId="Paint.Picture">
                  <p:embed/>
                </p:oleObj>
              </mc:Choice>
              <mc:Fallback>
                <p:oleObj name="" r:id="rId1" imgW="6038850" imgH="68484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" y="600075"/>
                        <a:ext cx="6233160" cy="6228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5235" name="标题 1"/>
          <p:cNvSpPr>
            <a:spLocks noGrp="1"/>
          </p:cNvSpPr>
          <p:nvPr>
            <p:ph type="title"/>
          </p:nvPr>
        </p:nvSpPr>
        <p:spPr>
          <a:xfrm>
            <a:off x="8890" y="95250"/>
            <a:ext cx="9125585" cy="1052830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14.5 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左右宽度固定、中间自适应的左中右三栏版式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35236" name="内容占位符 2"/>
          <p:cNvSpPr>
            <a:spLocks noGrp="1"/>
          </p:cNvSpPr>
          <p:nvPr>
            <p:ph idx="1"/>
          </p:nvPr>
        </p:nvSpPr>
        <p:spPr>
          <a:xfrm>
            <a:off x="53975" y="1301115"/>
            <a:ext cx="9071610" cy="1007745"/>
          </a:xfrm>
        </p:spPr>
        <p:txBody>
          <a:bodyPr vert="horz" wrap="square" lIns="91440" tIns="45720" rIns="91440" bIns="45720" anchor="t"/>
          <a:p>
            <a:pPr>
              <a:buClr>
                <a:srgbClr val="FF0000"/>
              </a:buClr>
            </a:pPr>
            <a:r>
              <a:rPr lang="zh-CN" altLang="en-US" sz="3000" b="1" dirty="0"/>
              <a:t>该版式用于对</a:t>
            </a:r>
            <a:r>
              <a:rPr lang="zh-CN" altLang="en-US" sz="3000" b="1" dirty="0">
                <a:solidFill>
                  <a:srgbClr val="FF0000"/>
                </a:solidFill>
              </a:rPr>
              <a:t>网页内容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的排版</a:t>
            </a:r>
            <a:r>
              <a:rPr lang="zh-CN" altLang="en-US" sz="3000" b="1" dirty="0"/>
              <a:t>，排版的该部分内容在网页中分成左中右三栏，版式结构如下图所示。该版式和两栏版式一样，使用了容器DIV来控制三栏内容的居中和宽度。</a:t>
            </a:r>
            <a:endParaRPr lang="zh-CN" altLang="en-US" sz="3000" b="1" dirty="0"/>
          </a:p>
        </p:txBody>
      </p:sp>
      <p:pic>
        <p:nvPicPr>
          <p:cNvPr id="2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3303905"/>
            <a:ext cx="5372100" cy="3401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73660" y="103505"/>
            <a:ext cx="9074150" cy="1314450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左、右浮动+中间静态排版的页面结构代码：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457200" y="1254760"/>
          <a:ext cx="7636510" cy="434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524500" imgH="1819275" progId="Paint.Picture">
                  <p:embed/>
                </p:oleObj>
              </mc:Choice>
              <mc:Fallback>
                <p:oleObj name="" r:id="rId1" imgW="5524500" imgH="18192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254760"/>
                        <a:ext cx="7636510" cy="434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20320" y="564515"/>
          <a:ext cx="8734425" cy="624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15175" imgH="5724525" progId="Paint.Picture">
                  <p:embed/>
                </p:oleObj>
              </mc:Choice>
              <mc:Fallback>
                <p:oleObj name="" r:id="rId1" imgW="7115175" imgH="57245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" y="564515"/>
                        <a:ext cx="8734425" cy="624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20320" y="120015"/>
            <a:ext cx="9074150" cy="533400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左、右浮动+中间静态排版的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5235" name="标题 1"/>
          <p:cNvSpPr>
            <a:spLocks noGrp="1"/>
          </p:cNvSpPr>
          <p:nvPr>
            <p:ph type="title"/>
          </p:nvPr>
        </p:nvSpPr>
        <p:spPr>
          <a:xfrm>
            <a:off x="9525" y="163830"/>
            <a:ext cx="9125585" cy="1052830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13.6 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左右宽度固定、中间自适应的左中右三栏+页眉+页脚版式</a:t>
            </a:r>
            <a:endParaRPr lang="zh-CN" altLang="en-US" sz="36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735236" name="内容占位符 2"/>
          <p:cNvSpPr>
            <a:spLocks noGrp="1"/>
          </p:cNvSpPr>
          <p:nvPr>
            <p:ph idx="1"/>
          </p:nvPr>
        </p:nvSpPr>
        <p:spPr>
          <a:xfrm>
            <a:off x="36830" y="1538605"/>
            <a:ext cx="9071610" cy="538480"/>
          </a:xfrm>
        </p:spPr>
        <p:txBody>
          <a:bodyPr vert="horz" wrap="square" lIns="91440" tIns="45720" rIns="91440" bIns="45720" anchor="t"/>
          <a:p>
            <a:pPr>
              <a:buClr>
                <a:srgbClr val="FF0000"/>
              </a:buClr>
            </a:pPr>
            <a:r>
              <a:rPr lang="zh-CN" altLang="en-US" sz="3000" b="1" dirty="0"/>
              <a:t>该版式用于对</a:t>
            </a:r>
            <a:r>
              <a:rPr lang="zh-CN" altLang="en-US" sz="3000" b="1" dirty="0">
                <a:solidFill>
                  <a:srgbClr val="FF0000"/>
                </a:solidFill>
              </a:rPr>
              <a:t>网页结构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的排版</a:t>
            </a:r>
            <a:r>
              <a:rPr lang="zh-CN" altLang="en-US" sz="3000" b="1" dirty="0"/>
              <a:t>，该版式将网页内容划分为页眉、主体和页脚三块内容，同时主体又划分为左、中、右三栏内容，版式结构如下图所示。</a:t>
            </a:r>
            <a:endParaRPr lang="zh-CN" altLang="en-US" sz="3000" b="1" dirty="0"/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3272155"/>
            <a:ext cx="4895215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73660" y="103505"/>
            <a:ext cx="9074150" cy="1314450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左、右浮动+中间静态排版的页面结构代码：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1417955"/>
            <a:ext cx="8512810" cy="3321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20320" y="120015"/>
            <a:ext cx="9074150" cy="533400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左、右浮动+中间静态排版的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653415"/>
            <a:ext cx="7467600" cy="61855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318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788670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14.1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经典布局版式概述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33188" name="内容占位符 2"/>
          <p:cNvSpPr>
            <a:spLocks noGrp="1"/>
          </p:cNvSpPr>
          <p:nvPr>
            <p:ph idx="1"/>
          </p:nvPr>
        </p:nvSpPr>
        <p:spPr>
          <a:xfrm>
            <a:off x="0" y="733425"/>
            <a:ext cx="9068435" cy="4787900"/>
          </a:xfrm>
        </p:spPr>
        <p:txBody>
          <a:bodyPr vert="horz" wrap="square" lIns="91440" tIns="45720" rIns="91440" bIns="45720" anchor="t"/>
          <a:p>
            <a:pPr>
              <a:buClr>
                <a:srgbClr val="FF0000"/>
              </a:buClr>
            </a:pPr>
            <a:r>
              <a:rPr sz="3000" b="1" dirty="0"/>
              <a:t>布局网页就是把要出现在网页中的各个元素进行定位。布局网页的方式有表格布局和CSS布局两种。表格布局</a:t>
            </a:r>
            <a:r>
              <a:rPr lang="zh-CN" sz="3000" b="1" dirty="0"/>
              <a:t>现</a:t>
            </a:r>
            <a:r>
              <a:rPr sz="3000" b="1" dirty="0"/>
              <a:t>已被摒弃，CSS布局是WEB标准推荐的网页布局方式。</a:t>
            </a:r>
            <a:r>
              <a:rPr sz="3000" b="1" dirty="0">
                <a:solidFill>
                  <a:srgbClr val="FF0000"/>
                </a:solidFill>
              </a:rPr>
              <a:t>DIV+HTML5结构标签+CSS</a:t>
            </a:r>
            <a:r>
              <a:rPr sz="3000" b="1" dirty="0"/>
              <a:t>是目前经典的网页布局解决方案。</a:t>
            </a:r>
            <a:endParaRPr sz="3000" b="1" dirty="0"/>
          </a:p>
          <a:p>
            <a:pPr>
              <a:buClr>
                <a:srgbClr val="FF0000"/>
              </a:buClr>
            </a:pPr>
            <a:r>
              <a:rPr lang="zh-CN" altLang="en-US" sz="3000" b="1"/>
              <a:t>常见的网页布局版式有以下几种：</a:t>
            </a:r>
            <a:endParaRPr lang="zh-CN" altLang="en-US" sz="3000" b="1"/>
          </a:p>
          <a:p>
            <a:pPr lvl="1">
              <a:buClr>
                <a:srgbClr val="FF0000"/>
              </a:buClr>
            </a:pP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上中下一栏版式</a:t>
            </a:r>
            <a:endParaRPr lang="en-US" altLang="zh-CN" b="1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左右两栏版式</a:t>
            </a:r>
            <a:endParaRPr lang="en-US" altLang="zh-CN" b="1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左右两栏+页眉+页脚版式</a:t>
            </a:r>
            <a:endParaRPr lang="en-US" altLang="zh-CN" b="1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左右宽度固定</a:t>
            </a:r>
            <a:r>
              <a:rPr lang="zh-CN" altLang="en-US" b="1">
                <a:solidFill>
                  <a:schemeClr val="accent6">
                    <a:lumMod val="10000"/>
                  </a:schemeClr>
                </a:solidFill>
              </a:rPr>
              <a:t>、</a:t>
            </a: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中间自适应的左中右三栏版式</a:t>
            </a:r>
            <a:endParaRPr lang="en-US" altLang="zh-CN" b="1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buClr>
                <a:srgbClr val="FF0000"/>
              </a:buClr>
            </a:pP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左右宽度固定</a:t>
            </a:r>
            <a:r>
              <a:rPr lang="zh-CN" altLang="en-US" b="1">
                <a:solidFill>
                  <a:schemeClr val="accent6">
                    <a:lumMod val="10000"/>
                  </a:schemeClr>
                </a:solidFill>
              </a:rPr>
              <a:t>、</a:t>
            </a:r>
            <a:r>
              <a:rPr lang="en-US" altLang="zh-CN" b="1">
                <a:solidFill>
                  <a:schemeClr val="accent6">
                    <a:lumMod val="10000"/>
                  </a:schemeClr>
                </a:solidFill>
              </a:rPr>
              <a:t>中间自适应的左中右三栏+页眉+页脚版式</a:t>
            </a:r>
            <a:endParaRPr lang="en-US" altLang="zh-CN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8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8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31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318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318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318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3188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318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318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318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3188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318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3188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5161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105251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14.7 CSS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布局与表格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布局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比较</a:t>
            </a:r>
            <a:endParaRPr lang="zh-CN" altLang="en-US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751620" name="内容占位符 2"/>
          <p:cNvSpPr>
            <a:spLocks noGrp="1"/>
          </p:cNvSpPr>
          <p:nvPr>
            <p:ph idx="1"/>
          </p:nvPr>
        </p:nvSpPr>
        <p:spPr>
          <a:xfrm>
            <a:off x="61595" y="1052830"/>
            <a:ext cx="9095105" cy="5616575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b="1" dirty="0"/>
              <a:t>通过</a:t>
            </a:r>
            <a:r>
              <a:rPr lang="en-US" altLang="zh-CN" b="1" dirty="0"/>
              <a:t>&lt;table&gt;</a:t>
            </a:r>
            <a:r>
              <a:rPr lang="zh-CN" altLang="en-US" b="1" dirty="0"/>
              <a:t>各个单元格可以轻松划分各个模块，制作简单容易；</a:t>
            </a:r>
            <a:r>
              <a:rPr lang="en-US" altLang="zh-CN" b="1" dirty="0"/>
              <a:t>CSS</a:t>
            </a:r>
            <a:r>
              <a:rPr lang="zh-CN" altLang="en-US" b="1" dirty="0"/>
              <a:t>通过</a:t>
            </a:r>
            <a:r>
              <a:rPr lang="en-US" altLang="zh-CN" b="1" dirty="0"/>
              <a:t>div</a:t>
            </a:r>
            <a:r>
              <a:rPr lang="zh-CN" altLang="en-US" b="1" dirty="0"/>
              <a:t>来划分模块，同时需要调整各模块之间的位置距离及排列；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b="1" dirty="0"/>
              <a:t>各模块放在</a:t>
            </a:r>
            <a:r>
              <a:rPr lang="en-US" altLang="zh-CN" b="1" dirty="0"/>
              <a:t>&lt;table&gt;</a:t>
            </a:r>
            <a:r>
              <a:rPr lang="zh-CN" altLang="en-US" b="1" dirty="0"/>
              <a:t>单元格内，会随着单元格的大小自动调整，背景颜色等设置比较简单；</a:t>
            </a:r>
            <a:r>
              <a:rPr lang="en-US" altLang="zh-CN" b="1" dirty="0"/>
              <a:t>CSS</a:t>
            </a:r>
            <a:r>
              <a:rPr lang="zh-CN" altLang="zh-CN" b="1" dirty="0"/>
              <a:t>布局</a:t>
            </a:r>
            <a:r>
              <a:rPr lang="zh-CN" altLang="en-US" b="1" dirty="0"/>
              <a:t>的模块层层嵌套，背景颜色等样式属性设置比较复杂；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b="1" dirty="0">
                <a:sym typeface="+mn-ea"/>
              </a:rPr>
              <a:t>CSS</a:t>
            </a:r>
            <a:r>
              <a:rPr lang="zh-CN" altLang="zh-CN" b="1" dirty="0">
                <a:sym typeface="+mn-ea"/>
              </a:rPr>
              <a:t>布局</a:t>
            </a:r>
            <a:r>
              <a:rPr lang="zh-CN" altLang="en-US" b="1" dirty="0"/>
              <a:t>比</a:t>
            </a:r>
            <a:r>
              <a:rPr lang="en-US" altLang="zh-CN" b="1" dirty="0"/>
              <a:t>Table</a:t>
            </a:r>
            <a:r>
              <a:rPr lang="zh-CN" altLang="zh-CN" b="1" dirty="0">
                <a:sym typeface="+mn-ea"/>
              </a:rPr>
              <a:t>布局</a:t>
            </a:r>
            <a:r>
              <a:rPr lang="zh-CN" altLang="en-US" b="1" dirty="0"/>
              <a:t>节省页面代码，代码结构也更清晰明了。</a:t>
            </a:r>
            <a:endParaRPr lang="zh-CN" altLang="en-US" b="1" dirty="0"/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62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620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charRg st="6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1620">
                                            <p:txEl>
                                              <p:charRg st="6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1620">
                                            <p:txEl>
                                              <p:charRg st="6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1620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1620">
                                            <p:txEl>
                                              <p:charRg st="14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55716" name="内容占位符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4456112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b="1" dirty="0"/>
              <a:t>表格布局比</a:t>
            </a:r>
            <a:r>
              <a:rPr lang="en-US" altLang="zh-CN" b="1" dirty="0"/>
              <a:t>CSS</a:t>
            </a:r>
            <a:r>
              <a:rPr lang="zh-CN" altLang="en-US" b="1" dirty="0"/>
              <a:t>布局维护要困难。例如要对换</a:t>
            </a:r>
            <a:r>
              <a:rPr lang="en-US" altLang="zh-CN" b="1" dirty="0"/>
              <a:t>left</a:t>
            </a:r>
            <a:r>
              <a:rPr lang="zh-CN" altLang="en-US" b="1" dirty="0"/>
              <a:t>和</a:t>
            </a:r>
            <a:r>
              <a:rPr lang="en-US" altLang="zh-CN" b="1" dirty="0"/>
              <a:t>right</a:t>
            </a:r>
            <a:r>
              <a:rPr lang="zh-CN" altLang="en-US" b="1" dirty="0"/>
              <a:t>的内容，表格布局的工作量与制作新的页面相当，而</a:t>
            </a:r>
            <a:r>
              <a:rPr lang="en-US" altLang="zh-CN" b="1" dirty="0"/>
              <a:t>CSS</a:t>
            </a:r>
            <a:r>
              <a:rPr lang="zh-CN" altLang="en-US" b="1" dirty="0"/>
              <a:t>布局方式只需修改位置即可实现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b="1" dirty="0"/>
              <a:t>CSS</a:t>
            </a:r>
            <a:r>
              <a:rPr lang="zh-CN" altLang="en-US" b="1" dirty="0"/>
              <a:t>开发速度要比</a:t>
            </a:r>
            <a:r>
              <a:rPr lang="en-US" altLang="zh-CN" b="1" dirty="0"/>
              <a:t>Table</a:t>
            </a:r>
            <a:r>
              <a:rPr lang="zh-CN" altLang="en-US" b="1" dirty="0"/>
              <a:t>快，而且布局更精确。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b="1" dirty="0"/>
              <a:t>CSS</a:t>
            </a:r>
            <a:r>
              <a:rPr lang="zh-CN" altLang="en-US" b="1" dirty="0"/>
              <a:t>布局能够适应未来多种客户端需求。</a:t>
            </a:r>
            <a:endParaRPr lang="zh-CN" altLang="en-US" b="1" dirty="0"/>
          </a:p>
          <a:p>
            <a:pPr>
              <a:buClr>
                <a:srgbClr val="FF0000"/>
              </a:buClr>
              <a:buNone/>
            </a:pPr>
            <a:endParaRPr lang="zh-CN" altLang="en-US" sz="3300" b="1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523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822325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14.2 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上中下一栏版式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35236" name="内容占位符 2"/>
          <p:cNvSpPr>
            <a:spLocks noGrp="1"/>
          </p:cNvSpPr>
          <p:nvPr>
            <p:ph idx="1"/>
          </p:nvPr>
        </p:nvSpPr>
        <p:spPr>
          <a:xfrm>
            <a:off x="53975" y="906145"/>
            <a:ext cx="9071610" cy="1007745"/>
          </a:xfrm>
        </p:spPr>
        <p:txBody>
          <a:bodyPr vert="horz" wrap="square" lIns="91440" tIns="45720" rIns="91440" bIns="45720" anchor="t"/>
          <a:p>
            <a:pPr>
              <a:buClr>
                <a:srgbClr val="FF0000"/>
              </a:buClr>
            </a:pPr>
            <a:r>
              <a:rPr lang="zh-CN" altLang="en-US" sz="3000" b="1" dirty="0"/>
              <a:t>上中下一栏版式用于</a:t>
            </a:r>
            <a:r>
              <a:rPr lang="zh-CN" altLang="en-US" sz="3000" b="1" dirty="0">
                <a:solidFill>
                  <a:srgbClr val="FF0000"/>
                </a:solidFill>
              </a:rPr>
              <a:t>网页结构</a:t>
            </a:r>
            <a:r>
              <a:rPr lang="zh-CN" altLang="en-US" sz="3000" b="1" dirty="0"/>
              <a:t>的排版，该版式将网页分成上中下三块内容，如下图所示，其中网页的页眉为页面的头部内容，主体内容为页面的中间内容，页脚为页面的页脚内容。</a:t>
            </a:r>
            <a:endParaRPr lang="zh-CN" altLang="en-US" sz="3000" b="1" dirty="0"/>
          </a:p>
        </p:txBody>
      </p:sp>
      <p:pic>
        <p:nvPicPr>
          <p:cNvPr id="2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855" y="3065780"/>
            <a:ext cx="4620260" cy="2653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73660" y="103505"/>
            <a:ext cx="9074150" cy="1314450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该布局版式的页面结构代码：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72745" y="1500505"/>
          <a:ext cx="7385685" cy="310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581775" imgH="1104900" progId="Paint.Picture">
                  <p:embed/>
                </p:oleObj>
              </mc:Choice>
              <mc:Fallback>
                <p:oleObj name="" r:id="rId1" imgW="6581775" imgH="1104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745" y="1500505"/>
                        <a:ext cx="7385685" cy="310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20320" y="120015"/>
            <a:ext cx="9074150" cy="738505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该布局版式的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83515" y="858520"/>
          <a:ext cx="9044305" cy="586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877175" imgH="4572000" progId="Paint.Picture">
                  <p:embed/>
                </p:oleObj>
              </mc:Choice>
              <mc:Fallback>
                <p:oleObj name="" r:id="rId1" imgW="7877175" imgH="45720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" y="858520"/>
                        <a:ext cx="9044305" cy="586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523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1052513"/>
          </a:xfrm>
        </p:spPr>
        <p:txBody>
          <a:bodyPr vert="horz"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14.3 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左右两栏版式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35236" name="内容占位符 2"/>
          <p:cNvSpPr>
            <a:spLocks noGrp="1"/>
          </p:cNvSpPr>
          <p:nvPr>
            <p:ph idx="1"/>
          </p:nvPr>
        </p:nvSpPr>
        <p:spPr>
          <a:xfrm>
            <a:off x="53975" y="906145"/>
            <a:ext cx="9071610" cy="1007745"/>
          </a:xfrm>
        </p:spPr>
        <p:txBody>
          <a:bodyPr vert="horz" wrap="square" lIns="91440" tIns="45720" rIns="91440" bIns="45720" anchor="t"/>
          <a:p>
            <a:pPr>
              <a:buClr>
                <a:srgbClr val="FF0000"/>
              </a:buClr>
            </a:pPr>
            <a:r>
              <a:rPr lang="zh-CN" altLang="en-US" sz="3000" b="1" dirty="0"/>
              <a:t>左右两栏版式用于对</a:t>
            </a:r>
            <a:r>
              <a:rPr lang="zh-CN" altLang="en-US" sz="3000" b="1" dirty="0">
                <a:solidFill>
                  <a:srgbClr val="FF0000"/>
                </a:solidFill>
              </a:rPr>
              <a:t>网页内容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的排版</a:t>
            </a:r>
            <a:r>
              <a:rPr lang="zh-CN" altLang="en-US" sz="3000" b="1" dirty="0"/>
              <a:t>，排版的该部分内容在网页中分成左右两栏，版式结构如下图所示。为了便于控制左右两栏的宽度以及居中显示，在它们的外面再加一个父DIV，然后对这个父DIV设置水平居中和宽度样式。</a:t>
            </a:r>
            <a:endParaRPr lang="zh-CN" altLang="en-US" sz="3000" b="1" dirty="0"/>
          </a:p>
        </p:txBody>
      </p:sp>
      <p:pic>
        <p:nvPicPr>
          <p:cNvPr id="2" name="图片 -2147482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0" y="3580130"/>
            <a:ext cx="4380865" cy="2520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73660" y="103505"/>
            <a:ext cx="9074150" cy="1314450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该布局版式的页面结构代码：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598805" y="1473835"/>
          <a:ext cx="7286625" cy="310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191125" imgH="1390650" progId="Paint.Picture">
                  <p:embed/>
                </p:oleObj>
              </mc:Choice>
              <mc:Fallback>
                <p:oleObj name="" r:id="rId1" imgW="5191125" imgH="13906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8805" y="1473835"/>
                        <a:ext cx="7286625" cy="310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20320" y="120015"/>
            <a:ext cx="9074150" cy="738505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混合浮动+普通流排版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19380" y="772160"/>
          <a:ext cx="8904605" cy="547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77175" imgH="4305300" progId="Paint.Picture">
                  <p:embed/>
                </p:oleObj>
              </mc:Choice>
              <mc:Fallback>
                <p:oleObj name="" r:id="rId1" imgW="7877175" imgH="4305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380" y="772160"/>
                        <a:ext cx="8904605" cy="547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39331" name="标题 1"/>
          <p:cNvSpPr>
            <a:spLocks noGrp="1"/>
          </p:cNvSpPr>
          <p:nvPr>
            <p:ph type="title"/>
          </p:nvPr>
        </p:nvSpPr>
        <p:spPr>
          <a:xfrm>
            <a:off x="20320" y="120015"/>
            <a:ext cx="9074150" cy="738505"/>
          </a:xfrm>
        </p:spPr>
        <p:txBody>
          <a:bodyPr vert="horz" wrap="square" lIns="91440" tIns="45720" rIns="91440" bIns="45720" anchor="ctr"/>
          <a:p>
            <a:pPr marL="457200" indent="-457200" algn="l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3366"/>
                </a:solidFill>
                <a:effectLst/>
              </a:rPr>
              <a:t>纯粹浮动排版</a:t>
            </a:r>
            <a:r>
              <a:rPr lang="en-US" altLang="zh-CN" sz="3200" b="1" dirty="0">
                <a:solidFill>
                  <a:srgbClr val="003366"/>
                </a:solidFill>
                <a:effectLst/>
              </a:rPr>
              <a:t>CSS</a:t>
            </a:r>
            <a:r>
              <a:rPr lang="zh-CN" altLang="en-US" sz="3200" b="1" dirty="0">
                <a:solidFill>
                  <a:srgbClr val="003366"/>
                </a:solidFill>
                <a:effectLst/>
              </a:rPr>
              <a:t>代码：</a:t>
            </a:r>
            <a:endParaRPr lang="zh-CN" altLang="en-US" sz="3200" b="1" dirty="0">
              <a:solidFill>
                <a:srgbClr val="003366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85090" y="757555"/>
          <a:ext cx="6263640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638675" imgH="5943600" progId="Paint.Picture">
                  <p:embed/>
                </p:oleObj>
              </mc:Choice>
              <mc:Fallback>
                <p:oleObj name="" r:id="rId1" imgW="4638675" imgH="5943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090" y="757555"/>
                        <a:ext cx="6263640" cy="607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1351</Words>
  <Application>WPS 演示</Application>
  <PresentationFormat>在屏幕上显示</PresentationFormat>
  <Paragraphs>118</Paragraphs>
  <Slides>21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宋体</vt:lpstr>
      <vt:lpstr>Wingdings</vt:lpstr>
      <vt:lpstr>Verdana</vt:lpstr>
      <vt:lpstr>Times New Roman</vt:lpstr>
      <vt:lpstr>Comic Sans MS</vt:lpstr>
      <vt:lpstr>Calibri</vt:lpstr>
      <vt:lpstr>微软雅黑</vt:lpstr>
      <vt:lpstr>Arial Unicode MS</vt:lpstr>
      <vt:lpstr>Wingdings</vt:lpstr>
      <vt:lpstr>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第13讲 常见网页布局版式</vt:lpstr>
      <vt:lpstr>13.1 经典布局版式概述</vt:lpstr>
      <vt:lpstr>13.2 上中下一栏版式</vt:lpstr>
      <vt:lpstr>该布局版式的页面结构代码：</vt:lpstr>
      <vt:lpstr>该布局版式的CSS代码：</vt:lpstr>
      <vt:lpstr>13.3 左右两栏版式</vt:lpstr>
      <vt:lpstr>该布局版式的页面结构代码：</vt:lpstr>
      <vt:lpstr>混合浮动+普通流排版CSS代码：</vt:lpstr>
      <vt:lpstr>纯粹浮动排版CSS代码：</vt:lpstr>
      <vt:lpstr>定位排版CSS代码：</vt:lpstr>
      <vt:lpstr>13.4 左右两栏+页眉+页脚版式</vt:lpstr>
      <vt:lpstr>该布局版式的页面结构代码：</vt:lpstr>
      <vt:lpstr>该布局版式的CSS代码：</vt:lpstr>
      <vt:lpstr>13.5 左右宽度固定中间自适应的左中右三         栏版式</vt:lpstr>
      <vt:lpstr>左、右浮动+中间静态排版的页面结构代码：</vt:lpstr>
      <vt:lpstr>左、右浮动+中间静态排版的CSS代码：</vt:lpstr>
      <vt:lpstr>13.6 左右宽度固定中间自适应的左中右三         栏+页眉+页脚版式</vt:lpstr>
      <vt:lpstr>左、右浮动+中间静态排版的页面结构代码：</vt:lpstr>
      <vt:lpstr>左、右浮动+中间静态排版的CSS代码：</vt:lpstr>
      <vt:lpstr>6. CSS布局与表格布局比较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1143</cp:revision>
  <dcterms:created xsi:type="dcterms:W3CDTF">2004-09-29T10:46:00Z</dcterms:created>
  <dcterms:modified xsi:type="dcterms:W3CDTF">2020-08-30T13:49:46Z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