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7" r:id="rId3"/>
    <p:sldId id="670" r:id="rId4"/>
    <p:sldId id="671" r:id="rId6"/>
    <p:sldId id="689" r:id="rId7"/>
    <p:sldId id="673" r:id="rId8"/>
    <p:sldId id="674" r:id="rId9"/>
    <p:sldId id="681" r:id="rId10"/>
    <p:sldId id="675" r:id="rId11"/>
    <p:sldId id="682" r:id="rId12"/>
    <p:sldId id="683" r:id="rId13"/>
    <p:sldId id="690" r:id="rId14"/>
    <p:sldId id="691" r:id="rId15"/>
    <p:sldId id="676" r:id="rId16"/>
    <p:sldId id="678" r:id="rId17"/>
    <p:sldId id="679" r:id="rId18"/>
    <p:sldId id="680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幻灯片图像占位符 7710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7762" name="文本占位符 77107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1776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幻灯片图像占位符 7854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1074" name="文本占位符 7854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310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幻灯片图像占位符 7874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22" name="文本占位符 7874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331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幻灯片图像占位符 789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5170" name="文本占位符 78950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3517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幻灯片图像占位符 7731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9810" name="文本占位符 7731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1981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幻灯片图像占位符 7731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9810" name="文本占位符 7731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1981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幻灯片图像占位符 7761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1858" name="文本占位符 77619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218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幻灯片图像占位符 7782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3906" name="文本占位符 77824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239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幻灯片图像占位符 7782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3906" name="文本占位符 77824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239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幻灯片图像占位符 781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6978" name="文本占位符 78131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2697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幻灯片图像占位符 7854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1074" name="文本占位符 7854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310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幻灯片图像占位符 781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6978" name="文本占位符 78131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2697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574675"/>
          </a:xfrm>
        </p:spPr>
        <p:txBody>
          <a:bodyPr anchor="b"/>
          <a:p>
            <a:r>
              <a:rPr lang="zh-CN" altLang="en-US" sz="36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16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讲 脚本函数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323850" y="1367790"/>
            <a:ext cx="8218805" cy="5274310"/>
          </a:xfrm>
        </p:spPr>
        <p:txBody>
          <a:bodyPr anchor="t"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b="1"/>
              <a:t>16.1 脚本函数概述</a:t>
            </a:r>
            <a:endParaRPr b="1"/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b="1"/>
              <a:t>16.2 函数定义</a:t>
            </a:r>
            <a:endParaRPr b="1"/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b="1"/>
              <a:t>16.3 调用函数</a:t>
            </a:r>
            <a:endParaRPr b="1"/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b="1"/>
              <a:t>16.4 this</a:t>
            </a:r>
            <a:r>
              <a:rPr lang="zh-CN" altLang="en-US" b="1"/>
              <a:t>指向</a:t>
            </a:r>
            <a:endParaRPr b="1"/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b="1"/>
              <a:t>16.</a:t>
            </a:r>
            <a:r>
              <a:rPr lang="en-US" b="1"/>
              <a:t>5</a:t>
            </a:r>
            <a:r>
              <a:rPr b="1"/>
              <a:t> 常用内置函数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43510" y="649605"/>
          <a:ext cx="8815705" cy="6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743700" imgH="4972050" progId="Paint.Picture">
                  <p:embed/>
                </p:oleObj>
              </mc:Choice>
              <mc:Fallback>
                <p:oleObj name="" r:id="rId1" imgW="6743700" imgH="4972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510" y="649605"/>
                        <a:ext cx="8815705" cy="6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标题 779265"/>
          <p:cNvSpPr>
            <a:spLocks noGrp="1"/>
          </p:cNvSpPr>
          <p:nvPr>
            <p:ph type="title"/>
          </p:nvPr>
        </p:nvSpPr>
        <p:spPr>
          <a:xfrm>
            <a:off x="468630" y="0"/>
            <a:ext cx="8229600" cy="649605"/>
          </a:xfrm>
        </p:spPr>
        <p:txBody>
          <a:bodyPr anchor="b"/>
          <a:p>
            <a:r>
              <a:rPr lang="zh-CN" altLang="en-US" sz="3200" b="1" dirty="0">
                <a:solidFill>
                  <a:srgbClr val="003366"/>
                </a:solidFill>
                <a:effectLst/>
              </a:rPr>
              <a:t>事件响应调用函数示例二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550" y="2833370"/>
            <a:ext cx="3575050" cy="37084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18200" y="3044825"/>
            <a:ext cx="1688465" cy="611505"/>
          </a:xfrm>
          <a:prstGeom prst="wedgeRoundRectCallout">
            <a:avLst>
              <a:gd name="adj1" fmla="val -155902"/>
              <a:gd name="adj2" fmla="val -506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accent6">
                    <a:lumMod val="10000"/>
                  </a:schemeClr>
                </a:solidFill>
              </a:rPr>
              <a:t>注意：函数名后面不能跟小括号</a:t>
            </a:r>
            <a:endParaRPr lang="zh-CN" altLang="en-US" sz="160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92600" y="4299585"/>
            <a:ext cx="3195320" cy="611505"/>
          </a:xfrm>
          <a:prstGeom prst="wedgeRoundRectCallout">
            <a:avLst>
              <a:gd name="adj1" fmla="val -112599"/>
              <a:gd name="adj2" fmla="val -155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accent6">
                    <a:lumMod val="10000"/>
                  </a:schemeClr>
                </a:solidFill>
              </a:rPr>
              <a:t>注意：在</a:t>
            </a:r>
            <a:r>
              <a:rPr lang="en-US" altLang="zh-CN" sz="1600">
                <a:solidFill>
                  <a:schemeClr val="accent6">
                    <a:lumMod val="10000"/>
                  </a:schemeClr>
                </a:solidFill>
              </a:rPr>
              <a:t>script</a:t>
            </a:r>
            <a:r>
              <a:rPr lang="zh-CN" altLang="zh-CN" sz="1600">
                <a:solidFill>
                  <a:schemeClr val="accent6">
                    <a:lumMod val="10000"/>
                  </a:schemeClr>
                </a:solidFill>
              </a:rPr>
              <a:t>标签中通过事件响应调用的函数不能有参数</a:t>
            </a:r>
            <a:endParaRPr lang="zh-CN" altLang="zh-CN" sz="16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780289"/>
          <p:cNvSpPr>
            <a:spLocks noGrp="1"/>
          </p:cNvSpPr>
          <p:nvPr>
            <p:ph type="title"/>
          </p:nvPr>
        </p:nvSpPr>
        <p:spPr>
          <a:xfrm>
            <a:off x="0" y="0"/>
            <a:ext cx="8362950" cy="836613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16.4 this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指向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80291" name="内容占位符 780290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805488"/>
          </a:xfrm>
        </p:spPr>
        <p:txBody>
          <a:bodyPr anchor="t"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b="1"/>
              <a:t>在</a:t>
            </a:r>
            <a:r>
              <a:rPr lang="en-US" altLang="zh-CN" sz="2800" b="1"/>
              <a:t>JS</a:t>
            </a:r>
            <a:r>
              <a:rPr lang="zh-CN" altLang="en-US" sz="2800" b="1"/>
              <a:t>程序中会经常使用</a:t>
            </a:r>
            <a:r>
              <a:rPr lang="en-US" altLang="zh-CN" sz="2800" b="1"/>
              <a:t>this</a:t>
            </a:r>
            <a:r>
              <a:rPr lang="zh-CN" altLang="zh-CN" sz="2800" b="1"/>
              <a:t>来指向当前对象</a:t>
            </a:r>
            <a:r>
              <a:rPr lang="zh-CN" altLang="en-US" sz="2800" b="1"/>
              <a:t>。 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600" b="1" dirty="0"/>
              <a:t>当前对象，指的是调用当前正在执行的方法（函数）的对象。</a:t>
            </a:r>
            <a:endParaRPr lang="zh-CN" altLang="en-US" sz="26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600" b="1" dirty="0"/>
              <a:t>注意：在不同情况下，</a:t>
            </a:r>
            <a:r>
              <a:rPr lang="en-US" altLang="zh-CN" sz="2600" b="1" dirty="0"/>
              <a:t>this</a:t>
            </a:r>
            <a:r>
              <a:rPr lang="zh-CN" altLang="zh-CN" sz="2600" b="1" dirty="0"/>
              <a:t>会指向不同的对象。</a:t>
            </a:r>
            <a:endParaRPr lang="zh-CN" altLang="zh-CN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78438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5945"/>
          </a:xfrm>
        </p:spPr>
        <p:txBody>
          <a:bodyPr anchor="b"/>
          <a:p>
            <a:r>
              <a:rPr lang="en-US" altLang="zh-CN" sz="3300" b="1" dirty="0">
                <a:solidFill>
                  <a:srgbClr val="003366"/>
                </a:solidFill>
                <a:effectLst/>
              </a:rPr>
              <a:t>this</a:t>
            </a:r>
            <a:r>
              <a:rPr lang="zh-CN" altLang="zh-CN" sz="3300" b="1" dirty="0">
                <a:solidFill>
                  <a:srgbClr val="003366"/>
                </a:solidFill>
                <a:effectLst/>
              </a:rPr>
              <a:t>指向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5945"/>
            <a:ext cx="7029450" cy="6226810"/>
          </a:xfrm>
          <a:prstGeom prst="rect">
            <a:avLst/>
          </a:prstGeom>
        </p:spPr>
      </p:pic>
      <p:pic>
        <p:nvPicPr>
          <p:cNvPr id="3" name="图片 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680720"/>
            <a:ext cx="1868170" cy="1605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680720"/>
            <a:ext cx="2154555" cy="1541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4015105"/>
            <a:ext cx="2014220" cy="173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10" y="4015105"/>
            <a:ext cx="2345690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58665" y="1767840"/>
            <a:ext cx="6197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1">
                <a:solidFill>
                  <a:srgbClr val="FF0000"/>
                </a:solidFill>
                <a:latin typeface="方正书宋简体" charset="0"/>
                <a:cs typeface="方正书宋简体" charset="0"/>
              </a:rPr>
              <a:t>①</a:t>
            </a:r>
            <a:endParaRPr lang="en-US" altLang="en-US" b="1">
              <a:solidFill>
                <a:srgbClr val="FF0000"/>
              </a:solidFill>
              <a:latin typeface="方正书宋简体" charset="0"/>
              <a:cs typeface="方正书宋简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1055" y="1715135"/>
            <a:ext cx="56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1">
                <a:solidFill>
                  <a:srgbClr val="FF0000"/>
                </a:solidFill>
                <a:latin typeface="方正书宋简体" charset="0"/>
                <a:cs typeface="方正书宋简体" charset="0"/>
              </a:rPr>
              <a:t>②</a:t>
            </a:r>
            <a:endParaRPr lang="en-US" altLang="en-US" b="1">
              <a:solidFill>
                <a:srgbClr val="FF0000"/>
              </a:solidFill>
              <a:latin typeface="方正书宋简体" charset="0"/>
              <a:cs typeface="方正书宋简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100" y="5178425"/>
            <a:ext cx="56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1">
                <a:solidFill>
                  <a:srgbClr val="FF0000"/>
                </a:solidFill>
                <a:latin typeface="方正书宋简体" charset="0"/>
                <a:cs typeface="方正书宋简体" charset="0"/>
              </a:rPr>
              <a:t>③</a:t>
            </a:r>
            <a:endParaRPr lang="en-US" altLang="en-US" b="1">
              <a:solidFill>
                <a:srgbClr val="FF0000"/>
              </a:solidFill>
              <a:latin typeface="方正书宋简体" charset="0"/>
              <a:cs typeface="方正书宋简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9450" y="5057775"/>
            <a:ext cx="5765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1">
                <a:solidFill>
                  <a:srgbClr val="FF0000"/>
                </a:solidFill>
                <a:latin typeface="方正书宋简体" charset="0"/>
                <a:cs typeface="方正书宋简体" charset="0"/>
              </a:rPr>
              <a:t>④</a:t>
            </a:r>
            <a:endParaRPr lang="en-US" altLang="en-US" b="1">
              <a:solidFill>
                <a:srgbClr val="FF0000"/>
              </a:solidFill>
              <a:latin typeface="方正书宋简体" charset="0"/>
              <a:cs typeface="方正书宋简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780289"/>
          <p:cNvSpPr>
            <a:spLocks noGrp="1"/>
          </p:cNvSpPr>
          <p:nvPr>
            <p:ph type="title"/>
          </p:nvPr>
        </p:nvSpPr>
        <p:spPr>
          <a:xfrm>
            <a:off x="0" y="0"/>
            <a:ext cx="8362950" cy="836613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16.5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常用内置函数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80291" name="内容占位符 780290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805488"/>
          </a:xfrm>
        </p:spPr>
        <p:txBody>
          <a:bodyPr anchor="t"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00FF"/>
                </a:solidFill>
              </a:rPr>
              <a:t>数值判断函数</a:t>
            </a:r>
            <a:r>
              <a:rPr lang="en-US" altLang="zh-CN" sz="2800" b="1" err="1">
                <a:solidFill>
                  <a:srgbClr val="0000FF"/>
                </a:solidFill>
              </a:rPr>
              <a:t>isNaN(value</a:t>
            </a:r>
            <a:r>
              <a:rPr lang="en-US" altLang="zh-CN" sz="2800" b="1">
                <a:solidFill>
                  <a:srgbClr val="0000FF"/>
                </a:solidFill>
              </a:rPr>
              <a:t> )</a:t>
            </a:r>
            <a:r>
              <a:rPr lang="zh-CN" altLang="en-US" sz="2800" b="1" dirty="0"/>
              <a:t>：用于确定参数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是否是数值，如果</a:t>
            </a:r>
            <a:r>
              <a:rPr lang="zh-CN" altLang="en-US" sz="2800" b="1" dirty="0">
                <a:solidFill>
                  <a:srgbClr val="FF0000"/>
                </a:solidFill>
              </a:rPr>
              <a:t>不是</a:t>
            </a:r>
            <a:r>
              <a:rPr lang="zh-CN" altLang="en-US" sz="2800" b="1" dirty="0"/>
              <a:t>返回</a:t>
            </a:r>
            <a:r>
              <a:rPr lang="en-US" altLang="zh-CN" sz="2800" b="1" dirty="0"/>
              <a:t>true</a:t>
            </a:r>
            <a:r>
              <a:rPr lang="zh-CN" altLang="en-US" sz="2800" b="1" dirty="0"/>
              <a:t>，否则返回</a:t>
            </a:r>
            <a:r>
              <a:rPr lang="en-US" altLang="zh-CN" sz="2800" b="1"/>
              <a:t>false</a:t>
            </a:r>
            <a:r>
              <a:rPr lang="zh-CN" altLang="en-US" sz="2800" b="1"/>
              <a:t>。 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00FF"/>
                </a:solidFill>
              </a:rPr>
              <a:t>转成浮点数函数</a:t>
            </a:r>
            <a:r>
              <a:rPr lang="en-US" altLang="zh-CN" sz="2800" b="1" err="1">
                <a:solidFill>
                  <a:srgbClr val="0000FF"/>
                </a:solidFill>
              </a:rPr>
              <a:t>parseFloat(floatstring</a:t>
            </a:r>
            <a:r>
              <a:rPr lang="en-US" altLang="zh-CN" sz="2800" b="1">
                <a:solidFill>
                  <a:srgbClr val="0000FF"/>
                </a:solidFill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：返回实数；若字符串不是以数字开头，则返回</a:t>
            </a:r>
            <a:r>
              <a:rPr lang="en-US" altLang="zh-CN" sz="2800" b="1" err="1"/>
              <a:t>NaN</a:t>
            </a:r>
            <a:r>
              <a:rPr lang="zh-CN" altLang="en-US" sz="2800" b="1" dirty="0"/>
              <a:t>；分析过程中如果遇到不合法的字符，马上停止分析，并返回已经分析的值 </a:t>
            </a:r>
            <a:endParaRPr lang="zh-CN" altLang="en-US" sz="28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00FF"/>
                </a:solidFill>
              </a:rPr>
              <a:t>转成整数函数</a:t>
            </a:r>
            <a:r>
              <a:rPr lang="en-US" altLang="zh-CN" sz="2800" b="1" err="1">
                <a:solidFill>
                  <a:srgbClr val="0000FF"/>
                </a:solidFill>
              </a:rPr>
              <a:t>parseInt(numbestring</a:t>
            </a:r>
            <a:r>
              <a:rPr lang="en-US" altLang="zh-CN" sz="2800" b="1">
                <a:solidFill>
                  <a:srgbClr val="0000FF"/>
                </a:solidFill>
              </a:rPr>
              <a:t> ,radix)</a:t>
            </a:r>
            <a:r>
              <a:rPr lang="zh-CN" altLang="en-US" sz="2800" b="1" dirty="0"/>
              <a:t>： 将以</a:t>
            </a:r>
            <a:r>
              <a:rPr lang="en-US" altLang="zh-CN" sz="2800" b="1" dirty="0"/>
              <a:t>radix</a:t>
            </a:r>
            <a:r>
              <a:rPr lang="zh-CN" altLang="en-US" sz="2800" b="1" dirty="0"/>
              <a:t>为基数的数转换成</a:t>
            </a:r>
            <a:r>
              <a:rPr lang="zh-CN" altLang="en-US" sz="2800" b="1" dirty="0">
                <a:solidFill>
                  <a:srgbClr val="FF0000"/>
                </a:solidFill>
              </a:rPr>
              <a:t>十进制</a:t>
            </a:r>
            <a:r>
              <a:rPr lang="zh-CN" altLang="en-US" sz="2800" b="1" dirty="0"/>
              <a:t>数，基数为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时可省略；若字符串不是以数字开头，则返回</a:t>
            </a:r>
            <a:r>
              <a:rPr lang="en-US" altLang="zh-CN" sz="2800" b="1" err="1"/>
              <a:t>NaN</a:t>
            </a:r>
            <a:r>
              <a:rPr lang="zh-CN" altLang="en-US" sz="2800" b="1" dirty="0"/>
              <a:t>；分析过程中如果遇到不合法的字符，马上停止分析，并返回已经分析的值</a:t>
            </a:r>
            <a:r>
              <a:rPr lang="zh-CN" altLang="en-US" sz="2600" b="1" dirty="0"/>
              <a:t> </a:t>
            </a:r>
            <a:endParaRPr lang="zh-CN" alt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1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1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charRg st="8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291">
                                            <p:txEl>
                                              <p:charRg st="8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291">
                                            <p:txEl>
                                              <p:charRg st="8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charRg st="174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291">
                                            <p:txEl>
                                              <p:charRg st="174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1">
                                            <p:txEl>
                                              <p:charRg st="174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78438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数值判断函数</a:t>
            </a:r>
            <a:r>
              <a:rPr lang="en-US" altLang="zh-CN" sz="3300" b="1" err="1">
                <a:solidFill>
                  <a:srgbClr val="003366"/>
                </a:solidFill>
                <a:effectLst/>
              </a:rPr>
              <a:t>isNaN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()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784388" name="图片 784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663" y="4149725"/>
            <a:ext cx="2700337" cy="270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4391" name="图片 784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96975"/>
            <a:ext cx="5040313" cy="446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8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86438" name="图片 786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7915"/>
            <a:ext cx="8893175" cy="302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097" name="标题 78643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056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转成整数函数</a:t>
            </a:r>
            <a:r>
              <a:rPr lang="en-US" altLang="zh-CN" sz="3300" b="1" err="1">
                <a:solidFill>
                  <a:srgbClr val="003366"/>
                </a:solidFill>
                <a:effectLst/>
              </a:rPr>
              <a:t>parseInt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()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786436" name="图片 786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3" y="4005263"/>
            <a:ext cx="3132137" cy="285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78848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转成浮点数函数</a:t>
            </a:r>
            <a:r>
              <a:rPr lang="en-US" altLang="zh-CN" sz="3300" b="1" err="1">
                <a:solidFill>
                  <a:srgbClr val="003366"/>
                </a:solidFill>
                <a:effectLst/>
              </a:rPr>
              <a:t>parseFloat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()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788484" name="图片 788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788" y="3933825"/>
            <a:ext cx="2843212" cy="292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487" name="图片 7884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8"/>
            <a:ext cx="7164388" cy="2808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770049"/>
          <p:cNvSpPr>
            <a:spLocks noGrp="1"/>
          </p:cNvSpPr>
          <p:nvPr>
            <p:ph type="title"/>
          </p:nvPr>
        </p:nvSpPr>
        <p:spPr>
          <a:xfrm>
            <a:off x="0" y="0"/>
            <a:ext cx="8362950" cy="98107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脚本函数概述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0051" name="内容占位符 770050"/>
          <p:cNvSpPr>
            <a:spLocks noGrp="1"/>
          </p:cNvSpPr>
          <p:nvPr>
            <p:ph idx="1"/>
          </p:nvPr>
        </p:nvSpPr>
        <p:spPr>
          <a:xfrm>
            <a:off x="539750" y="1557338"/>
            <a:ext cx="8280400" cy="5300662"/>
          </a:xfrm>
        </p:spPr>
        <p:txBody>
          <a:bodyPr anchor="t"/>
          <a:p>
            <a:pPr>
              <a:buClr>
                <a:srgbClr val="FF0000"/>
              </a:buClr>
            </a:pPr>
            <a:r>
              <a:rPr lang="zh-CN" altLang="en-US" b="1" dirty="0"/>
              <a:t>函数实际上是一段有名字的程序</a:t>
            </a:r>
            <a:endParaRPr lang="zh-CN" altLang="en-US" b="1"/>
          </a:p>
          <a:p>
            <a:pPr>
              <a:buClr>
                <a:srgbClr val="FF0000"/>
              </a:buClr>
            </a:pPr>
            <a:r>
              <a:rPr lang="zh-CN" altLang="en-US" b="1" dirty="0"/>
              <a:t>函数类型：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/>
              <a:t>   </a:t>
            </a:r>
            <a:r>
              <a:rPr lang="en-US" altLang="zh-CN" sz="3000" b="1">
                <a:solidFill>
                  <a:srgbClr val="FF0000"/>
                </a:solidFill>
              </a:rPr>
              <a:t>– </a:t>
            </a:r>
            <a:r>
              <a:rPr lang="zh-CN" altLang="en-US" sz="3000" b="1" dirty="0">
                <a:solidFill>
                  <a:srgbClr val="000000"/>
                </a:solidFill>
              </a:rPr>
              <a:t>用户自定义函数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000" b="1">
                <a:solidFill>
                  <a:srgbClr val="000000"/>
                </a:solidFill>
              </a:rPr>
              <a:t>    </a:t>
            </a:r>
            <a:r>
              <a:rPr lang="en-US" altLang="zh-CN" sz="3000" b="1">
                <a:solidFill>
                  <a:srgbClr val="FF0000"/>
                </a:solidFill>
              </a:rPr>
              <a:t>–</a:t>
            </a: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内置函数</a:t>
            </a:r>
            <a:endParaRPr lang="zh-CN" altLang="en-US" sz="3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051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0051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0051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0051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0051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0051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772097"/>
          <p:cNvSpPr>
            <a:spLocks noGrp="1"/>
          </p:cNvSpPr>
          <p:nvPr>
            <p:ph type="title"/>
          </p:nvPr>
        </p:nvSpPr>
        <p:spPr>
          <a:xfrm>
            <a:off x="89535" y="234315"/>
            <a:ext cx="8362950" cy="54483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16.2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函数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定义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18786" name="文本占位符 772098"/>
          <p:cNvSpPr>
            <a:spLocks noGrp="1"/>
          </p:cNvSpPr>
          <p:nvPr>
            <p:ph idx="1"/>
          </p:nvPr>
        </p:nvSpPr>
        <p:spPr>
          <a:xfrm>
            <a:off x="89535" y="1165860"/>
            <a:ext cx="8964295" cy="5093970"/>
          </a:xfrm>
        </p:spPr>
        <p:txBody>
          <a:bodyPr anchor="t"/>
          <a:p>
            <a:pPr>
              <a:lnSpc>
                <a:spcPct val="80000"/>
              </a:lnSpc>
              <a:spcAft>
                <a:spcPct val="10000"/>
              </a:spcAft>
              <a:buClr>
                <a:srgbClr val="FF0000"/>
              </a:buClr>
            </a:pPr>
            <a:r>
              <a:rPr lang="zh-CN" altLang="en-US" sz="3000" b="1" dirty="0"/>
              <a:t>函数</a:t>
            </a:r>
            <a:r>
              <a:rPr lang="zh-CN" altLang="en-US" sz="3000" b="1" dirty="0">
                <a:sym typeface="+mn-ea"/>
              </a:rPr>
              <a:t>定义</a:t>
            </a: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>
              <a:lnSpc>
                <a:spcPct val="80000"/>
              </a:lnSpc>
              <a:spcAft>
                <a:spcPct val="10000"/>
              </a:spcAft>
              <a:buClr>
                <a:srgbClr val="FF0000"/>
              </a:buClr>
              <a:buNone/>
            </a:pPr>
            <a:r>
              <a:rPr lang="zh-CN" altLang="en-US" sz="3000" b="1"/>
              <a:t> </a:t>
            </a:r>
            <a:r>
              <a:rPr lang="zh-CN" altLang="en-US" sz="2600" b="1"/>
              <a:t>  </a:t>
            </a:r>
            <a:r>
              <a:rPr lang="en-US" altLang="zh-CN" sz="2600" b="1">
                <a:solidFill>
                  <a:srgbClr val="FF0000"/>
                </a:solidFill>
              </a:rPr>
              <a:t>function</a:t>
            </a:r>
            <a:r>
              <a:rPr lang="en-US" altLang="zh-CN" sz="2600" b="1">
                <a:solidFill>
                  <a:srgbClr val="000000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函数名称</a:t>
            </a:r>
            <a:r>
              <a:rPr lang="en-US" altLang="zh-CN" sz="2600" b="1" dirty="0">
                <a:solidFill>
                  <a:srgbClr val="0000FF"/>
                </a:solidFill>
              </a:rPr>
              <a:t>(</a:t>
            </a:r>
            <a:r>
              <a:rPr lang="en-US" altLang="zh-CN" sz="2600" b="1" dirty="0">
                <a:solidFill>
                  <a:srgbClr val="000000"/>
                </a:solidFill>
              </a:rPr>
              <a:t>[</a:t>
            </a:r>
            <a:r>
              <a:rPr lang="zh-CN" altLang="en-US" sz="2600" b="1" dirty="0">
                <a:solidFill>
                  <a:srgbClr val="000000"/>
                </a:solidFill>
              </a:rPr>
              <a:t>参数表</a:t>
            </a:r>
            <a:r>
              <a:rPr lang="en-US" altLang="zh-CN" sz="2600" b="1">
                <a:solidFill>
                  <a:srgbClr val="000000"/>
                </a:solidFill>
              </a:rPr>
              <a:t>]</a:t>
            </a:r>
            <a:r>
              <a:rPr lang="en-US" altLang="zh-CN" sz="2600" b="1" dirty="0">
                <a:solidFill>
                  <a:srgbClr val="0000FF"/>
                </a:solidFill>
              </a:rPr>
              <a:t>)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{</a:t>
            </a:r>
            <a:endParaRPr lang="en-US" altLang="zh-CN" sz="2600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Aft>
                <a:spcPct val="10000"/>
              </a:spcAft>
              <a:buClr>
                <a:srgbClr val="FF0000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</a:t>
            </a:r>
            <a:r>
              <a:rPr lang="zh-CN" altLang="en-US" sz="2600" b="1" dirty="0">
                <a:solidFill>
                  <a:srgbClr val="000000"/>
                </a:solidFill>
              </a:rPr>
              <a:t>函数执行部分</a:t>
            </a:r>
            <a:r>
              <a:rPr lang="en-US" altLang="zh-CN" sz="2600" b="1" dirty="0">
                <a:solidFill>
                  <a:srgbClr val="000000"/>
                </a:solidFill>
              </a:rPr>
              <a:t>;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10000"/>
              </a:spcAft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      </a:t>
            </a:r>
            <a:r>
              <a:rPr lang="en-US" altLang="zh-CN" sz="2600" b="1" dirty="0">
                <a:solidFill>
                  <a:srgbClr val="000000"/>
                </a:solidFill>
              </a:rPr>
              <a:t>[return [</a:t>
            </a:r>
            <a:r>
              <a:rPr lang="zh-CN" altLang="en-US" sz="2600" b="1" dirty="0">
                <a:solidFill>
                  <a:srgbClr val="000000"/>
                </a:solidFill>
              </a:rPr>
              <a:t>表达式</a:t>
            </a:r>
            <a:r>
              <a:rPr lang="en-US" altLang="zh-CN" sz="2600" b="1" dirty="0">
                <a:solidFill>
                  <a:srgbClr val="000000"/>
                </a:solidFill>
              </a:rPr>
              <a:t>;]</a:t>
            </a:r>
            <a:r>
              <a:rPr lang="en-US" altLang="zh-CN" sz="2600" b="1">
                <a:solidFill>
                  <a:srgbClr val="000000"/>
                </a:solidFill>
              </a:rPr>
              <a:t>]</a:t>
            </a:r>
            <a:endParaRPr lang="en-US" altLang="zh-CN" sz="26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10000"/>
              </a:spcAft>
              <a:buClr>
                <a:srgbClr val="FF0000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</a:t>
            </a:r>
            <a:r>
              <a:rPr lang="en-US" altLang="zh-CN" sz="2600" b="1">
                <a:solidFill>
                  <a:srgbClr val="0000FF"/>
                </a:solidFill>
              </a:rPr>
              <a:t>}</a:t>
            </a:r>
            <a:endParaRPr lang="en-US" altLang="zh-CN" sz="2600" b="1">
              <a:solidFill>
                <a:srgbClr val="0000FF"/>
              </a:solidFill>
            </a:endParaRPr>
          </a:p>
          <a:p>
            <a:pPr>
              <a:spcAft>
                <a:spcPct val="10000"/>
              </a:spcAft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endParaRPr lang="zh-CN" altLang="en-US" sz="24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772097"/>
          <p:cNvSpPr>
            <a:spLocks noGrp="1"/>
          </p:cNvSpPr>
          <p:nvPr>
            <p:ph type="title"/>
          </p:nvPr>
        </p:nvSpPr>
        <p:spPr>
          <a:xfrm>
            <a:off x="0" y="334010"/>
            <a:ext cx="8362950" cy="54483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16.2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函数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定义（续）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118786" name="文本占位符 772098"/>
          <p:cNvSpPr>
            <a:spLocks noGrp="1"/>
          </p:cNvSpPr>
          <p:nvPr>
            <p:ph idx="1"/>
          </p:nvPr>
        </p:nvSpPr>
        <p:spPr>
          <a:xfrm>
            <a:off x="89853" y="1115060"/>
            <a:ext cx="8964612" cy="5661025"/>
          </a:xfrm>
        </p:spPr>
        <p:txBody>
          <a:bodyPr anchor="t"/>
          <a:p>
            <a:pPr>
              <a:spcAft>
                <a:spcPct val="10000"/>
              </a:spcAft>
              <a:buClr>
                <a:srgbClr val="FF0000"/>
              </a:buClr>
              <a:buSzPct val="60000"/>
              <a:buFont typeface="Wingdings" panose="05000000000000000000" charset="0"/>
              <a:buChar char=""/>
            </a:pPr>
            <a:r>
              <a:rPr lang="zh-CN" altLang="en-US" sz="3000" b="1" dirty="0">
                <a:sym typeface="+mn-ea"/>
              </a:rPr>
              <a:t>语法说明：</a:t>
            </a:r>
            <a:endParaRPr lang="zh-CN" altLang="en-US" sz="3000" b="1" dirty="0">
              <a:sym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4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必须以关键字function开始，后跟着自定义的函数名。</a:t>
            </a:r>
            <a:endParaRPr lang="en-US" altLang="zh-CN" sz="2400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400" b="1">
                <a:solidFill>
                  <a:schemeClr val="accent6">
                    <a:lumMod val="10000"/>
                  </a:schemeClr>
                </a:solidFill>
              </a:rPr>
              <a:t>函数名：可任意定义，但必须符合标识符命名规范</a:t>
            </a: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。</a:t>
            </a:r>
            <a:endParaRPr lang="zh-CN" altLang="en-US" sz="2400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参数表：可选。用小括号括起来的0个以上的参数，称为虚参，用于接收调用函数的参数传递。当没有参数时，小括号仍不能省略。</a:t>
            </a:r>
            <a:endParaRPr lang="zh-CN" altLang="en-US" sz="2400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函数体：由大括号{}括起来的语句块，用于实现函数功能。</a:t>
            </a:r>
            <a:endParaRPr lang="zh-CN" altLang="en-US" sz="2400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return [表达式]：可选。执行该语句后将停止函数的执行，并返回指定表达式的值。如果没有</a:t>
            </a:r>
            <a:r>
              <a:rPr lang="en-US" altLang="zh-CN" sz="2400" b="1">
                <a:solidFill>
                  <a:schemeClr val="accent6">
                    <a:lumMod val="10000"/>
                  </a:schemeClr>
                </a:solidFill>
              </a:rPr>
              <a:t>return</a:t>
            </a:r>
            <a:r>
              <a:rPr lang="zh-CN" altLang="zh-CN" sz="2400" b="1">
                <a:solidFill>
                  <a:schemeClr val="accent6">
                    <a:lumMod val="10000"/>
                  </a:schemeClr>
                </a:solidFill>
              </a:rPr>
              <a:t>语句，或使用了</a:t>
            </a:r>
            <a:r>
              <a:rPr lang="en-US" altLang="zh-CN" sz="2400" b="1">
                <a:solidFill>
                  <a:schemeClr val="accent6">
                    <a:lumMod val="10000"/>
                  </a:schemeClr>
                </a:solidFill>
              </a:rPr>
              <a:t>return</a:t>
            </a:r>
            <a:r>
              <a:rPr lang="zh-CN" altLang="zh-CN" sz="2400" b="1">
                <a:solidFill>
                  <a:schemeClr val="accent6">
                    <a:lumMod val="10000"/>
                  </a:schemeClr>
                </a:solidFill>
              </a:rPr>
              <a:t>，但没有指明返回值时，函数返回</a:t>
            </a:r>
            <a:r>
              <a:rPr lang="en-US" altLang="zh-CN" sz="2400" b="1">
                <a:solidFill>
                  <a:schemeClr val="accent6">
                    <a:lumMod val="10000"/>
                  </a:schemeClr>
                </a:solidFill>
              </a:rPr>
              <a:t>undefined</a:t>
            </a: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。</a:t>
            </a:r>
            <a:endParaRPr lang="zh-CN" altLang="en-US" sz="24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775169"/>
          <p:cNvSpPr>
            <a:spLocks noGrp="1"/>
          </p:cNvSpPr>
          <p:nvPr>
            <p:ph type="title"/>
          </p:nvPr>
        </p:nvSpPr>
        <p:spPr>
          <a:xfrm>
            <a:off x="456883" y="74295"/>
            <a:ext cx="8229600" cy="615950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定义函数示例</a:t>
            </a:r>
            <a:endParaRPr lang="zh-CN" altLang="en-US" sz="3300" b="1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1748155" y="690245"/>
          <a:ext cx="5186680" cy="288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162425" imgH="1828800" progId="Paint.Picture">
                  <p:embed/>
                </p:oleObj>
              </mc:Choice>
              <mc:Fallback>
                <p:oleObj name="" r:id="rId1" imgW="4162425" imgH="18288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8155" y="690245"/>
                        <a:ext cx="5186680" cy="288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748155" y="4084320"/>
          <a:ext cx="5913755" cy="241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4181475" imgH="1619250" progId="Paint.Picture">
                  <p:embed/>
                </p:oleObj>
              </mc:Choice>
              <mc:Fallback>
                <p:oleObj name="" r:id="rId3" imgW="4181475" imgH="161925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8155" y="4084320"/>
                        <a:ext cx="5913755" cy="241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777217"/>
          <p:cNvSpPr>
            <a:spLocks noGrp="1"/>
          </p:cNvSpPr>
          <p:nvPr>
            <p:ph type="title"/>
          </p:nvPr>
        </p:nvSpPr>
        <p:spPr>
          <a:xfrm>
            <a:off x="0" y="0"/>
            <a:ext cx="8697913" cy="836613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16.3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调用函数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7219" name="内容占位符 777218"/>
          <p:cNvSpPr>
            <a:spLocks noGrp="1"/>
          </p:cNvSpPr>
          <p:nvPr>
            <p:ph idx="1"/>
          </p:nvPr>
        </p:nvSpPr>
        <p:spPr>
          <a:xfrm>
            <a:off x="0" y="768985"/>
            <a:ext cx="9036685" cy="5661025"/>
          </a:xfrm>
        </p:spPr>
        <p:txBody>
          <a:bodyPr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800" b="1" dirty="0"/>
              <a:t>函数定义后，并不会执行，函数的执行需要通过函数调用来实现。</a:t>
            </a:r>
            <a:endParaRPr lang="zh-CN" altLang="en-US" sz="2800" b="1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800" b="1" dirty="0"/>
              <a:t>函数调用方法有两种：一是</a:t>
            </a:r>
            <a:r>
              <a:rPr lang="zh-CN" altLang="en-US" sz="2800" b="1" dirty="0">
                <a:solidFill>
                  <a:srgbClr val="FF0000"/>
                </a:solidFill>
              </a:rPr>
              <a:t>直接调用</a:t>
            </a:r>
            <a:r>
              <a:rPr lang="zh-CN" altLang="en-US" sz="2800" b="1" dirty="0"/>
              <a:t>；二是</a:t>
            </a:r>
            <a:r>
              <a:rPr lang="zh-CN" altLang="en-US" sz="2800" b="1" dirty="0">
                <a:solidFill>
                  <a:srgbClr val="FF0000"/>
                </a:solidFill>
              </a:rPr>
              <a:t>通过事件响应</a:t>
            </a:r>
            <a:r>
              <a:rPr lang="zh-CN" altLang="en-US" sz="2800" b="1" dirty="0"/>
              <a:t>来调用。</a:t>
            </a:r>
            <a:endParaRPr lang="zh-CN" altLang="en-US" sz="2800" b="1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800" b="1" dirty="0"/>
              <a:t>直接调用时在需要执行函数的地方直接使用函数名后跟一对小括号，如果有参数需使用具有具体值的参数，此时的参数称为</a:t>
            </a:r>
            <a:r>
              <a:rPr lang="zh-CN" altLang="en-US" sz="2800" b="1" dirty="0">
                <a:solidFill>
                  <a:srgbClr val="FF0000"/>
                </a:solidFill>
              </a:rPr>
              <a:t>实参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800" b="1" dirty="0"/>
              <a:t>事件响应用调用：如果事件响应代码出现在</a:t>
            </a:r>
            <a:r>
              <a:rPr lang="en-US" altLang="zh-CN" sz="2800" b="1" dirty="0"/>
              <a:t>&lt;script&gt;</a:t>
            </a:r>
            <a:r>
              <a:rPr lang="zh-CN" altLang="zh-CN" sz="2800" b="1" dirty="0"/>
              <a:t>标签对之间或</a:t>
            </a:r>
            <a:r>
              <a:rPr lang="en-US" altLang="zh-CN" sz="2800" b="1" dirty="0"/>
              <a:t>js</a:t>
            </a:r>
            <a:r>
              <a:rPr lang="zh-CN" altLang="zh-CN" sz="2800" b="1" dirty="0"/>
              <a:t>文件中，函数调用就是直接</a:t>
            </a:r>
            <a:r>
              <a:rPr lang="zh-CN" altLang="zh-CN" sz="2800" b="1" dirty="0">
                <a:solidFill>
                  <a:srgbClr val="FF0000"/>
                </a:solidFill>
              </a:rPr>
              <a:t>将函数名赋给对象的事件属性</a:t>
            </a:r>
            <a:r>
              <a:rPr lang="zh-CN" altLang="zh-CN" sz="2800" b="1" dirty="0"/>
              <a:t>；如果事件响应代码出现在</a:t>
            </a:r>
            <a:r>
              <a:rPr lang="en-US" altLang="zh-CN" sz="2800" b="1" dirty="0"/>
              <a:t>HTML</a:t>
            </a:r>
            <a:r>
              <a:rPr lang="zh-CN" altLang="en-US" sz="2800" b="1" dirty="0"/>
              <a:t>标签中，函数的调用跟直接调用方式一样。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7219" name="内容占位符 777218"/>
          <p:cNvSpPr>
            <a:spLocks noGrp="1"/>
          </p:cNvSpPr>
          <p:nvPr>
            <p:ph idx="1"/>
          </p:nvPr>
        </p:nvSpPr>
        <p:spPr>
          <a:xfrm>
            <a:off x="0" y="316230"/>
            <a:ext cx="9036685" cy="5661025"/>
          </a:xfrm>
        </p:spPr>
        <p:txBody>
          <a:bodyPr anchor="t"/>
          <a:p>
            <a:pPr>
              <a:buClr>
                <a:srgbClr val="FF0000"/>
              </a:buClr>
            </a:pPr>
            <a:r>
              <a:rPr lang="zh-CN" altLang="en-US" b="1" dirty="0"/>
              <a:t>调用函数的基本语法</a:t>
            </a:r>
            <a:r>
              <a:rPr lang="zh-CN" altLang="en-US" sz="3900" b="1" dirty="0"/>
              <a:t>：</a:t>
            </a:r>
            <a:endParaRPr lang="zh-CN" altLang="en-US" sz="3900" b="1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函数名</a:t>
            </a:r>
            <a:r>
              <a:rPr lang="en-US" altLang="zh-CN" sz="3000" b="1" dirty="0">
                <a:solidFill>
                  <a:srgbClr val="000000"/>
                </a:solidFill>
              </a:rPr>
              <a:t>(</a:t>
            </a:r>
            <a:r>
              <a:rPr lang="zh-CN" altLang="en-US" sz="3000" b="1" dirty="0">
                <a:solidFill>
                  <a:srgbClr val="000000"/>
                </a:solidFill>
              </a:rPr>
              <a:t>[实参列表]</a:t>
            </a:r>
            <a:r>
              <a:rPr lang="en-US" altLang="zh-CN" sz="3000" b="1" dirty="0">
                <a:solidFill>
                  <a:srgbClr val="000000"/>
                </a:solidFill>
              </a:rPr>
              <a:t>)</a:t>
            </a:r>
            <a:endParaRPr lang="en-US" altLang="zh-CN" sz="3000" b="1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对象</a:t>
            </a:r>
            <a:r>
              <a:rPr lang="en-US" altLang="zh-CN" sz="3000" b="1" dirty="0">
                <a:solidFill>
                  <a:srgbClr val="000000"/>
                </a:solidFill>
              </a:rPr>
              <a:t>.</a:t>
            </a:r>
            <a:r>
              <a:rPr lang="zh-CN" altLang="zh-CN" sz="3000" b="1" dirty="0">
                <a:solidFill>
                  <a:srgbClr val="000000"/>
                </a:solidFill>
              </a:rPr>
              <a:t>事件属性</a:t>
            </a:r>
            <a:r>
              <a:rPr lang="en-US" altLang="zh-CN" sz="3000" b="1" dirty="0">
                <a:solidFill>
                  <a:srgbClr val="000000"/>
                </a:solidFill>
              </a:rPr>
              <a:t>=</a:t>
            </a:r>
            <a:r>
              <a:rPr lang="zh-CN" altLang="en-US" sz="3000" b="1" dirty="0">
                <a:solidFill>
                  <a:srgbClr val="000000"/>
                </a:solidFill>
              </a:rPr>
              <a:t>函数名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语法说明：</a:t>
            </a:r>
            <a:endParaRPr lang="zh-CN" altLang="en-US" b="1" dirty="0">
              <a:solidFill>
                <a:schemeClr val="tx1"/>
              </a:solidFill>
              <a:effectLst/>
            </a:endParaRPr>
          </a:p>
          <a:p>
            <a:pPr marL="0" lvl="0" indent="0">
              <a:buClr>
                <a:srgbClr val="FF0000"/>
              </a:buClr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函数调用时的实参数目通常和虚参对数目一致，如果实参数少于虚参数，则没有的实参的值将指定为undefined。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72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7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7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72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58420" y="717550"/>
          <a:ext cx="905954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48625" imgH="6372225" progId="Paint.Picture">
                  <p:embed/>
                </p:oleObj>
              </mc:Choice>
              <mc:Fallback>
                <p:oleObj name="" r:id="rId1" imgW="8048625" imgH="6372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20" y="717550"/>
                        <a:ext cx="905954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标题 779265"/>
          <p:cNvSpPr>
            <a:spLocks noGrp="1"/>
          </p:cNvSpPr>
          <p:nvPr>
            <p:ph type="title"/>
          </p:nvPr>
        </p:nvSpPr>
        <p:spPr>
          <a:xfrm>
            <a:off x="468630" y="0"/>
            <a:ext cx="8229600" cy="649605"/>
          </a:xfrm>
        </p:spPr>
        <p:txBody>
          <a:bodyPr anchor="b"/>
          <a:p>
            <a:r>
              <a:rPr lang="zh-CN" altLang="en-US" sz="3200" b="1" dirty="0">
                <a:solidFill>
                  <a:srgbClr val="003366"/>
                </a:solidFill>
                <a:effectLst/>
              </a:rPr>
              <a:t>直接调用函数示例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9271" name="矩形 779270"/>
          <p:cNvSpPr/>
          <p:nvPr/>
        </p:nvSpPr>
        <p:spPr>
          <a:xfrm>
            <a:off x="58420" y="5023485"/>
            <a:ext cx="2744470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9272" name="矩形 779271"/>
          <p:cNvSpPr/>
          <p:nvPr/>
        </p:nvSpPr>
        <p:spPr>
          <a:xfrm>
            <a:off x="58103" y="5915660"/>
            <a:ext cx="5041900" cy="287338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7260" y="5478145"/>
            <a:ext cx="1542415" cy="25590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7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300990" y="769620"/>
          <a:ext cx="8529320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810500" imgH="3867150" progId="Paint.Picture">
                  <p:embed/>
                </p:oleObj>
              </mc:Choice>
              <mc:Fallback>
                <p:oleObj name="" r:id="rId1" imgW="7810500" imgH="3867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90" y="769620"/>
                        <a:ext cx="8529320" cy="559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标题 779265"/>
          <p:cNvSpPr>
            <a:spLocks noGrp="1"/>
          </p:cNvSpPr>
          <p:nvPr>
            <p:ph type="title"/>
          </p:nvPr>
        </p:nvSpPr>
        <p:spPr>
          <a:xfrm>
            <a:off x="468630" y="0"/>
            <a:ext cx="8229600" cy="649605"/>
          </a:xfrm>
        </p:spPr>
        <p:txBody>
          <a:bodyPr anchor="b"/>
          <a:p>
            <a:r>
              <a:rPr lang="zh-CN" altLang="en-US" sz="3200" b="1" dirty="0">
                <a:solidFill>
                  <a:srgbClr val="003366"/>
                </a:solidFill>
                <a:effectLst/>
              </a:rPr>
              <a:t>事件响应调用函数示例一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1005" y="4973955"/>
            <a:ext cx="3040380" cy="37084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1256</Words>
  <Application>WPS 演示</Application>
  <PresentationFormat>在屏幕上显示</PresentationFormat>
  <Paragraphs>87</Paragraphs>
  <Slides>16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Times New Roman</vt:lpstr>
      <vt:lpstr>Wingdings</vt:lpstr>
      <vt:lpstr>方正书宋简体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第16讲 脚本函数</vt:lpstr>
      <vt:lpstr>16.1 脚本函数概述</vt:lpstr>
      <vt:lpstr>16.2 函数定义</vt:lpstr>
      <vt:lpstr>16.2 函数定义（续）</vt:lpstr>
      <vt:lpstr>定义函数示例</vt:lpstr>
      <vt:lpstr>16.3 调用函数</vt:lpstr>
      <vt:lpstr>PowerPoint 演示文稿</vt:lpstr>
      <vt:lpstr>直接调用函数示例</vt:lpstr>
      <vt:lpstr>事件响应调用函数示例一</vt:lpstr>
      <vt:lpstr>事件响应调用函数示例二</vt:lpstr>
      <vt:lpstr>16.5 this指向</vt:lpstr>
      <vt:lpstr>this指向示例</vt:lpstr>
      <vt:lpstr>16.5 常用内置函数</vt:lpstr>
      <vt:lpstr>数值判断函数isNaN()示例</vt:lpstr>
      <vt:lpstr>转成整数函数parseInt()示例</vt:lpstr>
      <vt:lpstr>转成浮点数函数parseFloat()示例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1218</cp:revision>
  <dcterms:created xsi:type="dcterms:W3CDTF">2004-09-29T10:46:00Z</dcterms:created>
  <dcterms:modified xsi:type="dcterms:W3CDTF">2020-08-31T15:35:56Z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