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387" r:id="rId4"/>
    <p:sldId id="692" r:id="rId5"/>
    <p:sldId id="686" r:id="rId7"/>
    <p:sldId id="688" r:id="rId8"/>
    <p:sldId id="689" r:id="rId9"/>
    <p:sldId id="761" r:id="rId10"/>
    <p:sldId id="762" r:id="rId11"/>
    <p:sldId id="763" r:id="rId12"/>
    <p:sldId id="764" r:id="rId13"/>
    <p:sldId id="765" r:id="rId14"/>
    <p:sldId id="766" r:id="rId15"/>
    <p:sldId id="768" r:id="rId16"/>
    <p:sldId id="767" r:id="rId17"/>
    <p:sldId id="769" r:id="rId18"/>
    <p:sldId id="770" r:id="rId19"/>
    <p:sldId id="771" r:id="rId20"/>
    <p:sldId id="773" r:id="rId21"/>
    <p:sldId id="772" r:id="rId22"/>
    <p:sldId id="775" r:id="rId23"/>
    <p:sldId id="776" r:id="rId2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3300"/>
    <a:srgbClr val="333300"/>
    <a:srgbClr val="0000FF"/>
    <a:srgbClr val="003366"/>
    <a:srgbClr val="E7EAE6"/>
    <a:srgbClr val="CFD4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83"/>
    <p:restoredTop sz="93929"/>
  </p:normalViewPr>
  <p:slideViewPr>
    <p:cSldViewPr showGuides="1">
      <p:cViewPr varScale="1">
        <p:scale>
          <a:sx n="74" d="100"/>
          <a:sy n="74"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3650" name="页眉占位符 28364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83651" name="日期占位符 283650"/>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283652" name="幻灯片图像占位符 28365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83653" name="文本占位符 28365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3654" name="页脚占位符 28365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283655" name="灯片编号占位符 28365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815107" name="Rectangle 2"/>
          <p:cNvSpPr>
            <a:spLocks noRot="1" noTextEdit="1"/>
          </p:cNvSpPr>
          <p:nvPr>
            <p:ph type="sldImg"/>
          </p:nvPr>
        </p:nvSpPr>
        <p:spPr>
          <a:ln>
            <a:solidFill>
              <a:srgbClr val="000000">
                <a:alpha val="100000"/>
              </a:srgbClr>
            </a:solidFill>
            <a:miter lim="800000"/>
          </a:ln>
        </p:spPr>
      </p:sp>
      <p:sp>
        <p:nvSpPr>
          <p:cNvPr id="815108" name="Rectangle 3"/>
          <p:cNvSpPr>
            <a:spLocks noGrp="1"/>
          </p:cNvSpPr>
          <p:nvPr>
            <p:ph type="body" idx="1"/>
          </p:nvPr>
        </p:nvSpPr>
        <p:spPr/>
        <p:txBody>
          <a:bodyPr vert="horz" wrap="square" lIns="91440" tIns="45720" rIns="91440" bIns="45720" anchor="t"/>
          <a:p>
            <a:pPr lvl="0"/>
            <a:endParaRPr lang="zh-CN"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3842" name="幻灯片图像占位符 1"/>
          <p:cNvSpPr>
            <a:spLocks noGrp="1" noRot="1" noChangeAspect="1" noTextEdit="1"/>
          </p:cNvSpPr>
          <p:nvPr>
            <p:ph type="sldImg"/>
          </p:nvPr>
        </p:nvSpPr>
        <p:spPr>
          <a:ln>
            <a:solidFill>
              <a:srgbClr val="000000">
                <a:alpha val="100000"/>
              </a:srgbClr>
            </a:solidFill>
            <a:miter lim="800000"/>
          </a:ln>
        </p:spPr>
      </p:sp>
      <p:sp>
        <p:nvSpPr>
          <p:cNvPr id="803843" name="备注占位符 2"/>
          <p:cNvSpPr>
            <a:spLocks noGrp="1"/>
          </p:cNvSpPr>
          <p:nvPr>
            <p:ph type="body" idx="1"/>
          </p:nvPr>
        </p:nvSpPr>
        <p:spPr/>
        <p:txBody>
          <a:bodyPr vert="horz" wrap="square" lIns="91440" tIns="45720" rIns="91440" bIns="45720" anchor="t"/>
          <a:p>
            <a:pPr lvl="0"/>
            <a:endParaRPr dirty="0"/>
          </a:p>
        </p:txBody>
      </p:sp>
      <p:sp>
        <p:nvSpPr>
          <p:cNvPr id="4" name="灯片编号占位符 3"/>
          <p:cNvSpPr txBox="1">
            <a:spLocks noGrp="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3842" name="幻灯片图像占位符 1"/>
          <p:cNvSpPr>
            <a:spLocks noGrp="1" noRot="1" noChangeAspect="1" noTextEdit="1"/>
          </p:cNvSpPr>
          <p:nvPr>
            <p:ph type="sldImg"/>
          </p:nvPr>
        </p:nvSpPr>
        <p:spPr>
          <a:ln>
            <a:solidFill>
              <a:srgbClr val="000000">
                <a:alpha val="100000"/>
              </a:srgbClr>
            </a:solidFill>
            <a:miter lim="800000"/>
          </a:ln>
        </p:spPr>
      </p:sp>
      <p:sp>
        <p:nvSpPr>
          <p:cNvPr id="803843" name="备注占位符 2"/>
          <p:cNvSpPr>
            <a:spLocks noGrp="1"/>
          </p:cNvSpPr>
          <p:nvPr>
            <p:ph type="body" idx="1"/>
          </p:nvPr>
        </p:nvSpPr>
        <p:spPr/>
        <p:txBody>
          <a:bodyPr vert="horz" wrap="square" lIns="91440" tIns="45720" rIns="91440" bIns="45720" anchor="t"/>
          <a:p>
            <a:pPr lvl="0"/>
            <a:endParaRPr dirty="0"/>
          </a:p>
        </p:txBody>
      </p:sp>
      <p:sp>
        <p:nvSpPr>
          <p:cNvPr id="4" name="灯片编号占位符 3"/>
          <p:cNvSpPr txBox="1">
            <a:spLocks noGrp="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3842" name="幻灯片图像占位符 1"/>
          <p:cNvSpPr>
            <a:spLocks noGrp="1" noRot="1" noChangeAspect="1" noTextEdit="1"/>
          </p:cNvSpPr>
          <p:nvPr>
            <p:ph type="sldImg"/>
          </p:nvPr>
        </p:nvSpPr>
        <p:spPr>
          <a:ln>
            <a:solidFill>
              <a:srgbClr val="000000">
                <a:alpha val="100000"/>
              </a:srgbClr>
            </a:solidFill>
            <a:miter lim="800000"/>
          </a:ln>
        </p:spPr>
      </p:sp>
      <p:sp>
        <p:nvSpPr>
          <p:cNvPr id="803843" name="备注占位符 2"/>
          <p:cNvSpPr>
            <a:spLocks noGrp="1"/>
          </p:cNvSpPr>
          <p:nvPr>
            <p:ph type="body" idx="1"/>
          </p:nvPr>
        </p:nvSpPr>
        <p:spPr/>
        <p:txBody>
          <a:bodyPr vert="horz" wrap="square" lIns="91440" tIns="45720" rIns="91440" bIns="45720" anchor="t"/>
          <a:p>
            <a:pPr lvl="0"/>
            <a:endParaRPr dirty="0"/>
          </a:p>
        </p:txBody>
      </p:sp>
      <p:sp>
        <p:nvSpPr>
          <p:cNvPr id="4" name="灯片编号占位符 3"/>
          <p:cNvSpPr txBox="1">
            <a:spLocks noGrp="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799747" name="Rectangle 2"/>
          <p:cNvSpPr>
            <a:spLocks noRot="1" noTextEdit="1"/>
          </p:cNvSpPr>
          <p:nvPr>
            <p:ph type="sldImg"/>
          </p:nvPr>
        </p:nvSpPr>
        <p:spPr>
          <a:ln>
            <a:solidFill>
              <a:srgbClr val="000000">
                <a:alpha val="100000"/>
              </a:srgbClr>
            </a:solidFill>
            <a:miter lim="800000"/>
          </a:ln>
        </p:spPr>
      </p:sp>
      <p:sp>
        <p:nvSpPr>
          <p:cNvPr id="799748" name="Rectangle 3"/>
          <p:cNvSpPr>
            <a:spLocks noGrp="1"/>
          </p:cNvSpPr>
          <p:nvPr>
            <p:ph type="body" idx="1"/>
          </p:nvPr>
        </p:nvSpPr>
        <p:spPr/>
        <p:txBody>
          <a:bodyPr vert="horz" wrap="square" lIns="91440" tIns="45720" rIns="91440" bIns="45720" anchor="t"/>
          <a:p>
            <a:pPr lvl="0"/>
            <a:endParaRPr lang="zh-CN"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3842" name="幻灯片图像占位符 1"/>
          <p:cNvSpPr>
            <a:spLocks noGrp="1" noRot="1" noChangeAspect="1" noTextEdit="1"/>
          </p:cNvSpPr>
          <p:nvPr>
            <p:ph type="sldImg"/>
          </p:nvPr>
        </p:nvSpPr>
        <p:spPr>
          <a:ln>
            <a:solidFill>
              <a:srgbClr val="000000">
                <a:alpha val="100000"/>
              </a:srgbClr>
            </a:solidFill>
            <a:miter lim="800000"/>
          </a:ln>
        </p:spPr>
      </p:sp>
      <p:sp>
        <p:nvSpPr>
          <p:cNvPr id="803843" name="备注占位符 2"/>
          <p:cNvSpPr>
            <a:spLocks noGrp="1"/>
          </p:cNvSpPr>
          <p:nvPr>
            <p:ph type="body" idx="1"/>
          </p:nvPr>
        </p:nvSpPr>
        <p:spPr/>
        <p:txBody>
          <a:bodyPr vert="horz" wrap="square" lIns="91440" tIns="45720" rIns="91440" bIns="45720" anchor="t"/>
          <a:p>
            <a:pPr lvl="0"/>
            <a:endParaRPr dirty="0"/>
          </a:p>
        </p:txBody>
      </p:sp>
      <p:sp>
        <p:nvSpPr>
          <p:cNvPr id="4" name="灯片编号占位符 3"/>
          <p:cNvSpPr txBox="1">
            <a:spLocks noGrp="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799747" name="Rectangle 2"/>
          <p:cNvSpPr>
            <a:spLocks noRot="1" noTextEdit="1"/>
          </p:cNvSpPr>
          <p:nvPr>
            <p:ph type="sldImg"/>
          </p:nvPr>
        </p:nvSpPr>
        <p:spPr>
          <a:ln>
            <a:solidFill>
              <a:srgbClr val="000000">
                <a:alpha val="100000"/>
              </a:srgbClr>
            </a:solidFill>
            <a:miter lim="800000"/>
          </a:ln>
        </p:spPr>
      </p:sp>
      <p:sp>
        <p:nvSpPr>
          <p:cNvPr id="799748" name="Rectangle 3"/>
          <p:cNvSpPr>
            <a:spLocks noGrp="1"/>
          </p:cNvSpPr>
          <p:nvPr>
            <p:ph type="body" idx="1"/>
          </p:nvPr>
        </p:nvSpPr>
        <p:spPr/>
        <p:txBody>
          <a:bodyPr vert="horz" wrap="square" lIns="91440" tIns="45720" rIns="91440" bIns="45720" anchor="t"/>
          <a:p>
            <a:pPr lvl="0"/>
            <a:endParaRPr lang="zh-CN" altLang="zh-CN"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3842" name="幻灯片图像占位符 1"/>
          <p:cNvSpPr>
            <a:spLocks noGrp="1" noRot="1" noChangeAspect="1" noTextEdit="1"/>
          </p:cNvSpPr>
          <p:nvPr>
            <p:ph type="sldImg"/>
          </p:nvPr>
        </p:nvSpPr>
        <p:spPr>
          <a:ln>
            <a:solidFill>
              <a:srgbClr val="000000">
                <a:alpha val="100000"/>
              </a:srgbClr>
            </a:solidFill>
            <a:miter lim="800000"/>
          </a:ln>
        </p:spPr>
      </p:sp>
      <p:sp>
        <p:nvSpPr>
          <p:cNvPr id="803843" name="备注占位符 2"/>
          <p:cNvSpPr>
            <a:spLocks noGrp="1"/>
          </p:cNvSpPr>
          <p:nvPr>
            <p:ph type="body" idx="1"/>
          </p:nvPr>
        </p:nvSpPr>
        <p:spPr/>
        <p:txBody>
          <a:bodyPr vert="horz" wrap="square" lIns="91440" tIns="45720" rIns="91440" bIns="45720" anchor="t"/>
          <a:p>
            <a:pPr lvl="0"/>
            <a:endParaRPr dirty="0"/>
          </a:p>
        </p:txBody>
      </p:sp>
      <p:sp>
        <p:nvSpPr>
          <p:cNvPr id="4" name="灯片编号占位符 3"/>
          <p:cNvSpPr txBox="1">
            <a:spLocks noGrp="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5890" name="幻灯片图像占位符 1"/>
          <p:cNvSpPr>
            <a:spLocks noGrp="1" noRot="1" noChangeAspect="1" noTextEdit="1"/>
          </p:cNvSpPr>
          <p:nvPr>
            <p:ph type="sldImg"/>
          </p:nvPr>
        </p:nvSpPr>
        <p:spPr>
          <a:ln>
            <a:solidFill>
              <a:srgbClr val="000000">
                <a:alpha val="100000"/>
              </a:srgbClr>
            </a:solidFill>
            <a:miter lim="800000"/>
          </a:ln>
        </p:spPr>
      </p:sp>
      <p:sp>
        <p:nvSpPr>
          <p:cNvPr id="805891" name="备注占位符 2"/>
          <p:cNvSpPr>
            <a:spLocks noGrp="1"/>
          </p:cNvSpPr>
          <p:nvPr>
            <p:ph type="body" idx="1"/>
          </p:nvPr>
        </p:nvSpPr>
        <p:spPr/>
        <p:txBody>
          <a:bodyPr vert="horz" wrap="square" lIns="91440" tIns="45720" rIns="91440" bIns="45720" anchor="t"/>
          <a:p>
            <a:pPr lvl="0"/>
            <a:endParaRPr dirty="0"/>
          </a:p>
        </p:txBody>
      </p:sp>
      <p:sp>
        <p:nvSpPr>
          <p:cNvPr id="4" name="灯片编号占位符 3"/>
          <p:cNvSpPr txBox="1">
            <a:spLocks noGrp="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5890" name="幻灯片图像占位符 1"/>
          <p:cNvSpPr>
            <a:spLocks noGrp="1" noRot="1" noChangeAspect="1" noTextEdit="1"/>
          </p:cNvSpPr>
          <p:nvPr>
            <p:ph type="sldImg"/>
          </p:nvPr>
        </p:nvSpPr>
        <p:spPr>
          <a:ln>
            <a:solidFill>
              <a:srgbClr val="000000">
                <a:alpha val="100000"/>
              </a:srgbClr>
            </a:solidFill>
            <a:miter lim="800000"/>
          </a:ln>
        </p:spPr>
      </p:sp>
      <p:sp>
        <p:nvSpPr>
          <p:cNvPr id="805891" name="备注占位符 2"/>
          <p:cNvSpPr>
            <a:spLocks noGrp="1"/>
          </p:cNvSpPr>
          <p:nvPr>
            <p:ph type="body" idx="1"/>
          </p:nvPr>
        </p:nvSpPr>
        <p:spPr/>
        <p:txBody>
          <a:bodyPr vert="horz" wrap="square" lIns="91440" tIns="45720" rIns="91440" bIns="45720" anchor="t"/>
          <a:p>
            <a:pPr lvl="0"/>
            <a:endParaRPr dirty="0"/>
          </a:p>
        </p:txBody>
      </p:sp>
      <p:sp>
        <p:nvSpPr>
          <p:cNvPr id="4" name="灯片编号占位符 3"/>
          <p:cNvSpPr txBox="1">
            <a:spLocks noGrp="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5890" name="幻灯片图像占位符 1"/>
          <p:cNvSpPr>
            <a:spLocks noGrp="1" noRot="1" noChangeAspect="1" noTextEdit="1"/>
          </p:cNvSpPr>
          <p:nvPr>
            <p:ph type="sldImg"/>
          </p:nvPr>
        </p:nvSpPr>
        <p:spPr>
          <a:ln>
            <a:solidFill>
              <a:srgbClr val="000000">
                <a:alpha val="100000"/>
              </a:srgbClr>
            </a:solidFill>
            <a:miter lim="800000"/>
          </a:ln>
        </p:spPr>
      </p:sp>
      <p:sp>
        <p:nvSpPr>
          <p:cNvPr id="805891" name="备注占位符 2"/>
          <p:cNvSpPr>
            <a:spLocks noGrp="1"/>
          </p:cNvSpPr>
          <p:nvPr>
            <p:ph type="body" idx="1"/>
          </p:nvPr>
        </p:nvSpPr>
        <p:spPr/>
        <p:txBody>
          <a:bodyPr vert="horz" wrap="square" lIns="91440" tIns="45720" rIns="91440" bIns="45720" anchor="t"/>
          <a:p>
            <a:pPr lvl="0"/>
            <a:endParaRPr dirty="0"/>
          </a:p>
        </p:txBody>
      </p:sp>
      <p:sp>
        <p:nvSpPr>
          <p:cNvPr id="4" name="灯片编号占位符 3"/>
          <p:cNvSpPr txBox="1">
            <a:spLocks noGrp="1"/>
          </p:cNvSpPr>
          <p:nvPr/>
        </p:nvSpPr>
        <p:spPr>
          <a:xfrm>
            <a:off x="3884613" y="8685213"/>
            <a:ext cx="2971800" cy="457200"/>
          </a:xfrm>
          <a:prstGeom prst="rect">
            <a:avLst/>
          </a:prstGeom>
          <a:noFill/>
        </p:spPr>
        <p:txBody>
          <a:bodyPr vert="horz" lIns="91440" tIns="45720" rIns="91440" bIns="45720" rtlCol="0" anchor="b"/>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5586" name="组合 195585"/>
          <p:cNvGrpSpPr/>
          <p:nvPr/>
        </p:nvGrpSpPr>
        <p:grpSpPr>
          <a:xfrm>
            <a:off x="0" y="0"/>
            <a:ext cx="8805863" cy="6858000"/>
            <a:chOff x="0" y="0"/>
            <a:chExt cx="5547" cy="4320"/>
          </a:xfrm>
        </p:grpSpPr>
        <p:grpSp>
          <p:nvGrpSpPr>
            <p:cNvPr id="195587" name="组合 195586"/>
            <p:cNvGrpSpPr/>
            <p:nvPr userDrawn="1"/>
          </p:nvGrpSpPr>
          <p:grpSpPr>
            <a:xfrm rot="-215207">
              <a:off x="3690" y="234"/>
              <a:ext cx="1857" cy="3625"/>
              <a:chOff x="3010" y="778"/>
              <a:chExt cx="1857" cy="3625"/>
            </a:xfrm>
          </p:grpSpPr>
          <p:sp>
            <p:nvSpPr>
              <p:cNvPr id="195588"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195589"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195590"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195591"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195592"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195593"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195594"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195595"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195596"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195597"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195598"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195599"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195600"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195601" name="组合 195600"/>
            <p:cNvGrpSpPr/>
            <p:nvPr userDrawn="1"/>
          </p:nvGrpSpPr>
          <p:grpSpPr>
            <a:xfrm rot="3220060">
              <a:off x="2631" y="754"/>
              <a:ext cx="569" cy="637"/>
              <a:chOff x="1727" y="866"/>
              <a:chExt cx="129" cy="157"/>
            </a:xfrm>
          </p:grpSpPr>
          <p:sp>
            <p:nvSpPr>
              <p:cNvPr id="195602"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3"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4"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5" name="组合 195604"/>
            <p:cNvGrpSpPr/>
            <p:nvPr userDrawn="1"/>
          </p:nvGrpSpPr>
          <p:grpSpPr>
            <a:xfrm rot="-6691250">
              <a:off x="3636" y="132"/>
              <a:ext cx="356" cy="607"/>
              <a:chOff x="1727" y="866"/>
              <a:chExt cx="129" cy="157"/>
            </a:xfrm>
          </p:grpSpPr>
          <p:sp>
            <p:nvSpPr>
              <p:cNvPr id="195606"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7"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8"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9" name="组合 195608"/>
            <p:cNvGrpSpPr/>
            <p:nvPr userDrawn="1"/>
          </p:nvGrpSpPr>
          <p:grpSpPr>
            <a:xfrm rot="-13075160">
              <a:off x="668" y="3321"/>
              <a:ext cx="501" cy="502"/>
              <a:chOff x="1727" y="866"/>
              <a:chExt cx="129" cy="157"/>
            </a:xfrm>
          </p:grpSpPr>
          <p:sp>
            <p:nvSpPr>
              <p:cNvPr id="195610"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1"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2"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3" name="组合 195612"/>
            <p:cNvGrpSpPr/>
            <p:nvPr userDrawn="1"/>
          </p:nvGrpSpPr>
          <p:grpSpPr>
            <a:xfrm rot="4106450" flipH="1">
              <a:off x="393" y="261"/>
              <a:ext cx="709" cy="892"/>
              <a:chOff x="1727" y="866"/>
              <a:chExt cx="129" cy="157"/>
            </a:xfrm>
          </p:grpSpPr>
          <p:sp>
            <p:nvSpPr>
              <p:cNvPr id="195614"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5"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6"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7" name="组合 195616"/>
            <p:cNvGrpSpPr/>
            <p:nvPr userDrawn="1"/>
          </p:nvGrpSpPr>
          <p:grpSpPr>
            <a:xfrm rot="10015322" flipH="1">
              <a:off x="4625" y="2382"/>
              <a:ext cx="709" cy="892"/>
              <a:chOff x="1727" y="866"/>
              <a:chExt cx="129" cy="157"/>
            </a:xfrm>
          </p:grpSpPr>
          <p:sp>
            <p:nvSpPr>
              <p:cNvPr id="195618"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9"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20"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5621"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195622" name="任意多边形 195621"/>
            <p:cNvSpPr/>
            <p:nvPr userDrawn="1"/>
          </p:nvSpPr>
          <p:spPr>
            <a:xfrm rot="-11767473"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5623" name="任意多边形 195622"/>
            <p:cNvSpPr/>
            <p:nvPr userDrawn="1"/>
          </p:nvSpPr>
          <p:spPr>
            <a:xfrm rot="-11767473"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5624" name="任意多边形 195623"/>
            <p:cNvSpPr/>
            <p:nvPr userDrawn="1"/>
          </p:nvSpPr>
          <p:spPr>
            <a:xfrm rot="-11767473"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5625"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195626" name="任意多边形 195625"/>
            <p:cNvSpPr/>
            <p:nvPr userDrawn="1"/>
          </p:nvSpPr>
          <p:spPr>
            <a:xfrm rot="-11767473"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195627"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endParaRPr lang="zh-CN" altLang="en-US"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endParaRPr lang="zh-CN" altLang="en-US"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a:r>
              <a:rPr lang="zh-CN" altLang="en-US" dirty="0"/>
              <a:t>单击此处编辑母版标题样式</a:t>
            </a:r>
            <a:endParaRPr lang="zh-CN" altLang="en-US"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a:r>
              <a:rPr lang="zh-CN" altLang="en-US" dirty="0"/>
              <a:t>单击此处编辑母版副标题样式</a:t>
            </a:r>
            <a:endParaRPr lang="zh-CN" altLang="en-US" dirty="0"/>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63439"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5586" name="组合 195585"/>
          <p:cNvGrpSpPr/>
          <p:nvPr/>
        </p:nvGrpSpPr>
        <p:grpSpPr>
          <a:xfrm>
            <a:off x="0" y="0"/>
            <a:ext cx="8805863" cy="6858000"/>
            <a:chOff x="0" y="0"/>
            <a:chExt cx="5547" cy="4320"/>
          </a:xfrm>
        </p:grpSpPr>
        <p:grpSp>
          <p:nvGrpSpPr>
            <p:cNvPr id="195587" name="组合 195586"/>
            <p:cNvGrpSpPr/>
            <p:nvPr userDrawn="1"/>
          </p:nvGrpSpPr>
          <p:grpSpPr>
            <a:xfrm rot="-215207">
              <a:off x="3690" y="234"/>
              <a:ext cx="1857" cy="3625"/>
              <a:chOff x="3010" y="778"/>
              <a:chExt cx="1857" cy="3625"/>
            </a:xfrm>
          </p:grpSpPr>
          <p:sp>
            <p:nvSpPr>
              <p:cNvPr id="195588"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195589"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195590"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195591"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195592"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195593"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195594"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195595"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195596"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195597"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195598"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195599"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195600"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195601" name="组合 195600"/>
            <p:cNvGrpSpPr/>
            <p:nvPr userDrawn="1"/>
          </p:nvGrpSpPr>
          <p:grpSpPr>
            <a:xfrm rot="3220060">
              <a:off x="2631" y="754"/>
              <a:ext cx="569" cy="637"/>
              <a:chOff x="1727" y="866"/>
              <a:chExt cx="129" cy="157"/>
            </a:xfrm>
          </p:grpSpPr>
          <p:sp>
            <p:nvSpPr>
              <p:cNvPr id="195602"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3"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4"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5" name="组合 195604"/>
            <p:cNvGrpSpPr/>
            <p:nvPr userDrawn="1"/>
          </p:nvGrpSpPr>
          <p:grpSpPr>
            <a:xfrm rot="-6691250">
              <a:off x="3636" y="132"/>
              <a:ext cx="356" cy="607"/>
              <a:chOff x="1727" y="866"/>
              <a:chExt cx="129" cy="157"/>
            </a:xfrm>
          </p:grpSpPr>
          <p:sp>
            <p:nvSpPr>
              <p:cNvPr id="195606"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7"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8"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9" name="组合 195608"/>
            <p:cNvGrpSpPr/>
            <p:nvPr userDrawn="1"/>
          </p:nvGrpSpPr>
          <p:grpSpPr>
            <a:xfrm rot="-13075160">
              <a:off x="668" y="3321"/>
              <a:ext cx="501" cy="502"/>
              <a:chOff x="1727" y="866"/>
              <a:chExt cx="129" cy="157"/>
            </a:xfrm>
          </p:grpSpPr>
          <p:sp>
            <p:nvSpPr>
              <p:cNvPr id="195610"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1"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2"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3" name="组合 195612"/>
            <p:cNvGrpSpPr/>
            <p:nvPr userDrawn="1"/>
          </p:nvGrpSpPr>
          <p:grpSpPr>
            <a:xfrm rot="4106450" flipH="1">
              <a:off x="393" y="261"/>
              <a:ext cx="709" cy="892"/>
              <a:chOff x="1727" y="866"/>
              <a:chExt cx="129" cy="157"/>
            </a:xfrm>
          </p:grpSpPr>
          <p:sp>
            <p:nvSpPr>
              <p:cNvPr id="195614"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5"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6"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7" name="组合 195616"/>
            <p:cNvGrpSpPr/>
            <p:nvPr userDrawn="1"/>
          </p:nvGrpSpPr>
          <p:grpSpPr>
            <a:xfrm rot="10015322" flipH="1">
              <a:off x="4625" y="2382"/>
              <a:ext cx="709" cy="892"/>
              <a:chOff x="1727" y="866"/>
              <a:chExt cx="129" cy="157"/>
            </a:xfrm>
          </p:grpSpPr>
          <p:sp>
            <p:nvSpPr>
              <p:cNvPr id="195618"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9"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20"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5621"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195622" name="任意多边形 195621"/>
            <p:cNvSpPr/>
            <p:nvPr userDrawn="1"/>
          </p:nvSpPr>
          <p:spPr>
            <a:xfrm rot="-11767473"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5623" name="任意多边形 195622"/>
            <p:cNvSpPr/>
            <p:nvPr userDrawn="1"/>
          </p:nvSpPr>
          <p:spPr>
            <a:xfrm rot="-11767473"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5624" name="任意多边形 195623"/>
            <p:cNvSpPr/>
            <p:nvPr userDrawn="1"/>
          </p:nvSpPr>
          <p:spPr>
            <a:xfrm rot="-11767473"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5625"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195626" name="任意多边形 195625"/>
            <p:cNvSpPr/>
            <p:nvPr userDrawn="1"/>
          </p:nvSpPr>
          <p:spPr>
            <a:xfrm rot="-11767473"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195627"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endParaRPr lang="zh-CN" altLang="en-US"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endParaRPr lang="zh-CN" altLang="en-US"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a:r>
              <a:rPr lang="zh-CN" altLang="en-US" dirty="0"/>
              <a:t>单击此处编辑母版标题样式</a:t>
            </a:r>
            <a:endParaRPr lang="zh-CN" altLang="en-US"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a:r>
              <a:rPr lang="zh-CN" altLang="en-US" dirty="0"/>
              <a:t>单击此处编辑母版副标题样式</a:t>
            </a:r>
            <a:endParaRPr lang="zh-CN" altLang="en-US" dirty="0"/>
          </a:p>
        </p:txBody>
      </p:sp>
    </p:spTree>
  </p:cSld>
  <p:clrMapOvr>
    <a:masterClrMapping/>
  </p:clrMapOvr>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63439"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94562" name="组合 194561"/>
          <p:cNvGrpSpPr/>
          <p:nvPr/>
        </p:nvGrpSpPr>
        <p:grpSpPr>
          <a:xfrm>
            <a:off x="-7937" y="0"/>
            <a:ext cx="2833687" cy="6856413"/>
            <a:chOff x="-5" y="0"/>
            <a:chExt cx="1785" cy="4319"/>
          </a:xfrm>
        </p:grpSpPr>
        <p:sp>
          <p:nvSpPr>
            <p:cNvPr id="194563"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94564" name="组合 194563"/>
            <p:cNvGrpSpPr/>
            <p:nvPr/>
          </p:nvGrpSpPr>
          <p:grpSpPr>
            <a:xfrm rot="-6635092" flipH="1">
              <a:off x="104" y="2441"/>
              <a:ext cx="452" cy="444"/>
              <a:chOff x="1727" y="866"/>
              <a:chExt cx="129" cy="157"/>
            </a:xfrm>
          </p:grpSpPr>
          <p:sp>
            <p:nvSpPr>
              <p:cNvPr id="194565"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66"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67"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68"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94569" name="组合 194568"/>
            <p:cNvGrpSpPr/>
            <p:nvPr/>
          </p:nvGrpSpPr>
          <p:grpSpPr>
            <a:xfrm rot="416244">
              <a:off x="9" y="1746"/>
              <a:ext cx="1771" cy="1741"/>
              <a:chOff x="41" y="2787"/>
              <a:chExt cx="902" cy="833"/>
            </a:xfrm>
          </p:grpSpPr>
          <p:sp>
            <p:nvSpPr>
              <p:cNvPr id="194570"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94571"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94572"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94573"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94574"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94575" name="组合 194574"/>
              <p:cNvGrpSpPr/>
              <p:nvPr userDrawn="1"/>
            </p:nvGrpSpPr>
            <p:grpSpPr>
              <a:xfrm rot="10886446" flipH="1">
                <a:off x="335" y="3251"/>
                <a:ext cx="608" cy="369"/>
                <a:chOff x="-366" y="1704"/>
                <a:chExt cx="608" cy="369"/>
              </a:xfrm>
            </p:grpSpPr>
            <p:sp>
              <p:nvSpPr>
                <p:cNvPr id="194576" name="任意多边形 194575"/>
                <p:cNvSpPr/>
                <p:nvPr userDrawn="1"/>
              </p:nvSpPr>
              <p:spPr>
                <a:xfrm rot="4200091">
                  <a:off x="-242" y="1806"/>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94577" name="任意多边形 194576"/>
                <p:cNvSpPr/>
                <p:nvPr userDrawn="1"/>
              </p:nvSpPr>
              <p:spPr>
                <a:xfrm rot="4200091">
                  <a:off x="124" y="1760"/>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94578" name="任意多边形 194577"/>
                <p:cNvSpPr/>
                <p:nvPr userDrawn="1"/>
              </p:nvSpPr>
              <p:spPr>
                <a:xfrm rot="4200091">
                  <a:off x="198" y="1720"/>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94579" name="组合 194578"/>
            <p:cNvGrpSpPr/>
            <p:nvPr/>
          </p:nvGrpSpPr>
          <p:grpSpPr>
            <a:xfrm rot="-15351438">
              <a:off x="343" y="3854"/>
              <a:ext cx="392" cy="424"/>
              <a:chOff x="1727" y="866"/>
              <a:chExt cx="129" cy="157"/>
            </a:xfrm>
          </p:grpSpPr>
          <p:sp>
            <p:nvSpPr>
              <p:cNvPr id="194580"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1"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2"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3" name="组合 194582"/>
            <p:cNvGrpSpPr/>
            <p:nvPr/>
          </p:nvGrpSpPr>
          <p:grpSpPr>
            <a:xfrm rot="5003157">
              <a:off x="249" y="1102"/>
              <a:ext cx="412" cy="500"/>
              <a:chOff x="1727" y="866"/>
              <a:chExt cx="129" cy="157"/>
            </a:xfrm>
          </p:grpSpPr>
          <p:sp>
            <p:nvSpPr>
              <p:cNvPr id="194584"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5"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6"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7" name="组合 194586"/>
            <p:cNvGrpSpPr/>
            <p:nvPr/>
          </p:nvGrpSpPr>
          <p:grpSpPr>
            <a:xfrm>
              <a:off x="815" y="0"/>
              <a:ext cx="345" cy="367"/>
              <a:chOff x="1727" y="866"/>
              <a:chExt cx="129" cy="157"/>
            </a:xfrm>
          </p:grpSpPr>
          <p:sp>
            <p:nvSpPr>
              <p:cNvPr id="194588"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9"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90"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91"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94592"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94593"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94594"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94595"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94596"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94597"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94598"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4599"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4600"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94601"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4602"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94603"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94604"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7" cy="1314450"/>
          </a:xfrm>
          <a:prstGeom prst="rect">
            <a:avLst/>
          </a:prstGeom>
          <a:noFill/>
          <a:ln w="9525">
            <a:noFill/>
          </a:ln>
        </p:spPr>
        <p:txBody>
          <a:bodyPr anchor="b"/>
          <a:p>
            <a:pPr lvl="0"/>
            <a:r>
              <a:rPr lang="zh-CN" altLang="en-US" dirty="0"/>
              <a:t>单击此处编辑母版标题样式</a:t>
            </a:r>
            <a:endParaRPr lang="zh-CN" altLang="en-US" dirty="0"/>
          </a:p>
        </p:txBody>
      </p:sp>
      <p:sp>
        <p:nvSpPr>
          <p:cNvPr id="194606" name="文本占位符 194605"/>
          <p:cNvSpPr>
            <a:spLocks noGrp="1"/>
          </p:cNvSpPr>
          <p:nvPr>
            <p:ph type="body" idx="1"/>
          </p:nvPr>
        </p:nvSpPr>
        <p:spPr>
          <a:xfrm>
            <a:off x="457200" y="1600200"/>
            <a:ext cx="8229600" cy="4456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a:endParaRPr lang="zh-CN" altLang="en-US"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a:endParaRPr lang="zh-CN" altLang="en-US"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94562" name="组合 194561"/>
          <p:cNvGrpSpPr/>
          <p:nvPr/>
        </p:nvGrpSpPr>
        <p:grpSpPr>
          <a:xfrm>
            <a:off x="-7937" y="0"/>
            <a:ext cx="2833687" cy="6856413"/>
            <a:chOff x="-5" y="0"/>
            <a:chExt cx="1785" cy="4319"/>
          </a:xfrm>
        </p:grpSpPr>
        <p:sp>
          <p:nvSpPr>
            <p:cNvPr id="194563"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94564" name="组合 194563"/>
            <p:cNvGrpSpPr/>
            <p:nvPr/>
          </p:nvGrpSpPr>
          <p:grpSpPr>
            <a:xfrm rot="-6635092" flipH="1">
              <a:off x="104" y="2441"/>
              <a:ext cx="452" cy="444"/>
              <a:chOff x="1727" y="866"/>
              <a:chExt cx="129" cy="157"/>
            </a:xfrm>
          </p:grpSpPr>
          <p:sp>
            <p:nvSpPr>
              <p:cNvPr id="194565"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66"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67"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68"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94569" name="组合 194568"/>
            <p:cNvGrpSpPr/>
            <p:nvPr/>
          </p:nvGrpSpPr>
          <p:grpSpPr>
            <a:xfrm rot="416244">
              <a:off x="9" y="1746"/>
              <a:ext cx="1771" cy="1741"/>
              <a:chOff x="41" y="2787"/>
              <a:chExt cx="902" cy="833"/>
            </a:xfrm>
          </p:grpSpPr>
          <p:sp>
            <p:nvSpPr>
              <p:cNvPr id="194570"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94571"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94572"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94573"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94574"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94575" name="组合 194574"/>
              <p:cNvGrpSpPr/>
              <p:nvPr userDrawn="1"/>
            </p:nvGrpSpPr>
            <p:grpSpPr>
              <a:xfrm rot="10886446" flipH="1">
                <a:off x="335" y="3251"/>
                <a:ext cx="608" cy="369"/>
                <a:chOff x="-366" y="1704"/>
                <a:chExt cx="608" cy="369"/>
              </a:xfrm>
            </p:grpSpPr>
            <p:sp>
              <p:nvSpPr>
                <p:cNvPr id="194576" name="任意多边形 194575"/>
                <p:cNvSpPr/>
                <p:nvPr userDrawn="1"/>
              </p:nvSpPr>
              <p:spPr>
                <a:xfrm rot="4200091">
                  <a:off x="-242" y="1806"/>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94577" name="任意多边形 194576"/>
                <p:cNvSpPr/>
                <p:nvPr userDrawn="1"/>
              </p:nvSpPr>
              <p:spPr>
                <a:xfrm rot="4200091">
                  <a:off x="124" y="1760"/>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94578" name="任意多边形 194577"/>
                <p:cNvSpPr/>
                <p:nvPr userDrawn="1"/>
              </p:nvSpPr>
              <p:spPr>
                <a:xfrm rot="4200091">
                  <a:off x="198" y="1720"/>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94579" name="组合 194578"/>
            <p:cNvGrpSpPr/>
            <p:nvPr/>
          </p:nvGrpSpPr>
          <p:grpSpPr>
            <a:xfrm rot="-15351438">
              <a:off x="343" y="3854"/>
              <a:ext cx="392" cy="424"/>
              <a:chOff x="1727" y="866"/>
              <a:chExt cx="129" cy="157"/>
            </a:xfrm>
          </p:grpSpPr>
          <p:sp>
            <p:nvSpPr>
              <p:cNvPr id="194580"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1"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2"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3" name="组合 194582"/>
            <p:cNvGrpSpPr/>
            <p:nvPr/>
          </p:nvGrpSpPr>
          <p:grpSpPr>
            <a:xfrm rot="5003157">
              <a:off x="249" y="1102"/>
              <a:ext cx="412" cy="500"/>
              <a:chOff x="1727" y="866"/>
              <a:chExt cx="129" cy="157"/>
            </a:xfrm>
          </p:grpSpPr>
          <p:sp>
            <p:nvSpPr>
              <p:cNvPr id="194584"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5"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6"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7" name="组合 194586"/>
            <p:cNvGrpSpPr/>
            <p:nvPr/>
          </p:nvGrpSpPr>
          <p:grpSpPr>
            <a:xfrm>
              <a:off x="815" y="0"/>
              <a:ext cx="345" cy="367"/>
              <a:chOff x="1727" y="866"/>
              <a:chExt cx="129" cy="157"/>
            </a:xfrm>
          </p:grpSpPr>
          <p:sp>
            <p:nvSpPr>
              <p:cNvPr id="194588"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9"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90"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91"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94592"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94593"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94594"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94595"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94596"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94597"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94598"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4599"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4600"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94601"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4602"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94603"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94604"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7" cy="1314450"/>
          </a:xfrm>
          <a:prstGeom prst="rect">
            <a:avLst/>
          </a:prstGeom>
          <a:noFill/>
          <a:ln w="9525">
            <a:noFill/>
          </a:ln>
        </p:spPr>
        <p:txBody>
          <a:bodyPr anchor="b"/>
          <a:p>
            <a:pPr lvl="0"/>
            <a:r>
              <a:rPr lang="zh-CN" altLang="en-US" dirty="0"/>
              <a:t>单击此处编辑母版标题样式</a:t>
            </a:r>
            <a:endParaRPr lang="zh-CN" altLang="en-US" dirty="0"/>
          </a:p>
        </p:txBody>
      </p:sp>
      <p:sp>
        <p:nvSpPr>
          <p:cNvPr id="194606" name="文本占位符 194605"/>
          <p:cNvSpPr>
            <a:spLocks noGrp="1"/>
          </p:cNvSpPr>
          <p:nvPr>
            <p:ph type="body" idx="1"/>
          </p:nvPr>
        </p:nvSpPr>
        <p:spPr>
          <a:xfrm>
            <a:off x="457200" y="1600200"/>
            <a:ext cx="8229600" cy="4456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a:endParaRPr lang="zh-CN" altLang="en-US"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a:endParaRPr lang="zh-CN" altLang="en-US"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3.vml"/><Relationship Id="rId3" Type="http://schemas.openxmlformats.org/officeDocument/2006/relationships/slideLayout" Target="../slideLayouts/slideLayout14.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4.vml"/><Relationship Id="rId5" Type="http://schemas.openxmlformats.org/officeDocument/2006/relationships/slideLayout" Target="../slideLayouts/slideLayout1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5.vml"/><Relationship Id="rId4" Type="http://schemas.openxmlformats.org/officeDocument/2006/relationships/slideLayout" Target="../slideLayouts/slideLayout14.xml"/><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6.vml"/><Relationship Id="rId4" Type="http://schemas.openxmlformats.org/officeDocument/2006/relationships/slideLayout" Target="../slideLayouts/slideLayout14.xml"/><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7.vml"/><Relationship Id="rId3" Type="http://schemas.openxmlformats.org/officeDocument/2006/relationships/slideLayout" Target="../slideLayouts/slideLayout14.xml"/><Relationship Id="rId2" Type="http://schemas.openxmlformats.org/officeDocument/2006/relationships/image" Target="../media/image11.w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14.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标题 294913"/>
          <p:cNvSpPr>
            <a:spLocks noGrp="1"/>
          </p:cNvSpPr>
          <p:nvPr>
            <p:ph type="title"/>
          </p:nvPr>
        </p:nvSpPr>
        <p:spPr>
          <a:xfrm>
            <a:off x="0" y="543560"/>
            <a:ext cx="9144000" cy="574675"/>
          </a:xfrm>
        </p:spPr>
        <p:txBody>
          <a:bodyPr anchor="b"/>
          <a:p>
            <a:r>
              <a:rPr lang="zh-CN" altLang="en-US" sz="3600" b="1" dirty="0">
                <a:solidFill>
                  <a:srgbClr val="003366"/>
                </a:solidFill>
                <a:effectLst/>
              </a:rPr>
              <a:t>第</a:t>
            </a:r>
            <a:r>
              <a:rPr lang="en-US" altLang="zh-CN" sz="3600" b="1" dirty="0">
                <a:solidFill>
                  <a:srgbClr val="003366"/>
                </a:solidFill>
                <a:effectLst/>
              </a:rPr>
              <a:t>17</a:t>
            </a:r>
            <a:r>
              <a:rPr lang="zh-CN" altLang="en-US" sz="3600" b="1" dirty="0">
                <a:solidFill>
                  <a:srgbClr val="003366"/>
                </a:solidFill>
                <a:effectLst/>
              </a:rPr>
              <a:t>讲 </a:t>
            </a:r>
            <a:r>
              <a:rPr lang="zh-CN" altLang="en-US" sz="3600" b="1" dirty="0" err="1">
                <a:solidFill>
                  <a:srgbClr val="003366"/>
                </a:solidFill>
                <a:effectLst/>
              </a:rPr>
              <a:t>事件处理</a:t>
            </a:r>
            <a:endParaRPr lang="zh-CN" altLang="en-US" sz="3600" b="1" dirty="0">
              <a:solidFill>
                <a:srgbClr val="003366"/>
              </a:solidFill>
              <a:effectLst/>
            </a:endParaRPr>
          </a:p>
        </p:txBody>
      </p:sp>
      <p:sp>
        <p:nvSpPr>
          <p:cNvPr id="294915" name="文本占位符 294914"/>
          <p:cNvSpPr>
            <a:spLocks noGrp="1"/>
          </p:cNvSpPr>
          <p:nvPr>
            <p:ph type="body" idx="1"/>
          </p:nvPr>
        </p:nvSpPr>
        <p:spPr>
          <a:xfrm>
            <a:off x="395605" y="1628775"/>
            <a:ext cx="8218170" cy="4256405"/>
          </a:xfrm>
        </p:spPr>
        <p:txBody>
          <a:bodyPr/>
          <a:p>
            <a:pPr>
              <a:lnSpc>
                <a:spcPct val="126000"/>
              </a:lnSpc>
              <a:spcBef>
                <a:spcPts val="0"/>
              </a:spcBef>
            </a:pPr>
            <a:r>
              <a:rPr sz="3000" b="1" dirty="0"/>
              <a:t>17.1 JS事件处理概述</a:t>
            </a:r>
            <a:endParaRPr sz="3000" b="1" dirty="0"/>
          </a:p>
          <a:p>
            <a:pPr>
              <a:lnSpc>
                <a:spcPct val="126000"/>
              </a:lnSpc>
              <a:spcBef>
                <a:spcPts val="0"/>
              </a:spcBef>
            </a:pPr>
            <a:r>
              <a:rPr sz="3000" b="1" dirty="0"/>
              <a:t>17.2 注册事件处理程序</a:t>
            </a:r>
            <a:endParaRPr sz="3000" b="1" dirty="0"/>
          </a:p>
          <a:p>
            <a:pPr>
              <a:lnSpc>
                <a:spcPct val="126000"/>
              </a:lnSpc>
              <a:spcBef>
                <a:spcPts val="0"/>
              </a:spcBef>
            </a:pPr>
            <a:r>
              <a:rPr sz="3000" b="1" dirty="0"/>
              <a:t>17.3 事件处理程序的调用</a:t>
            </a:r>
            <a:endParaRPr sz="3000" b="1" dirty="0"/>
          </a:p>
          <a:p>
            <a:pPr>
              <a:lnSpc>
                <a:spcPct val="105000"/>
              </a:lnSpc>
              <a:spcBef>
                <a:spcPct val="10000"/>
              </a:spcBef>
            </a:pPr>
            <a:endParaRPr lang="zh-CN" altLang="en-US" sz="3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60960" y="517525"/>
          <a:ext cx="9022715" cy="6271895"/>
        </p:xfrm>
        <a:graphic>
          <a:graphicData uri="http://schemas.openxmlformats.org/presentationml/2006/ole">
            <mc:AlternateContent xmlns:mc="http://schemas.openxmlformats.org/markup-compatibility/2006">
              <mc:Choice xmlns:v="urn:schemas-microsoft-com:vml" Requires="v">
                <p:oleObj spid="_x0000_s3" name="" r:id="rId1" imgW="11772900" imgH="7267575" progId="Paint.Picture">
                  <p:embed/>
                </p:oleObj>
              </mc:Choice>
              <mc:Fallback>
                <p:oleObj name="" r:id="rId1" imgW="11772900" imgH="7267575" progId="Paint.Picture">
                  <p:embed/>
                  <p:pic>
                    <p:nvPicPr>
                      <p:cNvPr id="0" name="图片 2"/>
                      <p:cNvPicPr/>
                      <p:nvPr/>
                    </p:nvPicPr>
                    <p:blipFill>
                      <a:blip r:embed="rId2"/>
                      <a:stretch>
                        <a:fillRect/>
                      </a:stretch>
                    </p:blipFill>
                    <p:spPr>
                      <a:xfrm>
                        <a:off x="60960" y="517525"/>
                        <a:ext cx="9022715" cy="6271895"/>
                      </a:xfrm>
                      <a:prstGeom prst="rect">
                        <a:avLst/>
                      </a:prstGeom>
                    </p:spPr>
                  </p:pic>
                </p:oleObj>
              </mc:Fallback>
            </mc:AlternateContent>
          </a:graphicData>
        </a:graphic>
      </p:graphicFrame>
      <p:sp>
        <p:nvSpPr>
          <p:cNvPr id="120833" name="标题 775169"/>
          <p:cNvSpPr>
            <a:spLocks noGrp="1"/>
          </p:cNvSpPr>
          <p:nvPr>
            <p:ph type="title"/>
          </p:nvPr>
        </p:nvSpPr>
        <p:spPr>
          <a:xfrm>
            <a:off x="457200" y="74295"/>
            <a:ext cx="8229600" cy="443230"/>
          </a:xfrm>
        </p:spPr>
        <p:txBody>
          <a:bodyPr anchor="b"/>
          <a:p>
            <a:r>
              <a:rPr lang="zh-CN" altLang="en-US" sz="3300" b="1" dirty="0">
                <a:solidFill>
                  <a:srgbClr val="003366"/>
                </a:solidFill>
                <a:effectLst/>
              </a:rPr>
              <a:t>示例</a:t>
            </a:r>
            <a:endParaRPr lang="zh-CN" altLang="en-US" sz="3300" b="1">
              <a:solidFill>
                <a:srgbClr val="003366"/>
              </a:solidFill>
              <a:effectLst/>
            </a:endParaRPr>
          </a:p>
        </p:txBody>
      </p:sp>
      <p:sp>
        <p:nvSpPr>
          <p:cNvPr id="6" name="矩形 5"/>
          <p:cNvSpPr/>
          <p:nvPr/>
        </p:nvSpPr>
        <p:spPr>
          <a:xfrm>
            <a:off x="370840" y="4645025"/>
            <a:ext cx="8712835" cy="80708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4" name="圆角矩形标注 3"/>
          <p:cNvSpPr/>
          <p:nvPr/>
        </p:nvSpPr>
        <p:spPr>
          <a:xfrm>
            <a:off x="4330065" y="2789555"/>
            <a:ext cx="4478655" cy="1393190"/>
          </a:xfrm>
          <a:prstGeom prst="wedgeRoundRectCallout">
            <a:avLst>
              <a:gd name="adj1" fmla="val -62759"/>
              <a:gd name="adj2" fmla="val 828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accent6">
                    <a:lumMod val="10000"/>
                  </a:schemeClr>
                </a:solidFill>
              </a:rPr>
              <a:t>使用addEventListener()可以为同一个对象注册不同类型的事件处理程序，也可以为同一事件类型的多个处理程序函数。当对象上发生事件时，所有该事件类型的注册处理程序就会按照注册的顺序调用。</a:t>
            </a:r>
            <a:endParaRPr lang="zh-CN" altLang="en-US" sz="1600">
              <a:solidFill>
                <a:schemeClr val="accent6">
                  <a:lumMod val="1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2818" name="Rectangle 2"/>
          <p:cNvSpPr>
            <a:spLocks noGrp="1"/>
          </p:cNvSpPr>
          <p:nvPr>
            <p:ph type="title"/>
          </p:nvPr>
        </p:nvSpPr>
        <p:spPr>
          <a:xfrm>
            <a:off x="0" y="189230"/>
            <a:ext cx="8964930" cy="604520"/>
          </a:xfrm>
        </p:spPr>
        <p:txBody>
          <a:bodyPr vert="horz" wrap="square" lIns="91440" tIns="45720" rIns="91440" bIns="45720" anchor="ctr"/>
          <a:p>
            <a:pPr algn="l"/>
            <a:r>
              <a:rPr lang="en-US" altLang="zh-CN" sz="3600" b="1" dirty="0">
                <a:solidFill>
                  <a:srgbClr val="003366"/>
                </a:solidFill>
                <a:effectLst/>
              </a:rPr>
              <a:t>17.3 </a:t>
            </a:r>
            <a:r>
              <a:rPr lang="zh-CN" altLang="zh-CN" sz="3600" b="1" dirty="0">
                <a:solidFill>
                  <a:srgbClr val="003366"/>
                </a:solidFill>
                <a:effectLst/>
              </a:rPr>
              <a:t>事件处理程序的调用</a:t>
            </a:r>
            <a:endParaRPr lang="zh-CN" altLang="zh-CN" sz="3600" b="1" dirty="0">
              <a:solidFill>
                <a:srgbClr val="003366"/>
              </a:solidFill>
              <a:effectLst/>
            </a:endParaRPr>
          </a:p>
        </p:txBody>
      </p:sp>
      <p:sp>
        <p:nvSpPr>
          <p:cNvPr id="802819" name="Rectangle 3"/>
          <p:cNvSpPr>
            <a:spLocks noGrp="1"/>
          </p:cNvSpPr>
          <p:nvPr>
            <p:ph type="body"/>
          </p:nvPr>
        </p:nvSpPr>
        <p:spPr>
          <a:xfrm>
            <a:off x="0" y="908050"/>
            <a:ext cx="9144000" cy="5732463"/>
          </a:xfrm>
        </p:spPr>
        <p:txBody>
          <a:bodyPr vert="horz" wrap="square" lIns="91440" tIns="45720" rIns="91440" bIns="45720" anchor="t"/>
          <a:p>
            <a:pPr>
              <a:lnSpc>
                <a:spcPct val="115000"/>
              </a:lnSpc>
              <a:spcBef>
                <a:spcPct val="0"/>
              </a:spcBef>
              <a:buClr>
                <a:srgbClr val="FF0000"/>
              </a:buClr>
            </a:pPr>
            <a:r>
              <a:rPr sz="3000" b="1">
                <a:latin typeface="宋体" panose="02010600030101010101" pitchFamily="2" charset="-122"/>
              </a:rPr>
              <a:t>一旦注册了事件处理程序，浏览器就会在事件目标上发生指定类型事件时自动调用它。</a:t>
            </a:r>
            <a:endParaRPr lang="zh-CN" altLang="en-US" sz="3000" b="1" dirty="0">
              <a:solidFill>
                <a:schemeClr val="accent6">
                  <a:lumMod val="10000"/>
                </a:schemeClr>
              </a:solidFill>
              <a:latin typeface="宋体" panose="02010600030101010101" pitchFamily="2" charset="-122"/>
            </a:endParaRPr>
          </a:p>
          <a:p>
            <a:pPr>
              <a:lnSpc>
                <a:spcPct val="115000"/>
              </a:lnSpc>
              <a:spcBef>
                <a:spcPct val="0"/>
              </a:spcBef>
              <a:buClr>
                <a:srgbClr val="FF0000"/>
              </a:buClr>
            </a:pPr>
            <a:endParaRPr lang="en-US" altLang="zh-CN" sz="3000" b="1">
              <a:latin typeface="宋体" panose="02010600030101010101" pitchFamily="2" charset="-122"/>
            </a:endParaRPr>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2818" name="Rectangle 2"/>
          <p:cNvSpPr>
            <a:spLocks noGrp="1"/>
          </p:cNvSpPr>
          <p:nvPr>
            <p:ph type="title"/>
          </p:nvPr>
        </p:nvSpPr>
        <p:spPr>
          <a:xfrm>
            <a:off x="0" y="189230"/>
            <a:ext cx="8964930" cy="604520"/>
          </a:xfrm>
        </p:spPr>
        <p:txBody>
          <a:bodyPr vert="horz" wrap="square" lIns="91440" tIns="45720" rIns="91440" bIns="45720" anchor="ctr"/>
          <a:p>
            <a:pPr algn="l"/>
            <a:r>
              <a:rPr lang="en-US" sz="3300" b="1" dirty="0">
                <a:solidFill>
                  <a:srgbClr val="003366"/>
                </a:solidFill>
                <a:effectLst/>
              </a:rPr>
              <a:t>1. </a:t>
            </a:r>
            <a:r>
              <a:rPr lang="zh-CN" altLang="en-US" sz="3300" b="1" dirty="0">
                <a:solidFill>
                  <a:srgbClr val="003366"/>
                </a:solidFill>
                <a:effectLst/>
              </a:rPr>
              <a:t>事件处理程序与</a:t>
            </a:r>
            <a:r>
              <a:rPr lang="en-US" altLang="zh-CN" sz="3300" b="1" dirty="0">
                <a:solidFill>
                  <a:srgbClr val="003366"/>
                </a:solidFill>
                <a:effectLst/>
              </a:rPr>
              <a:t>this</a:t>
            </a:r>
            <a:r>
              <a:rPr lang="zh-CN" altLang="zh-CN" sz="3300" b="1" dirty="0">
                <a:solidFill>
                  <a:srgbClr val="003366"/>
                </a:solidFill>
                <a:effectLst/>
              </a:rPr>
              <a:t>的使用</a:t>
            </a:r>
            <a:endParaRPr lang="zh-CN" altLang="zh-CN" sz="3300" b="1" dirty="0">
              <a:solidFill>
                <a:srgbClr val="003366"/>
              </a:solidFill>
              <a:effectLst/>
            </a:endParaRPr>
          </a:p>
        </p:txBody>
      </p:sp>
      <p:sp>
        <p:nvSpPr>
          <p:cNvPr id="802819" name="Rectangle 3"/>
          <p:cNvSpPr>
            <a:spLocks noGrp="1"/>
          </p:cNvSpPr>
          <p:nvPr>
            <p:ph type="body"/>
          </p:nvPr>
        </p:nvSpPr>
        <p:spPr>
          <a:xfrm>
            <a:off x="0" y="908050"/>
            <a:ext cx="9144000" cy="5732463"/>
          </a:xfrm>
        </p:spPr>
        <p:txBody>
          <a:bodyPr vert="horz" wrap="square" lIns="91440" tIns="45720" rIns="91440" bIns="45720" anchor="t"/>
          <a:p>
            <a:pPr>
              <a:lnSpc>
                <a:spcPct val="115000"/>
              </a:lnSpc>
              <a:spcBef>
                <a:spcPct val="0"/>
              </a:spcBef>
              <a:buClr>
                <a:srgbClr val="FF0000"/>
              </a:buClr>
            </a:pPr>
            <a:r>
              <a:rPr lang="zh-CN" altLang="en-US" sz="3000" b="1">
                <a:latin typeface="宋体" panose="02010600030101010101" pitchFamily="2" charset="-122"/>
              </a:rPr>
              <a:t>在事件处理程序中，经常会使用this来指向某个对象，以实现对该对象的操作。</a:t>
            </a:r>
            <a:endParaRPr lang="zh-CN" altLang="en-US" sz="3000" b="1">
              <a:latin typeface="宋体" panose="02010600030101010101" pitchFamily="2" charset="-122"/>
            </a:endParaRPr>
          </a:p>
          <a:p>
            <a:pPr>
              <a:lnSpc>
                <a:spcPct val="115000"/>
              </a:lnSpc>
              <a:spcBef>
                <a:spcPct val="0"/>
              </a:spcBef>
              <a:buClr>
                <a:srgbClr val="FF0000"/>
              </a:buClr>
            </a:pPr>
            <a:r>
              <a:rPr lang="zh-CN" altLang="zh-CN" sz="3000" b="1">
                <a:latin typeface="宋体" panose="02010600030101010101" pitchFamily="2" charset="-122"/>
              </a:rPr>
              <a:t>调用事件处理程序时，</a:t>
            </a:r>
            <a:r>
              <a:rPr lang="en-US" altLang="zh-CN" sz="3000" b="1">
                <a:latin typeface="宋体" panose="02010600030101010101" pitchFamily="2" charset="-122"/>
              </a:rPr>
              <a:t>this具体指向的对象</a:t>
            </a:r>
            <a:r>
              <a:rPr lang="zh-CN" altLang="en-US" sz="3000" b="1">
                <a:latin typeface="宋体" panose="02010600030101010101" pitchFamily="2" charset="-122"/>
              </a:rPr>
              <a:t>取决</a:t>
            </a:r>
            <a:r>
              <a:rPr lang="en-US" altLang="zh-CN" sz="3000" b="1">
                <a:latin typeface="宋体" panose="02010600030101010101" pitchFamily="2" charset="-122"/>
              </a:rPr>
              <a:t>于this在程序中的位置以及程序的执行方式</a:t>
            </a:r>
            <a:r>
              <a:rPr lang="zh-CN" altLang="en-US" sz="3000" b="1">
                <a:latin typeface="宋体" panose="02010600030101010101" pitchFamily="2" charset="-122"/>
              </a:rPr>
              <a:t>：</a:t>
            </a:r>
            <a:r>
              <a:rPr lang="en-US" altLang="zh-CN" sz="3000" b="1">
                <a:latin typeface="宋体" panose="02010600030101010101" pitchFamily="2" charset="-122"/>
              </a:rPr>
              <a:t>如果出现在事件处理函数的实参中，则指向事件目标。如果出现在事件处理函数体中，则当事件处理函数的绑定是通过HTML属性，则this指向window对象；如果事件处理函数的绑定是通过事件目标的属性，则this指向事件目标。</a:t>
            </a:r>
            <a:endParaRPr lang="en-US" altLang="zh-CN" sz="3000" b="1">
              <a:latin typeface="宋体" panose="02010600030101010101" pitchFamily="2" charset="-122"/>
            </a:endParaRPr>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对象 4"/>
          <p:cNvGraphicFramePr/>
          <p:nvPr/>
        </p:nvGraphicFramePr>
        <p:xfrm>
          <a:off x="23495" y="409575"/>
          <a:ext cx="6066155" cy="6400165"/>
        </p:xfrm>
        <a:graphic>
          <a:graphicData uri="http://schemas.openxmlformats.org/presentationml/2006/ole">
            <mc:AlternateContent xmlns:mc="http://schemas.openxmlformats.org/markup-compatibility/2006">
              <mc:Choice xmlns:v="urn:schemas-microsoft-com:vml" Requires="v">
                <p:oleObj spid="_x0000_s7" name="" r:id="rId1" imgW="7839075" imgH="5457825" progId="Paint.Picture">
                  <p:embed/>
                </p:oleObj>
              </mc:Choice>
              <mc:Fallback>
                <p:oleObj name="" r:id="rId1" imgW="7839075" imgH="5457825" progId="Paint.Picture">
                  <p:embed/>
                  <p:pic>
                    <p:nvPicPr>
                      <p:cNvPr id="0" name="图片 6"/>
                      <p:cNvPicPr/>
                      <p:nvPr/>
                    </p:nvPicPr>
                    <p:blipFill>
                      <a:blip r:embed="rId2"/>
                      <a:stretch>
                        <a:fillRect/>
                      </a:stretch>
                    </p:blipFill>
                    <p:spPr>
                      <a:xfrm>
                        <a:off x="23495" y="409575"/>
                        <a:ext cx="6066155" cy="6400165"/>
                      </a:xfrm>
                      <a:prstGeom prst="rect">
                        <a:avLst/>
                      </a:prstGeom>
                    </p:spPr>
                  </p:pic>
                </p:oleObj>
              </mc:Fallback>
            </mc:AlternateContent>
          </a:graphicData>
        </a:graphic>
      </p:graphicFrame>
      <p:sp>
        <p:nvSpPr>
          <p:cNvPr id="120833" name="标题 775169"/>
          <p:cNvSpPr>
            <a:spLocks noGrp="1"/>
          </p:cNvSpPr>
          <p:nvPr>
            <p:ph type="title"/>
          </p:nvPr>
        </p:nvSpPr>
        <p:spPr>
          <a:xfrm>
            <a:off x="-28575" y="57785"/>
            <a:ext cx="8229600" cy="443230"/>
          </a:xfrm>
        </p:spPr>
        <p:txBody>
          <a:bodyPr anchor="b"/>
          <a:p>
            <a:r>
              <a:rPr lang="zh-CN" altLang="en-US" sz="3300" b="1" dirty="0">
                <a:solidFill>
                  <a:srgbClr val="003366"/>
                </a:solidFill>
                <a:effectLst/>
              </a:rPr>
              <a:t>this的使用示例一</a:t>
            </a:r>
            <a:endParaRPr lang="zh-CN" altLang="en-US" sz="3300" b="1">
              <a:solidFill>
                <a:srgbClr val="003366"/>
              </a:solidFill>
              <a:effectLst/>
            </a:endParaRPr>
          </a:p>
        </p:txBody>
      </p:sp>
      <p:sp>
        <p:nvSpPr>
          <p:cNvPr id="6" name="矩形 5"/>
          <p:cNvSpPr/>
          <p:nvPr/>
        </p:nvSpPr>
        <p:spPr>
          <a:xfrm>
            <a:off x="4107815" y="2249170"/>
            <a:ext cx="415290" cy="27622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12" name="矩形 11"/>
          <p:cNvSpPr/>
          <p:nvPr/>
        </p:nvSpPr>
        <p:spPr>
          <a:xfrm>
            <a:off x="1444625" y="5734685"/>
            <a:ext cx="1410970" cy="27622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5671185" y="248920"/>
            <a:ext cx="3427730" cy="2092325"/>
          </a:xfrm>
          <a:prstGeom prst="rect">
            <a:avLst/>
          </a:prstGeom>
        </p:spPr>
      </p:pic>
      <p:pic>
        <p:nvPicPr>
          <p:cNvPr id="3" name="图片 2"/>
          <p:cNvPicPr>
            <a:picLocks noChangeAspect="1"/>
          </p:cNvPicPr>
          <p:nvPr/>
        </p:nvPicPr>
        <p:blipFill>
          <a:blip r:embed="rId4"/>
          <a:stretch>
            <a:fillRect/>
          </a:stretch>
        </p:blipFill>
        <p:spPr>
          <a:xfrm>
            <a:off x="5648960" y="2446655"/>
            <a:ext cx="3449955" cy="21062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88900" y="838200"/>
          <a:ext cx="8019415" cy="5933440"/>
        </p:xfrm>
        <a:graphic>
          <a:graphicData uri="http://schemas.openxmlformats.org/presentationml/2006/ole">
            <mc:AlternateContent xmlns:mc="http://schemas.openxmlformats.org/markup-compatibility/2006">
              <mc:Choice xmlns:v="urn:schemas-microsoft-com:vml" Requires="v">
                <p:oleObj spid="_x0000_s3" name="" r:id="rId1" imgW="8267700" imgH="4086225" progId="Paint.Picture">
                  <p:embed/>
                </p:oleObj>
              </mc:Choice>
              <mc:Fallback>
                <p:oleObj name="" r:id="rId1" imgW="8267700" imgH="4086225" progId="Paint.Picture">
                  <p:embed/>
                  <p:pic>
                    <p:nvPicPr>
                      <p:cNvPr id="0" name="图片 2"/>
                      <p:cNvPicPr/>
                      <p:nvPr/>
                    </p:nvPicPr>
                    <p:blipFill>
                      <a:blip r:embed="rId2"/>
                      <a:stretch>
                        <a:fillRect/>
                      </a:stretch>
                    </p:blipFill>
                    <p:spPr>
                      <a:xfrm>
                        <a:off x="88900" y="838200"/>
                        <a:ext cx="8019415" cy="5933440"/>
                      </a:xfrm>
                      <a:prstGeom prst="rect">
                        <a:avLst/>
                      </a:prstGeom>
                    </p:spPr>
                  </p:pic>
                </p:oleObj>
              </mc:Fallback>
            </mc:AlternateContent>
          </a:graphicData>
        </a:graphic>
      </p:graphicFrame>
      <p:sp>
        <p:nvSpPr>
          <p:cNvPr id="120833" name="标题 775169"/>
          <p:cNvSpPr>
            <a:spLocks noGrp="1"/>
          </p:cNvSpPr>
          <p:nvPr>
            <p:ph type="title"/>
          </p:nvPr>
        </p:nvSpPr>
        <p:spPr>
          <a:xfrm>
            <a:off x="-28575" y="57785"/>
            <a:ext cx="8229600" cy="443230"/>
          </a:xfrm>
        </p:spPr>
        <p:txBody>
          <a:bodyPr anchor="b"/>
          <a:p>
            <a:r>
              <a:rPr lang="zh-CN" altLang="en-US" sz="3300" b="1" dirty="0">
                <a:solidFill>
                  <a:srgbClr val="003366"/>
                </a:solidFill>
                <a:effectLst/>
              </a:rPr>
              <a:t>this的使用示例二</a:t>
            </a:r>
            <a:endParaRPr lang="zh-CN" altLang="en-US" sz="3300" b="1">
              <a:solidFill>
                <a:srgbClr val="003366"/>
              </a:solidFill>
              <a:effectLst/>
            </a:endParaRPr>
          </a:p>
        </p:txBody>
      </p:sp>
      <p:sp>
        <p:nvSpPr>
          <p:cNvPr id="6" name="矩形 5"/>
          <p:cNvSpPr/>
          <p:nvPr/>
        </p:nvSpPr>
        <p:spPr>
          <a:xfrm>
            <a:off x="7005955" y="5147310"/>
            <a:ext cx="505460" cy="27622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12" name="矩形 11"/>
          <p:cNvSpPr/>
          <p:nvPr/>
        </p:nvSpPr>
        <p:spPr>
          <a:xfrm>
            <a:off x="506095" y="4796155"/>
            <a:ext cx="1739900" cy="27622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pic>
        <p:nvPicPr>
          <p:cNvPr id="5" name="图片 4"/>
          <p:cNvPicPr>
            <a:picLocks noChangeAspect="1"/>
          </p:cNvPicPr>
          <p:nvPr/>
        </p:nvPicPr>
        <p:blipFill>
          <a:blip r:embed="rId3"/>
          <a:stretch>
            <a:fillRect/>
          </a:stretch>
        </p:blipFill>
        <p:spPr>
          <a:xfrm>
            <a:off x="5413375" y="0"/>
            <a:ext cx="3689985" cy="225234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对象 4"/>
          <p:cNvGraphicFramePr/>
          <p:nvPr/>
        </p:nvGraphicFramePr>
        <p:xfrm>
          <a:off x="0" y="1497330"/>
          <a:ext cx="8583930" cy="5254625"/>
        </p:xfrm>
        <a:graphic>
          <a:graphicData uri="http://schemas.openxmlformats.org/presentationml/2006/ole">
            <mc:AlternateContent xmlns:mc="http://schemas.openxmlformats.org/markup-compatibility/2006">
              <mc:Choice xmlns:v="urn:schemas-microsoft-com:vml" Requires="v">
                <p:oleObj spid="_x0000_s7" name="" r:id="rId1" imgW="8315325" imgH="4781550" progId="Paint.Picture">
                  <p:embed/>
                </p:oleObj>
              </mc:Choice>
              <mc:Fallback>
                <p:oleObj name="" r:id="rId1" imgW="8315325" imgH="4781550" progId="Paint.Picture">
                  <p:embed/>
                  <p:pic>
                    <p:nvPicPr>
                      <p:cNvPr id="0" name="图片 6"/>
                      <p:cNvPicPr/>
                      <p:nvPr/>
                    </p:nvPicPr>
                    <p:blipFill>
                      <a:blip r:embed="rId2"/>
                      <a:stretch>
                        <a:fillRect/>
                      </a:stretch>
                    </p:blipFill>
                    <p:spPr>
                      <a:xfrm>
                        <a:off x="0" y="1497330"/>
                        <a:ext cx="8583930" cy="5254625"/>
                      </a:xfrm>
                      <a:prstGeom prst="rect">
                        <a:avLst/>
                      </a:prstGeom>
                    </p:spPr>
                  </p:pic>
                </p:oleObj>
              </mc:Fallback>
            </mc:AlternateContent>
          </a:graphicData>
        </a:graphic>
      </p:graphicFrame>
      <p:sp>
        <p:nvSpPr>
          <p:cNvPr id="120833" name="标题 775169"/>
          <p:cNvSpPr>
            <a:spLocks noGrp="1"/>
          </p:cNvSpPr>
          <p:nvPr>
            <p:ph type="title"/>
          </p:nvPr>
        </p:nvSpPr>
        <p:spPr>
          <a:xfrm>
            <a:off x="-81280" y="276225"/>
            <a:ext cx="5781040" cy="443230"/>
          </a:xfrm>
        </p:spPr>
        <p:txBody>
          <a:bodyPr anchor="b"/>
          <a:p>
            <a:r>
              <a:rPr lang="zh-CN" altLang="en-US" sz="3300" b="1" dirty="0">
                <a:solidFill>
                  <a:srgbClr val="003366"/>
                </a:solidFill>
                <a:effectLst/>
              </a:rPr>
              <a:t>this的使用示例三</a:t>
            </a:r>
            <a:endParaRPr lang="zh-CN" altLang="en-US" sz="3300" b="1">
              <a:solidFill>
                <a:srgbClr val="003366"/>
              </a:solidFill>
              <a:effectLst/>
            </a:endParaRPr>
          </a:p>
        </p:txBody>
      </p:sp>
      <p:sp>
        <p:nvSpPr>
          <p:cNvPr id="6" name="矩形 5"/>
          <p:cNvSpPr/>
          <p:nvPr/>
        </p:nvSpPr>
        <p:spPr>
          <a:xfrm>
            <a:off x="7186930" y="3187700"/>
            <a:ext cx="529590" cy="27622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12" name="矩形 11"/>
          <p:cNvSpPr/>
          <p:nvPr/>
        </p:nvSpPr>
        <p:spPr>
          <a:xfrm>
            <a:off x="530860" y="5693410"/>
            <a:ext cx="6012180" cy="27622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5466715" y="57785"/>
            <a:ext cx="3696335" cy="225679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amond(in)">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2818" name="Rectangle 2"/>
          <p:cNvSpPr>
            <a:spLocks noGrp="1"/>
          </p:cNvSpPr>
          <p:nvPr>
            <p:ph type="title"/>
          </p:nvPr>
        </p:nvSpPr>
        <p:spPr>
          <a:xfrm>
            <a:off x="0" y="189230"/>
            <a:ext cx="8964930" cy="604520"/>
          </a:xfrm>
        </p:spPr>
        <p:txBody>
          <a:bodyPr vert="horz" wrap="square" lIns="91440" tIns="45720" rIns="91440" bIns="45720" anchor="ctr"/>
          <a:p>
            <a:pPr algn="l"/>
            <a:r>
              <a:rPr lang="en-US" sz="3300" b="1" dirty="0">
                <a:solidFill>
                  <a:srgbClr val="003366"/>
                </a:solidFill>
                <a:effectLst/>
              </a:rPr>
              <a:t>2. </a:t>
            </a:r>
            <a:r>
              <a:rPr lang="zh-CN" altLang="en-US" sz="3300" b="1" dirty="0">
                <a:solidFill>
                  <a:srgbClr val="003366"/>
                </a:solidFill>
                <a:effectLst/>
              </a:rPr>
              <a:t>事件对象</a:t>
            </a:r>
            <a:r>
              <a:rPr lang="en-US" altLang="zh-CN" sz="3300" b="1" dirty="0">
                <a:solidFill>
                  <a:srgbClr val="003366"/>
                </a:solidFill>
                <a:effectLst/>
              </a:rPr>
              <a:t>event</a:t>
            </a:r>
            <a:endParaRPr lang="en-US" altLang="zh-CN" sz="3300" b="1" dirty="0">
              <a:solidFill>
                <a:srgbClr val="003366"/>
              </a:solidFill>
              <a:effectLst/>
            </a:endParaRPr>
          </a:p>
        </p:txBody>
      </p:sp>
      <p:sp>
        <p:nvSpPr>
          <p:cNvPr id="802819" name="Rectangle 3"/>
          <p:cNvSpPr>
            <a:spLocks noGrp="1"/>
          </p:cNvSpPr>
          <p:nvPr>
            <p:ph type="body"/>
          </p:nvPr>
        </p:nvSpPr>
        <p:spPr>
          <a:xfrm>
            <a:off x="0" y="908050"/>
            <a:ext cx="9144000" cy="5732463"/>
          </a:xfrm>
        </p:spPr>
        <p:txBody>
          <a:bodyPr vert="horz" wrap="square" lIns="91440" tIns="45720" rIns="91440" bIns="45720" anchor="t"/>
          <a:p>
            <a:pPr>
              <a:lnSpc>
                <a:spcPct val="115000"/>
              </a:lnSpc>
              <a:spcBef>
                <a:spcPct val="0"/>
              </a:spcBef>
              <a:buClr>
                <a:srgbClr val="FF0000"/>
              </a:buClr>
            </a:pPr>
            <a:r>
              <a:rPr lang="zh-CN" altLang="en-US" sz="3000" b="1">
                <a:latin typeface="宋体" panose="02010600030101010101" pitchFamily="2" charset="-122"/>
              </a:rPr>
              <a:t>调用事件处理程序时，JavaScript会把事件对象event作为参数传给事件处理程序。</a:t>
            </a:r>
            <a:endParaRPr lang="zh-CN" altLang="en-US" sz="3000" b="1">
              <a:latin typeface="宋体" panose="02010600030101010101" pitchFamily="2" charset="-122"/>
            </a:endParaRPr>
          </a:p>
          <a:p>
            <a:pPr>
              <a:lnSpc>
                <a:spcPct val="115000"/>
              </a:lnSpc>
              <a:spcBef>
                <a:spcPct val="0"/>
              </a:spcBef>
              <a:buClr>
                <a:srgbClr val="FF0000"/>
              </a:buClr>
            </a:pPr>
            <a:r>
              <a:rPr lang="zh-CN" altLang="en-US" sz="3000" b="1">
                <a:latin typeface="宋体" panose="02010600030101010101" pitchFamily="2" charset="-122"/>
              </a:rPr>
              <a:t>事件对象提供了有关事件的详细信息。因而可以在事件处理程序中通过event获取有关事件的相关信息。</a:t>
            </a:r>
            <a:endParaRPr lang="zh-CN" altLang="en-US" sz="3000" b="1">
              <a:latin typeface="宋体" panose="02010600030101010101" pitchFamily="2" charset="-122"/>
            </a:endParaRPr>
          </a:p>
          <a:p>
            <a:pPr>
              <a:lnSpc>
                <a:spcPct val="115000"/>
              </a:lnSpc>
              <a:spcBef>
                <a:spcPct val="0"/>
              </a:spcBef>
              <a:buClr>
                <a:srgbClr val="FF0000"/>
              </a:buClr>
            </a:pPr>
            <a:endParaRPr lang="en-US" altLang="zh-CN" sz="3000" b="1">
              <a:latin typeface="宋体" panose="02010600030101010101" pitchFamily="2" charset="-122"/>
            </a:endParaRPr>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22" name="Rectangle 2"/>
          <p:cNvSpPr>
            <a:spLocks noGrp="1"/>
          </p:cNvSpPr>
          <p:nvPr>
            <p:ph type="title"/>
          </p:nvPr>
        </p:nvSpPr>
        <p:spPr>
          <a:xfrm>
            <a:off x="0" y="116205"/>
            <a:ext cx="8229600" cy="334645"/>
          </a:xfrm>
        </p:spPr>
        <p:txBody>
          <a:bodyPr vert="horz" wrap="square" lIns="91440" tIns="45720" rIns="91440" bIns="45720" anchor="ctr"/>
          <a:p>
            <a:pPr algn="l"/>
            <a:r>
              <a:rPr lang="en-US" altLang="zh-CN" sz="2800" b="1" dirty="0">
                <a:solidFill>
                  <a:srgbClr val="003366"/>
                </a:solidFill>
                <a:effectLst/>
              </a:rPr>
              <a:t>event</a:t>
            </a:r>
            <a:r>
              <a:rPr lang="zh-CN" altLang="zh-CN" sz="2800" b="1" dirty="0">
                <a:solidFill>
                  <a:srgbClr val="003366"/>
                </a:solidFill>
                <a:effectLst/>
              </a:rPr>
              <a:t>对象的常用属性和方法</a:t>
            </a:r>
            <a:r>
              <a:rPr lang="zh-CN" altLang="en-US" sz="2800" b="1" dirty="0">
                <a:solidFill>
                  <a:srgbClr val="003366"/>
                </a:solidFill>
                <a:effectLst/>
              </a:rPr>
              <a:t>：</a:t>
            </a:r>
            <a:endParaRPr lang="zh-CN" altLang="en-US" sz="2800" b="1" dirty="0">
              <a:solidFill>
                <a:srgbClr val="003366"/>
              </a:solidFill>
              <a:effectLst/>
            </a:endParaRPr>
          </a:p>
        </p:txBody>
      </p:sp>
      <p:sp>
        <p:nvSpPr>
          <p:cNvPr id="4" name="灯片编号占位符 3"/>
          <p:cNvSpPr txBox="1">
            <a:spLocks noGrp="1"/>
          </p:cNvSpPr>
          <p:nvPr/>
        </p:nvSpPr>
        <p:spPr>
          <a:xfrm>
            <a:off x="6553200" y="6245225"/>
            <a:ext cx="2133600" cy="476250"/>
          </a:xfrm>
          <a:prstGeom prst="rect">
            <a:avLst/>
          </a:prstGeom>
          <a:noFill/>
        </p:spPr>
        <p:txBody>
          <a:bodyPr vert="horz" lIns="45720" rIns="45720" rtlCol="0" anchor="ctr"/>
          <a:p>
            <a:pPr algn="ctr">
              <a:buClrTx/>
            </a:pPr>
            <a:fld id="{9A0DB2DC-4C9A-4742-B13C-FB6460FD3503}" type="slidenum">
              <a:rPr lang="zh-CN" altLang="en-US" sz="1100" dirty="0">
                <a:solidFill>
                  <a:srgbClr val="636363"/>
                </a:solidFill>
                <a:latin typeface="Franklin Gothic Book" pitchFamily="34" charset="0"/>
                <a:ea typeface="黑体" panose="02010609060101010101" pitchFamily="2" charset="-122"/>
              </a:rPr>
            </a:fld>
            <a:endParaRPr lang="zh-CN" altLang="en-US" sz="1100" dirty="0">
              <a:solidFill>
                <a:srgbClr val="636363"/>
              </a:solidFill>
              <a:latin typeface="Franklin Gothic Book" pitchFamily="34" charset="0"/>
              <a:ea typeface="黑体" panose="02010609060101010101" pitchFamily="2" charset="-122"/>
            </a:endParaRPr>
          </a:p>
        </p:txBody>
      </p:sp>
      <p:graphicFrame>
        <p:nvGraphicFramePr>
          <p:cNvPr id="2" name="表格 1"/>
          <p:cNvGraphicFramePr/>
          <p:nvPr/>
        </p:nvGraphicFramePr>
        <p:xfrm>
          <a:off x="76200" y="555625"/>
          <a:ext cx="8942070" cy="5532755"/>
        </p:xfrm>
        <a:graphic>
          <a:graphicData uri="http://schemas.openxmlformats.org/drawingml/2006/table">
            <a:tbl>
              <a:tblPr firstRow="1" bandRow="1">
                <a:tableStyleId>{5940675A-B579-460E-94D1-54222C63F5DA}</a:tableStyleId>
              </a:tblPr>
              <a:tblGrid>
                <a:gridCol w="1638300"/>
                <a:gridCol w="7303770"/>
              </a:tblGrid>
              <a:tr h="233045">
                <a:tc>
                  <a:txBody>
                    <a:bodyPr/>
                    <a:p>
                      <a:pPr algn="ctr">
                        <a:buNone/>
                      </a:pPr>
                      <a:r>
                        <a:rPr lang="zh-CN" altLang="en-US" sz="1500" b="1">
                          <a:solidFill>
                            <a:schemeClr val="accent6">
                              <a:lumMod val="10000"/>
                            </a:schemeClr>
                          </a:solidFill>
                          <a:effectLst/>
                          <a:latin typeface="方正书宋简体" charset="0"/>
                          <a:cs typeface="方正书宋简体" charset="0"/>
                        </a:rPr>
                        <a:t>属性</a:t>
                      </a:r>
                      <a:r>
                        <a:rPr lang="en-US" altLang="zh-CN" sz="1500" b="1">
                          <a:solidFill>
                            <a:schemeClr val="accent6">
                              <a:lumMod val="10000"/>
                            </a:schemeClr>
                          </a:solidFill>
                          <a:effectLst/>
                          <a:latin typeface="方正书宋简体" charset="0"/>
                          <a:cs typeface="方正书宋简体" charset="0"/>
                        </a:rPr>
                        <a:t>/</a:t>
                      </a:r>
                      <a:r>
                        <a:rPr lang="zh-CN" altLang="en-US" sz="1500" b="1">
                          <a:solidFill>
                            <a:schemeClr val="accent6">
                              <a:lumMod val="10000"/>
                            </a:schemeClr>
                          </a:solidFill>
                          <a:effectLst/>
                          <a:latin typeface="方正书宋简体" charset="0"/>
                          <a:cs typeface="方正书宋简体" charset="0"/>
                        </a:rPr>
                        <a:t>方法</a:t>
                      </a:r>
                      <a:endParaRPr lang="zh-CN" altLang="en-US" sz="1500" b="1">
                        <a:solidFill>
                          <a:schemeClr val="accent6">
                            <a:lumMod val="10000"/>
                          </a:schemeClr>
                        </a:solidFill>
                        <a:effectLst/>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500" b="1">
                          <a:solidFill>
                            <a:schemeClr val="accent6">
                              <a:lumMod val="10000"/>
                            </a:schemeClr>
                          </a:solidFill>
                          <a:effectLst/>
                          <a:latin typeface="Times New Roman" panose="02020603050405020304" pitchFamily="18" charset="0"/>
                          <a:cs typeface="Times New Roman" panose="02020603050405020304" pitchFamily="18" charset="0"/>
                        </a:rPr>
                        <a:t>说</a:t>
                      </a:r>
                      <a:r>
                        <a:rPr lang="zh-CN" altLang="en-US" sz="1500" b="1">
                          <a:solidFill>
                            <a:schemeClr val="accent6">
                              <a:lumMod val="10000"/>
                            </a:schemeClr>
                          </a:solidFill>
                          <a:effectLst/>
                          <a:latin typeface="方正书宋简体" charset="0"/>
                          <a:cs typeface="方正书宋简体" charset="0"/>
                        </a:rPr>
                        <a:t>    </a:t>
                      </a:r>
                      <a:r>
                        <a:rPr lang="zh-CN" altLang="en-US" sz="1500" b="1">
                          <a:solidFill>
                            <a:schemeClr val="accent6">
                              <a:lumMod val="10000"/>
                            </a:schemeClr>
                          </a:solidFill>
                          <a:effectLst/>
                          <a:latin typeface="Times New Roman" panose="02020603050405020304" pitchFamily="18" charset="0"/>
                          <a:cs typeface="Times New Roman" panose="02020603050405020304" pitchFamily="18" charset="0"/>
                        </a:rPr>
                        <a:t>明</a:t>
                      </a:r>
                      <a:endParaRPr lang="zh-CN" altLang="en-US" sz="1500" b="1">
                        <a:solidFill>
                          <a:schemeClr val="accent6">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685">
                <a:tc>
                  <a:txBody>
                    <a:bodyPr/>
                    <a:p>
                      <a:pPr algn="ctr">
                        <a:buNone/>
                      </a:pPr>
                      <a:r>
                        <a:rPr lang="en-US" altLang="zh-CN" sz="1500" b="1">
                          <a:latin typeface="方正书宋简体" charset="0"/>
                          <a:cs typeface="方正书宋简体" charset="0"/>
                        </a:rPr>
                        <a:t>altKey</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用于判断键盘事件发生时“</a:t>
                      </a:r>
                      <a:r>
                        <a:rPr lang="en-US" altLang="zh-CN" sz="1500" b="1">
                          <a:latin typeface="方正书宋简体" charset="0"/>
                          <a:cs typeface="方正书宋简体" charset="0"/>
                        </a:rPr>
                        <a:t>Alt”</a:t>
                      </a:r>
                      <a:r>
                        <a:rPr lang="zh-CN" altLang="en-US" sz="1500" b="1">
                          <a:latin typeface="方正书宋简体" charset="0"/>
                          <a:cs typeface="方正书宋简体" charset="0"/>
                        </a:rPr>
                        <a:t>键是否被按下。</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a:txBody>
                    <a:bodyPr/>
                    <a:p>
                      <a:pPr algn="ctr">
                        <a:buNone/>
                      </a:pPr>
                      <a:r>
                        <a:rPr lang="en-US" altLang="zh-CN" sz="1500" b="1">
                          <a:latin typeface="方正书宋简体" charset="0"/>
                          <a:cs typeface="方正书宋简体" charset="0"/>
                        </a:rPr>
                        <a:t>button</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用于判断鼠标事件发生时哪个鼠标键被点击了。在遵循</a:t>
                      </a:r>
                      <a:r>
                        <a:rPr lang="en-US" altLang="zh-CN" sz="1500" b="1">
                          <a:latin typeface="方正书宋简体" charset="0"/>
                          <a:cs typeface="方正书宋简体" charset="0"/>
                        </a:rPr>
                        <a:t>W3C</a:t>
                      </a:r>
                      <a:r>
                        <a:rPr lang="zh-CN" altLang="en-US" sz="1500" b="1">
                          <a:latin typeface="方正书宋简体" charset="0"/>
                          <a:cs typeface="方正书宋简体" charset="0"/>
                        </a:rPr>
                        <a:t>标准的浏览器中，鼠标左、中、右键分别用</a:t>
                      </a:r>
                      <a:r>
                        <a:rPr lang="en-US" altLang="zh-CN" sz="1500" b="1">
                          <a:latin typeface="方正书宋简体" charset="0"/>
                          <a:cs typeface="方正书宋简体" charset="0"/>
                        </a:rPr>
                        <a:t>0</a:t>
                      </a:r>
                      <a:r>
                        <a:rPr lang="zh-CN" altLang="en-US" sz="1500" b="1">
                          <a:latin typeface="方正书宋简体" charset="0"/>
                          <a:cs typeface="方正书宋简体" charset="0"/>
                        </a:rPr>
                        <a:t>、</a:t>
                      </a:r>
                      <a:r>
                        <a:rPr lang="en-US" altLang="zh-CN" sz="1500" b="1">
                          <a:latin typeface="方正书宋简体" charset="0"/>
                          <a:cs typeface="方正书宋简体" charset="0"/>
                        </a:rPr>
                        <a:t>1</a:t>
                      </a:r>
                      <a:r>
                        <a:rPr lang="zh-CN" altLang="en-US" sz="1500" b="1">
                          <a:latin typeface="方正书宋简体" charset="0"/>
                          <a:cs typeface="方正书宋简体" charset="0"/>
                        </a:rPr>
                        <a:t>和</a:t>
                      </a:r>
                      <a:r>
                        <a:rPr lang="en-US" altLang="zh-CN" sz="1500" b="1">
                          <a:latin typeface="方正书宋简体" charset="0"/>
                          <a:cs typeface="方正书宋简体" charset="0"/>
                        </a:rPr>
                        <a:t>2</a:t>
                      </a:r>
                      <a:r>
                        <a:rPr lang="zh-CN" altLang="en-US" sz="1500" b="1">
                          <a:latin typeface="方正书宋简体" charset="0"/>
                          <a:cs typeface="方正书宋简体" charset="0"/>
                        </a:rPr>
                        <a:t>表示；不遵循</a:t>
                      </a:r>
                      <a:r>
                        <a:rPr lang="en-US" altLang="zh-CN" sz="1500" b="1">
                          <a:latin typeface="方正书宋简体" charset="0"/>
                          <a:cs typeface="方正书宋简体" charset="0"/>
                        </a:rPr>
                        <a:t>W3C</a:t>
                      </a:r>
                      <a:r>
                        <a:rPr lang="zh-CN" altLang="en-US" sz="1500" b="1">
                          <a:latin typeface="方正书宋简体" charset="0"/>
                          <a:cs typeface="方正书宋简体" charset="0"/>
                        </a:rPr>
                        <a:t>标准的</a:t>
                      </a:r>
                      <a:r>
                        <a:rPr lang="en-US" altLang="zh-CN" sz="1500" b="1">
                          <a:latin typeface="方正书宋简体" charset="0"/>
                          <a:cs typeface="方正书宋简体" charset="0"/>
                        </a:rPr>
                        <a:t>IE</a:t>
                      </a:r>
                      <a:r>
                        <a:rPr lang="zh-CN" altLang="en-US" sz="1500" b="1">
                          <a:latin typeface="方正书宋简体" charset="0"/>
                          <a:cs typeface="方正书宋简体" charset="0"/>
                        </a:rPr>
                        <a:t>浏览器中，鼠标左、中、右键分别用</a:t>
                      </a:r>
                      <a:r>
                        <a:rPr lang="en-US" altLang="zh-CN" sz="1500" b="1">
                          <a:latin typeface="方正书宋简体" charset="0"/>
                          <a:cs typeface="方正书宋简体" charset="0"/>
                        </a:rPr>
                        <a:t>1</a:t>
                      </a:r>
                      <a:r>
                        <a:rPr lang="zh-CN" altLang="en-US" sz="1500" b="1">
                          <a:latin typeface="方正书宋简体" charset="0"/>
                          <a:cs typeface="方正书宋简体" charset="0"/>
                        </a:rPr>
                        <a:t>、</a:t>
                      </a:r>
                      <a:r>
                        <a:rPr lang="en-US" altLang="zh-CN" sz="1500" b="1">
                          <a:latin typeface="方正书宋简体" charset="0"/>
                          <a:cs typeface="方正书宋简体" charset="0"/>
                        </a:rPr>
                        <a:t>4</a:t>
                      </a:r>
                      <a:r>
                        <a:rPr lang="zh-CN" altLang="en-US" sz="1500" b="1">
                          <a:latin typeface="方正书宋简体" charset="0"/>
                          <a:cs typeface="方正书宋简体" charset="0"/>
                        </a:rPr>
                        <a:t>和</a:t>
                      </a:r>
                      <a:r>
                        <a:rPr lang="en-US" altLang="zh-CN" sz="1500" b="1">
                          <a:latin typeface="方正书宋简体" charset="0"/>
                          <a:cs typeface="方正书宋简体" charset="0"/>
                        </a:rPr>
                        <a:t>2</a:t>
                      </a:r>
                      <a:r>
                        <a:rPr lang="zh-CN" altLang="en-US" sz="1500" b="1">
                          <a:latin typeface="方正书宋简体" charset="0"/>
                          <a:cs typeface="方正书宋简体" charset="0"/>
                        </a:rPr>
                        <a:t>表示。</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4640">
                <a:tc>
                  <a:txBody>
                    <a:bodyPr/>
                    <a:p>
                      <a:pPr algn="ctr">
                        <a:buNone/>
                      </a:pPr>
                      <a:r>
                        <a:rPr lang="en-US" altLang="zh-CN" sz="1500" b="1">
                          <a:latin typeface="方正书宋简体" charset="0"/>
                          <a:cs typeface="方正书宋简体" charset="0"/>
                        </a:rPr>
                        <a:t>clientX</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用于获取鼠标事件发生时相对于可视窗口左上角的鼠标指针的水平坐标。</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4005">
                <a:tc>
                  <a:txBody>
                    <a:bodyPr/>
                    <a:p>
                      <a:pPr algn="ctr">
                        <a:buNone/>
                      </a:pPr>
                      <a:r>
                        <a:rPr lang="en-US" altLang="zh-CN" sz="1500" b="1">
                          <a:latin typeface="方正书宋简体" charset="0"/>
                          <a:cs typeface="方正书宋简体" charset="0"/>
                        </a:rPr>
                        <a:t>clientY</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用于获取鼠标事件发生时相对于可视窗口左上角的鼠标指针的垂直坐标。</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4005">
                <a:tc>
                  <a:txBody>
                    <a:bodyPr/>
                    <a:p>
                      <a:pPr algn="ctr">
                        <a:buNone/>
                      </a:pPr>
                      <a:r>
                        <a:rPr lang="en-US" altLang="zh-CN" sz="1500" b="1">
                          <a:latin typeface="方正书宋简体" charset="0"/>
                          <a:cs typeface="方正书宋简体" charset="0"/>
                        </a:rPr>
                        <a:t>ctrlKey</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用于判断键盘事件发生时“</a:t>
                      </a:r>
                      <a:r>
                        <a:rPr lang="en-US" altLang="zh-CN" sz="1500" b="1">
                          <a:latin typeface="方正书宋简体" charset="0"/>
                          <a:cs typeface="方正书宋简体" charset="0"/>
                        </a:rPr>
                        <a:t>Ctrl”</a:t>
                      </a:r>
                      <a:r>
                        <a:rPr lang="zh-CN" altLang="en-US" sz="1500" b="1">
                          <a:latin typeface="方正书宋简体" charset="0"/>
                          <a:cs typeface="方正书宋简体" charset="0"/>
                        </a:rPr>
                        <a:t>键是否被按下。</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5595">
                <a:tc>
                  <a:txBody>
                    <a:bodyPr/>
                    <a:p>
                      <a:pPr algn="ctr">
                        <a:buNone/>
                      </a:pPr>
                      <a:r>
                        <a:rPr lang="en-US" altLang="zh-CN" sz="1500" b="1">
                          <a:latin typeface="方正书宋简体" charset="0"/>
                          <a:cs typeface="方正书宋简体" charset="0"/>
                        </a:rPr>
                        <a:t>relatedTarget</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用于获取鼠标事件发生时与事件目标相关的节点。</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4005">
                <a:tc>
                  <a:txBody>
                    <a:bodyPr/>
                    <a:p>
                      <a:pPr algn="ctr">
                        <a:buNone/>
                      </a:pPr>
                      <a:r>
                        <a:rPr lang="en-US" altLang="zh-CN" sz="1500" b="1">
                          <a:latin typeface="方正书宋简体" charset="0"/>
                          <a:cs typeface="方正书宋简体" charset="0"/>
                        </a:rPr>
                        <a:t>screenX</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用于获取鼠标事件发生时相对于文档窗口的鼠标指针的水平坐标</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5595">
                <a:tc>
                  <a:txBody>
                    <a:bodyPr/>
                    <a:p>
                      <a:pPr algn="ctr">
                        <a:buNone/>
                      </a:pPr>
                      <a:r>
                        <a:rPr lang="en-US" altLang="zh-CN" sz="1500" b="1">
                          <a:latin typeface="方正书宋简体" charset="0"/>
                          <a:cs typeface="方正书宋简体" charset="0"/>
                        </a:rPr>
                        <a:t>screenY</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用于获取鼠标事件发生时相对于文档窗口的鼠标指针的垂直坐标</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4005">
                <a:tc>
                  <a:txBody>
                    <a:bodyPr/>
                    <a:p>
                      <a:pPr algn="ctr">
                        <a:buNone/>
                      </a:pPr>
                      <a:r>
                        <a:rPr lang="en-US" altLang="zh-CN" sz="1500" b="1">
                          <a:latin typeface="方正书宋简体" charset="0"/>
                          <a:cs typeface="方正书宋简体" charset="0"/>
                        </a:rPr>
                        <a:t>shiftKey</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用于判断键盘事件发生时“</a:t>
                      </a:r>
                      <a:r>
                        <a:rPr lang="en-US" altLang="zh-CN" sz="1500" b="1">
                          <a:latin typeface="方正书宋简体" charset="0"/>
                          <a:cs typeface="方正书宋简体" charset="0"/>
                        </a:rPr>
                        <a:t>Shift”</a:t>
                      </a:r>
                      <a:r>
                        <a:rPr lang="zh-CN" altLang="en-US" sz="1500" b="1">
                          <a:latin typeface="方正书宋简体" charset="0"/>
                          <a:cs typeface="方正书宋简体" charset="0"/>
                        </a:rPr>
                        <a:t>键是否被按下。</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a:txBody>
                    <a:bodyPr/>
                    <a:p>
                      <a:pPr algn="ctr">
                        <a:buNone/>
                      </a:pPr>
                      <a:r>
                        <a:rPr lang="en-US" altLang="zh-CN" sz="1500" b="1">
                          <a:latin typeface="方正书宋简体" charset="0"/>
                          <a:cs typeface="方正书宋简体" charset="0"/>
                        </a:rPr>
                        <a:t>offsetX</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用于获取鼠标事件发生时相对于事件目标的左上角的水平偏移，在</a:t>
                      </a:r>
                      <a:r>
                        <a:rPr lang="en-US" altLang="zh-CN" sz="1500" b="1">
                          <a:latin typeface="方正书宋简体" charset="0"/>
                          <a:cs typeface="方正书宋简体" charset="0"/>
                        </a:rPr>
                        <a:t>chrome</a:t>
                      </a:r>
                      <a:r>
                        <a:rPr lang="zh-CN" altLang="en-US" sz="1500" b="1">
                          <a:latin typeface="方正书宋简体" charset="0"/>
                          <a:cs typeface="方正书宋简体" charset="0"/>
                        </a:rPr>
                        <a:t>、</a:t>
                      </a:r>
                      <a:r>
                        <a:rPr lang="en-US" altLang="zh-CN" sz="1500" b="1">
                          <a:latin typeface="方正书宋简体" charset="0"/>
                          <a:cs typeface="方正书宋简体" charset="0"/>
                        </a:rPr>
                        <a:t>opera</a:t>
                      </a:r>
                      <a:r>
                        <a:rPr lang="zh-CN" altLang="en-US" sz="1500" b="1">
                          <a:latin typeface="方正书宋简体" charset="0"/>
                          <a:cs typeface="方正书宋简体" charset="0"/>
                        </a:rPr>
                        <a:t>和</a:t>
                      </a:r>
                      <a:r>
                        <a:rPr lang="en-US" altLang="zh-CN" sz="1500" b="1">
                          <a:latin typeface="方正书宋简体" charset="0"/>
                          <a:cs typeface="方正书宋简体" charset="0"/>
                        </a:rPr>
                        <a:t>safari</a:t>
                      </a:r>
                      <a:r>
                        <a:rPr lang="zh-CN" altLang="en-US" sz="1500" b="1">
                          <a:latin typeface="方正书宋简体" charset="0"/>
                          <a:cs typeface="方正书宋简体" charset="0"/>
                        </a:rPr>
                        <a:t>浏览器中，左上角为外边框的；在</a:t>
                      </a:r>
                      <a:r>
                        <a:rPr lang="en-US" altLang="zh-CN" sz="1500" b="1">
                          <a:latin typeface="方正书宋简体" charset="0"/>
                          <a:cs typeface="方正书宋简体" charset="0"/>
                        </a:rPr>
                        <a:t>Firefox</a:t>
                      </a:r>
                      <a:r>
                        <a:rPr lang="zh-CN" altLang="en-US" sz="1500" b="1">
                          <a:latin typeface="方正书宋简体" charset="0"/>
                          <a:cs typeface="方正书宋简体" charset="0"/>
                        </a:rPr>
                        <a:t>和</a:t>
                      </a:r>
                      <a:r>
                        <a:rPr lang="en-US" altLang="zh-CN" sz="1500" b="1">
                          <a:latin typeface="方正书宋简体" charset="0"/>
                          <a:cs typeface="方正书宋简体" charset="0"/>
                        </a:rPr>
                        <a:t>IE</a:t>
                      </a:r>
                      <a:r>
                        <a:rPr lang="zh-CN" altLang="en-US" sz="1500" b="1">
                          <a:latin typeface="方正书宋简体" charset="0"/>
                          <a:cs typeface="方正书宋简体" charset="0"/>
                        </a:rPr>
                        <a:t>浏览器中，左上角为内边框的。</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870">
                <a:tc>
                  <a:txBody>
                    <a:bodyPr/>
                    <a:p>
                      <a:pPr algn="ctr">
                        <a:buNone/>
                      </a:pPr>
                      <a:r>
                        <a:rPr lang="en-US" altLang="zh-CN" sz="1500" b="1">
                          <a:latin typeface="方正书宋简体" charset="0"/>
                          <a:cs typeface="方正书宋简体" charset="0"/>
                        </a:rPr>
                        <a:t>offsetY</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用于获取鼠标事件发生时相对于事件目标的左上角的垂直偏移，浏览器的情况与上同。</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550">
                <a:tc>
                  <a:txBody>
                    <a:bodyPr/>
                    <a:p>
                      <a:pPr algn="ctr">
                        <a:buNone/>
                      </a:pPr>
                      <a:r>
                        <a:rPr lang="en-US" altLang="zh-CN" sz="1500" b="1">
                          <a:latin typeface="方正书宋简体" charset="0"/>
                          <a:cs typeface="方正书宋简体" charset="0"/>
                        </a:rPr>
                        <a:t>srcElement</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用于在</a:t>
                      </a:r>
                      <a:r>
                        <a:rPr lang="en-US" altLang="zh-CN" sz="1500" b="1">
                          <a:latin typeface="方正书宋简体" charset="0"/>
                          <a:cs typeface="方正书宋简体" charset="0"/>
                        </a:rPr>
                        <a:t>IE8</a:t>
                      </a:r>
                      <a:r>
                        <a:rPr lang="zh-CN" altLang="en-US" sz="1500" b="1">
                          <a:latin typeface="方正书宋简体" charset="0"/>
                          <a:cs typeface="方正书宋简体" charset="0"/>
                        </a:rPr>
                        <a:t>及以下版本的</a:t>
                      </a:r>
                      <a:r>
                        <a:rPr lang="en-US" altLang="zh-CN" sz="1500" b="1">
                          <a:latin typeface="方正书宋简体" charset="0"/>
                          <a:cs typeface="方正书宋简体" charset="0"/>
                        </a:rPr>
                        <a:t>IE</a:t>
                      </a:r>
                      <a:r>
                        <a:rPr lang="zh-CN" altLang="en-US" sz="1500" b="1">
                          <a:latin typeface="方正书宋简体" charset="0"/>
                          <a:cs typeface="方正书宋简体" charset="0"/>
                        </a:rPr>
                        <a:t>浏览器中，获取事件目标。</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6550">
                <a:tc>
                  <a:txBody>
                    <a:bodyPr/>
                    <a:p>
                      <a:pPr algn="ctr">
                        <a:buNone/>
                      </a:pPr>
                      <a:r>
                        <a:rPr lang="en-US" altLang="zh-CN" sz="1500" b="1">
                          <a:latin typeface="方正书宋简体" charset="0"/>
                          <a:cs typeface="方正书宋简体" charset="0"/>
                        </a:rPr>
                        <a:t>target</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在</a:t>
                      </a:r>
                      <a:r>
                        <a:rPr lang="en-US" altLang="zh-CN" sz="1500" b="1">
                          <a:latin typeface="方正书宋简体" charset="0"/>
                          <a:cs typeface="方正书宋简体" charset="0"/>
                        </a:rPr>
                        <a:t>W3C</a:t>
                      </a:r>
                      <a:r>
                        <a:rPr lang="zh-CN" altLang="en-US" sz="1500" b="1">
                          <a:latin typeface="方正书宋简体" charset="0"/>
                          <a:cs typeface="方正书宋简体" charset="0"/>
                        </a:rPr>
                        <a:t>标准浏览器中获取事件目标。</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algn="ctr">
                        <a:buNone/>
                      </a:pPr>
                      <a:r>
                        <a:rPr lang="en-US" altLang="zh-CN" sz="1500" b="1">
                          <a:latin typeface="方正书宋简体" charset="0"/>
                          <a:cs typeface="方正书宋简体" charset="0"/>
                        </a:rPr>
                        <a:t>type</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获取事件类型。</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a:txBody>
                    <a:bodyPr/>
                    <a:p>
                      <a:pPr algn="ctr">
                        <a:buNone/>
                      </a:pPr>
                      <a:r>
                        <a:rPr lang="en-US" altLang="zh-CN" sz="1500" b="1">
                          <a:latin typeface="方正书宋简体" charset="0"/>
                          <a:cs typeface="方正书宋简体" charset="0"/>
                        </a:rPr>
                        <a:t>returnValue</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取值为</a:t>
                      </a:r>
                      <a:r>
                        <a:rPr lang="en-US" altLang="zh-CN" sz="1500" b="1">
                          <a:latin typeface="方正书宋简体" charset="0"/>
                          <a:cs typeface="方正书宋简体" charset="0"/>
                        </a:rPr>
                        <a:t>true</a:t>
                      </a:r>
                      <a:r>
                        <a:rPr lang="zh-CN" altLang="en-US" sz="1500" b="1">
                          <a:latin typeface="方正书宋简体" charset="0"/>
                          <a:cs typeface="方正书宋简体" charset="0"/>
                        </a:rPr>
                        <a:t>或</a:t>
                      </a:r>
                      <a:r>
                        <a:rPr lang="en-US" altLang="zh-CN" sz="1500" b="1">
                          <a:latin typeface="方正书宋简体" charset="0"/>
                          <a:cs typeface="方正书宋简体" charset="0"/>
                        </a:rPr>
                        <a:t>false</a:t>
                      </a:r>
                      <a:r>
                        <a:rPr lang="zh-CN" altLang="en-US" sz="1500" b="1">
                          <a:latin typeface="方正书宋简体" charset="0"/>
                          <a:cs typeface="方正书宋简体" charset="0"/>
                        </a:rPr>
                        <a:t>。用于在</a:t>
                      </a:r>
                      <a:r>
                        <a:rPr lang="en-US" altLang="zh-CN" sz="1500" b="1">
                          <a:latin typeface="方正书宋简体" charset="0"/>
                          <a:cs typeface="方正书宋简体" charset="0"/>
                        </a:rPr>
                        <a:t>IE8</a:t>
                      </a:r>
                      <a:r>
                        <a:rPr lang="zh-CN" altLang="en-US" sz="1500" b="1">
                          <a:latin typeface="方正书宋简体" charset="0"/>
                          <a:cs typeface="方正书宋简体" charset="0"/>
                        </a:rPr>
                        <a:t>及以下版本的</a:t>
                      </a:r>
                      <a:r>
                        <a:rPr lang="en-US" altLang="zh-CN" sz="1500" b="1">
                          <a:latin typeface="方正书宋简体" charset="0"/>
                          <a:cs typeface="方正书宋简体" charset="0"/>
                        </a:rPr>
                        <a:t>IE</a:t>
                      </a:r>
                      <a:r>
                        <a:rPr lang="zh-CN" altLang="en-US" sz="1500" b="1">
                          <a:latin typeface="方正书宋简体" charset="0"/>
                          <a:cs typeface="方正书宋简体" charset="0"/>
                        </a:rPr>
                        <a:t>浏览器中决定是否不执行与事件关联的默认动作。当值为</a:t>
                      </a:r>
                      <a:r>
                        <a:rPr lang="en-US" altLang="zh-CN" sz="1500" b="1">
                          <a:latin typeface="方正书宋简体" charset="0"/>
                          <a:cs typeface="方正书宋简体" charset="0"/>
                        </a:rPr>
                        <a:t>false</a:t>
                      </a:r>
                      <a:r>
                        <a:rPr lang="zh-CN" altLang="en-US" sz="1500" b="1">
                          <a:latin typeface="方正书宋简体" charset="0"/>
                          <a:cs typeface="方正书宋简体" charset="0"/>
                        </a:rPr>
                        <a:t>时，不执行默认动作。</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5595">
                <a:tc>
                  <a:txBody>
                    <a:bodyPr/>
                    <a:p>
                      <a:pPr algn="ctr">
                        <a:buNone/>
                      </a:pPr>
                      <a:r>
                        <a:rPr lang="en-US" altLang="zh-CN" sz="1500" b="1">
                          <a:latin typeface="方正书宋简体" charset="0"/>
                          <a:cs typeface="方正书宋简体" charset="0"/>
                        </a:rPr>
                        <a:t>preventDefault()</a:t>
                      </a:r>
                      <a:endParaRPr lang="en-US" altLang="zh-CN" sz="1500" b="1">
                        <a:latin typeface="方正书宋简体" charset="0"/>
                        <a:ea typeface="方正书宋简体" charset="0"/>
                        <a:cs typeface="方正书宋简体" charset="0"/>
                      </a:endParaRPr>
                    </a:p>
                  </a:txBody>
                  <a:tcPr marL="68580" marR="68580" marT="9525" marB="9525"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在</a:t>
                      </a:r>
                      <a:r>
                        <a:rPr lang="en-US" altLang="zh-CN" sz="1500" b="1">
                          <a:latin typeface="方正书宋简体" charset="0"/>
                          <a:cs typeface="方正书宋简体" charset="0"/>
                        </a:rPr>
                        <a:t>W3C</a:t>
                      </a:r>
                      <a:r>
                        <a:rPr lang="zh-CN" altLang="en-US" sz="1500" b="1">
                          <a:latin typeface="方正书宋简体" charset="0"/>
                          <a:cs typeface="方正书宋简体" charset="0"/>
                        </a:rPr>
                        <a:t>标准的浏览器中，通知浏览器取消与事件的默认操作。</a:t>
                      </a:r>
                      <a:endParaRPr lang="zh-CN" altLang="en-US" sz="1500" b="1">
                        <a:latin typeface="方正书宋简体" charset="0"/>
                        <a:ea typeface="方正书宋简体" charset="0"/>
                        <a:cs typeface="方正书宋简体" charset="0"/>
                      </a:endParaRPr>
                    </a:p>
                  </a:txBody>
                  <a:tcPr marL="68580" marR="68580" marT="9525" marB="9525"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33020" y="527050"/>
          <a:ext cx="9022715" cy="6316345"/>
        </p:xfrm>
        <a:graphic>
          <a:graphicData uri="http://schemas.openxmlformats.org/presentationml/2006/ole">
            <mc:AlternateContent xmlns:mc="http://schemas.openxmlformats.org/markup-compatibility/2006">
              <mc:Choice xmlns:v="urn:schemas-microsoft-com:vml" Requires="v">
                <p:oleObj spid="_x0000_s3" name="" r:id="rId1" imgW="10353675" imgH="7772400" progId="Paint.Picture">
                  <p:embed/>
                </p:oleObj>
              </mc:Choice>
              <mc:Fallback>
                <p:oleObj name="" r:id="rId1" imgW="10353675" imgH="7772400" progId="Paint.Picture">
                  <p:embed/>
                  <p:pic>
                    <p:nvPicPr>
                      <p:cNvPr id="0" name="图片 2"/>
                      <p:cNvPicPr/>
                      <p:nvPr/>
                    </p:nvPicPr>
                    <p:blipFill>
                      <a:blip r:embed="rId2"/>
                      <a:stretch>
                        <a:fillRect/>
                      </a:stretch>
                    </p:blipFill>
                    <p:spPr>
                      <a:xfrm>
                        <a:off x="33020" y="527050"/>
                        <a:ext cx="9022715" cy="6316345"/>
                      </a:xfrm>
                      <a:prstGeom prst="rect">
                        <a:avLst/>
                      </a:prstGeom>
                    </p:spPr>
                  </p:pic>
                </p:oleObj>
              </mc:Fallback>
            </mc:AlternateContent>
          </a:graphicData>
        </a:graphic>
      </p:graphicFrame>
      <p:sp>
        <p:nvSpPr>
          <p:cNvPr id="120833" name="标题 775169"/>
          <p:cNvSpPr>
            <a:spLocks noGrp="1"/>
          </p:cNvSpPr>
          <p:nvPr>
            <p:ph type="title"/>
          </p:nvPr>
        </p:nvSpPr>
        <p:spPr>
          <a:xfrm>
            <a:off x="-28575" y="164465"/>
            <a:ext cx="8229600" cy="443230"/>
          </a:xfrm>
        </p:spPr>
        <p:txBody>
          <a:bodyPr anchor="b"/>
          <a:p>
            <a:r>
              <a:rPr lang="zh-CN" altLang="en-US" sz="3300" b="1" dirty="0">
                <a:solidFill>
                  <a:srgbClr val="003366"/>
                </a:solidFill>
                <a:effectLst/>
              </a:rPr>
              <a:t>事件对象</a:t>
            </a:r>
            <a:r>
              <a:rPr lang="en-US" altLang="zh-CN" sz="3300" b="1" dirty="0">
                <a:solidFill>
                  <a:srgbClr val="003366"/>
                </a:solidFill>
                <a:effectLst/>
              </a:rPr>
              <a:t>event</a:t>
            </a:r>
            <a:r>
              <a:rPr lang="zh-CN" altLang="zh-CN" sz="3300" b="1" dirty="0">
                <a:solidFill>
                  <a:srgbClr val="003366"/>
                </a:solidFill>
                <a:effectLst/>
              </a:rPr>
              <a:t>的应用</a:t>
            </a:r>
            <a:r>
              <a:rPr lang="zh-CN" altLang="en-US" sz="3300" b="1" dirty="0">
                <a:solidFill>
                  <a:srgbClr val="003366"/>
                </a:solidFill>
                <a:effectLst/>
              </a:rPr>
              <a:t>示例</a:t>
            </a:r>
            <a:endParaRPr lang="zh-CN" altLang="en-US" sz="3300" b="1">
              <a:solidFill>
                <a:srgbClr val="003366"/>
              </a:solidFill>
              <a:effectLs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2818" name="Rectangle 2"/>
          <p:cNvSpPr>
            <a:spLocks noGrp="1"/>
          </p:cNvSpPr>
          <p:nvPr>
            <p:ph type="title"/>
          </p:nvPr>
        </p:nvSpPr>
        <p:spPr>
          <a:xfrm>
            <a:off x="0" y="189230"/>
            <a:ext cx="8964930" cy="604520"/>
          </a:xfrm>
        </p:spPr>
        <p:txBody>
          <a:bodyPr vert="horz" wrap="square" lIns="91440" tIns="45720" rIns="91440" bIns="45720" anchor="ctr"/>
          <a:p>
            <a:pPr algn="l"/>
            <a:r>
              <a:rPr lang="en-US" sz="3300" b="1" dirty="0">
                <a:solidFill>
                  <a:srgbClr val="003366"/>
                </a:solidFill>
                <a:effectLst/>
              </a:rPr>
              <a:t>3. </a:t>
            </a:r>
            <a:r>
              <a:rPr lang="zh-CN" altLang="en-US" sz="3300" b="1" dirty="0">
                <a:solidFill>
                  <a:srgbClr val="003366"/>
                </a:solidFill>
                <a:effectLst/>
              </a:rPr>
              <a:t>事件处理程序的返回值</a:t>
            </a:r>
            <a:endParaRPr lang="en-US" altLang="zh-CN" sz="3300" b="1" dirty="0">
              <a:solidFill>
                <a:srgbClr val="003366"/>
              </a:solidFill>
              <a:effectLst/>
            </a:endParaRPr>
          </a:p>
        </p:txBody>
      </p:sp>
      <p:sp>
        <p:nvSpPr>
          <p:cNvPr id="802819" name="Rectangle 3"/>
          <p:cNvSpPr>
            <a:spLocks noGrp="1"/>
          </p:cNvSpPr>
          <p:nvPr>
            <p:ph type="body"/>
          </p:nvPr>
        </p:nvSpPr>
        <p:spPr>
          <a:xfrm>
            <a:off x="0" y="908050"/>
            <a:ext cx="9144000" cy="5732463"/>
          </a:xfrm>
        </p:spPr>
        <p:txBody>
          <a:bodyPr vert="horz" wrap="square" lIns="91440" tIns="45720" rIns="91440" bIns="45720" anchor="t"/>
          <a:p>
            <a:pPr>
              <a:lnSpc>
                <a:spcPct val="115000"/>
              </a:lnSpc>
              <a:spcBef>
                <a:spcPct val="0"/>
              </a:spcBef>
              <a:buClr>
                <a:srgbClr val="FF0000"/>
              </a:buClr>
            </a:pPr>
            <a:r>
              <a:rPr lang="zh-CN" altLang="en-US" sz="3000" b="1">
                <a:latin typeface="宋体" panose="02010600030101010101" pitchFamily="2" charset="-122"/>
              </a:rPr>
              <a:t>可以通过使用对象事件属性或</a:t>
            </a:r>
            <a:r>
              <a:rPr lang="en-US" altLang="zh-CN" sz="3000" b="1">
                <a:latin typeface="宋体" panose="02010600030101010101" pitchFamily="2" charset="-122"/>
              </a:rPr>
              <a:t>HTML</a:t>
            </a:r>
            <a:r>
              <a:rPr lang="zh-CN" altLang="en-US" sz="3000" b="1">
                <a:latin typeface="宋体" panose="02010600030101010101" pitchFamily="2" charset="-122"/>
              </a:rPr>
              <a:t>标签事件属性注册的事件处理程序返回</a:t>
            </a:r>
            <a:r>
              <a:rPr lang="en-US" altLang="zh-CN" sz="3000" b="1">
                <a:latin typeface="宋体" panose="02010600030101010101" pitchFamily="2" charset="-122"/>
              </a:rPr>
              <a:t>false</a:t>
            </a:r>
            <a:r>
              <a:rPr lang="zh-CN" altLang="zh-CN" sz="3000" b="1">
                <a:latin typeface="宋体" panose="02010600030101010101" pitchFamily="2" charset="-122"/>
              </a:rPr>
              <a:t>值来取消事件的浏览顺默认操作</a:t>
            </a:r>
            <a:r>
              <a:rPr lang="zh-CN" altLang="en-US" sz="3000" b="1">
                <a:latin typeface="宋体" panose="02010600030101010101" pitchFamily="2" charset="-122"/>
              </a:rPr>
              <a:t>。例如：表单提交按钮的</a:t>
            </a:r>
            <a:r>
              <a:rPr lang="en-US" altLang="zh-CN" sz="3000" b="1">
                <a:latin typeface="宋体" panose="02010600030101010101" pitchFamily="2" charset="-122"/>
              </a:rPr>
              <a:t>onclick</a:t>
            </a:r>
            <a:r>
              <a:rPr lang="zh-CN" altLang="zh-CN" sz="3000" b="1">
                <a:latin typeface="宋体" panose="02010600030101010101" pitchFamily="2" charset="-122"/>
              </a:rPr>
              <a:t>属性注册的事件处理程序返回值为</a:t>
            </a:r>
            <a:r>
              <a:rPr lang="en-US" altLang="zh-CN" sz="3000" b="1">
                <a:latin typeface="宋体" panose="02010600030101010101" pitchFamily="2" charset="-122"/>
              </a:rPr>
              <a:t>false</a:t>
            </a:r>
            <a:r>
              <a:rPr lang="zh-CN" altLang="zh-CN" sz="3000" b="1">
                <a:latin typeface="宋体" panose="02010600030101010101" pitchFamily="2" charset="-122"/>
              </a:rPr>
              <a:t>时，将阻止浏览器提交表单。</a:t>
            </a:r>
            <a:endParaRPr lang="zh-CN" altLang="en-US" sz="3000" b="1">
              <a:latin typeface="宋体" panose="02010600030101010101" pitchFamily="2" charset="-122"/>
            </a:endParaRPr>
          </a:p>
          <a:p>
            <a:pPr>
              <a:lnSpc>
                <a:spcPct val="115000"/>
              </a:lnSpc>
              <a:spcBef>
                <a:spcPct val="0"/>
              </a:spcBef>
              <a:buClr>
                <a:srgbClr val="FF0000"/>
              </a:buClr>
            </a:pPr>
            <a:endParaRPr lang="en-US" altLang="zh-CN" sz="3000" b="1">
              <a:latin typeface="宋体" panose="02010600030101010101" pitchFamily="2" charset="-122"/>
            </a:endParaRPr>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4082" name="Rectangle 2"/>
          <p:cNvSpPr>
            <a:spLocks noGrp="1"/>
          </p:cNvSpPr>
          <p:nvPr>
            <p:ph type="title"/>
          </p:nvPr>
        </p:nvSpPr>
        <p:spPr>
          <a:xfrm>
            <a:off x="0" y="0"/>
            <a:ext cx="8362950" cy="981075"/>
          </a:xfrm>
        </p:spPr>
        <p:txBody>
          <a:bodyPr vert="horz" wrap="square" lIns="91440" tIns="45720" rIns="91440" bIns="45720" anchor="ctr"/>
          <a:p>
            <a:pPr algn="l"/>
            <a:r>
              <a:rPr lang="en-US" altLang="zh-CN" sz="3600" b="1" dirty="0">
                <a:solidFill>
                  <a:srgbClr val="003366"/>
                </a:solidFill>
                <a:effectLst/>
              </a:rPr>
              <a:t>17.1 JS</a:t>
            </a:r>
            <a:r>
              <a:rPr lang="zh-CN" altLang="en-US" sz="3600" b="1" dirty="0">
                <a:solidFill>
                  <a:srgbClr val="003366"/>
                </a:solidFill>
                <a:effectLst/>
              </a:rPr>
              <a:t>事件处理概述</a:t>
            </a:r>
            <a:endParaRPr lang="en-US" altLang="zh-CN" sz="3600" b="1" dirty="0">
              <a:solidFill>
                <a:srgbClr val="003366"/>
              </a:solidFill>
              <a:effectLst/>
            </a:endParaRPr>
          </a:p>
        </p:txBody>
      </p:sp>
      <p:sp>
        <p:nvSpPr>
          <p:cNvPr id="814083" name="Rectangle 3"/>
          <p:cNvSpPr>
            <a:spLocks noGrp="1"/>
          </p:cNvSpPr>
          <p:nvPr>
            <p:ph type="body"/>
          </p:nvPr>
        </p:nvSpPr>
        <p:spPr>
          <a:xfrm>
            <a:off x="85725" y="981075"/>
            <a:ext cx="9032875" cy="5000625"/>
          </a:xfrm>
        </p:spPr>
        <p:txBody>
          <a:bodyPr vert="horz" wrap="square" lIns="91440" tIns="45720" rIns="91440" bIns="45720" anchor="t"/>
          <a:p>
            <a:pPr>
              <a:lnSpc>
                <a:spcPct val="110000"/>
              </a:lnSpc>
              <a:spcBef>
                <a:spcPts val="0"/>
              </a:spcBef>
              <a:buClr>
                <a:srgbClr val="FF0000"/>
              </a:buClr>
            </a:pPr>
            <a:r>
              <a:rPr lang="zh-CN" altLang="en-US" sz="3000" b="1" dirty="0">
                <a:solidFill>
                  <a:schemeClr val="tx1"/>
                </a:solidFill>
                <a:effectLst/>
              </a:rPr>
              <a:t>事件</a:t>
            </a:r>
            <a:r>
              <a:rPr lang="en-US" altLang="zh-CN" sz="3000" b="1">
                <a:solidFill>
                  <a:schemeClr val="tx1"/>
                </a:solidFill>
                <a:effectLst/>
              </a:rPr>
              <a:t>(Event)</a:t>
            </a:r>
            <a:r>
              <a:rPr lang="zh-CN" altLang="en-US" sz="3000" b="1" dirty="0">
                <a:solidFill>
                  <a:schemeClr val="tx2"/>
                </a:solidFill>
              </a:rPr>
              <a:t>，</a:t>
            </a:r>
            <a:r>
              <a:rPr lang="zh-CN" altLang="en-US" sz="3000" b="1" dirty="0"/>
              <a:t>就是用户与</a:t>
            </a:r>
            <a:r>
              <a:rPr lang="en-US" altLang="zh-CN" sz="3000" b="1" dirty="0"/>
              <a:t>Web</a:t>
            </a:r>
            <a:r>
              <a:rPr lang="zh-CN" altLang="en-US" sz="3000" b="1" dirty="0"/>
              <a:t>页面交互时产生的</a:t>
            </a:r>
            <a:r>
              <a:rPr lang="zh-CN" altLang="en-US" sz="3000" b="1" dirty="0">
                <a:solidFill>
                  <a:srgbClr val="FF0000"/>
                </a:solidFill>
              </a:rPr>
              <a:t>操作</a:t>
            </a:r>
            <a:r>
              <a:rPr lang="zh-CN" altLang="en-US" sz="3000" b="1" dirty="0"/>
              <a:t>。比如按下鼠标、移动窗口、选择菜单等。</a:t>
            </a:r>
            <a:endParaRPr lang="zh-CN" altLang="en-US" sz="3000" b="1" dirty="0"/>
          </a:p>
          <a:p>
            <a:pPr>
              <a:lnSpc>
                <a:spcPct val="110000"/>
              </a:lnSpc>
              <a:spcBef>
                <a:spcPts val="0"/>
              </a:spcBef>
              <a:buClr>
                <a:srgbClr val="FF0000"/>
              </a:buClr>
            </a:pPr>
            <a:r>
              <a:rPr lang="zh-CN" altLang="en-US" sz="3000" b="1" dirty="0"/>
              <a:t>事件处理，是指程序对事件作出的响应。</a:t>
            </a:r>
            <a:endParaRPr lang="zh-CN" altLang="en-US" sz="3000" b="1" dirty="0"/>
          </a:p>
          <a:p>
            <a:pPr>
              <a:lnSpc>
                <a:spcPct val="110000"/>
              </a:lnSpc>
              <a:spcBef>
                <a:spcPts val="0"/>
              </a:spcBef>
              <a:buClr>
                <a:srgbClr val="FF0000"/>
              </a:buClr>
            </a:pPr>
            <a:r>
              <a:rPr lang="zh-CN" altLang="en-US" sz="3000" b="1" dirty="0"/>
              <a:t>事件处理中涉及的程序称为事件处理程序。事件处理程序通常定义为函数。</a:t>
            </a:r>
            <a:endParaRPr lang="zh-CN" altLang="en-US" sz="3000" b="1" dirty="0"/>
          </a:p>
          <a:p>
            <a:pPr>
              <a:lnSpc>
                <a:spcPct val="110000"/>
              </a:lnSpc>
              <a:spcBef>
                <a:spcPts val="0"/>
              </a:spcBef>
              <a:buClr>
                <a:srgbClr val="FF0000"/>
              </a:buClr>
            </a:pPr>
            <a:r>
              <a:rPr lang="zh-CN" altLang="en-US" sz="3000" b="1" dirty="0"/>
              <a:t>在Web页面中</a:t>
            </a:r>
            <a:r>
              <a:rPr lang="zh-CN" altLang="en-US" sz="3000" b="1" dirty="0">
                <a:solidFill>
                  <a:srgbClr val="FF0000"/>
                </a:solidFill>
              </a:rPr>
              <a:t>产生事件的对象</a:t>
            </a:r>
            <a:r>
              <a:rPr lang="zh-CN" altLang="en-US" sz="3000" b="1" dirty="0"/>
              <a:t>，称为事件目标。在不同事件目标上可以产生不同类型的事件。</a:t>
            </a:r>
            <a:endParaRPr lang="zh-CN" altLang="en-US" sz="3000" b="1" dirty="0"/>
          </a:p>
          <a:p>
            <a:pPr>
              <a:lnSpc>
                <a:spcPct val="110000"/>
              </a:lnSpc>
              <a:spcBef>
                <a:spcPts val="0"/>
              </a:spcBef>
              <a:buClr>
                <a:srgbClr val="FF0000"/>
              </a:buClr>
            </a:pPr>
            <a:r>
              <a:rPr lang="zh-CN" altLang="en-US" sz="3000" b="1" dirty="0"/>
              <a:t>应用程序通过指明事件类型和事件目标，在Web浏览器中注册它们的事件处理程序。当在特定的目标上发生特定类型的事件时，浏览器会调用对应的处理程序。</a:t>
            </a:r>
            <a:endParaRPr lang="zh-CN" altLang="en-US" sz="3600" b="1" dirty="0"/>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4083">
                                            <p:txEl>
                                              <p:charRg st="1" end="49"/>
                                            </p:txEl>
                                          </p:spTgt>
                                        </p:tgtEl>
                                        <p:attrNameLst>
                                          <p:attrName>style.visibility</p:attrName>
                                        </p:attrNameLst>
                                      </p:cBhvr>
                                      <p:to>
                                        <p:strVal val="visible"/>
                                      </p:to>
                                    </p:set>
                                    <p:anim calcmode="lin" valueType="num">
                                      <p:cBhvr additive="base">
                                        <p:cTn id="7" dur="500" fill="hold"/>
                                        <p:tgtEl>
                                          <p:spTgt spid="814083">
                                            <p:txEl>
                                              <p:charRg st="1" end="4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4083">
                                            <p:txEl>
                                              <p:charRg st="1" end="49"/>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14083">
                                            <p:txEl>
                                              <p:charRg st="2" end="2"/>
                                            </p:txEl>
                                          </p:spTgt>
                                        </p:tgtEl>
                                        <p:attrNameLst>
                                          <p:attrName>style.visibility</p:attrName>
                                        </p:attrNameLst>
                                      </p:cBhvr>
                                      <p:to>
                                        <p:strVal val="visible"/>
                                      </p:to>
                                    </p:set>
                                    <p:anim calcmode="lin" valueType="num">
                                      <p:cBhvr additive="base">
                                        <p:cTn id="12" dur="500" fill="hold"/>
                                        <p:tgtEl>
                                          <p:spTgt spid="814083">
                                            <p:txEl>
                                              <p:char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14083">
                                            <p:txEl>
                                              <p:char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14083">
                                            <p:txEl>
                                              <p:charRg st="2" end="2"/>
                                            </p:txEl>
                                          </p:spTgt>
                                        </p:tgtEl>
                                        <p:attrNameLst>
                                          <p:attrName>style.visibility</p:attrName>
                                        </p:attrNameLst>
                                      </p:cBhvr>
                                      <p:to>
                                        <p:strVal val="visible"/>
                                      </p:to>
                                    </p:set>
                                    <p:anim calcmode="lin" valueType="num">
                                      <p:cBhvr additive="base">
                                        <p:cTn id="17" dur="500" fill="hold"/>
                                        <p:tgtEl>
                                          <p:spTgt spid="814083">
                                            <p:txEl>
                                              <p:char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4083">
                                            <p:txEl>
                                              <p:char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814083">
                                            <p:txEl>
                                              <p:charRg st="3" end="3"/>
                                            </p:txEl>
                                          </p:spTgt>
                                        </p:tgtEl>
                                        <p:attrNameLst>
                                          <p:attrName>style.visibility</p:attrName>
                                        </p:attrNameLst>
                                      </p:cBhvr>
                                      <p:to>
                                        <p:strVal val="visible"/>
                                      </p:to>
                                    </p:set>
                                    <p:anim calcmode="lin" valueType="num">
                                      <p:cBhvr additive="base">
                                        <p:cTn id="22" dur="500" fill="hold"/>
                                        <p:tgtEl>
                                          <p:spTgt spid="814083">
                                            <p:txEl>
                                              <p:char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14083">
                                            <p:txEl>
                                              <p:char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814083">
                                            <p:txEl>
                                              <p:charRg st="4" end="4"/>
                                            </p:txEl>
                                          </p:spTgt>
                                        </p:tgtEl>
                                        <p:attrNameLst>
                                          <p:attrName>style.visibility</p:attrName>
                                        </p:attrNameLst>
                                      </p:cBhvr>
                                      <p:to>
                                        <p:strVal val="visible"/>
                                      </p:to>
                                    </p:set>
                                    <p:anim calcmode="lin" valueType="num">
                                      <p:cBhvr additive="base">
                                        <p:cTn id="27" dur="500" fill="hold"/>
                                        <p:tgtEl>
                                          <p:spTgt spid="814083">
                                            <p:txEl>
                                              <p:char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14083">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775169"/>
          <p:cNvSpPr>
            <a:spLocks noGrp="1"/>
          </p:cNvSpPr>
          <p:nvPr>
            <p:ph type="title"/>
          </p:nvPr>
        </p:nvSpPr>
        <p:spPr>
          <a:xfrm>
            <a:off x="-28575" y="164465"/>
            <a:ext cx="8229600" cy="443230"/>
          </a:xfrm>
        </p:spPr>
        <p:txBody>
          <a:bodyPr anchor="b"/>
          <a:p>
            <a:r>
              <a:rPr lang="zh-CN" altLang="en-US" sz="3300" b="1" dirty="0">
                <a:solidFill>
                  <a:srgbClr val="003366"/>
                </a:solidFill>
                <a:effectLst/>
              </a:rPr>
              <a:t>返回</a:t>
            </a:r>
            <a:r>
              <a:rPr lang="en-US" altLang="zh-CN" sz="3300" b="1" dirty="0">
                <a:solidFill>
                  <a:srgbClr val="003366"/>
                </a:solidFill>
                <a:effectLst/>
              </a:rPr>
              <a:t>false</a:t>
            </a:r>
            <a:r>
              <a:rPr lang="zh-CN" altLang="en-US" sz="3300" b="1" dirty="0">
                <a:solidFill>
                  <a:srgbClr val="003366"/>
                </a:solidFill>
                <a:effectLst/>
              </a:rPr>
              <a:t>阻止表单提交示例</a:t>
            </a:r>
            <a:endParaRPr lang="zh-CN" altLang="en-US" sz="3300" b="1">
              <a:solidFill>
                <a:srgbClr val="003366"/>
              </a:solidFill>
              <a:effectLst/>
            </a:endParaRPr>
          </a:p>
        </p:txBody>
      </p:sp>
      <p:pic>
        <p:nvPicPr>
          <p:cNvPr id="4" name="图片 3"/>
          <p:cNvPicPr>
            <a:picLocks noChangeAspect="1"/>
          </p:cNvPicPr>
          <p:nvPr/>
        </p:nvPicPr>
        <p:blipFill>
          <a:blip r:embed="rId1"/>
          <a:stretch>
            <a:fillRect/>
          </a:stretch>
        </p:blipFill>
        <p:spPr>
          <a:xfrm>
            <a:off x="164465" y="607695"/>
            <a:ext cx="8642350" cy="6124575"/>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22" name="Rectangle 2"/>
          <p:cNvSpPr>
            <a:spLocks noGrp="1"/>
          </p:cNvSpPr>
          <p:nvPr>
            <p:ph type="title"/>
          </p:nvPr>
        </p:nvSpPr>
        <p:spPr>
          <a:xfrm>
            <a:off x="0" y="116205"/>
            <a:ext cx="8229600" cy="334645"/>
          </a:xfrm>
        </p:spPr>
        <p:txBody>
          <a:bodyPr vert="horz" wrap="square" lIns="91440" tIns="45720" rIns="91440" bIns="45720" anchor="ctr"/>
          <a:p>
            <a:pPr algn="l"/>
            <a:r>
              <a:rPr lang="zh-CN" altLang="en-US" sz="2800" b="1" dirty="0">
                <a:solidFill>
                  <a:srgbClr val="003366"/>
                </a:solidFill>
                <a:effectLst/>
              </a:rPr>
              <a:t>常用事件：</a:t>
            </a:r>
            <a:endParaRPr lang="zh-CN" altLang="en-US" sz="2800" b="1" dirty="0">
              <a:solidFill>
                <a:srgbClr val="003366"/>
              </a:solidFill>
              <a:effectLst/>
            </a:endParaRPr>
          </a:p>
        </p:txBody>
      </p:sp>
      <p:sp>
        <p:nvSpPr>
          <p:cNvPr id="4" name="灯片编号占位符 3"/>
          <p:cNvSpPr txBox="1">
            <a:spLocks noGrp="1"/>
          </p:cNvSpPr>
          <p:nvPr/>
        </p:nvSpPr>
        <p:spPr>
          <a:xfrm>
            <a:off x="6553200" y="6245225"/>
            <a:ext cx="2133600" cy="476250"/>
          </a:xfrm>
          <a:prstGeom prst="rect">
            <a:avLst/>
          </a:prstGeom>
          <a:noFill/>
        </p:spPr>
        <p:txBody>
          <a:bodyPr vert="horz" lIns="45720" rIns="45720" rtlCol="0" anchor="ctr"/>
          <a:p>
            <a:pPr algn="ctr">
              <a:buClrTx/>
            </a:pPr>
            <a:fld id="{9A0DB2DC-4C9A-4742-B13C-FB6460FD3503}" type="slidenum">
              <a:rPr lang="zh-CN" altLang="en-US" sz="1100" dirty="0">
                <a:solidFill>
                  <a:srgbClr val="636363"/>
                </a:solidFill>
                <a:latin typeface="Franklin Gothic Book" pitchFamily="34" charset="0"/>
                <a:ea typeface="黑体" panose="02010609060101010101" pitchFamily="2" charset="-122"/>
              </a:rPr>
            </a:fld>
            <a:endParaRPr lang="zh-CN" altLang="en-US" sz="1100" dirty="0">
              <a:solidFill>
                <a:srgbClr val="636363"/>
              </a:solidFill>
              <a:latin typeface="Franklin Gothic Book" pitchFamily="34" charset="0"/>
              <a:ea typeface="黑体" panose="02010609060101010101" pitchFamily="2" charset="-122"/>
            </a:endParaRPr>
          </a:p>
        </p:txBody>
      </p:sp>
      <p:graphicFrame>
        <p:nvGraphicFramePr>
          <p:cNvPr id="0" name="表格 -1"/>
          <p:cNvGraphicFramePr/>
          <p:nvPr/>
        </p:nvGraphicFramePr>
        <p:xfrm>
          <a:off x="0" y="450850"/>
          <a:ext cx="9097010" cy="5866765"/>
        </p:xfrm>
        <a:graphic>
          <a:graphicData uri="http://schemas.openxmlformats.org/drawingml/2006/table">
            <a:tbl>
              <a:tblPr firstRow="1" bandRow="1">
                <a:tableStyleId>{5940675A-B579-460E-94D1-54222C63F5DA}</a:tableStyleId>
              </a:tblPr>
              <a:tblGrid>
                <a:gridCol w="589915"/>
                <a:gridCol w="1652270"/>
                <a:gridCol w="6854825"/>
              </a:tblGrid>
              <a:tr h="177165">
                <a:tc gridSpan="2">
                  <a:txBody>
                    <a:bodyPr/>
                    <a:p>
                      <a:pPr algn="ctr">
                        <a:buNone/>
                      </a:pPr>
                      <a:r>
                        <a:rPr lang="zh-CN" altLang="en-US" sz="1500" b="1">
                          <a:solidFill>
                            <a:schemeClr val="accent6">
                              <a:lumMod val="10000"/>
                            </a:schemeClr>
                          </a:solidFill>
                          <a:latin typeface="Times New Roman" panose="02020603050405020304" pitchFamily="18" charset="0"/>
                          <a:cs typeface="Times New Roman" panose="02020603050405020304" pitchFamily="18" charset="0"/>
                        </a:rPr>
                        <a:t>事</a:t>
                      </a:r>
                      <a:r>
                        <a:rPr lang="zh-CN" altLang="en-US" sz="1500" b="1">
                          <a:solidFill>
                            <a:schemeClr val="accent6">
                              <a:lumMod val="10000"/>
                            </a:schemeClr>
                          </a:solidFill>
                          <a:latin typeface="方正书宋简体" charset="0"/>
                          <a:cs typeface="方正书宋简体" charset="0"/>
                        </a:rPr>
                        <a:t>    </a:t>
                      </a:r>
                      <a:r>
                        <a:rPr lang="zh-CN" altLang="en-US" sz="1500" b="1">
                          <a:solidFill>
                            <a:schemeClr val="accent6">
                              <a:lumMod val="10000"/>
                            </a:schemeClr>
                          </a:solidFill>
                          <a:latin typeface="Times New Roman" panose="02020603050405020304" pitchFamily="18" charset="0"/>
                          <a:cs typeface="Times New Roman" panose="02020603050405020304" pitchFamily="18" charset="0"/>
                        </a:rPr>
                        <a:t>件</a:t>
                      </a:r>
                      <a:endParaRPr lang="zh-CN" altLang="en-US" sz="15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algn="ctr">
                        <a:buNone/>
                      </a:pPr>
                      <a:r>
                        <a:rPr lang="zh-CN" altLang="en-US" sz="1500" b="1">
                          <a:solidFill>
                            <a:schemeClr val="accent6">
                              <a:lumMod val="10000"/>
                            </a:schemeClr>
                          </a:solidFill>
                          <a:latin typeface="方正书宋简体" charset="0"/>
                          <a:cs typeface="方正书宋简体" charset="0"/>
                        </a:rPr>
                        <a:t>描    述</a:t>
                      </a:r>
                      <a:endParaRPr lang="zh-CN" altLang="en-US" sz="15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865">
                <a:tc rowSpan="7">
                  <a:txBody>
                    <a:bodyPr/>
                    <a:p>
                      <a:pPr algn="ctr">
                        <a:buNone/>
                      </a:pPr>
                      <a:r>
                        <a:rPr lang="zh-CN" altLang="en-US" sz="1500" b="1">
                          <a:latin typeface="Times New Roman" panose="02020603050405020304" pitchFamily="18" charset="0"/>
                          <a:cs typeface="Times New Roman" panose="02020603050405020304" pitchFamily="18" charset="0"/>
                        </a:rPr>
                        <a:t>鼠标</a:t>
                      </a:r>
                      <a:r>
                        <a:rPr lang="zh-CN" altLang="en-US" sz="1500" b="1">
                          <a:latin typeface="方正书宋简体" charset="0"/>
                          <a:cs typeface="方正书宋简体" charset="0"/>
                        </a:rPr>
                        <a:t>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500" b="1">
                          <a:latin typeface="Times New Roman" panose="02020603050405020304" pitchFamily="18" charset="0"/>
                          <a:cs typeface="Times New Roman" panose="02020603050405020304" pitchFamily="18" charset="0"/>
                        </a:rPr>
                        <a:t>click</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用户单击鼠标时触发此事件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dblclick</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用户双击鼠标时触发此事件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165">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mousedown</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用户按下鼠标时触发此事件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mouseup</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用户按下鼠标后松开鼠标时触发此事件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23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mouseover</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当用户</a:t>
                      </a:r>
                      <a:r>
                        <a:rPr lang="zh-CN" altLang="en-US" sz="1500" b="1">
                          <a:latin typeface="方正书宋简体" charset="0"/>
                          <a:cs typeface="方正书宋简体" charset="0"/>
                        </a:rPr>
                        <a:t>将</a:t>
                      </a:r>
                      <a:r>
                        <a:rPr lang="zh-CN" altLang="en-US" sz="1500" b="1">
                          <a:latin typeface="Times New Roman" panose="02020603050405020304" pitchFamily="18" charset="0"/>
                          <a:cs typeface="Times New Roman" panose="02020603050405020304" pitchFamily="18" charset="0"/>
                        </a:rPr>
                        <a:t>鼠标移动到某对象范围的上方时触发此事件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mousemove</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用户移动时鼠标触发此事件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B w="6350" cap="flat" cmpd="sng">
                      <a:solidFill>
                        <a:srgbClr val="080000"/>
                      </a:solidFill>
                      <a:prstDash val="solid"/>
                      <a:headEnd type="none" w="med" len="med"/>
                      <a:tailEnd type="none" w="med" len="med"/>
                    </a:lnB>
                  </a:tcPr>
                </a:tc>
                <a:tc>
                  <a:txBody>
                    <a:bodyPr/>
                    <a:p>
                      <a:pPr algn="ctr">
                        <a:buNone/>
                      </a:pPr>
                      <a:r>
                        <a:rPr lang="en-US" altLang="zh-CN" sz="1500" b="1">
                          <a:latin typeface="Times New Roman" panose="02020603050405020304" pitchFamily="18" charset="0"/>
                          <a:cs typeface="Times New Roman" panose="02020603050405020304" pitchFamily="18" charset="0"/>
                        </a:rPr>
                        <a:t>mouseout</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当用户鼠标离开某对象范围时触发此事件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775">
                <a:tc rowSpan="3">
                  <a:txBody>
                    <a:bodyPr/>
                    <a:p>
                      <a:pPr>
                        <a:buNone/>
                      </a:pPr>
                      <a:endParaRPr lang="zh-CN" altLang="en-US" sz="1500" b="1">
                        <a:latin typeface="Times New Roman" panose="02020603050405020304" pitchFamily="18" charset="0"/>
                        <a:cs typeface="Times New Roman" panose="02020603050405020304" pitchFamily="18" charset="0"/>
                      </a:endParaRPr>
                    </a:p>
                    <a:p>
                      <a:pPr>
                        <a:buNone/>
                      </a:pPr>
                      <a:r>
                        <a:rPr lang="zh-CN" altLang="en-US" sz="1500" b="1">
                          <a:latin typeface="Times New Roman" panose="02020603050405020304" pitchFamily="18" charset="0"/>
                          <a:cs typeface="Times New Roman" panose="02020603050405020304" pitchFamily="18" charset="0"/>
                        </a:rPr>
                        <a:t>键盘事件</a:t>
                      </a:r>
                      <a:endParaRPr lang="zh-CN" altLang="en-US" sz="1500" b="1">
                        <a:latin typeface="Times New Roman" panose="02020603050405020304" pitchFamily="18" charset="0"/>
                        <a:ea typeface="方正书宋简体"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500" b="1">
                          <a:latin typeface="Times New Roman" panose="02020603050405020304" pitchFamily="18" charset="0"/>
                          <a:cs typeface="Times New Roman" panose="02020603050405020304" pitchFamily="18" charset="0"/>
                        </a:rPr>
                        <a:t>keypress</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当用户键盘上的某个</a:t>
                      </a:r>
                      <a:r>
                        <a:rPr lang="zh-CN" altLang="en-US" sz="1500" b="1">
                          <a:latin typeface="方正书宋简体" charset="0"/>
                          <a:cs typeface="方正书宋简体" charset="0"/>
                        </a:rPr>
                        <a:t>字符</a:t>
                      </a:r>
                      <a:r>
                        <a:rPr lang="zh-CN" altLang="en-US" sz="1500" b="1">
                          <a:latin typeface="Times New Roman" panose="02020603050405020304" pitchFamily="18" charset="0"/>
                          <a:cs typeface="Times New Roman" panose="02020603050405020304" pitchFamily="18" charset="0"/>
                        </a:rPr>
                        <a:t>键被按下并且释放时触发此事件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865">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keydown</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当用户键盘上某个按键被按下时触发此事件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165">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algn="ctr">
                        <a:buNone/>
                      </a:pPr>
                      <a:r>
                        <a:rPr lang="en-US" altLang="zh-CN" sz="1500" b="1">
                          <a:latin typeface="Times New Roman" panose="02020603050405020304" pitchFamily="18" charset="0"/>
                          <a:cs typeface="Times New Roman" panose="02020603050405020304" pitchFamily="18" charset="0"/>
                        </a:rPr>
                        <a:t>keyup</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当用户键盘上某个按键被按下后松开时触发此事件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6705">
                <a:tc rowSpan="5">
                  <a:txBody>
                    <a:bodyPr/>
                    <a:p>
                      <a:pPr algn="ctr">
                        <a:buNone/>
                      </a:pPr>
                      <a:endParaRPr lang="zh-CN" altLang="en-US" sz="1500" b="1">
                        <a:latin typeface="方正书宋简体" charset="0"/>
                        <a:cs typeface="方正书宋简体" charset="0"/>
                      </a:endParaRPr>
                    </a:p>
                    <a:p>
                      <a:pPr algn="ctr">
                        <a:buNone/>
                      </a:pPr>
                      <a:endParaRPr lang="zh-CN" altLang="en-US" sz="1500" b="1">
                        <a:latin typeface="方正书宋简体" charset="0"/>
                        <a:cs typeface="方正书宋简体" charset="0"/>
                      </a:endParaRPr>
                    </a:p>
                    <a:p>
                      <a:pPr algn="ctr">
                        <a:buNone/>
                      </a:pPr>
                      <a:r>
                        <a:rPr lang="zh-CN" altLang="en-US" sz="1500" b="1">
                          <a:latin typeface="方正书宋简体" charset="0"/>
                          <a:cs typeface="方正书宋简体" charset="0"/>
                        </a:rPr>
                        <a:t>窗口</a:t>
                      </a:r>
                      <a:r>
                        <a:rPr lang="zh-CN" altLang="en-US" sz="1500" b="1">
                          <a:latin typeface="Times New Roman" panose="02020603050405020304" pitchFamily="18" charset="0"/>
                          <a:cs typeface="Times New Roman" panose="02020603050405020304" pitchFamily="18" charset="0"/>
                        </a:rPr>
                        <a:t>事件</a:t>
                      </a:r>
                      <a:endParaRPr lang="zh-CN" altLang="en-US" sz="1500" b="1">
                        <a:latin typeface="方正书宋简体" charset="0"/>
                        <a:ea typeface="方正书宋简体" charset="0"/>
                        <a:cs typeface="方正书宋简体"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500" b="1">
                          <a:latin typeface="Times New Roman" panose="02020603050405020304" pitchFamily="18" charset="0"/>
                          <a:cs typeface="Times New Roman" panose="02020603050405020304" pitchFamily="18" charset="0"/>
                        </a:rPr>
                        <a:t>abort</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当图形尚未完全加载前</a:t>
                      </a:r>
                      <a:r>
                        <a:rPr lang="zh-CN" altLang="en-US" sz="1500" b="1">
                          <a:latin typeface="方正书宋简体" charset="0"/>
                          <a:cs typeface="方正书宋简体" charset="0"/>
                        </a:rPr>
                        <a:t>，</a:t>
                      </a:r>
                      <a:r>
                        <a:rPr lang="zh-CN" altLang="en-US" sz="1500" b="1">
                          <a:latin typeface="Times New Roman" panose="02020603050405020304" pitchFamily="18" charset="0"/>
                          <a:cs typeface="Times New Roman" panose="02020603050405020304" pitchFamily="18" charset="0"/>
                        </a:rPr>
                        <a:t>用户就单击了一个超链接</a:t>
                      </a:r>
                      <a:r>
                        <a:rPr lang="zh-CN" altLang="en-US" sz="1500" b="1">
                          <a:latin typeface="方正书宋简体" charset="0"/>
                          <a:cs typeface="方正书宋简体" charset="0"/>
                        </a:rPr>
                        <a:t>，</a:t>
                      </a:r>
                      <a:r>
                        <a:rPr lang="zh-CN" altLang="en-US" sz="1500" b="1">
                          <a:latin typeface="Times New Roman" panose="02020603050405020304" pitchFamily="18" charset="0"/>
                          <a:cs typeface="Times New Roman" panose="02020603050405020304" pitchFamily="18" charset="0"/>
                        </a:rPr>
                        <a:t>或单击停止按钮时触发此事件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23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error</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加载文件或图像发生错误时触发此事件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865">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load</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页面内容加载完成时触发此事件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463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resize</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当浏览器的窗口大小被改变时触发此事件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23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algn="ctr">
                        <a:buNone/>
                      </a:pPr>
                      <a:r>
                        <a:rPr lang="en-US" altLang="zh-CN" sz="1500" b="1">
                          <a:latin typeface="Times New Roman" panose="02020603050405020304" pitchFamily="18" charset="0"/>
                          <a:cs typeface="Times New Roman" panose="02020603050405020304" pitchFamily="18" charset="0"/>
                        </a:rPr>
                        <a:t>unload</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当前页面关闭或退出时触发此事件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865">
                <a:tc rowSpan="7">
                  <a:txBody>
                    <a:bodyPr/>
                    <a:p>
                      <a:pPr>
                        <a:buNone/>
                      </a:pPr>
                      <a:endParaRPr lang="zh-CN" altLang="en-US" sz="1500" b="1">
                        <a:latin typeface="Times New Roman" panose="02020603050405020304" pitchFamily="18" charset="0"/>
                        <a:cs typeface="Times New Roman" panose="02020603050405020304" pitchFamily="18" charset="0"/>
                      </a:endParaRPr>
                    </a:p>
                    <a:p>
                      <a:pPr>
                        <a:buNone/>
                      </a:pPr>
                      <a:endParaRPr lang="zh-CN" altLang="en-US" sz="1500" b="1">
                        <a:latin typeface="Times New Roman" panose="02020603050405020304" pitchFamily="18" charset="0"/>
                        <a:cs typeface="Times New Roman" panose="02020603050405020304" pitchFamily="18" charset="0"/>
                      </a:endParaRPr>
                    </a:p>
                    <a:p>
                      <a:pPr>
                        <a:buNone/>
                      </a:pPr>
                      <a:r>
                        <a:rPr lang="zh-CN" altLang="en-US" sz="1500" b="1">
                          <a:latin typeface="Times New Roman" panose="02020603050405020304" pitchFamily="18" charset="0"/>
                          <a:cs typeface="Times New Roman" panose="02020603050405020304" pitchFamily="18" charset="0"/>
                        </a:rPr>
                        <a:t>表单事件</a:t>
                      </a:r>
                      <a:endParaRPr lang="zh-CN" altLang="en-US" sz="1500" b="1">
                        <a:latin typeface="Times New Roman" panose="02020603050405020304" pitchFamily="18" charset="0"/>
                        <a:ea typeface="方正书宋简体" charset="0"/>
                        <a:cs typeface="Times New Roman" panose="02020603050405020304" pitchFamily="18" charset="0"/>
                      </a:endParaRPr>
                    </a:p>
                  </a:txBody>
                  <a:tcPr marL="68580" marR="68580" marT="19684" marB="19684" vert="horz" anchor="t">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500" b="1">
                          <a:latin typeface="Times New Roman" panose="02020603050405020304" pitchFamily="18" charset="0"/>
                          <a:cs typeface="Times New Roman" panose="02020603050405020304" pitchFamily="18" charset="0"/>
                        </a:rPr>
                        <a:t>blur</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当前</a:t>
                      </a:r>
                      <a:r>
                        <a:rPr lang="zh-CN" altLang="en-US" sz="1500" b="1">
                          <a:latin typeface="方正书宋简体" charset="0"/>
                          <a:cs typeface="方正书宋简体" charset="0"/>
                        </a:rPr>
                        <a:t>表单</a:t>
                      </a:r>
                      <a:r>
                        <a:rPr lang="zh-CN" altLang="en-US" sz="1500" b="1">
                          <a:latin typeface="Times New Roman" panose="02020603050405020304" pitchFamily="18" charset="0"/>
                          <a:cs typeface="Times New Roman" panose="02020603050405020304" pitchFamily="18" charset="0"/>
                        </a:rPr>
                        <a:t>元素失去焦点时触发此事件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方正书宋简体" charset="0"/>
                          <a:cs typeface="方正书宋简体" charset="0"/>
                        </a:rPr>
                        <a:t>click</a:t>
                      </a:r>
                      <a:endParaRPr lang="en-US" altLang="zh-CN" sz="15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用户单击复选框、单选按钮或</a:t>
                      </a:r>
                      <a:r>
                        <a:rPr lang="en-US" altLang="zh-CN" sz="1500" b="1">
                          <a:latin typeface="方正书宋简体" charset="0"/>
                          <a:cs typeface="方正书宋简体" charset="0"/>
                        </a:rPr>
                        <a:t>button</a:t>
                      </a:r>
                      <a:r>
                        <a:rPr lang="zh-CN" altLang="en-US" sz="1500" b="1">
                          <a:latin typeface="方正书宋简体" charset="0"/>
                          <a:cs typeface="方正书宋简体" charset="0"/>
                        </a:rPr>
                        <a:t>、</a:t>
                      </a:r>
                      <a:r>
                        <a:rPr lang="en-US" altLang="zh-CN" sz="1500" b="1">
                          <a:latin typeface="方正书宋简体" charset="0"/>
                          <a:cs typeface="方正书宋简体" charset="0"/>
                        </a:rPr>
                        <a:t>submit</a:t>
                      </a:r>
                      <a:r>
                        <a:rPr lang="zh-CN" altLang="en-US" sz="1500" b="1">
                          <a:latin typeface="方正书宋简体" charset="0"/>
                          <a:cs typeface="方正书宋简体" charset="0"/>
                        </a:rPr>
                        <a:t>和</a:t>
                      </a:r>
                      <a:r>
                        <a:rPr lang="en-US" altLang="zh-CN" sz="1500" b="1">
                          <a:latin typeface="方正书宋简体" charset="0"/>
                          <a:cs typeface="方正书宋简体" charset="0"/>
                        </a:rPr>
                        <a:t>reset</a:t>
                      </a:r>
                      <a:r>
                        <a:rPr lang="zh-CN" altLang="en-US" sz="1500" b="1">
                          <a:latin typeface="方正书宋简体" charset="0"/>
                          <a:cs typeface="方正书宋简体" charset="0"/>
                        </a:rPr>
                        <a:t>按钮时触发此事件</a:t>
                      </a:r>
                      <a:endParaRPr lang="zh-CN" altLang="en-US" sz="15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865">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change</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表单</a:t>
                      </a:r>
                      <a:r>
                        <a:rPr lang="zh-CN" altLang="en-US" sz="1500" b="1">
                          <a:latin typeface="Times New Roman" panose="02020603050405020304" pitchFamily="18" charset="0"/>
                          <a:cs typeface="Times New Roman" panose="02020603050405020304" pitchFamily="18" charset="0"/>
                        </a:rPr>
                        <a:t>元素的内容发生改变</a:t>
                      </a:r>
                      <a:r>
                        <a:rPr lang="zh-CN" altLang="en-US" sz="1500" b="1">
                          <a:latin typeface="方正书宋简体" charset="0"/>
                          <a:cs typeface="方正书宋简体" charset="0"/>
                        </a:rPr>
                        <a:t>并且元素</a:t>
                      </a:r>
                      <a:r>
                        <a:rPr lang="zh-CN" altLang="en-US" sz="1500" b="1">
                          <a:latin typeface="Times New Roman" panose="02020603050405020304" pitchFamily="18" charset="0"/>
                          <a:cs typeface="Times New Roman" panose="02020603050405020304" pitchFamily="18" charset="0"/>
                        </a:rPr>
                        <a:t>失去焦点时触发此事件</a:t>
                      </a:r>
                      <a:endParaRPr lang="zh-CN" altLang="en-US" sz="15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focus</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Times New Roman" panose="02020603050405020304" pitchFamily="18" charset="0"/>
                          <a:cs typeface="Times New Roman" panose="02020603050405020304" pitchFamily="18" charset="0"/>
                        </a:rPr>
                        <a:t>当</a:t>
                      </a:r>
                      <a:r>
                        <a:rPr lang="zh-CN" altLang="en-US" sz="1500" b="1">
                          <a:latin typeface="方正书宋简体" charset="0"/>
                          <a:cs typeface="方正书宋简体" charset="0"/>
                        </a:rPr>
                        <a:t>表单</a:t>
                      </a:r>
                      <a:r>
                        <a:rPr lang="zh-CN" altLang="en-US" sz="1500" b="1">
                          <a:latin typeface="Times New Roman" panose="02020603050405020304" pitchFamily="18" charset="0"/>
                          <a:cs typeface="Times New Roman" panose="02020603050405020304" pitchFamily="18" charset="0"/>
                        </a:rPr>
                        <a:t>元素获得焦点时触发此事件</a:t>
                      </a:r>
                      <a:endParaRPr lang="zh-CN" altLang="en-US"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Times New Roman" panose="02020603050405020304" pitchFamily="18" charset="0"/>
                          <a:cs typeface="Times New Roman" panose="02020603050405020304" pitchFamily="18" charset="0"/>
                        </a:rPr>
                        <a:t>reset</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用户单击表单上的</a:t>
                      </a:r>
                      <a:r>
                        <a:rPr lang="en-US" altLang="zh-CN" sz="1500" b="1">
                          <a:latin typeface="方正书宋简体" charset="0"/>
                          <a:cs typeface="方正书宋简体" charset="0"/>
                        </a:rPr>
                        <a:t>reset</a:t>
                      </a:r>
                      <a:r>
                        <a:rPr lang="zh-CN" altLang="en-US" sz="1500" b="1">
                          <a:latin typeface="方正书宋简体" charset="0"/>
                          <a:cs typeface="方正书宋简体" charset="0"/>
                        </a:rPr>
                        <a:t>按钮时会触发此事件</a:t>
                      </a:r>
                      <a:endParaRPr lang="zh-CN" altLang="en-US" sz="15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ctr">
                        <a:buNone/>
                      </a:pPr>
                      <a:r>
                        <a:rPr lang="en-US" altLang="zh-CN" sz="1500" b="1">
                          <a:latin typeface="方正书宋简体" charset="0"/>
                          <a:cs typeface="方正书宋简体" charset="0"/>
                        </a:rPr>
                        <a:t>select</a:t>
                      </a:r>
                      <a:endParaRPr lang="en-US" altLang="zh-CN" sz="15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用户选择了一个</a:t>
                      </a:r>
                      <a:r>
                        <a:rPr lang="en-US" altLang="zh-CN" sz="1500" b="1">
                          <a:latin typeface="方正书宋简体" charset="0"/>
                          <a:cs typeface="方正书宋简体" charset="0"/>
                        </a:rPr>
                        <a:t>input</a:t>
                      </a:r>
                      <a:r>
                        <a:rPr lang="zh-CN" altLang="en-US" sz="1500" b="1">
                          <a:latin typeface="方正书宋简体" charset="0"/>
                          <a:cs typeface="方正书宋简体" charset="0"/>
                        </a:rPr>
                        <a:t>或</a:t>
                      </a:r>
                      <a:r>
                        <a:rPr lang="en-US" altLang="zh-CN" sz="1500" b="1">
                          <a:latin typeface="方正书宋简体" charset="0"/>
                          <a:cs typeface="方正书宋简体" charset="0"/>
                        </a:rPr>
                        <a:t>textarea</a:t>
                      </a:r>
                      <a:r>
                        <a:rPr lang="zh-CN" altLang="en-US" sz="1500" b="1">
                          <a:latin typeface="方正书宋简体" charset="0"/>
                          <a:cs typeface="方正书宋简体" charset="0"/>
                        </a:rPr>
                        <a:t>表单域中的文本时触发此事件</a:t>
                      </a:r>
                      <a:endParaRPr lang="zh-CN" altLang="en-US" sz="15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9865">
                <a:tc vMerge="1">
                  <a:tcP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algn="ctr">
                        <a:buNone/>
                      </a:pPr>
                      <a:r>
                        <a:rPr lang="en-US" altLang="zh-CN" sz="1500" b="1">
                          <a:latin typeface="Times New Roman" panose="02020603050405020304" pitchFamily="18" charset="0"/>
                          <a:cs typeface="Times New Roman" panose="02020603050405020304" pitchFamily="18" charset="0"/>
                        </a:rPr>
                        <a:t>submit</a:t>
                      </a:r>
                      <a:endParaRPr lang="en-US" altLang="zh-CN" sz="15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500" b="1">
                          <a:latin typeface="方正书宋简体" charset="0"/>
                          <a:cs typeface="方正书宋简体" charset="0"/>
                        </a:rPr>
                        <a:t>用户单击</a:t>
                      </a:r>
                      <a:r>
                        <a:rPr lang="en-US" altLang="zh-CN" sz="1500" b="1">
                          <a:latin typeface="方正书宋简体" charset="0"/>
                          <a:cs typeface="方正书宋简体" charset="0"/>
                        </a:rPr>
                        <a:t>submit</a:t>
                      </a:r>
                      <a:r>
                        <a:rPr lang="zh-CN" altLang="en-US" sz="1500" b="1">
                          <a:latin typeface="方正书宋简体" charset="0"/>
                          <a:cs typeface="方正书宋简体" charset="0"/>
                        </a:rPr>
                        <a:t>按钮提交表单时触发此事件</a:t>
                      </a:r>
                      <a:endParaRPr lang="zh-CN" altLang="en-US" sz="15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2818" name="Rectangle 2"/>
          <p:cNvSpPr>
            <a:spLocks noGrp="1"/>
          </p:cNvSpPr>
          <p:nvPr>
            <p:ph type="title"/>
          </p:nvPr>
        </p:nvSpPr>
        <p:spPr>
          <a:xfrm>
            <a:off x="0" y="188913"/>
            <a:ext cx="8964613" cy="719137"/>
          </a:xfrm>
        </p:spPr>
        <p:txBody>
          <a:bodyPr vert="horz" wrap="square" lIns="91440" tIns="45720" rIns="91440" bIns="45720" anchor="ctr"/>
          <a:p>
            <a:pPr algn="l"/>
            <a:r>
              <a:rPr lang="en-US" altLang="zh-CN" sz="3600" b="1" dirty="0">
                <a:solidFill>
                  <a:srgbClr val="003366"/>
                </a:solidFill>
                <a:effectLst/>
              </a:rPr>
              <a:t>17.2 </a:t>
            </a:r>
            <a:r>
              <a:rPr lang="zh-CN" altLang="zh-CN" sz="3600" b="1" dirty="0">
                <a:solidFill>
                  <a:srgbClr val="003366"/>
                </a:solidFill>
                <a:effectLst/>
              </a:rPr>
              <a:t>注册事件处理程序</a:t>
            </a:r>
            <a:endParaRPr lang="zh-CN" altLang="zh-CN" sz="3600" b="1" dirty="0">
              <a:solidFill>
                <a:srgbClr val="003366"/>
              </a:solidFill>
              <a:effectLst/>
            </a:endParaRPr>
          </a:p>
        </p:txBody>
      </p:sp>
      <p:sp>
        <p:nvSpPr>
          <p:cNvPr id="802819" name="Rectangle 3"/>
          <p:cNvSpPr>
            <a:spLocks noGrp="1"/>
          </p:cNvSpPr>
          <p:nvPr>
            <p:ph type="body"/>
          </p:nvPr>
        </p:nvSpPr>
        <p:spPr>
          <a:xfrm>
            <a:off x="0" y="981075"/>
            <a:ext cx="9144000" cy="5732463"/>
          </a:xfrm>
        </p:spPr>
        <p:txBody>
          <a:bodyPr vert="horz" wrap="square" lIns="91440" tIns="45720" rIns="91440" bIns="45720" anchor="t"/>
          <a:p>
            <a:pPr>
              <a:lnSpc>
                <a:spcPct val="115000"/>
              </a:lnSpc>
              <a:spcBef>
                <a:spcPct val="0"/>
              </a:spcBef>
              <a:buClr>
                <a:srgbClr val="FF0000"/>
              </a:buClr>
            </a:pPr>
            <a:r>
              <a:rPr sz="3000" b="1">
                <a:latin typeface="宋体" panose="02010600030101010101" pitchFamily="2" charset="-122"/>
              </a:rPr>
              <a:t>为了使浏览器在事件发生时，能自动调用相应的事件处理程序处理事件，需要对事件目标注册事件处理程序（也称事件绑定）。注册事件处理程序有以下三种方式：</a:t>
            </a:r>
            <a:endParaRPr sz="3000" b="1">
              <a:latin typeface="宋体" panose="02010600030101010101" pitchFamily="2" charset="-122"/>
            </a:endParaRPr>
          </a:p>
          <a:p>
            <a:pPr lvl="1">
              <a:lnSpc>
                <a:spcPct val="115000"/>
              </a:lnSpc>
              <a:spcBef>
                <a:spcPct val="0"/>
              </a:spcBef>
              <a:buClr>
                <a:srgbClr val="FF0000"/>
              </a:buClr>
            </a:pPr>
            <a:r>
              <a:rPr b="1" dirty="0">
                <a:solidFill>
                  <a:schemeClr val="accent6">
                    <a:lumMod val="10000"/>
                  </a:schemeClr>
                </a:solidFill>
              </a:rPr>
              <a:t>设置HTML标签的事件属性为事件处理程序</a:t>
            </a:r>
            <a:r>
              <a:rPr lang="zh-CN" altLang="en-US" b="1" dirty="0">
                <a:solidFill>
                  <a:schemeClr val="accent6">
                    <a:lumMod val="10000"/>
                  </a:schemeClr>
                </a:solidFill>
                <a:sym typeface="+mn-ea"/>
              </a:rPr>
              <a:t>。</a:t>
            </a:r>
            <a:endParaRPr lang="zh-CN" altLang="en-US" b="1" dirty="0">
              <a:solidFill>
                <a:schemeClr val="accent6">
                  <a:lumMod val="10000"/>
                </a:schemeClr>
              </a:solidFill>
              <a:sym typeface="+mn-ea"/>
            </a:endParaRPr>
          </a:p>
          <a:p>
            <a:pPr lvl="1">
              <a:lnSpc>
                <a:spcPct val="115000"/>
              </a:lnSpc>
              <a:spcBef>
                <a:spcPct val="0"/>
              </a:spcBef>
              <a:buClr>
                <a:srgbClr val="FF0000"/>
              </a:buClr>
            </a:pPr>
            <a:r>
              <a:rPr lang="zh-CN" altLang="en-US" b="1" dirty="0">
                <a:solidFill>
                  <a:schemeClr val="accent6">
                    <a:lumMod val="10000"/>
                  </a:schemeClr>
                </a:solidFill>
              </a:rPr>
              <a:t>设置事件目标的事件属性为事件处理函数。</a:t>
            </a:r>
            <a:endParaRPr lang="zh-CN" altLang="en-US" b="1" dirty="0">
              <a:solidFill>
                <a:schemeClr val="accent6">
                  <a:lumMod val="10000"/>
                </a:schemeClr>
              </a:solidFill>
            </a:endParaRPr>
          </a:p>
          <a:p>
            <a:pPr lvl="1">
              <a:lnSpc>
                <a:spcPct val="115000"/>
              </a:lnSpc>
              <a:spcBef>
                <a:spcPct val="0"/>
              </a:spcBef>
              <a:buClr>
                <a:srgbClr val="FF0000"/>
              </a:buClr>
            </a:pPr>
            <a:r>
              <a:rPr lang="zh-CN" altLang="en-US" b="1" dirty="0">
                <a:solidFill>
                  <a:schemeClr val="accent6">
                    <a:lumMod val="10000"/>
                  </a:schemeClr>
                </a:solidFill>
                <a:latin typeface="宋体" panose="02010600030101010101" pitchFamily="2" charset="-122"/>
              </a:rPr>
              <a:t>使用事件目标调用addEventListener()方法。</a:t>
            </a:r>
            <a:endParaRPr lang="zh-CN" altLang="en-US" b="1" dirty="0">
              <a:solidFill>
                <a:schemeClr val="accent6">
                  <a:lumMod val="10000"/>
                </a:schemeClr>
              </a:solidFill>
              <a:latin typeface="宋体" panose="02010600030101010101" pitchFamily="2" charset="-122"/>
            </a:endParaRPr>
          </a:p>
          <a:p>
            <a:pPr>
              <a:lnSpc>
                <a:spcPct val="115000"/>
              </a:lnSpc>
              <a:spcBef>
                <a:spcPct val="0"/>
              </a:spcBef>
              <a:buClr>
                <a:srgbClr val="FF0000"/>
              </a:buClr>
            </a:pPr>
            <a:r>
              <a:rPr lang="zh-CN" altLang="en-US" sz="3000" b="1">
                <a:latin typeface="宋体" panose="02010600030101010101" pitchFamily="2" charset="-122"/>
              </a:rPr>
              <a:t>注：第一</a:t>
            </a:r>
            <a:r>
              <a:rPr lang="en-US" altLang="zh-CN" sz="3000" b="1">
                <a:latin typeface="宋体" panose="02010600030101010101" pitchFamily="2" charset="-122"/>
              </a:rPr>
              <a:t>和</a:t>
            </a:r>
            <a:r>
              <a:rPr lang="zh-CN" altLang="en-US" sz="3000" b="1">
                <a:latin typeface="宋体" panose="02010600030101010101" pitchFamily="2" charset="-122"/>
              </a:rPr>
              <a:t>第二</a:t>
            </a:r>
            <a:r>
              <a:rPr lang="en-US" altLang="zh-CN" sz="3000" b="1">
                <a:latin typeface="宋体" panose="02010600030101010101" pitchFamily="2" charset="-122"/>
              </a:rPr>
              <a:t>种注册方式中的事件属性名的组成形式是：“on”+事件名，例如onclick、onfocus等等。</a:t>
            </a:r>
            <a:endParaRPr lang="en-US" altLang="zh-CN" sz="3000" b="1">
              <a:latin typeface="宋体" panose="02010600030101010101" pitchFamily="2" charset="-122"/>
            </a:endParaRPr>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2819">
                                            <p:txEl>
                                              <p:charRg st="34" end="70"/>
                                            </p:txEl>
                                          </p:spTgt>
                                        </p:tgtEl>
                                        <p:attrNameLst>
                                          <p:attrName>style.visibility</p:attrName>
                                        </p:attrNameLst>
                                      </p:cBhvr>
                                      <p:to>
                                        <p:strVal val="visible"/>
                                      </p:to>
                                    </p:set>
                                    <p:anim calcmode="lin" valueType="num">
                                      <p:cBhvr additive="base">
                                        <p:cTn id="7" dur="500" fill="hold"/>
                                        <p:tgtEl>
                                          <p:spTgt spid="802819">
                                            <p:txEl>
                                              <p:charRg st="34" end="7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2819">
                                            <p:txEl>
                                              <p:charRg st="34" end="7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02819">
                                            <p:txEl>
                                              <p:charRg st="2" end="2"/>
                                            </p:txEl>
                                          </p:spTgt>
                                        </p:tgtEl>
                                        <p:attrNameLst>
                                          <p:attrName>style.visibility</p:attrName>
                                        </p:attrNameLst>
                                      </p:cBhvr>
                                      <p:to>
                                        <p:strVal val="visible"/>
                                      </p:to>
                                    </p:set>
                                    <p:anim calcmode="lin" valueType="num">
                                      <p:cBhvr additive="base">
                                        <p:cTn id="12" dur="500" fill="hold"/>
                                        <p:tgtEl>
                                          <p:spTgt spid="802819">
                                            <p:txEl>
                                              <p:char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02819">
                                            <p:txEl>
                                              <p:char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02819">
                                            <p:txEl>
                                              <p:charRg st="3" end="3"/>
                                            </p:txEl>
                                          </p:spTgt>
                                        </p:tgtEl>
                                        <p:attrNameLst>
                                          <p:attrName>style.visibility</p:attrName>
                                        </p:attrNameLst>
                                      </p:cBhvr>
                                      <p:to>
                                        <p:strVal val="visible"/>
                                      </p:to>
                                    </p:set>
                                    <p:anim calcmode="lin" valueType="num">
                                      <p:cBhvr additive="base">
                                        <p:cTn id="17" dur="500" fill="hold"/>
                                        <p:tgtEl>
                                          <p:spTgt spid="802819">
                                            <p:txEl>
                                              <p:char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02819">
                                            <p:txEl>
                                              <p:char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802819">
                                            <p:txEl>
                                              <p:charRg st="4" end="4"/>
                                            </p:txEl>
                                          </p:spTgt>
                                        </p:tgtEl>
                                        <p:attrNameLst>
                                          <p:attrName>style.visibility</p:attrName>
                                        </p:attrNameLst>
                                      </p:cBhvr>
                                      <p:to>
                                        <p:strVal val="visible"/>
                                      </p:to>
                                    </p:set>
                                    <p:anim calcmode="lin" valueType="num">
                                      <p:cBhvr additive="base">
                                        <p:cTn id="22" dur="500" fill="hold"/>
                                        <p:tgtEl>
                                          <p:spTgt spid="802819">
                                            <p:txEl>
                                              <p:char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02819">
                                            <p:txEl>
                                              <p:char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802819">
                                            <p:txEl>
                                              <p:charRg st="0" end="0"/>
                                            </p:txEl>
                                          </p:spTgt>
                                        </p:tgtEl>
                                        <p:attrNameLst>
                                          <p:attrName>style.visibility</p:attrName>
                                        </p:attrNameLst>
                                      </p:cBhvr>
                                      <p:to>
                                        <p:strVal val="visible"/>
                                      </p:to>
                                    </p:set>
                                    <p:anim calcmode="lin" valueType="num">
                                      <p:cBhvr additive="base">
                                        <p:cTn id="27" dur="500" fill="hold"/>
                                        <p:tgtEl>
                                          <p:spTgt spid="802819">
                                            <p:txEl>
                                              <p:char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02819">
                                            <p:txEl>
                                              <p:char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4866" name="Rectangle 2"/>
          <p:cNvSpPr>
            <a:spLocks noGrp="1"/>
          </p:cNvSpPr>
          <p:nvPr>
            <p:ph type="title"/>
          </p:nvPr>
        </p:nvSpPr>
        <p:spPr>
          <a:xfrm>
            <a:off x="0" y="189230"/>
            <a:ext cx="9144000" cy="692150"/>
          </a:xfrm>
        </p:spPr>
        <p:txBody>
          <a:bodyPr vert="horz" wrap="square" lIns="91440" tIns="45720" rIns="91440" bIns="45720" anchor="ctr"/>
          <a:p>
            <a:pPr algn="l"/>
            <a:r>
              <a:rPr lang="en-US" altLang="zh-CN" sz="3300" b="1" dirty="0">
                <a:solidFill>
                  <a:srgbClr val="003366"/>
                </a:solidFill>
                <a:effectLst/>
              </a:rPr>
              <a:t>1.</a:t>
            </a:r>
            <a:r>
              <a:rPr lang="en-US" altLang="zh-CN" sz="3300" b="1" dirty="0">
                <a:solidFill>
                  <a:srgbClr val="003366"/>
                </a:solidFill>
                <a:effectLst/>
                <a:sym typeface="+mn-ea"/>
              </a:rPr>
              <a:t>设置HTML标签的事件属性为事件处理程序</a:t>
            </a:r>
            <a:r>
              <a:rPr lang="en-US" altLang="zh-CN" sz="3300" b="1" dirty="0">
                <a:solidFill>
                  <a:srgbClr val="003366"/>
                </a:solidFill>
                <a:effectLst/>
              </a:rPr>
              <a:t>：</a:t>
            </a:r>
            <a:endParaRPr lang="en-US" altLang="zh-CN" sz="3300" b="1" dirty="0">
              <a:solidFill>
                <a:srgbClr val="003366"/>
              </a:solidFill>
              <a:effectLst/>
            </a:endParaRPr>
          </a:p>
        </p:txBody>
      </p:sp>
      <p:sp>
        <p:nvSpPr>
          <p:cNvPr id="804867" name="Rectangle 3"/>
          <p:cNvSpPr>
            <a:spLocks noGrp="1"/>
          </p:cNvSpPr>
          <p:nvPr>
            <p:ph type="body"/>
          </p:nvPr>
        </p:nvSpPr>
        <p:spPr>
          <a:xfrm>
            <a:off x="0" y="1125855"/>
            <a:ext cx="9144000" cy="5324475"/>
          </a:xfrm>
        </p:spPr>
        <p:txBody>
          <a:bodyPr vert="horz" wrap="square" lIns="91440" tIns="45720" rIns="91440" bIns="45720" anchor="t"/>
          <a:p>
            <a:pPr>
              <a:lnSpc>
                <a:spcPct val="120000"/>
              </a:lnSpc>
              <a:spcBef>
                <a:spcPct val="0"/>
              </a:spcBef>
              <a:buClr>
                <a:srgbClr val="FF0000"/>
              </a:buClr>
            </a:pPr>
            <a:r>
              <a:rPr sz="3000" b="1" dirty="0">
                <a:solidFill>
                  <a:schemeClr val="tx1"/>
                </a:solidFill>
                <a:effectLst/>
              </a:rPr>
              <a:t>通过设置HTML标签的事件属性为事件处理程序的方式来注册事件处理程序时，事件属性中的脚本代码不能包含函数声明，但可以是函数调用或一系列使用分号分隔的脚本代码。</a:t>
            </a:r>
            <a:endParaRPr sz="3000" b="1" dirty="0">
              <a:solidFill>
                <a:schemeClr val="tx1"/>
              </a:solidFill>
              <a:effectLst/>
            </a:endParaRPr>
          </a:p>
          <a:p>
            <a:pPr>
              <a:lnSpc>
                <a:spcPct val="120000"/>
              </a:lnSpc>
              <a:spcBef>
                <a:spcPct val="0"/>
              </a:spcBef>
              <a:buNone/>
            </a:pPr>
            <a:r>
              <a:rPr lang="zh-CN" altLang="en-US" sz="2500" b="1" dirty="0"/>
              <a:t>  </a:t>
            </a:r>
            <a:endParaRPr lang="en-US" altLang="zh-CN" sz="2500" b="1"/>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775169"/>
          <p:cNvSpPr>
            <a:spLocks noGrp="1"/>
          </p:cNvSpPr>
          <p:nvPr>
            <p:ph type="title"/>
          </p:nvPr>
        </p:nvSpPr>
        <p:spPr>
          <a:xfrm>
            <a:off x="456883" y="74295"/>
            <a:ext cx="8229600" cy="615950"/>
          </a:xfrm>
        </p:spPr>
        <p:txBody>
          <a:bodyPr anchor="b"/>
          <a:p>
            <a:r>
              <a:rPr lang="zh-CN" altLang="en-US" sz="3300" b="1" dirty="0">
                <a:solidFill>
                  <a:srgbClr val="003366"/>
                </a:solidFill>
                <a:effectLst/>
              </a:rPr>
              <a:t>示例</a:t>
            </a:r>
            <a:endParaRPr lang="zh-CN" altLang="en-US" sz="3300" b="1">
              <a:solidFill>
                <a:srgbClr val="003366"/>
              </a:solidFill>
              <a:effectLst/>
            </a:endParaRPr>
          </a:p>
        </p:txBody>
      </p:sp>
      <p:graphicFrame>
        <p:nvGraphicFramePr>
          <p:cNvPr id="2" name="对象 1"/>
          <p:cNvGraphicFramePr/>
          <p:nvPr/>
        </p:nvGraphicFramePr>
        <p:xfrm>
          <a:off x="126365" y="690245"/>
          <a:ext cx="8891270" cy="5690870"/>
        </p:xfrm>
        <a:graphic>
          <a:graphicData uri="http://schemas.openxmlformats.org/presentationml/2006/ole">
            <mc:AlternateContent xmlns:mc="http://schemas.openxmlformats.org/markup-compatibility/2006">
              <mc:Choice xmlns:v="urn:schemas-microsoft-com:vml" Requires="v">
                <p:oleObj spid="_x0000_s3" name="" r:id="rId1" imgW="7486650" imgH="4076700" progId="Paint.Picture">
                  <p:embed/>
                </p:oleObj>
              </mc:Choice>
              <mc:Fallback>
                <p:oleObj name="" r:id="rId1" imgW="7486650" imgH="4076700" progId="Paint.Picture">
                  <p:embed/>
                  <p:pic>
                    <p:nvPicPr>
                      <p:cNvPr id="0" name="图片 2"/>
                      <p:cNvPicPr/>
                      <p:nvPr/>
                    </p:nvPicPr>
                    <p:blipFill>
                      <a:blip r:embed="rId2"/>
                      <a:stretch>
                        <a:fillRect/>
                      </a:stretch>
                    </p:blipFill>
                    <p:spPr>
                      <a:xfrm>
                        <a:off x="126365" y="690245"/>
                        <a:ext cx="8891270" cy="5690870"/>
                      </a:xfrm>
                      <a:prstGeom prst="rect">
                        <a:avLst/>
                      </a:prstGeom>
                    </p:spPr>
                  </p:pic>
                </p:oleObj>
              </mc:Fallback>
            </mc:AlternateContent>
          </a:graphicData>
        </a:graphic>
      </p:graphicFrame>
      <p:sp>
        <p:nvSpPr>
          <p:cNvPr id="779271" name="矩形 779270"/>
          <p:cNvSpPr/>
          <p:nvPr/>
        </p:nvSpPr>
        <p:spPr>
          <a:xfrm>
            <a:off x="3721735" y="5081270"/>
            <a:ext cx="3238500" cy="37909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79271"/>
                                        </p:tgtEl>
                                        <p:attrNameLst>
                                          <p:attrName>style.visibility</p:attrName>
                                        </p:attrNameLst>
                                      </p:cBhvr>
                                      <p:to>
                                        <p:strVal val="visible"/>
                                      </p:to>
                                    </p:set>
                                    <p:animEffect transition="in" filter="diamond(in)">
                                      <p:cBhvr>
                                        <p:cTn id="7" dur="1000"/>
                                        <p:tgtEl>
                                          <p:spTgt spid="77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4866" name="Rectangle 2"/>
          <p:cNvSpPr>
            <a:spLocks noGrp="1"/>
          </p:cNvSpPr>
          <p:nvPr>
            <p:ph type="title"/>
          </p:nvPr>
        </p:nvSpPr>
        <p:spPr>
          <a:xfrm>
            <a:off x="0" y="189230"/>
            <a:ext cx="9144000" cy="692150"/>
          </a:xfrm>
        </p:spPr>
        <p:txBody>
          <a:bodyPr vert="horz" wrap="square" lIns="91440" tIns="45720" rIns="91440" bIns="45720" anchor="ctr"/>
          <a:p>
            <a:pPr algn="l"/>
            <a:r>
              <a:rPr lang="en-US" altLang="zh-CN" sz="3300" b="1" dirty="0">
                <a:solidFill>
                  <a:srgbClr val="003366"/>
                </a:solidFill>
                <a:effectLst/>
              </a:rPr>
              <a:t>2.</a:t>
            </a:r>
            <a:r>
              <a:rPr lang="en-US" altLang="zh-CN" sz="3300" b="1" dirty="0">
                <a:solidFill>
                  <a:srgbClr val="003366"/>
                </a:solidFill>
                <a:effectLst/>
                <a:sym typeface="+mn-ea"/>
              </a:rPr>
              <a:t>设置事件目标的事件属性为事件处理函数</a:t>
            </a:r>
            <a:r>
              <a:rPr lang="en-US" altLang="zh-CN" sz="3300" b="1" dirty="0">
                <a:solidFill>
                  <a:srgbClr val="003366"/>
                </a:solidFill>
                <a:effectLst/>
              </a:rPr>
              <a:t>：</a:t>
            </a:r>
            <a:endParaRPr lang="en-US" altLang="zh-CN" sz="3300" b="1" dirty="0">
              <a:solidFill>
                <a:srgbClr val="003366"/>
              </a:solidFill>
              <a:effectLst/>
            </a:endParaRPr>
          </a:p>
        </p:txBody>
      </p:sp>
      <p:sp>
        <p:nvSpPr>
          <p:cNvPr id="804867" name="Rectangle 3"/>
          <p:cNvSpPr>
            <a:spLocks noGrp="1"/>
          </p:cNvSpPr>
          <p:nvPr>
            <p:ph type="body"/>
          </p:nvPr>
        </p:nvSpPr>
        <p:spPr>
          <a:xfrm>
            <a:off x="0" y="937260"/>
            <a:ext cx="9144000" cy="5513070"/>
          </a:xfrm>
        </p:spPr>
        <p:txBody>
          <a:bodyPr vert="horz" wrap="square" lIns="91440" tIns="45720" rIns="91440" bIns="45720" anchor="t"/>
          <a:p>
            <a:pPr>
              <a:lnSpc>
                <a:spcPct val="120000"/>
              </a:lnSpc>
              <a:spcBef>
                <a:spcPct val="0"/>
              </a:spcBef>
              <a:buClr>
                <a:srgbClr val="FF0000"/>
              </a:buClr>
            </a:pPr>
            <a:r>
              <a:rPr sz="3000" b="1" dirty="0">
                <a:solidFill>
                  <a:schemeClr val="tx1"/>
                </a:solidFill>
                <a:effectLst/>
              </a:rPr>
              <a:t>使HTML和JavaScript分离的最简单的注册事件处理程序的方式就是通过设置事件目标的事件属性为所需事件处理程序函数。</a:t>
            </a:r>
            <a:r>
              <a:rPr lang="zh-CN" sz="3000" b="1" dirty="0">
                <a:solidFill>
                  <a:schemeClr val="tx1"/>
                </a:solidFill>
                <a:effectLst/>
              </a:rPr>
              <a:t>这也是最常用的事件处理程序注册方式。</a:t>
            </a:r>
            <a:endParaRPr lang="zh-CN" sz="3000" b="1" dirty="0">
              <a:solidFill>
                <a:schemeClr val="tx1"/>
              </a:solidFill>
              <a:effectLst/>
            </a:endParaRPr>
          </a:p>
          <a:p>
            <a:pPr>
              <a:lnSpc>
                <a:spcPct val="120000"/>
              </a:lnSpc>
              <a:spcBef>
                <a:spcPct val="0"/>
              </a:spcBef>
              <a:buNone/>
            </a:pPr>
            <a:r>
              <a:rPr lang="zh-CN" altLang="en-US" sz="2500" b="1" dirty="0"/>
              <a:t>  </a:t>
            </a:r>
            <a:endParaRPr lang="en-US" altLang="zh-CN" sz="2500" b="1"/>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p:nvPr/>
        </p:nvGraphicFramePr>
        <p:xfrm>
          <a:off x="111125" y="690245"/>
          <a:ext cx="8772525" cy="6035040"/>
        </p:xfrm>
        <a:graphic>
          <a:graphicData uri="http://schemas.openxmlformats.org/presentationml/2006/ole">
            <mc:AlternateContent xmlns:mc="http://schemas.openxmlformats.org/markup-compatibility/2006">
              <mc:Choice xmlns:v="urn:schemas-microsoft-com:vml" Requires="v">
                <p:oleObj spid="_x0000_s8" name="" r:id="rId1" imgW="6724650" imgH="5257800" progId="Paint.Picture">
                  <p:embed/>
                </p:oleObj>
              </mc:Choice>
              <mc:Fallback>
                <p:oleObj name="" r:id="rId1" imgW="6724650" imgH="5257800" progId="Paint.Picture">
                  <p:embed/>
                  <p:pic>
                    <p:nvPicPr>
                      <p:cNvPr id="0" name="图片 7"/>
                      <p:cNvPicPr/>
                      <p:nvPr/>
                    </p:nvPicPr>
                    <p:blipFill>
                      <a:blip r:embed="rId2"/>
                      <a:stretch>
                        <a:fillRect/>
                      </a:stretch>
                    </p:blipFill>
                    <p:spPr>
                      <a:xfrm>
                        <a:off x="111125" y="690245"/>
                        <a:ext cx="8772525" cy="6035040"/>
                      </a:xfrm>
                      <a:prstGeom prst="rect">
                        <a:avLst/>
                      </a:prstGeom>
                    </p:spPr>
                  </p:pic>
                </p:oleObj>
              </mc:Fallback>
            </mc:AlternateContent>
          </a:graphicData>
        </a:graphic>
      </p:graphicFrame>
      <p:sp>
        <p:nvSpPr>
          <p:cNvPr id="120833" name="标题 775169"/>
          <p:cNvSpPr>
            <a:spLocks noGrp="1"/>
          </p:cNvSpPr>
          <p:nvPr>
            <p:ph type="title"/>
          </p:nvPr>
        </p:nvSpPr>
        <p:spPr>
          <a:xfrm>
            <a:off x="456883" y="74295"/>
            <a:ext cx="8229600" cy="615950"/>
          </a:xfrm>
        </p:spPr>
        <p:txBody>
          <a:bodyPr anchor="b"/>
          <a:p>
            <a:r>
              <a:rPr lang="zh-CN" altLang="en-US" sz="3300" b="1" dirty="0">
                <a:solidFill>
                  <a:srgbClr val="003366"/>
                </a:solidFill>
                <a:effectLst/>
              </a:rPr>
              <a:t>示例</a:t>
            </a:r>
            <a:endParaRPr lang="zh-CN" altLang="en-US" sz="3300" b="1">
              <a:solidFill>
                <a:srgbClr val="003366"/>
              </a:solidFill>
              <a:effectLst/>
            </a:endParaRPr>
          </a:p>
        </p:txBody>
      </p:sp>
      <p:sp>
        <p:nvSpPr>
          <p:cNvPr id="779271" name="矩形 779270"/>
          <p:cNvSpPr/>
          <p:nvPr/>
        </p:nvSpPr>
        <p:spPr>
          <a:xfrm>
            <a:off x="650875" y="2767965"/>
            <a:ext cx="4744720" cy="75755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6" name="矩形 5"/>
          <p:cNvSpPr/>
          <p:nvPr/>
        </p:nvSpPr>
        <p:spPr>
          <a:xfrm>
            <a:off x="650875" y="3525520"/>
            <a:ext cx="6604635" cy="80708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79271"/>
                                        </p:tgtEl>
                                        <p:attrNameLst>
                                          <p:attrName>style.visibility</p:attrName>
                                        </p:attrNameLst>
                                      </p:cBhvr>
                                      <p:to>
                                        <p:strVal val="visible"/>
                                      </p:to>
                                    </p:set>
                                    <p:animEffect transition="in" filter="diamond(in)">
                                      <p:cBhvr>
                                        <p:cTn id="7" dur="1000"/>
                                        <p:tgtEl>
                                          <p:spTgt spid="77927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4866" name="Rectangle 2"/>
          <p:cNvSpPr>
            <a:spLocks noGrp="1"/>
          </p:cNvSpPr>
          <p:nvPr>
            <p:ph type="title"/>
          </p:nvPr>
        </p:nvSpPr>
        <p:spPr>
          <a:xfrm>
            <a:off x="0" y="189230"/>
            <a:ext cx="9144000" cy="692150"/>
          </a:xfrm>
        </p:spPr>
        <p:txBody>
          <a:bodyPr vert="horz" wrap="square" lIns="91440" tIns="45720" rIns="91440" bIns="45720" anchor="ctr"/>
          <a:p>
            <a:pPr algn="l"/>
            <a:r>
              <a:rPr lang="en-US" altLang="zh-CN" sz="3200" b="1" dirty="0">
                <a:solidFill>
                  <a:srgbClr val="003366"/>
                </a:solidFill>
                <a:effectLst/>
              </a:rPr>
              <a:t>3.</a:t>
            </a:r>
            <a:r>
              <a:rPr lang="en-US" altLang="zh-CN" sz="3200" b="1" dirty="0">
                <a:solidFill>
                  <a:srgbClr val="003366"/>
                </a:solidFill>
                <a:effectLst/>
                <a:sym typeface="+mn-ea"/>
              </a:rPr>
              <a:t>使用事件目标调用addEventListener()方法</a:t>
            </a:r>
            <a:r>
              <a:rPr lang="en-US" altLang="zh-CN" sz="3200" b="1" dirty="0">
                <a:solidFill>
                  <a:srgbClr val="003366"/>
                </a:solidFill>
                <a:effectLst/>
              </a:rPr>
              <a:t>：</a:t>
            </a:r>
            <a:endParaRPr lang="en-US" altLang="zh-CN" sz="3200" b="1" dirty="0">
              <a:solidFill>
                <a:srgbClr val="003366"/>
              </a:solidFill>
              <a:effectLst/>
            </a:endParaRPr>
          </a:p>
        </p:txBody>
      </p:sp>
      <p:sp>
        <p:nvSpPr>
          <p:cNvPr id="804867" name="Rectangle 3"/>
          <p:cNvSpPr>
            <a:spLocks noGrp="1"/>
          </p:cNvSpPr>
          <p:nvPr>
            <p:ph type="body"/>
          </p:nvPr>
        </p:nvSpPr>
        <p:spPr>
          <a:xfrm>
            <a:off x="0" y="823595"/>
            <a:ext cx="9144000" cy="5513070"/>
          </a:xfrm>
        </p:spPr>
        <p:txBody>
          <a:bodyPr vert="horz" wrap="square" lIns="91440" tIns="45720" rIns="91440" bIns="45720" anchor="t"/>
          <a:p>
            <a:pPr>
              <a:lnSpc>
                <a:spcPct val="120000"/>
              </a:lnSpc>
              <a:spcBef>
                <a:spcPct val="0"/>
              </a:spcBef>
              <a:buClr>
                <a:srgbClr val="FF0000"/>
              </a:buClr>
            </a:pPr>
            <a:r>
              <a:rPr sz="3000" b="1" dirty="0">
                <a:solidFill>
                  <a:schemeClr val="tx1"/>
                </a:solidFill>
                <a:effectLst/>
              </a:rPr>
              <a:t>在标准事件模型中，任何能成为事件目标的对象都定义了addEventListener()方法，使用这个方法可以为事件目标注册事件处理程序</a:t>
            </a:r>
            <a:r>
              <a:rPr lang="zh-CN" sz="3000" b="1" dirty="0">
                <a:solidFill>
                  <a:schemeClr val="tx1"/>
                </a:solidFill>
                <a:effectLst/>
              </a:rPr>
              <a:t>。</a:t>
            </a:r>
            <a:endParaRPr lang="zh-CN" sz="3000" b="1" dirty="0">
              <a:solidFill>
                <a:schemeClr val="tx1"/>
              </a:solidFill>
              <a:effectLst/>
            </a:endParaRPr>
          </a:p>
          <a:p>
            <a:pPr>
              <a:lnSpc>
                <a:spcPct val="120000"/>
              </a:lnSpc>
              <a:spcBef>
                <a:spcPct val="0"/>
              </a:spcBef>
              <a:buClr>
                <a:srgbClr val="FF0000"/>
              </a:buClr>
            </a:pPr>
            <a:r>
              <a:rPr lang="zh-CN" sz="3000" b="1" dirty="0">
                <a:solidFill>
                  <a:schemeClr val="tx1"/>
                </a:solidFill>
                <a:effectLst/>
              </a:rPr>
              <a:t>addEventListener()方法使用语法</a:t>
            </a:r>
            <a:r>
              <a:rPr lang="en-US" altLang="zh-CN" sz="3000" b="1" dirty="0">
                <a:solidFill>
                  <a:schemeClr val="tx1"/>
                </a:solidFill>
                <a:effectLst/>
              </a:rPr>
              <a:t>:</a:t>
            </a:r>
            <a:endParaRPr lang="en-US" altLang="zh-CN" sz="3000" b="1" dirty="0">
              <a:solidFill>
                <a:schemeClr val="tx1"/>
              </a:solidFill>
              <a:effectLst/>
            </a:endParaRPr>
          </a:p>
          <a:p>
            <a:pPr marL="0" indent="0">
              <a:lnSpc>
                <a:spcPct val="120000"/>
              </a:lnSpc>
              <a:spcBef>
                <a:spcPct val="0"/>
              </a:spcBef>
              <a:buClr>
                <a:srgbClr val="FF0000"/>
              </a:buClr>
              <a:buNone/>
            </a:pPr>
            <a:r>
              <a:rPr lang="en-US" altLang="zh-CN" sz="2600" b="1" dirty="0">
                <a:solidFill>
                  <a:schemeClr val="accent6">
                    <a:lumMod val="10000"/>
                  </a:schemeClr>
                </a:solidFill>
                <a:effectLst/>
                <a:sym typeface="+mn-ea"/>
              </a:rPr>
              <a:t>   addEventListner(事件类型名,事件处理函数,</a:t>
            </a:r>
            <a:r>
              <a:rPr lang="zh-CN" altLang="zh-CN" sz="2600" b="1" dirty="0">
                <a:solidFill>
                  <a:schemeClr val="accent6">
                    <a:lumMod val="10000"/>
                  </a:schemeClr>
                </a:solidFill>
                <a:effectLst/>
                <a:sym typeface="+mn-ea"/>
              </a:rPr>
              <a:t>布尔值</a:t>
            </a:r>
            <a:r>
              <a:rPr lang="en-US" altLang="zh-CN" sz="2600" b="1" dirty="0">
                <a:solidFill>
                  <a:schemeClr val="accent6">
                    <a:lumMod val="10000"/>
                  </a:schemeClr>
                </a:solidFill>
                <a:effectLst/>
                <a:sym typeface="+mn-ea"/>
              </a:rPr>
              <a:t>);</a:t>
            </a:r>
            <a:endParaRPr lang="en-US" altLang="zh-CN" sz="3000" b="1" dirty="0">
              <a:solidFill>
                <a:schemeClr val="tx1"/>
              </a:solidFill>
              <a:effectLst/>
            </a:endParaRPr>
          </a:p>
          <a:p>
            <a:pPr>
              <a:lnSpc>
                <a:spcPct val="120000"/>
              </a:lnSpc>
              <a:spcBef>
                <a:spcPct val="0"/>
              </a:spcBef>
              <a:buClr>
                <a:srgbClr val="FF0000"/>
              </a:buClr>
            </a:pPr>
            <a:r>
              <a:rPr lang="zh-CN" altLang="en-US" sz="3000" b="1" dirty="0">
                <a:solidFill>
                  <a:schemeClr val="tx1"/>
                </a:solidFill>
                <a:effectLst/>
              </a:rPr>
              <a:t>语法说明：</a:t>
            </a:r>
            <a:endParaRPr lang="zh-CN" altLang="en-US" sz="3000" b="1" dirty="0">
              <a:solidFill>
                <a:schemeClr val="tx1"/>
              </a:solidFill>
              <a:effectLst/>
            </a:endParaRPr>
          </a:p>
          <a:p>
            <a:pPr marL="0" indent="0">
              <a:lnSpc>
                <a:spcPct val="120000"/>
              </a:lnSpc>
              <a:spcBef>
                <a:spcPct val="0"/>
              </a:spcBef>
              <a:buClr>
                <a:srgbClr val="FF0000"/>
              </a:buClr>
              <a:buNone/>
            </a:pPr>
            <a:r>
              <a:rPr lang="en-US" altLang="zh-CN" sz="3000" b="1" dirty="0">
                <a:solidFill>
                  <a:schemeClr val="tx1"/>
                </a:solidFill>
                <a:effectLst/>
              </a:rPr>
              <a:t>  </a:t>
            </a:r>
            <a:r>
              <a:rPr lang="en-US" altLang="zh-CN" sz="2600" b="1" dirty="0">
                <a:solidFill>
                  <a:schemeClr val="accent6">
                    <a:lumMod val="10000"/>
                  </a:schemeClr>
                </a:solidFill>
                <a:effectLst/>
              </a:rPr>
              <a:t>第一个参数为事件类型名，例如：load、click等事件名</a:t>
            </a:r>
            <a:r>
              <a:rPr lang="zh-CN" altLang="en-US" sz="2600" b="1" dirty="0">
                <a:solidFill>
                  <a:schemeClr val="accent6">
                    <a:lumMod val="10000"/>
                  </a:schemeClr>
                </a:solidFill>
                <a:effectLst/>
              </a:rPr>
              <a:t>。</a:t>
            </a:r>
            <a:r>
              <a:rPr lang="en-US" altLang="zh-CN" sz="2600" b="1" dirty="0">
                <a:solidFill>
                  <a:schemeClr val="accent6">
                    <a:lumMod val="10000"/>
                  </a:schemeClr>
                </a:solidFill>
                <a:effectLst/>
              </a:rPr>
              <a:t>第二个参数必须为函数，其中，可以是函数的声明代码，也可以是函数调用语句</a:t>
            </a:r>
            <a:r>
              <a:rPr lang="zh-CN" altLang="en-US" sz="2600" b="1" dirty="0">
                <a:solidFill>
                  <a:schemeClr val="accent6">
                    <a:lumMod val="10000"/>
                  </a:schemeClr>
                </a:solidFill>
                <a:effectLst/>
              </a:rPr>
              <a:t>。</a:t>
            </a:r>
            <a:r>
              <a:rPr lang="en-US" altLang="zh-CN" sz="2600" b="1" dirty="0">
                <a:solidFill>
                  <a:schemeClr val="accent6">
                    <a:lumMod val="10000"/>
                  </a:schemeClr>
                </a:solidFill>
                <a:effectLst/>
              </a:rPr>
              <a:t>第三个参数为布尔值，</a:t>
            </a:r>
            <a:r>
              <a:rPr lang="zh-CN" altLang="en-US" sz="2600" b="1" dirty="0">
                <a:solidFill>
                  <a:schemeClr val="accent6">
                    <a:lumMod val="10000"/>
                  </a:schemeClr>
                </a:solidFill>
                <a:effectLst/>
              </a:rPr>
              <a:t>取</a:t>
            </a:r>
            <a:r>
              <a:rPr lang="en-US" altLang="zh-CN" sz="2600" b="1" dirty="0">
                <a:solidFill>
                  <a:schemeClr val="accent6">
                    <a:lumMod val="10000"/>
                  </a:schemeClr>
                </a:solidFill>
                <a:effectLst/>
              </a:rPr>
              <a:t>false</a:t>
            </a:r>
            <a:r>
              <a:rPr lang="zh-CN" altLang="en-US" sz="2600" b="1" dirty="0">
                <a:solidFill>
                  <a:schemeClr val="accent6">
                    <a:lumMod val="10000"/>
                  </a:schemeClr>
                </a:solidFill>
                <a:effectLst/>
              </a:rPr>
              <a:t>时，表示事件冒泡；取</a:t>
            </a:r>
            <a:r>
              <a:rPr lang="en-US" altLang="zh-CN" sz="2600" b="1" dirty="0">
                <a:solidFill>
                  <a:schemeClr val="accent6">
                    <a:lumMod val="10000"/>
                  </a:schemeClr>
                </a:solidFill>
                <a:effectLst/>
              </a:rPr>
              <a:t>true</a:t>
            </a:r>
            <a:r>
              <a:rPr lang="zh-CN" altLang="zh-CN" sz="2600" b="1" dirty="0">
                <a:solidFill>
                  <a:schemeClr val="accent6">
                    <a:lumMod val="10000"/>
                  </a:schemeClr>
                </a:solidFill>
                <a:effectLst/>
              </a:rPr>
              <a:t>值时，表示事件捕获</a:t>
            </a:r>
            <a:r>
              <a:rPr lang="en-US" altLang="zh-CN" sz="2600" b="1" dirty="0">
                <a:solidFill>
                  <a:schemeClr val="accent6">
                    <a:lumMod val="10000"/>
                  </a:schemeClr>
                </a:solidFill>
                <a:effectLst/>
              </a:rPr>
              <a:t>。</a:t>
            </a:r>
            <a:r>
              <a:rPr lang="zh-CN" altLang="en-US" sz="2500" b="1" dirty="0"/>
              <a:t>  </a:t>
            </a:r>
            <a:endParaRPr lang="en-US" altLang="zh-CN" sz="2500" b="1"/>
          </a:p>
        </p:txBody>
      </p:sp>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04867">
                                            <p:txEl>
                                              <p:charRg st="37" end="80"/>
                                            </p:txEl>
                                          </p:spTgt>
                                        </p:tgtEl>
                                        <p:attrNameLst>
                                          <p:attrName>style.visibility</p:attrName>
                                        </p:attrNameLst>
                                      </p:cBhvr>
                                      <p:to>
                                        <p:strVal val="visible"/>
                                      </p:to>
                                    </p:set>
                                    <p:anim calcmode="lin" valueType="num">
                                      <p:cBhvr additive="base">
                                        <p:cTn id="7" dur="500" fill="hold"/>
                                        <p:tgtEl>
                                          <p:spTgt spid="804867">
                                            <p:txEl>
                                              <p:charRg st="37" end="8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4867">
                                            <p:txEl>
                                              <p:charRg st="37" end="8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4867">
                                            <p:txEl>
                                              <p:charRg st="0" end="0"/>
                                            </p:txEl>
                                          </p:spTgt>
                                        </p:tgtEl>
                                        <p:attrNameLst>
                                          <p:attrName>style.visibility</p:attrName>
                                        </p:attrNameLst>
                                      </p:cBhvr>
                                      <p:to>
                                        <p:strVal val="visible"/>
                                      </p:to>
                                    </p:set>
                                    <p:anim calcmode="lin" valueType="num">
                                      <p:cBhvr additive="base">
                                        <p:cTn id="13" dur="500" fill="hold"/>
                                        <p:tgtEl>
                                          <p:spTgt spid="804867">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4867">
                                            <p:txEl>
                                              <p:char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3059</Words>
  <Application>WPS 演示</Application>
  <PresentationFormat>在屏幕上显示</PresentationFormat>
  <Paragraphs>324</Paragraphs>
  <Slides>20</Slides>
  <Notes>43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7</vt:i4>
      </vt:variant>
      <vt:variant>
        <vt:lpstr>幻灯片标题</vt:lpstr>
      </vt:variant>
      <vt:variant>
        <vt:i4>20</vt:i4>
      </vt:variant>
    </vt:vector>
  </HeadingPairs>
  <TitlesOfParts>
    <vt:vector size="41" baseType="lpstr">
      <vt:lpstr>Arial</vt:lpstr>
      <vt:lpstr>宋体</vt:lpstr>
      <vt:lpstr>Wingdings</vt:lpstr>
      <vt:lpstr>Verdana</vt:lpstr>
      <vt:lpstr>Times New Roman</vt:lpstr>
      <vt:lpstr>Comic Sans MS</vt:lpstr>
      <vt:lpstr>Calibri</vt:lpstr>
      <vt:lpstr>Franklin Gothic Book</vt:lpstr>
      <vt:lpstr>黑体</vt:lpstr>
      <vt:lpstr>方正书宋简体</vt:lpstr>
      <vt:lpstr>微软雅黑</vt:lpstr>
      <vt:lpstr>Arial Unicode MS</vt:lpstr>
      <vt:lpstr>Balloons</vt:lpstr>
      <vt:lpstr>1_Balloons</vt:lpstr>
      <vt:lpstr>Paint.Picture</vt:lpstr>
      <vt:lpstr>Paint.Picture</vt:lpstr>
      <vt:lpstr>Paint.Picture</vt:lpstr>
      <vt:lpstr>Paint.Picture</vt:lpstr>
      <vt:lpstr>Paint.Picture</vt:lpstr>
      <vt:lpstr>Paint.Picture</vt:lpstr>
      <vt:lpstr>Paint.Picture</vt:lpstr>
      <vt:lpstr>第17讲 事件处理</vt:lpstr>
      <vt:lpstr>17.1 JS事件处理概述</vt:lpstr>
      <vt:lpstr>常用事件：</vt:lpstr>
      <vt:lpstr>17.2 注册事件处理程序</vt:lpstr>
      <vt:lpstr>1.设置HTML标签的事件属性为事件处理程序：</vt:lpstr>
      <vt:lpstr>示例</vt:lpstr>
      <vt:lpstr>2.设置事件目标的事件属性为事件处理函数：</vt:lpstr>
      <vt:lpstr>示例</vt:lpstr>
      <vt:lpstr>3.使用事件目标调用addEventListener()方法：</vt:lpstr>
      <vt:lpstr>示例</vt:lpstr>
      <vt:lpstr>17.3 事件处理程序的调用</vt:lpstr>
      <vt:lpstr>1. 事件处理程序与this的使用</vt:lpstr>
      <vt:lpstr>this的使用示例一</vt:lpstr>
      <vt:lpstr>this的使用示例二</vt:lpstr>
      <vt:lpstr>this的使用示例三</vt:lpstr>
      <vt:lpstr>2. 事件对象event</vt:lpstr>
      <vt:lpstr>event对象的常用属性和方法：</vt:lpstr>
      <vt:lpstr>事件对象event的应用示例</vt:lpstr>
      <vt:lpstr>2. 事件对象event</vt:lpstr>
      <vt:lpstr>事件对象event的应用示例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1275</cp:revision>
  <dcterms:created xsi:type="dcterms:W3CDTF">2004-09-29T10:46:00Z</dcterms:created>
  <dcterms:modified xsi:type="dcterms:W3CDTF">2020-07-01T12:30:21Z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