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387" r:id="rId4"/>
    <p:sldId id="693" r:id="rId5"/>
    <p:sldId id="694" r:id="rId6"/>
    <p:sldId id="720" r:id="rId8"/>
    <p:sldId id="695" r:id="rId9"/>
    <p:sldId id="696" r:id="rId10"/>
    <p:sldId id="774" r:id="rId11"/>
    <p:sldId id="698" r:id="rId12"/>
    <p:sldId id="699" r:id="rId13"/>
    <p:sldId id="702" r:id="rId14"/>
    <p:sldId id="703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15" r:id="rId25"/>
    <p:sldId id="717" r:id="rId26"/>
    <p:sldId id="718" r:id="rId27"/>
    <p:sldId id="775" r:id="rId28"/>
    <p:sldId id="719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3300"/>
    <a:srgbClr val="333300"/>
    <a:srgbClr val="0000FF"/>
    <a:srgbClr val="003366"/>
    <a:srgbClr val="E7EAE6"/>
    <a:srgbClr val="CFD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83"/>
    <p:restoredTop sz="93929"/>
  </p:normalViewPr>
  <p:slideViewPr>
    <p:cSldViewPr showGuides="1">
      <p:cViewPr varScale="1">
        <p:scale>
          <a:sx n="74" d="100"/>
          <a:sy n="74" d="100"/>
        </p:scale>
        <p:origin x="-498" y="-96"/>
      </p:cViewPr>
      <p:guideLst>
        <p:guide orient="horz" pos="2160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83652" name="幻灯片图像占位符 28365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3653" name="文本占位符 28365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8178" name="幻灯片图像占位符 81817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8179" name="文本占位符 8181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0706" name="幻灯片图像占位符 8407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0707" name="文本占位符 84070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2754" name="幻灯片图像占位符 84275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2755" name="文本占位符 84275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4802" name="幻灯片图像占位符 8448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4803" name="文本占位符 84480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6850" name="幻灯片图像占位符 84684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6851" name="文本占位符 8468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8898" name="幻灯片图像占位符 84889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8899" name="文本占位符 8488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1970" name="幻灯片图像占位符 85196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51971" name="文本占位符 85197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4018" name="幻灯片图像占位符 8540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54019" name="文本占位符 8540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6066" name="幻灯片图像占位符 85606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56067" name="文本占位符 8560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8114" name="幻灯片图像占位符 85811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58115" name="文本占位符 8581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62" name="幻灯片图像占位符 8601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0163" name="文本占位符 86016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6306" name="幻灯片图像占位符 86630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6307" name="文本占位符 86630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4258" name="幻灯片图像占位符 8642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4259" name="文本占位符 86425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226" name="幻灯片图像占位符 82022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0227" name="文本占位符 8202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2274" name="幻灯片图像占位符 8222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2275" name="文本占位符 8222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4322" name="幻灯片图像占位符 8243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4323" name="文本占位符 8243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6370" name="幻灯片图像占位符 82636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6371" name="文本占位符 82637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8418" name="幻灯片图像占位符 8284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8419" name="文本占位符 8284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4562" name="幻灯片图像占位符 83456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4563" name="文本占位符 83456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6610" name="幻灯片图像占位符 836609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6611" name="文本占位符 83661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4" name="标题 294913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574675"/>
          </a:xfrm>
        </p:spPr>
        <p:txBody>
          <a:bodyPr anchor="b"/>
          <a:p>
            <a:r>
              <a:rPr lang="zh-CN" altLang="en-US" sz="40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19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讲 </a:t>
            </a:r>
            <a:r>
              <a:rPr lang="en-US" altLang="zh-CN" sz="4000" b="1" dirty="0" err="1">
                <a:solidFill>
                  <a:srgbClr val="003366"/>
                </a:solidFill>
                <a:effectLst/>
              </a:rPr>
              <a:t>JS</a:t>
            </a:r>
            <a:r>
              <a:rPr lang="zh-CN" altLang="en-US" sz="4000" b="1" dirty="0" err="1">
                <a:solidFill>
                  <a:srgbClr val="003366"/>
                </a:solidFill>
                <a:effectLst/>
              </a:rPr>
              <a:t>内置对象</a:t>
            </a:r>
            <a:endParaRPr lang="zh-CN" altLang="en-US" sz="4000" b="1" dirty="0" err="1">
              <a:solidFill>
                <a:srgbClr val="003366"/>
              </a:solidFill>
              <a:effectLst/>
            </a:endParaRPr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>
          <a:xfrm>
            <a:off x="395605" y="1628775"/>
            <a:ext cx="8218170" cy="4256405"/>
          </a:xfrm>
        </p:spPr>
        <p:txBody>
          <a:bodyPr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sz="3600" b="1">
                <a:solidFill>
                  <a:schemeClr val="tx1"/>
                </a:solidFill>
                <a:effectLst/>
                <a:sym typeface="+mn-ea"/>
              </a:rPr>
              <a:t>19.1  javaScript对象概述</a:t>
            </a:r>
            <a:endParaRPr sz="3600" b="1">
              <a:solidFill>
                <a:schemeClr val="tx1"/>
              </a:solidFill>
              <a:effectLst/>
              <a:sym typeface="+mn-ea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sz="3600" b="1">
                <a:solidFill>
                  <a:schemeClr val="tx1"/>
                </a:solidFill>
                <a:effectLst/>
                <a:sym typeface="+mn-ea"/>
              </a:rPr>
              <a:t>19.2 常用JS内置对象</a:t>
            </a:r>
            <a:endParaRPr sz="3600" b="1">
              <a:solidFill>
                <a:schemeClr val="tx1"/>
              </a:solidFill>
              <a:effectLst/>
              <a:sym typeface="+mn-ea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endParaRPr lang="zh-CN" altLang="en-US" sz="3600" b="1" dirty="0"/>
          </a:p>
          <a:p>
            <a:pPr>
              <a:lnSpc>
                <a:spcPct val="105000"/>
              </a:lnSpc>
              <a:spcBef>
                <a:spcPct val="10000"/>
              </a:spcBef>
            </a:pPr>
            <a:endParaRPr lang="zh-CN" alt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3538" name="标题 833537"/>
          <p:cNvSpPr>
            <a:spLocks noGrp="1"/>
          </p:cNvSpPr>
          <p:nvPr>
            <p:ph type="title"/>
          </p:nvPr>
        </p:nvSpPr>
        <p:spPr>
          <a:xfrm>
            <a:off x="0" y="90805"/>
            <a:ext cx="8686800" cy="651510"/>
          </a:xfrm>
        </p:spPr>
        <p:txBody>
          <a:bodyPr anchor="b"/>
          <a:p>
            <a:pPr algn="l"/>
            <a:r>
              <a:rPr lang="en-US" altLang="en-US" sz="3600" b="1">
                <a:solidFill>
                  <a:srgbClr val="003366"/>
                </a:solidFill>
                <a:effectLst/>
              </a:rPr>
              <a:t>2. String </a:t>
            </a:r>
            <a:r>
              <a:rPr lang="en-US" altLang="en-US" sz="3600" b="1" err="1">
                <a:solidFill>
                  <a:srgbClr val="003366"/>
                </a:solidFill>
                <a:effectLst/>
              </a:rPr>
              <a:t>对象</a:t>
            </a:r>
            <a:endParaRPr lang="en-US" altLang="zh-CN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833539" name="文本占位符 833538"/>
          <p:cNvSpPr>
            <a:spLocks noGrp="1"/>
          </p:cNvSpPr>
          <p:nvPr>
            <p:ph type="body" idx="1"/>
          </p:nvPr>
        </p:nvSpPr>
        <p:spPr>
          <a:xfrm>
            <a:off x="0" y="1102995"/>
            <a:ext cx="9144000" cy="5755005"/>
          </a:xfrm>
        </p:spPr>
        <p:txBody>
          <a:bodyPr/>
          <a:p>
            <a:pPr>
              <a:buClr>
                <a:srgbClr val="FF0000"/>
              </a:buClr>
            </a:pPr>
            <a:r>
              <a:rPr lang="en-US" altLang="en-US" b="1"/>
              <a:t>String </a:t>
            </a:r>
            <a:r>
              <a:rPr lang="en-US" altLang="en-US" b="1" err="1"/>
              <a:t>对象是包装对象，用来保存</a:t>
            </a:r>
            <a:r>
              <a:rPr lang="zh-CN" altLang="en-US" b="1" err="1"/>
              <a:t>和处理</a:t>
            </a:r>
            <a:r>
              <a:rPr lang="en-US" altLang="en-US" b="1" err="1"/>
              <a:t>字符</a:t>
            </a:r>
            <a:r>
              <a:rPr lang="zh-CN" altLang="en-US" b="1" dirty="0"/>
              <a:t>串常数</a:t>
            </a:r>
            <a:endParaRPr lang="zh-CN" altLang="en-US" b="1" dirty="0"/>
          </a:p>
          <a:p>
            <a:pPr>
              <a:buClr>
                <a:srgbClr val="FF0000"/>
              </a:buClr>
            </a:pPr>
            <a:r>
              <a:rPr lang="zh-CN" altLang="en-US" b="1" dirty="0"/>
              <a:t>建立字符串对象语法：</a:t>
            </a:r>
            <a:endParaRPr lang="zh-CN" altLang="en-US" b="1" dirty="0"/>
          </a:p>
          <a:p>
            <a:pPr>
              <a:buNone/>
            </a:pPr>
            <a:r>
              <a:rPr lang="zh-CN" altLang="en-US" sz="3300" b="1" dirty="0">
                <a:solidFill>
                  <a:srgbClr val="FFFF99"/>
                </a:solidFill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</a:rPr>
              <a:t>字符串对象名称</a:t>
            </a:r>
            <a:r>
              <a:rPr lang="en-US" altLang="zh-CN" sz="2800" b="1" dirty="0">
                <a:solidFill>
                  <a:srgbClr val="000000"/>
                </a:solidFill>
              </a:rPr>
              <a:t>=new String(</a:t>
            </a:r>
            <a:r>
              <a:rPr lang="zh-CN" altLang="en-US" sz="2800" b="1" dirty="0">
                <a:solidFill>
                  <a:srgbClr val="000000"/>
                </a:solidFill>
              </a:rPr>
              <a:t>字符串常量）</a:t>
            </a:r>
            <a:endParaRPr lang="zh-CN" altLang="en-US" sz="31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3600" b="1" dirty="0"/>
              <a:t>   </a:t>
            </a:r>
            <a:endParaRPr lang="en-US" altLang="en-US" sz="3600" b="1">
              <a:solidFill>
                <a:srgbClr val="FFFF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5587" name="文本占位符 835586"/>
          <p:cNvSpPr>
            <a:spLocks noGrp="1"/>
          </p:cNvSpPr>
          <p:nvPr>
            <p:ph type="body" idx="1"/>
          </p:nvPr>
        </p:nvSpPr>
        <p:spPr>
          <a:xfrm>
            <a:off x="0" y="84138"/>
            <a:ext cx="9144000" cy="6453187"/>
          </a:xfrm>
        </p:spPr>
        <p:txBody>
          <a:bodyPr/>
          <a:p>
            <a:pPr>
              <a:buClr>
                <a:srgbClr val="FF0000"/>
              </a:buClr>
            </a:pPr>
            <a:r>
              <a:rPr lang="en-US" altLang="zh-CN" sz="3000" b="1" dirty="0"/>
              <a:t>String</a:t>
            </a:r>
            <a:r>
              <a:rPr lang="zh-CN" altLang="en-US" sz="3000" b="1" dirty="0"/>
              <a:t>对象常用属性：</a:t>
            </a:r>
            <a:endParaRPr lang="zh-CN" altLang="en-US" sz="3000" b="1" dirty="0"/>
          </a:p>
          <a:p>
            <a:pPr lvl="1">
              <a:buClr>
                <a:srgbClr val="FF0000"/>
              </a:buClr>
            </a:pPr>
            <a:r>
              <a:rPr lang="en-US" altLang="zh-CN" b="1" dirty="0">
                <a:solidFill>
                  <a:srgbClr val="000000"/>
                </a:solidFill>
              </a:rPr>
              <a:t>length</a:t>
            </a:r>
            <a:r>
              <a:rPr lang="zh-CN" altLang="en-US" b="1" dirty="0">
                <a:solidFill>
                  <a:srgbClr val="000000"/>
                </a:solidFill>
              </a:rPr>
              <a:t>：用于判断字符串的字符长度</a:t>
            </a:r>
            <a:endParaRPr lang="zh-CN" altLang="en-US" b="1" dirty="0">
              <a:solidFill>
                <a:srgbClr val="000000"/>
              </a:solidFill>
            </a:endParaRPr>
          </a:p>
          <a:p>
            <a:pPr>
              <a:buClr>
                <a:srgbClr val="FF0000"/>
              </a:buClr>
            </a:pPr>
            <a:r>
              <a:rPr lang="en-US" altLang="zh-CN" sz="3000" b="1" dirty="0"/>
              <a:t>String</a:t>
            </a:r>
            <a:r>
              <a:rPr lang="zh-CN" altLang="en-US" sz="3000" b="1" dirty="0"/>
              <a:t>对象</a:t>
            </a:r>
            <a:r>
              <a:rPr lang="en-US" altLang="zh-CN" sz="3000" b="1" dirty="0"/>
              <a:t>(String</a:t>
            </a:r>
            <a:r>
              <a:rPr lang="zh-CN" altLang="zh-CN" sz="3000" b="1" dirty="0"/>
              <a:t>变量）</a:t>
            </a:r>
            <a:r>
              <a:rPr lang="zh-CN" altLang="en-US" sz="3000" b="1" dirty="0"/>
              <a:t>常用方法：</a:t>
            </a:r>
            <a:endParaRPr lang="zh-CN" altLang="en-US" sz="3000" b="1" dirty="0"/>
          </a:p>
          <a:p>
            <a:pPr marL="457200" lvl="1" indent="0">
              <a:buClr>
                <a:srgbClr val="FF0000"/>
              </a:buClr>
              <a:buNone/>
            </a:pPr>
            <a:endParaRPr lang="zh-CN" altLang="en-US" sz="3100" b="1" dirty="0">
              <a:solidFill>
                <a:srgbClr val="000000"/>
              </a:solidFill>
            </a:endParaRPr>
          </a:p>
          <a:p>
            <a:pPr lvl="1">
              <a:buNone/>
            </a:pPr>
            <a:endParaRPr lang="zh-CN" altLang="en-US" sz="31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3600" b="1" dirty="0"/>
              <a:t>   </a:t>
            </a:r>
            <a:endParaRPr lang="en-US" altLang="en-US" sz="3600" b="1"/>
          </a:p>
        </p:txBody>
      </p:sp>
      <p:sp>
        <p:nvSpPr>
          <p:cNvPr id="837689" name="云形标注 837688"/>
          <p:cNvSpPr/>
          <p:nvPr/>
        </p:nvSpPr>
        <p:spPr>
          <a:xfrm>
            <a:off x="4139248" y="996950"/>
            <a:ext cx="2879725" cy="609600"/>
          </a:xfrm>
          <a:prstGeom prst="cloudCallout">
            <a:avLst>
              <a:gd name="adj1" fmla="val -139779"/>
              <a:gd name="adj2" fmla="val 292812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pPr algn="ctr">
              <a:buClrTx/>
            </a:pP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索引值从</a:t>
            </a:r>
            <a:r>
              <a:rPr lang="en-US" altLang="zh-CN" b="1" dirty="0">
                <a:solidFill>
                  <a:srgbClr val="0000FF"/>
                </a:solidFill>
                <a:latin typeface="Verdana" panose="020B0604030504040204" pitchFamily="34" charset="0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开始</a:t>
            </a:r>
            <a:endParaRPr lang="zh-CN" altLang="en-US" b="1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" y="1694180"/>
            <a:ext cx="8637905" cy="51003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3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8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83" name="文本占位符 839682"/>
          <p:cNvSpPr>
            <a:spLocks noGrp="1"/>
          </p:cNvSpPr>
          <p:nvPr>
            <p:ph type="body" idx="1"/>
          </p:nvPr>
        </p:nvSpPr>
        <p:spPr>
          <a:xfrm>
            <a:off x="250825" y="765175"/>
            <a:ext cx="8686800" cy="6092825"/>
          </a:xfrm>
        </p:spPr>
        <p:txBody>
          <a:bodyPr/>
          <a:p>
            <a:pPr>
              <a:buClr>
                <a:srgbClr val="FF0000"/>
              </a:buClr>
            </a:pPr>
            <a:r>
              <a:rPr lang="en-US" altLang="en-US" b="1"/>
              <a:t>String</a:t>
            </a:r>
            <a:r>
              <a:rPr lang="zh-CN" altLang="en-US" b="1" dirty="0"/>
              <a:t>对象属性和方法的使用：</a:t>
            </a:r>
            <a:endParaRPr lang="zh-CN" altLang="en-US" b="1" dirty="0"/>
          </a:p>
          <a:p>
            <a:pPr>
              <a:buNone/>
            </a:pPr>
            <a:r>
              <a:rPr lang="zh-CN" altLang="en-US" sz="3800" b="1" dirty="0"/>
              <a:t> </a:t>
            </a:r>
            <a:r>
              <a:rPr lang="zh-CN" altLang="en-US" sz="3000" b="1" dirty="0"/>
              <a:t>  </a:t>
            </a:r>
            <a:r>
              <a:rPr lang="en-US" altLang="en-US" sz="3000" b="1">
                <a:solidFill>
                  <a:srgbClr val="000000"/>
                </a:solidFill>
              </a:rPr>
              <a:t>String</a:t>
            </a:r>
            <a:r>
              <a:rPr lang="zh-CN" altLang="en-US" sz="3000" b="1" dirty="0" err="1">
                <a:solidFill>
                  <a:srgbClr val="000000"/>
                </a:solidFill>
              </a:rPr>
              <a:t>对</a:t>
            </a:r>
            <a:r>
              <a:rPr lang="zh-CN" altLang="en-US" sz="3000" b="1" dirty="0">
                <a:solidFill>
                  <a:srgbClr val="000000"/>
                </a:solidFill>
              </a:rPr>
              <a:t>象</a:t>
            </a:r>
            <a:r>
              <a:rPr lang="en-US" altLang="zh-CN" sz="3000" b="1">
                <a:solidFill>
                  <a:srgbClr val="FF0000"/>
                </a:solidFill>
              </a:rPr>
              <a:t>.</a:t>
            </a:r>
            <a:r>
              <a:rPr lang="zh-CN" altLang="en-US" sz="3000" b="1" dirty="0">
                <a:solidFill>
                  <a:srgbClr val="000000"/>
                </a:solidFill>
              </a:rPr>
              <a:t>属性</a:t>
            </a:r>
            <a:endParaRPr lang="zh-CN" altLang="en-US" sz="30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3000" b="1" dirty="0">
                <a:solidFill>
                  <a:srgbClr val="000000"/>
                </a:solidFill>
              </a:rPr>
              <a:t>   </a:t>
            </a:r>
            <a:r>
              <a:rPr lang="en-US" altLang="en-US" sz="3000" b="1">
                <a:solidFill>
                  <a:srgbClr val="000000"/>
                </a:solidFill>
              </a:rPr>
              <a:t>String</a:t>
            </a:r>
            <a:r>
              <a:rPr lang="zh-CN" altLang="en-US" sz="3000" b="1" dirty="0" err="1">
                <a:solidFill>
                  <a:srgbClr val="000000"/>
                </a:solidFill>
              </a:rPr>
              <a:t>对</a:t>
            </a:r>
            <a:r>
              <a:rPr lang="zh-CN" altLang="en-US" sz="3000" b="1" dirty="0">
                <a:solidFill>
                  <a:srgbClr val="000000"/>
                </a:solidFill>
              </a:rPr>
              <a:t>象</a:t>
            </a:r>
            <a:r>
              <a:rPr lang="en-US" altLang="zh-CN" sz="3000" b="1">
                <a:solidFill>
                  <a:srgbClr val="FF0000"/>
                </a:solidFill>
              </a:rPr>
              <a:t>.</a:t>
            </a:r>
            <a:r>
              <a:rPr lang="zh-CN" altLang="en-US" sz="3000" b="1" dirty="0">
                <a:solidFill>
                  <a:srgbClr val="000000"/>
                </a:solidFill>
              </a:rPr>
              <a:t>方法</a:t>
            </a:r>
            <a:r>
              <a:rPr lang="en-US" altLang="zh-CN" sz="3000" b="1" dirty="0">
                <a:solidFill>
                  <a:srgbClr val="000000"/>
                </a:solidFill>
              </a:rPr>
              <a:t>(</a:t>
            </a:r>
            <a:r>
              <a:rPr lang="zh-CN" altLang="en-US" sz="3000" b="1" dirty="0">
                <a:solidFill>
                  <a:srgbClr val="000000"/>
                </a:solidFill>
              </a:rPr>
              <a:t>参数</a:t>
            </a:r>
            <a:r>
              <a:rPr lang="en-US" altLang="zh-CN" sz="3000" b="1" dirty="0">
                <a:solidFill>
                  <a:srgbClr val="000000"/>
                </a:solidFill>
              </a:rPr>
              <a:t>1,</a:t>
            </a:r>
            <a:r>
              <a:rPr lang="zh-CN" altLang="en-US" sz="3000" b="1" dirty="0">
                <a:solidFill>
                  <a:srgbClr val="000000"/>
                </a:solidFill>
              </a:rPr>
              <a:t>参数</a:t>
            </a:r>
            <a:r>
              <a:rPr lang="en-US" altLang="zh-CN" sz="3000" b="1">
                <a:solidFill>
                  <a:srgbClr val="000000"/>
                </a:solidFill>
              </a:rPr>
              <a:t>2,</a:t>
            </a:r>
            <a:r>
              <a:rPr lang="en-US" altLang="zh-CN" sz="3000" b="1">
                <a:solidFill>
                  <a:srgbClr val="000000"/>
                </a:solidFill>
                <a:latin typeface="Arial" panose="020B0604020202020204" pitchFamily="34" charset="0"/>
              </a:rPr>
              <a:t>···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endParaRPr lang="en-US" altLang="zh-CN"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1730" name="标题 84172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 anchor="b"/>
          <a:p>
            <a:pPr algn="l"/>
            <a:r>
              <a:rPr lang="zh-CN" altLang="en-US" sz="3300" b="1" dirty="0">
                <a:solidFill>
                  <a:srgbClr val="003366"/>
                </a:solidFill>
                <a:effectLst/>
              </a:rPr>
              <a:t>字符串对象的比较与字符串变量的比较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41731" name="文本占位符 841730"/>
          <p:cNvSpPr>
            <a:spLocks noGrp="1"/>
          </p:cNvSpPr>
          <p:nvPr>
            <p:ph type="body" idx="1"/>
          </p:nvPr>
        </p:nvSpPr>
        <p:spPr>
          <a:xfrm>
            <a:off x="0" y="981075"/>
            <a:ext cx="9144000" cy="5876925"/>
          </a:xfrm>
        </p:spPr>
        <p:txBody>
          <a:bodyPr/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字符串变量的比较：直接将两个字符串变量的值进行比较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字符串对象的比较：必须先使用</a:t>
            </a:r>
            <a:r>
              <a:rPr lang="en-US" altLang="zh-CN" sz="3000" b="1" err="1">
                <a:solidFill>
                  <a:schemeClr val="tx1"/>
                </a:solidFill>
                <a:effectLst/>
              </a:rPr>
              <a:t>toString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()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或</a:t>
            </a:r>
            <a:r>
              <a:rPr lang="en-US" altLang="zh-CN" sz="3000" b="1" err="1">
                <a:solidFill>
                  <a:schemeClr val="tx1"/>
                </a:solidFill>
                <a:effectLst/>
              </a:rPr>
              <a:t>valueOf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()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方法获取字符串对象的值，然后用值进行比较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例如：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3100" b="1" dirty="0"/>
              <a:t>    </a:t>
            </a:r>
            <a:r>
              <a:rPr lang="en-US" altLang="zh-CN" sz="2800" b="1" err="1">
                <a:solidFill>
                  <a:schemeClr val="accent6">
                    <a:lumMod val="10000"/>
                  </a:schemeClr>
                </a:solidFill>
              </a:rPr>
              <a:t>var</a:t>
            </a: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 str1="JavaScript";</a:t>
            </a:r>
            <a:endParaRPr lang="en-US" altLang="zh-CN" sz="28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err="1">
                <a:solidFill>
                  <a:schemeClr val="accent6">
                    <a:lumMod val="10000"/>
                  </a:schemeClr>
                </a:solidFill>
              </a:rPr>
              <a:t>    var</a:t>
            </a: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 str2="JavaScript";</a:t>
            </a:r>
            <a:endParaRPr lang="en-US" altLang="zh-CN" sz="28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err="1">
                <a:solidFill>
                  <a:schemeClr val="accent6">
                    <a:lumMod val="10000"/>
                  </a:schemeClr>
                </a:solidFill>
              </a:rPr>
              <a:t>    var</a:t>
            </a: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 strObj1=new String(str1);</a:t>
            </a:r>
            <a:endParaRPr lang="en-US" altLang="zh-CN" sz="28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err="1">
                <a:solidFill>
                  <a:schemeClr val="accent6">
                    <a:lumMod val="10000"/>
                  </a:schemeClr>
                </a:solidFill>
              </a:rPr>
              <a:t>    var</a:t>
            </a: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 strObj2=new String(str2);</a:t>
            </a:r>
            <a:endParaRPr lang="en-US" altLang="zh-CN" sz="28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>
                <a:solidFill>
                  <a:srgbClr val="FFFFCC"/>
                </a:solidFill>
              </a:rPr>
              <a:t>    </a:t>
            </a:r>
            <a:r>
              <a:rPr lang="en-US" altLang="zh-CN" sz="2800" b="1">
                <a:solidFill>
                  <a:srgbClr val="FF0000"/>
                </a:solidFill>
              </a:rPr>
              <a:t>if(str1==str2)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>
                <a:solidFill>
                  <a:srgbClr val="FFFFCC"/>
                </a:solidFill>
              </a:rPr>
              <a:t>    </a:t>
            </a:r>
            <a:r>
              <a:rPr lang="en-US" altLang="zh-CN" sz="2800" b="1">
                <a:solidFill>
                  <a:srgbClr val="FF0000"/>
                </a:solidFill>
              </a:rPr>
              <a:t>if(strObj1.valueOf()==strObj2.valueOf())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3778" name="标题 84377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150"/>
          </a:xfrm>
        </p:spPr>
        <p:txBody>
          <a:bodyPr anchor="b"/>
          <a:p>
            <a:r>
              <a:rPr lang="en-US" altLang="en-US" sz="3300" b="1">
                <a:solidFill>
                  <a:srgbClr val="003366"/>
                </a:solidFill>
                <a:effectLst/>
              </a:rPr>
              <a:t>String</a:t>
            </a:r>
            <a:r>
              <a:rPr lang="en-US" altLang="en-US" sz="3300" b="1" err="1">
                <a:solidFill>
                  <a:srgbClr val="003366"/>
                </a:solidFill>
                <a:effectLst/>
              </a:rPr>
              <a:t>对象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1590" y="1891030"/>
          <a:ext cx="8970010" cy="498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963025" imgH="4981575" progId="Paint.Picture">
                  <p:embed/>
                </p:oleObj>
              </mc:Choice>
              <mc:Fallback>
                <p:oleObj name="" r:id="rId1" imgW="8963025" imgH="49815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90" y="1891030"/>
                        <a:ext cx="8970010" cy="498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721350" y="1200785"/>
          <a:ext cx="3026410" cy="322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028825" imgH="2609850" progId="Paint.Picture">
                  <p:embed/>
                </p:oleObj>
              </mc:Choice>
              <mc:Fallback>
                <p:oleObj name="" r:id="rId3" imgW="2028825" imgH="26098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1350" y="1200785"/>
                        <a:ext cx="3026410" cy="322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5826" name="标题 845825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81075"/>
          </a:xfrm>
        </p:spPr>
        <p:txBody>
          <a:bodyPr anchor="b"/>
          <a:p>
            <a:pPr algn="l"/>
            <a:r>
              <a:rPr lang="en-US" altLang="en-US" sz="3600" b="1">
                <a:solidFill>
                  <a:srgbClr val="003366"/>
                </a:solidFill>
                <a:effectLst/>
              </a:rPr>
              <a:t>3. Math </a:t>
            </a:r>
            <a:r>
              <a:rPr lang="en-US" altLang="en-US" sz="3600" err="1">
                <a:solidFill>
                  <a:srgbClr val="003366"/>
                </a:solidFill>
                <a:effectLst/>
              </a:rPr>
              <a:t>对象</a:t>
            </a:r>
            <a:endParaRPr lang="en-US" altLang="zh-CN" sz="3600" dirty="0">
              <a:solidFill>
                <a:srgbClr val="003366"/>
              </a:solidFill>
              <a:effectLst/>
            </a:endParaRPr>
          </a:p>
        </p:txBody>
      </p:sp>
      <p:sp>
        <p:nvSpPr>
          <p:cNvPr id="845827" name="文本占位符 845826"/>
          <p:cNvSpPr>
            <a:spLocks noGrp="1"/>
          </p:cNvSpPr>
          <p:nvPr>
            <p:ph type="body" idx="1"/>
          </p:nvPr>
        </p:nvSpPr>
        <p:spPr>
          <a:xfrm>
            <a:off x="226695" y="1144588"/>
            <a:ext cx="8362950" cy="5589587"/>
          </a:xfrm>
        </p:spPr>
        <p:txBody>
          <a:bodyPr/>
          <a:p>
            <a:pPr>
              <a:buClr>
                <a:srgbClr val="FF0000"/>
              </a:buClr>
            </a:pPr>
            <a:r>
              <a:rPr b="1" dirty="0"/>
              <a:t>Math对象用于执行数学计算。Math对象和前面介绍的两类对象不同的是，在使用时不需要创建对象，而是直接使用Math来访问属性或方法，例如Math.PI。</a:t>
            </a:r>
            <a:r>
              <a:rPr lang="zh-CN" altLang="en-US" sz="3900" dirty="0"/>
              <a:t> </a:t>
            </a:r>
            <a:endParaRPr lang="zh-CN" altLang="en-US" sz="39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7874" name="文本占位符 847873"/>
          <p:cNvSpPr>
            <a:spLocks noGrp="1"/>
          </p:cNvSpPr>
          <p:nvPr>
            <p:ph type="body" idx="1"/>
          </p:nvPr>
        </p:nvSpPr>
        <p:spPr>
          <a:xfrm>
            <a:off x="0" y="1268413"/>
            <a:ext cx="9144000" cy="5589587"/>
          </a:xfrm>
        </p:spPr>
        <p:txBody>
          <a:bodyPr/>
          <a:p>
            <a:pPr>
              <a:buClr>
                <a:srgbClr val="FF0000"/>
              </a:buClr>
            </a:pPr>
            <a:r>
              <a:rPr lang="en-US" altLang="en-US" b="1"/>
              <a:t>Math </a:t>
            </a:r>
            <a:r>
              <a:rPr lang="en-US" altLang="en-US" b="1" err="1"/>
              <a:t>对象</a:t>
            </a:r>
            <a:r>
              <a:rPr lang="zh-CN" altLang="en-US" b="1" dirty="0"/>
              <a:t>常用属性：</a:t>
            </a:r>
            <a:endParaRPr lang="zh-CN" altLang="en-US" b="1" dirty="0"/>
          </a:p>
          <a:p>
            <a:pPr lvl="1">
              <a:buClr>
                <a:srgbClr val="FF0000"/>
              </a:buClr>
            </a:pPr>
            <a:r>
              <a:rPr lang="en-US" altLang="zh-CN" sz="2900" b="1" dirty="0">
                <a:solidFill>
                  <a:srgbClr val="000000"/>
                </a:solidFill>
              </a:rPr>
              <a:t>E</a:t>
            </a:r>
            <a:r>
              <a:rPr lang="zh-CN" altLang="en-US" sz="2900" b="1" dirty="0">
                <a:solidFill>
                  <a:srgbClr val="000000"/>
                </a:solidFill>
              </a:rPr>
              <a:t>：欧拉常量，自然对数的底，约等于 </a:t>
            </a:r>
            <a:r>
              <a:rPr lang="en-US" altLang="zh-CN" sz="2900" b="1">
                <a:solidFill>
                  <a:srgbClr val="000000"/>
                </a:solidFill>
              </a:rPr>
              <a:t>2.7183</a:t>
            </a:r>
            <a:endParaRPr lang="en-US" altLang="zh-CN" sz="2900" b="1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altLang="zh-CN" sz="2900" b="1" dirty="0">
                <a:solidFill>
                  <a:srgbClr val="000000"/>
                </a:solidFill>
              </a:rPr>
              <a:t>PI</a:t>
            </a:r>
            <a:r>
              <a:rPr lang="zh-CN" altLang="en-US" sz="2900" b="1" dirty="0">
                <a:solidFill>
                  <a:srgbClr val="000000"/>
                </a:solidFill>
              </a:rPr>
              <a:t>：</a:t>
            </a:r>
            <a:r>
              <a:rPr lang="en-US" altLang="zh-CN" sz="2900" b="1" dirty="0">
                <a:solidFill>
                  <a:srgbClr val="000000"/>
                </a:solidFill>
              </a:rPr>
              <a:t>π</a:t>
            </a:r>
            <a:r>
              <a:rPr lang="zh-CN" altLang="en-US" sz="2900" b="1" dirty="0">
                <a:solidFill>
                  <a:srgbClr val="000000"/>
                </a:solidFill>
              </a:rPr>
              <a:t>，约等于 </a:t>
            </a:r>
            <a:r>
              <a:rPr lang="en-US" altLang="zh-CN" sz="2900" b="1">
                <a:solidFill>
                  <a:srgbClr val="000000"/>
                </a:solidFill>
              </a:rPr>
              <a:t>3.14159</a:t>
            </a:r>
            <a:endParaRPr lang="en-US" altLang="zh-CN" sz="29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22" name="标题 849921"/>
          <p:cNvSpPr>
            <a:spLocks noGrp="1"/>
          </p:cNvSpPr>
          <p:nvPr>
            <p:ph type="title"/>
          </p:nvPr>
        </p:nvSpPr>
        <p:spPr>
          <a:xfrm>
            <a:off x="-317" y="0"/>
            <a:ext cx="8229600" cy="688975"/>
          </a:xfrm>
        </p:spPr>
        <p:txBody>
          <a:bodyPr anchor="b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3000" b="1">
                <a:solidFill>
                  <a:srgbClr val="003366"/>
                </a:solidFill>
                <a:effectLst/>
              </a:rPr>
              <a:t>Math </a:t>
            </a:r>
            <a:r>
              <a:rPr lang="en-US" altLang="en-US" sz="3000" b="1" err="1">
                <a:solidFill>
                  <a:srgbClr val="003366"/>
                </a:solidFill>
                <a:effectLst/>
              </a:rPr>
              <a:t>对象</a:t>
            </a:r>
            <a:r>
              <a:rPr lang="zh-CN" altLang="en-US" sz="3000" b="1" dirty="0" err="1">
                <a:solidFill>
                  <a:srgbClr val="003366"/>
                </a:solidFill>
                <a:effectLst/>
              </a:rPr>
              <a:t>的</a:t>
            </a:r>
            <a:r>
              <a:rPr lang="zh-CN" altLang="en-US" sz="3000" b="1" dirty="0">
                <a:solidFill>
                  <a:srgbClr val="003366"/>
                </a:solidFill>
                <a:effectLst/>
              </a:rPr>
              <a:t>常用方法</a:t>
            </a:r>
            <a:endParaRPr lang="zh-CN" altLang="en-US" sz="30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849971" name="内容占位符 849970"/>
          <p:cNvGraphicFramePr/>
          <p:nvPr>
            <p:ph idx="1"/>
          </p:nvPr>
        </p:nvGraphicFramePr>
        <p:xfrm>
          <a:off x="0" y="688658"/>
          <a:ext cx="9144000" cy="6111875"/>
        </p:xfrm>
        <a:graphic>
          <a:graphicData uri="http://schemas.openxmlformats.org/drawingml/2006/table">
            <a:tbl>
              <a:tblPr/>
              <a:tblGrid>
                <a:gridCol w="4140200"/>
                <a:gridCol w="5003800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方 法</a:t>
                      </a:r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意 义</a:t>
                      </a:r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abs(num</a:t>
                      </a:r>
                      <a:r>
                        <a:rPr lang="en-US" altLang="zh-CN" sz="2000" b="1"/>
                        <a:t>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返回</a:t>
                      </a:r>
                      <a:r>
                        <a:rPr lang="en-US" altLang="zh-CN" sz="2000" b="1" dirty="0"/>
                        <a:t>num</a:t>
                      </a:r>
                      <a:r>
                        <a:rPr lang="zh-CN" altLang="en-US" sz="2000" b="1" dirty="0"/>
                        <a:t>的绝对值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ceil(num</a:t>
                      </a:r>
                      <a:r>
                        <a:rPr lang="en-US" altLang="zh-CN" sz="2000" b="1"/>
                        <a:t>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返回大于等于</a:t>
                      </a:r>
                      <a:r>
                        <a:rPr lang="en-US" altLang="zh-CN" sz="2000" b="1" dirty="0"/>
                        <a:t>num</a:t>
                      </a:r>
                      <a:r>
                        <a:rPr lang="zh-CN" altLang="en-US" sz="2000" b="1" dirty="0"/>
                        <a:t>的最小整数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floor(num</a:t>
                      </a:r>
                      <a:r>
                        <a:rPr lang="en-US" altLang="zh-CN" sz="2000" b="1"/>
                        <a:t>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返回小于等于</a:t>
                      </a:r>
                      <a:r>
                        <a:rPr lang="en-US" altLang="zh-CN" sz="2000" b="1" dirty="0"/>
                        <a:t>num</a:t>
                      </a:r>
                      <a:r>
                        <a:rPr lang="zh-CN" altLang="en-US" sz="2000" b="1" dirty="0"/>
                        <a:t>的最小整数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max(n1,n2)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返回</a:t>
                      </a:r>
                      <a:r>
                        <a:rPr lang="en-US" altLang="zh-CN" sz="2000" b="1" dirty="0"/>
                        <a:t>n1</a:t>
                      </a:r>
                      <a:r>
                        <a:rPr lang="zh-CN" altLang="en-US" sz="2000" b="1" dirty="0"/>
                        <a:t>、</a:t>
                      </a:r>
                      <a:r>
                        <a:rPr lang="en-US" altLang="zh-CN" sz="2000" b="1" dirty="0"/>
                        <a:t>n2</a:t>
                      </a:r>
                      <a:r>
                        <a:rPr lang="zh-CN" altLang="en-US" sz="2000" b="1" dirty="0"/>
                        <a:t>中的最大值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min(n1,n2)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返回</a:t>
                      </a:r>
                      <a:r>
                        <a:rPr lang="en-US" altLang="zh-CN" sz="2000" b="1" dirty="0"/>
                        <a:t>n1</a:t>
                      </a:r>
                      <a:r>
                        <a:rPr lang="zh-CN" altLang="en-US" sz="2000" b="1" dirty="0"/>
                        <a:t>、</a:t>
                      </a:r>
                      <a:r>
                        <a:rPr lang="en-US" altLang="zh-CN" sz="2000" b="1" dirty="0"/>
                        <a:t>n2</a:t>
                      </a:r>
                      <a:r>
                        <a:rPr lang="zh-CN" altLang="en-US" sz="2000" b="1" dirty="0"/>
                        <a:t>中的最小值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pow(n1,n2)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返回</a:t>
                      </a:r>
                      <a:r>
                        <a:rPr lang="en-US" altLang="zh-CN" sz="2000" b="1" dirty="0"/>
                        <a:t>n1</a:t>
                      </a:r>
                      <a:r>
                        <a:rPr lang="zh-CN" altLang="en-US" sz="2000" b="1" dirty="0"/>
                        <a:t>的</a:t>
                      </a:r>
                      <a:r>
                        <a:rPr lang="en-US" altLang="zh-CN" sz="2000" b="1" dirty="0"/>
                        <a:t>n2</a:t>
                      </a:r>
                      <a:r>
                        <a:rPr lang="zh-CN" altLang="en-US" sz="2000" b="1" dirty="0"/>
                        <a:t>次方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sqrt(n</a:t>
                      </a:r>
                      <a:r>
                        <a:rPr lang="en-US" altLang="zh-CN" sz="2000" b="1"/>
                        <a:t>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返回</a:t>
                      </a:r>
                      <a:r>
                        <a:rPr lang="en-US" altLang="zh-CN" sz="2000" b="1" dirty="0"/>
                        <a:t>n</a:t>
                      </a:r>
                      <a:r>
                        <a:rPr lang="zh-CN" altLang="en-US" sz="2000" b="1" dirty="0"/>
                        <a:t>的平方根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random()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产生</a:t>
                      </a:r>
                      <a:r>
                        <a:rPr lang="en-US" altLang="zh-CN" sz="2000" b="1" dirty="0"/>
                        <a:t>0-1</a:t>
                      </a:r>
                      <a:r>
                        <a:rPr lang="zh-CN" altLang="en-US" sz="2000" b="1" dirty="0"/>
                        <a:t>之间的随机数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round(num</a:t>
                      </a:r>
                      <a:r>
                        <a:rPr lang="en-US" altLang="zh-CN" sz="2000" b="1"/>
                        <a:t>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返回</a:t>
                      </a:r>
                      <a:r>
                        <a:rPr lang="en-US" altLang="zh-CN" sz="2000" b="1" dirty="0"/>
                        <a:t>num</a:t>
                      </a:r>
                      <a:r>
                        <a:rPr lang="zh-CN" altLang="en-US" sz="2000" b="1" dirty="0"/>
                        <a:t>四舍五入后的整数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2000" b="1" err="1"/>
                        <a:t>exp(</a:t>
                      </a:r>
                      <a:r>
                        <a:rPr lang="en-US" altLang="zh-CN" sz="2000" b="1" err="1"/>
                        <a:t>num</a:t>
                      </a:r>
                      <a:r>
                        <a:rPr lang="en-US" altLang="en-US" sz="2000" b="1"/>
                        <a:t>) </a:t>
                      </a:r>
                      <a:r>
                        <a:rPr lang="en-US" altLang="en-US" sz="2000" b="1" err="1"/>
                        <a:t>和log(</a:t>
                      </a:r>
                      <a:r>
                        <a:rPr lang="en-US" altLang="zh-CN" sz="2000" b="1" err="1"/>
                        <a:t>num</a:t>
                      </a:r>
                      <a:r>
                        <a:rPr lang="en-US" altLang="en-US" sz="2000" b="1"/>
                        <a:t>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返回以</a:t>
                      </a:r>
                      <a:r>
                        <a:rPr lang="en-US" altLang="en-US" sz="2000" b="1"/>
                        <a:t>e </a:t>
                      </a:r>
                      <a:r>
                        <a:rPr lang="en-US" altLang="en-US" sz="2000" b="1" err="1"/>
                        <a:t>为底</a:t>
                      </a:r>
                      <a:r>
                        <a:rPr lang="zh-CN" altLang="en-US" sz="2000" b="1" dirty="0"/>
                        <a:t>的</a:t>
                      </a:r>
                      <a:r>
                        <a:rPr lang="en-US" altLang="en-US" sz="2000" b="1" err="1"/>
                        <a:t>指数和自然对数值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2000" b="1" err="1"/>
                        <a:t>sin(radianVal</a:t>
                      </a:r>
                      <a:r>
                        <a:rPr lang="en-US" altLang="en-US" sz="2000" b="1"/>
                        <a:t>)</a:t>
                      </a:r>
                      <a:r>
                        <a:rPr lang="zh-CN" altLang="en-US" sz="2000" b="1" dirty="0" err="1"/>
                        <a:t>、</a:t>
                      </a:r>
                      <a:r>
                        <a:rPr lang="en-US" altLang="en-US" sz="2000" b="1" err="1"/>
                        <a:t>cos(radianVal</a:t>
                      </a:r>
                      <a:r>
                        <a:rPr lang="en-US" altLang="en-US" sz="2000" b="1"/>
                        <a:t>) </a:t>
                      </a:r>
                      <a:r>
                        <a:rPr lang="en-US" altLang="en-US" sz="2000" b="1" err="1"/>
                        <a:t>和tan(radianVal</a:t>
                      </a:r>
                      <a:r>
                        <a:rPr lang="en-US" altLang="en-US" sz="2000" b="1"/>
                        <a:t>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2000" b="1" err="1"/>
                        <a:t>分别是返回一个角的正弦、余弦</a:t>
                      </a:r>
                      <a:r>
                        <a:rPr lang="zh-CN" altLang="en-US" sz="2000" b="1" dirty="0"/>
                        <a:t>和</a:t>
                      </a:r>
                      <a:r>
                        <a:rPr lang="en-US" altLang="en-US" sz="2000" b="1" err="1"/>
                        <a:t>正切值的三角函数</a:t>
                      </a:r>
                      <a:r>
                        <a:rPr lang="zh-CN" altLang="en-US" sz="2000" b="1" dirty="0"/>
                        <a:t>，</a:t>
                      </a:r>
                      <a:r>
                        <a:rPr lang="en-US" altLang="en-US" sz="2000" b="1" err="1"/>
                        <a:t>方法输入参数以弧度表示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en-US" sz="2000" b="1" err="1"/>
                        <a:t>asin(</a:t>
                      </a:r>
                      <a:r>
                        <a:rPr lang="en-US" altLang="zh-CN" sz="2000" b="1" err="1"/>
                        <a:t>num</a:t>
                      </a:r>
                      <a:r>
                        <a:rPr lang="en-US" altLang="en-US" sz="2000" b="1" err="1"/>
                        <a:t>)、acos(</a:t>
                      </a:r>
                      <a:r>
                        <a:rPr lang="en-US" altLang="zh-CN" sz="2000" b="1" err="1"/>
                        <a:t>num</a:t>
                      </a:r>
                      <a:r>
                        <a:rPr lang="en-US" altLang="en-US" sz="2000" b="1"/>
                        <a:t>) </a:t>
                      </a:r>
                      <a:r>
                        <a:rPr lang="en-US" altLang="en-US" sz="2000" b="1" err="1"/>
                        <a:t>和atan(</a:t>
                      </a:r>
                      <a:r>
                        <a:rPr lang="en-US" altLang="zh-CN" sz="2000" b="1" err="1"/>
                        <a:t>num</a:t>
                      </a:r>
                      <a:r>
                        <a:rPr lang="en-US" altLang="en-US" sz="2000" b="1"/>
                        <a:t>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分别反正弦、反</a:t>
                      </a:r>
                      <a:r>
                        <a:rPr lang="en-US" altLang="en-US" sz="2000" b="1" err="1"/>
                        <a:t>余弦</a:t>
                      </a:r>
                      <a:r>
                        <a:rPr lang="zh-CN" altLang="en-US" sz="2000" b="1" dirty="0"/>
                        <a:t>和</a:t>
                      </a:r>
                      <a:r>
                        <a:rPr lang="en-US" altLang="en-US" sz="2000" b="1" err="1"/>
                        <a:t>正切</a:t>
                      </a:r>
                      <a:r>
                        <a:rPr lang="zh-CN" altLang="en-US" sz="2000" b="1" dirty="0"/>
                        <a:t>三角函数，</a:t>
                      </a:r>
                      <a:r>
                        <a:rPr lang="en-US" altLang="en-US" sz="2000" b="1" err="1"/>
                        <a:t>这些函数的返回值以弧度表示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0947" name="文本占位符 850946"/>
          <p:cNvSpPr>
            <a:spLocks noGrp="1"/>
          </p:cNvSpPr>
          <p:nvPr>
            <p:ph type="body" idx="1"/>
          </p:nvPr>
        </p:nvSpPr>
        <p:spPr>
          <a:xfrm>
            <a:off x="250825" y="765175"/>
            <a:ext cx="8686800" cy="6092825"/>
          </a:xfrm>
        </p:spPr>
        <p:txBody>
          <a:bodyPr/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b="1"/>
              <a:t>Math</a:t>
            </a:r>
            <a:r>
              <a:rPr lang="zh-CN" altLang="en-US" b="1" dirty="0"/>
              <a:t>对象属性和方法的使用：</a:t>
            </a:r>
            <a:endParaRPr lang="zh-CN" altLang="en-US" b="1" dirty="0"/>
          </a:p>
          <a:p>
            <a:pPr>
              <a:buNone/>
            </a:pPr>
            <a:r>
              <a:rPr lang="zh-CN" altLang="en-US" sz="3800" b="1" dirty="0"/>
              <a:t>   </a:t>
            </a:r>
            <a:r>
              <a:rPr lang="en-US" altLang="zh-CN" sz="3000" b="1" dirty="0">
                <a:solidFill>
                  <a:srgbClr val="000000"/>
                </a:solidFill>
              </a:rPr>
              <a:t>Math.</a:t>
            </a:r>
            <a:r>
              <a:rPr lang="zh-CN" altLang="en-US" sz="3000" b="1" dirty="0">
                <a:solidFill>
                  <a:srgbClr val="000000"/>
                </a:solidFill>
              </a:rPr>
              <a:t>属性</a:t>
            </a:r>
            <a:endParaRPr lang="zh-CN" altLang="en-US" sz="30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3000" b="1" dirty="0">
                <a:solidFill>
                  <a:srgbClr val="000000"/>
                </a:solidFill>
              </a:rPr>
              <a:t>   </a:t>
            </a:r>
            <a:r>
              <a:rPr lang="en-US" altLang="zh-CN" sz="3000" b="1" dirty="0">
                <a:solidFill>
                  <a:srgbClr val="000000"/>
                </a:solidFill>
              </a:rPr>
              <a:t>Math.</a:t>
            </a:r>
            <a:r>
              <a:rPr lang="zh-CN" altLang="en-US" sz="3000" b="1" dirty="0">
                <a:solidFill>
                  <a:srgbClr val="000000"/>
                </a:solidFill>
              </a:rPr>
              <a:t>方法</a:t>
            </a:r>
            <a:r>
              <a:rPr lang="en-US" altLang="zh-CN" sz="3000" b="1" dirty="0">
                <a:solidFill>
                  <a:srgbClr val="000000"/>
                </a:solidFill>
              </a:rPr>
              <a:t>(</a:t>
            </a:r>
            <a:r>
              <a:rPr lang="zh-CN" altLang="en-US" sz="3000" b="1" dirty="0">
                <a:solidFill>
                  <a:srgbClr val="000000"/>
                </a:solidFill>
              </a:rPr>
              <a:t>参数</a:t>
            </a:r>
            <a:r>
              <a:rPr lang="en-US" altLang="zh-CN" sz="3000" b="1" dirty="0">
                <a:solidFill>
                  <a:srgbClr val="000000"/>
                </a:solidFill>
              </a:rPr>
              <a:t>1,</a:t>
            </a:r>
            <a:r>
              <a:rPr lang="zh-CN" altLang="en-US" sz="3000" b="1" dirty="0">
                <a:solidFill>
                  <a:srgbClr val="000000"/>
                </a:solidFill>
              </a:rPr>
              <a:t>参数</a:t>
            </a:r>
            <a:r>
              <a:rPr lang="en-US" altLang="zh-CN" sz="3000" b="1" dirty="0">
                <a:solidFill>
                  <a:srgbClr val="000000"/>
                </a:solidFill>
              </a:rPr>
              <a:t>2,</a:t>
            </a:r>
            <a:r>
              <a:rPr lang="en-US" altLang="zh-CN" sz="3000" b="1">
                <a:solidFill>
                  <a:srgbClr val="000000"/>
                </a:solidFill>
                <a:latin typeface="Arial" panose="020B0604020202020204" pitchFamily="34" charset="0"/>
              </a:rPr>
              <a:t>···</a:t>
            </a:r>
            <a:r>
              <a:rPr lang="en-US" altLang="zh-CN" sz="3000" b="1" dirty="0">
                <a:solidFill>
                  <a:srgbClr val="000000"/>
                </a:solidFill>
              </a:rPr>
              <a:t>)</a:t>
            </a:r>
            <a:endParaRPr lang="en-US" altLang="zh-CN" sz="3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1424940"/>
            <a:ext cx="8580755" cy="5433060"/>
          </a:xfrm>
          <a:prstGeom prst="rect">
            <a:avLst/>
          </a:prstGeom>
        </p:spPr>
      </p:pic>
      <p:sp>
        <p:nvSpPr>
          <p:cNvPr id="852994" name="标题 852993"/>
          <p:cNvSpPr>
            <a:spLocks noGrp="1"/>
          </p:cNvSpPr>
          <p:nvPr>
            <p:ph type="title"/>
          </p:nvPr>
        </p:nvSpPr>
        <p:spPr>
          <a:xfrm>
            <a:off x="457200" y="0"/>
            <a:ext cx="6238240" cy="765175"/>
          </a:xfrm>
        </p:spPr>
        <p:txBody>
          <a:bodyPr anchor="b"/>
          <a:p>
            <a:r>
              <a:rPr lang="en-US" altLang="en-US" sz="3300" b="1">
                <a:solidFill>
                  <a:srgbClr val="003366"/>
                </a:solidFill>
                <a:effectLst/>
              </a:rPr>
              <a:t>Math </a:t>
            </a:r>
            <a:r>
              <a:rPr lang="en-US" altLang="en-US" sz="3300" b="1" err="1">
                <a:solidFill>
                  <a:srgbClr val="003366"/>
                </a:solidFill>
                <a:effectLst/>
              </a:rPr>
              <a:t>对象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5" y="112395"/>
            <a:ext cx="2457450" cy="2609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6130" name="标题 816129"/>
          <p:cNvSpPr>
            <a:spLocks noGrp="1"/>
          </p:cNvSpPr>
          <p:nvPr>
            <p:ph type="title"/>
          </p:nvPr>
        </p:nvSpPr>
        <p:spPr>
          <a:xfrm>
            <a:off x="0" y="188913"/>
            <a:ext cx="8697913" cy="760412"/>
          </a:xfrm>
        </p:spPr>
        <p:txBody>
          <a:bodyPr anchor="b"/>
          <a:p>
            <a:pPr algn="l"/>
            <a:r>
              <a:rPr lang="en-US" altLang="zh-CN" sz="3600" b="1" err="1">
                <a:solidFill>
                  <a:srgbClr val="003366"/>
                </a:solidFill>
                <a:effectLst/>
              </a:rPr>
              <a:t>19.1  javaScript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对象概述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16131" name="文本占位符 816130"/>
          <p:cNvSpPr>
            <a:spLocks noGrp="1"/>
          </p:cNvSpPr>
          <p:nvPr>
            <p:ph type="body" idx="1"/>
          </p:nvPr>
        </p:nvSpPr>
        <p:spPr>
          <a:xfrm>
            <a:off x="0" y="1268413"/>
            <a:ext cx="9144000" cy="5589587"/>
          </a:xfrm>
        </p:spPr>
        <p:txBody>
          <a:bodyPr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sz="3000" b="1" err="1">
                <a:solidFill>
                  <a:schemeClr val="tx1"/>
                </a:solidFill>
                <a:effectLst/>
              </a:rPr>
              <a:t>javaScript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对象指的是这样一类特殊的数据类型，它不仅可以保存一组不同类型的数据（属性），而且还可以包含有关处理这些数据的函数（方法）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sz="3000" b="1" err="1">
                <a:solidFill>
                  <a:schemeClr val="tx1"/>
                </a:solidFill>
                <a:effectLst/>
              </a:rPr>
              <a:t>javaScript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对象类型</a:t>
            </a:r>
            <a:r>
              <a:rPr lang="en-US" altLang="zh-CN" sz="3000" b="1">
                <a:solidFill>
                  <a:schemeClr val="tx1"/>
                </a:solidFill>
                <a:effectLst/>
              </a:rPr>
              <a:t>:</a:t>
            </a:r>
            <a:endParaRPr lang="en-US" altLang="zh-CN" sz="3000" b="1">
              <a:solidFill>
                <a:schemeClr val="tx1"/>
              </a:solidFill>
              <a:effectLst/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b="1" err="1">
                <a:solidFill>
                  <a:schemeClr val="accent6">
                    <a:lumMod val="10000"/>
                  </a:schemeClr>
                </a:solidFill>
              </a:rPr>
              <a:t>javaScript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内置对象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浏览器模型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</a:rPr>
              <a:t>(BOM)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的对象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文档模型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</a:rPr>
              <a:t>(DOM)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的对象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sym typeface="+mn-ea"/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</a:rPr>
              <a:t>自定义对象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5042" name="标题 85504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81075"/>
          </a:xfrm>
        </p:spPr>
        <p:txBody>
          <a:bodyPr anchor="b"/>
          <a:p>
            <a:pPr algn="l"/>
            <a:r>
              <a:rPr lang="en-US" altLang="en-US" sz="3600" b="1">
                <a:solidFill>
                  <a:srgbClr val="003366"/>
                </a:solidFill>
                <a:effectLst/>
              </a:rPr>
              <a:t>4. Date </a:t>
            </a:r>
            <a:r>
              <a:rPr lang="en-US" altLang="en-US" sz="3600" err="1">
                <a:solidFill>
                  <a:srgbClr val="003366"/>
                </a:solidFill>
                <a:effectLst/>
              </a:rPr>
              <a:t>对象</a:t>
            </a:r>
            <a:endParaRPr lang="en-US" altLang="zh-CN" sz="3600" dirty="0">
              <a:solidFill>
                <a:srgbClr val="003366"/>
              </a:solidFill>
              <a:effectLst/>
            </a:endParaRPr>
          </a:p>
        </p:txBody>
      </p:sp>
      <p:sp>
        <p:nvSpPr>
          <p:cNvPr id="855043" name="文本占位符 855042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507413" cy="5373687"/>
          </a:xfrm>
        </p:spPr>
        <p:txBody>
          <a:bodyPr/>
          <a:p>
            <a:pPr>
              <a:buClr>
                <a:srgbClr val="FF0000"/>
              </a:buClr>
            </a:pPr>
            <a:r>
              <a:rPr lang="en-US" altLang="en-US" b="1"/>
              <a:t>Date </a:t>
            </a:r>
            <a:r>
              <a:rPr lang="zh-CN" altLang="en-US" b="1" dirty="0" err="1"/>
              <a:t>对象</a:t>
            </a:r>
            <a:r>
              <a:rPr lang="zh-CN" altLang="en-US" b="1" dirty="0"/>
              <a:t>可用来获取日期和时间</a:t>
            </a:r>
            <a:endParaRPr lang="zh-CN" altLang="en-US" b="1"/>
          </a:p>
          <a:p>
            <a:pPr>
              <a:buClr>
                <a:srgbClr val="FF0000"/>
              </a:buClr>
            </a:pPr>
            <a:r>
              <a:rPr lang="zh-CN" altLang="en-US" b="1" dirty="0"/>
              <a:t>创建</a:t>
            </a:r>
            <a:r>
              <a:rPr lang="en-US" altLang="zh-CN" b="1" dirty="0"/>
              <a:t>Date</a:t>
            </a:r>
            <a:r>
              <a:rPr lang="zh-CN" altLang="en-US" b="1" dirty="0"/>
              <a:t>对象的方法：</a:t>
            </a:r>
            <a:endParaRPr lang="zh-CN" altLang="en-US" b="1" dirty="0"/>
          </a:p>
          <a:p>
            <a:pPr>
              <a:buNone/>
            </a:pPr>
            <a:r>
              <a:rPr lang="zh-CN" altLang="en-US" sz="3000" b="1" dirty="0"/>
              <a:t>   </a:t>
            </a:r>
            <a:r>
              <a:rPr lang="en-US" altLang="zh-CN" sz="3000" b="1" err="1">
                <a:solidFill>
                  <a:srgbClr val="000000"/>
                </a:solidFill>
              </a:rPr>
              <a:t>var dt</a:t>
            </a:r>
            <a:r>
              <a:rPr lang="en-US" altLang="zh-CN" sz="3000" b="1" dirty="0">
                <a:solidFill>
                  <a:srgbClr val="000000"/>
                </a:solidFill>
              </a:rPr>
              <a:t>=new Date([</a:t>
            </a:r>
            <a:r>
              <a:rPr lang="zh-CN" altLang="en-US" sz="3000" b="1" dirty="0">
                <a:solidFill>
                  <a:srgbClr val="000000"/>
                </a:solidFill>
              </a:rPr>
              <a:t>日期参数</a:t>
            </a:r>
            <a:r>
              <a:rPr lang="en-US" altLang="zh-CN" sz="3000" b="1">
                <a:solidFill>
                  <a:srgbClr val="000000"/>
                </a:solidFill>
              </a:rPr>
              <a:t>])</a:t>
            </a:r>
            <a:endParaRPr lang="en-US" altLang="zh-CN" sz="3000" b="1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3600" b="1"/>
              <a:t>    </a:t>
            </a:r>
            <a:endParaRPr lang="en-US" altLang="zh-CN" sz="3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7091" name="文本占位符 857090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858000"/>
          </a:xfrm>
        </p:spPr>
        <p:txBody>
          <a:bodyPr/>
          <a:p>
            <a:pPr>
              <a:lnSpc>
                <a:spcPct val="95000"/>
              </a:lnSpc>
              <a:buClr>
                <a:srgbClr val="FF0000"/>
              </a:buClr>
            </a:pPr>
            <a:r>
              <a:rPr lang="zh-CN" altLang="en-US" b="1" dirty="0"/>
              <a:t>日期参数说明：</a:t>
            </a:r>
            <a:endParaRPr lang="zh-CN" altLang="en-US" b="1" dirty="0"/>
          </a:p>
          <a:p>
            <a:pPr lvl="1">
              <a:lnSpc>
                <a:spcPct val="95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省略不写，</a:t>
            </a:r>
            <a:r>
              <a:rPr lang="zh-CN" altLang="en-US" b="1" dirty="0">
                <a:solidFill>
                  <a:srgbClr val="000000"/>
                </a:solidFill>
              </a:rPr>
              <a:t>用于获取系统当前日期和时间</a:t>
            </a:r>
            <a:r>
              <a:rPr lang="zh-CN" altLang="en-US" b="1" dirty="0"/>
              <a:t>  </a:t>
            </a:r>
            <a:r>
              <a:rPr lang="zh-CN" altLang="en-US" sz="2900" b="1" dirty="0"/>
              <a:t>	</a:t>
            </a:r>
            <a:r>
              <a:rPr lang="en-US" altLang="zh-CN" sz="2600" b="1">
                <a:solidFill>
                  <a:schemeClr val="tx1"/>
                </a:solidFill>
                <a:effectLst/>
              </a:rPr>
              <a:t>today=new Date()</a:t>
            </a:r>
            <a:endParaRPr lang="en-US" altLang="zh-CN" sz="2600" b="1">
              <a:solidFill>
                <a:schemeClr val="tx1"/>
              </a:solidFill>
              <a:effectLst/>
            </a:endParaRPr>
          </a:p>
          <a:p>
            <a:pPr lvl="1">
              <a:lnSpc>
                <a:spcPct val="95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日期字符串，</a:t>
            </a:r>
            <a:r>
              <a:rPr lang="zh-CN" altLang="en-US" b="1" dirty="0">
                <a:solidFill>
                  <a:srgbClr val="000000"/>
                </a:solidFill>
              </a:rPr>
              <a:t>其格式可以使用</a:t>
            </a:r>
            <a:r>
              <a:rPr lang="en-US" altLang="zh-CN" b="1" err="1">
                <a:solidFill>
                  <a:srgbClr val="000000"/>
                </a:solidFill>
              </a:rPr>
              <a:t>Date.parse</a:t>
            </a:r>
            <a:r>
              <a:rPr lang="zh-CN" altLang="en-US" b="1" dirty="0">
                <a:solidFill>
                  <a:srgbClr val="000000"/>
                </a:solidFill>
              </a:rPr>
              <a:t>（）方法识别的任何一种，如，“ </a:t>
            </a:r>
            <a:r>
              <a:rPr lang="en-US" altLang="zh-CN" b="1" dirty="0">
                <a:solidFill>
                  <a:srgbClr val="000000"/>
                </a:solidFill>
              </a:rPr>
              <a:t>October 1,2001”</a:t>
            </a:r>
            <a:r>
              <a:rPr lang="zh-CN" altLang="en-US" b="1" dirty="0">
                <a:solidFill>
                  <a:srgbClr val="000000"/>
                </a:solidFill>
              </a:rPr>
              <a:t>、“</a:t>
            </a:r>
            <a:r>
              <a:rPr lang="en-US" altLang="zh-CN" b="1" dirty="0">
                <a:solidFill>
                  <a:srgbClr val="000000"/>
                </a:solidFill>
              </a:rPr>
              <a:t>12/23/1999 12:06:36”</a:t>
            </a:r>
            <a:r>
              <a:rPr lang="zh-CN" altLang="en-US" b="1" dirty="0">
                <a:solidFill>
                  <a:srgbClr val="000000"/>
                </a:solidFill>
              </a:rPr>
              <a:t>等</a:t>
            </a:r>
            <a:endParaRPr lang="zh-CN" altLang="en-US" b="1" dirty="0">
              <a:solidFill>
                <a:srgbClr val="000000"/>
              </a:solidFill>
            </a:endParaRPr>
          </a:p>
          <a:p>
            <a:pPr lvl="1">
              <a:lnSpc>
                <a:spcPct val="95000"/>
              </a:lnSpc>
              <a:buNone/>
            </a:pPr>
            <a:r>
              <a:rPr lang="en-US" altLang="zh-CN" sz="2600" b="1">
                <a:solidFill>
                  <a:schemeClr val="tx1"/>
                </a:solidFill>
                <a:effectLst/>
              </a:rPr>
              <a:t>time=new Date("12/23/1999 12:06:36 ")</a:t>
            </a:r>
            <a:endParaRPr lang="en-US" altLang="zh-CN" sz="2600" b="1">
              <a:solidFill>
                <a:schemeClr val="tx1"/>
              </a:solidFill>
              <a:effectLst/>
            </a:endParaRPr>
          </a:p>
          <a:p>
            <a:pPr lvl="1">
              <a:lnSpc>
                <a:spcPct val="95000"/>
              </a:lnSpc>
              <a:buNone/>
            </a:pPr>
            <a:r>
              <a:rPr lang="en-US" altLang="zh-CN" sz="2600" b="1" err="1">
                <a:solidFill>
                  <a:schemeClr val="tx1"/>
                </a:solidFill>
                <a:effectLst/>
              </a:rPr>
              <a:t>time=new Date("October</a:t>
            </a:r>
            <a:r>
              <a:rPr lang="en-US" altLang="zh-CN" sz="2600" b="1">
                <a:solidFill>
                  <a:schemeClr val="tx1"/>
                </a:solidFill>
                <a:effectLst/>
              </a:rPr>
              <a:t> 1,2001")</a:t>
            </a:r>
            <a:endParaRPr lang="en-US" altLang="zh-CN" sz="2600" b="1">
              <a:solidFill>
                <a:schemeClr val="tx1"/>
              </a:solidFill>
              <a:effectLst/>
            </a:endParaRPr>
          </a:p>
          <a:p>
            <a:pPr lvl="1">
              <a:lnSpc>
                <a:spcPct val="95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一律以数值表示，</a:t>
            </a:r>
            <a:r>
              <a:rPr lang="zh-CN" altLang="en-US" b="1" dirty="0">
                <a:solidFill>
                  <a:srgbClr val="000000"/>
                </a:solidFill>
              </a:rPr>
              <a:t>格式为：</a:t>
            </a:r>
            <a:r>
              <a:rPr lang="en-US" altLang="zh-CN" b="1" dirty="0">
                <a:solidFill>
                  <a:srgbClr val="000000"/>
                </a:solidFill>
              </a:rPr>
              <a:t>[</a:t>
            </a:r>
            <a:r>
              <a:rPr lang="zh-CN" altLang="en-US" b="1" dirty="0">
                <a:solidFill>
                  <a:srgbClr val="000000"/>
                </a:solidFill>
              </a:rPr>
              <a:t>公元年，月，日，时，分，秒</a:t>
            </a:r>
            <a:r>
              <a:rPr lang="en-US" altLang="zh-CN" b="1" dirty="0">
                <a:solidFill>
                  <a:srgbClr val="000000"/>
                </a:solidFill>
              </a:rPr>
              <a:t>]</a:t>
            </a:r>
            <a:r>
              <a:rPr lang="zh-CN" altLang="en-US" b="1" dirty="0">
                <a:solidFill>
                  <a:srgbClr val="000000"/>
                </a:solidFill>
              </a:rPr>
              <a:t>或简写成</a:t>
            </a:r>
            <a:r>
              <a:rPr lang="en-US" altLang="zh-CN" b="1" dirty="0">
                <a:solidFill>
                  <a:srgbClr val="000000"/>
                </a:solidFill>
              </a:rPr>
              <a:t>[</a:t>
            </a:r>
            <a:r>
              <a:rPr lang="zh-CN" altLang="en-US" b="1" dirty="0">
                <a:solidFill>
                  <a:srgbClr val="000000"/>
                </a:solidFill>
              </a:rPr>
              <a:t>公元年，月，日</a:t>
            </a:r>
            <a:r>
              <a:rPr lang="en-US" altLang="zh-CN" b="1">
                <a:solidFill>
                  <a:srgbClr val="000000"/>
                </a:solidFill>
              </a:rPr>
              <a:t>]</a:t>
            </a:r>
            <a:endParaRPr lang="en-US" altLang="zh-CN" b="1">
              <a:solidFill>
                <a:srgbClr val="000000"/>
              </a:solidFill>
            </a:endParaRPr>
          </a:p>
          <a:p>
            <a:pPr lvl="1">
              <a:lnSpc>
                <a:spcPct val="95000"/>
              </a:lnSpc>
              <a:buNone/>
            </a:pPr>
            <a:r>
              <a:rPr lang="en-US" altLang="zh-CN" sz="2900" b="1">
                <a:solidFill>
                  <a:srgbClr val="FF0000"/>
                </a:solidFill>
              </a:rPr>
              <a:t>   </a:t>
            </a:r>
            <a:r>
              <a:rPr lang="en-US" altLang="zh-CN" sz="2600" b="1">
                <a:solidFill>
                  <a:schemeClr val="tx1"/>
                </a:solidFill>
                <a:effectLst/>
              </a:rPr>
              <a:t> time=new Date(2001,10,10,0,0,0)</a:t>
            </a:r>
            <a:endParaRPr lang="en-US" altLang="zh-CN" sz="2600" b="1">
              <a:solidFill>
                <a:schemeClr val="tx1"/>
              </a:solidFill>
              <a:effectLst/>
            </a:endParaRPr>
          </a:p>
          <a:p>
            <a:pPr lvl="1">
              <a:lnSpc>
                <a:spcPct val="95000"/>
              </a:lnSpc>
              <a:buNone/>
            </a:pPr>
            <a:r>
              <a:rPr lang="en-US" altLang="zh-CN" sz="2600" b="1">
                <a:solidFill>
                  <a:schemeClr val="tx1"/>
                </a:solidFill>
                <a:effectLst/>
              </a:rPr>
              <a:t>    time=new Date(2001,10,10)</a:t>
            </a:r>
            <a:endParaRPr lang="en-US" altLang="zh-CN" sz="2600" b="1">
              <a:solidFill>
                <a:schemeClr val="tx1"/>
              </a:solidFill>
              <a:effectLst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800" b="1"/>
              <a:t>    </a:t>
            </a:r>
            <a:endParaRPr lang="en-US" altLang="zh-CN" sz="1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1186" name="标题 861185"/>
          <p:cNvSpPr>
            <a:spLocks noGrp="1"/>
          </p:cNvSpPr>
          <p:nvPr>
            <p:ph type="title"/>
          </p:nvPr>
        </p:nvSpPr>
        <p:spPr>
          <a:xfrm>
            <a:off x="-317" y="8255"/>
            <a:ext cx="8229600" cy="688975"/>
          </a:xfrm>
        </p:spPr>
        <p:txBody>
          <a:bodyPr anchor="b"/>
          <a:p>
            <a:pPr marL="571500" indent="-5715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000" b="1">
                <a:solidFill>
                  <a:srgbClr val="003366"/>
                </a:solidFill>
                <a:effectLst/>
              </a:rPr>
              <a:t>Date</a:t>
            </a:r>
            <a:r>
              <a:rPr lang="en-US" altLang="en-US" sz="3000" b="1">
                <a:solidFill>
                  <a:srgbClr val="003366"/>
                </a:solidFill>
                <a:effectLst/>
              </a:rPr>
              <a:t> </a:t>
            </a:r>
            <a:r>
              <a:rPr lang="en-US" altLang="en-US" sz="3000" b="1" err="1">
                <a:solidFill>
                  <a:srgbClr val="003366"/>
                </a:solidFill>
                <a:effectLst/>
              </a:rPr>
              <a:t>对象</a:t>
            </a:r>
            <a:r>
              <a:rPr lang="zh-CN" altLang="en-US" sz="3000" b="1" dirty="0" err="1">
                <a:solidFill>
                  <a:srgbClr val="003366"/>
                </a:solidFill>
                <a:effectLst/>
              </a:rPr>
              <a:t>的</a:t>
            </a:r>
            <a:r>
              <a:rPr lang="zh-CN" altLang="en-US" sz="3000" b="1" dirty="0">
                <a:solidFill>
                  <a:srgbClr val="003366"/>
                </a:solidFill>
                <a:effectLst/>
              </a:rPr>
              <a:t>常用方法（</a:t>
            </a:r>
            <a:r>
              <a:rPr lang="en-US" altLang="zh-CN" sz="3000" b="1" dirty="0">
                <a:solidFill>
                  <a:srgbClr val="003366"/>
                </a:solidFill>
                <a:effectLst/>
              </a:rPr>
              <a:t>1</a:t>
            </a:r>
            <a:r>
              <a:rPr lang="zh-CN" altLang="en-US" sz="3000" b="1" dirty="0">
                <a:solidFill>
                  <a:srgbClr val="003366"/>
                </a:solidFill>
                <a:effectLst/>
              </a:rPr>
              <a:t>）</a:t>
            </a:r>
            <a:endParaRPr lang="zh-CN" altLang="en-US" sz="30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861226" name="内容占位符 861225"/>
          <p:cNvGraphicFramePr/>
          <p:nvPr>
            <p:ph idx="1"/>
          </p:nvPr>
        </p:nvGraphicFramePr>
        <p:xfrm>
          <a:off x="0" y="804863"/>
          <a:ext cx="9144000" cy="5605463"/>
        </p:xfrm>
        <a:graphic>
          <a:graphicData uri="http://schemas.openxmlformats.org/drawingml/2006/table">
            <a:tbl>
              <a:tblPr/>
              <a:tblGrid>
                <a:gridCol w="3203575"/>
                <a:gridCol w="5940425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方 法</a:t>
                      </a:r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</a:rPr>
                        <a:t>意 义</a:t>
                      </a:r>
                      <a:endParaRPr lang="zh-CN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getDate</a:t>
                      </a:r>
                      <a:r>
                        <a:rPr lang="en-US" altLang="zh-CN" sz="2000" b="1"/>
                        <a:t>()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根据本地时间返回</a:t>
                      </a:r>
                      <a:r>
                        <a:rPr lang="en-US" altLang="zh-CN" sz="2000" b="1" dirty="0"/>
                        <a:t>Date</a:t>
                      </a:r>
                      <a:r>
                        <a:rPr lang="zh-CN" altLang="en-US" sz="2000" b="1" dirty="0"/>
                        <a:t>对象的日期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1~31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getDay</a:t>
                      </a:r>
                      <a:r>
                        <a:rPr lang="en-US" altLang="zh-CN" sz="2000" b="1"/>
                        <a:t>()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根据本地时间返回</a:t>
                      </a:r>
                      <a:r>
                        <a:rPr lang="en-US" altLang="zh-CN" sz="2000" b="1" dirty="0"/>
                        <a:t>Date</a:t>
                      </a:r>
                      <a:r>
                        <a:rPr lang="zh-CN" altLang="en-US" sz="2000" b="1" dirty="0"/>
                        <a:t>对象的星期数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0~6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getMonth</a:t>
                      </a:r>
                      <a:r>
                        <a:rPr lang="en-US" altLang="zh-CN" sz="2000" b="1"/>
                        <a:t>()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根据本地时间返回</a:t>
                      </a:r>
                      <a:r>
                        <a:rPr lang="en-US" altLang="zh-CN" sz="2000" b="1" dirty="0"/>
                        <a:t>Date</a:t>
                      </a:r>
                      <a:r>
                        <a:rPr lang="zh-CN" altLang="en-US" sz="2000" b="1" dirty="0"/>
                        <a:t>对象的月份数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～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11 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getYear</a:t>
                      </a:r>
                      <a:r>
                        <a:rPr lang="en-US" altLang="zh-CN" sz="2000" b="1"/>
                        <a:t>()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根据本地时间，返回</a:t>
                      </a:r>
                      <a:r>
                        <a:rPr lang="en-US" altLang="zh-CN" sz="2000" b="1" dirty="0"/>
                        <a:t>Date</a:t>
                      </a:r>
                      <a:r>
                        <a:rPr lang="zh-CN" altLang="en-US" sz="2000" b="1" dirty="0"/>
                        <a:t>对象的年份数</a:t>
                      </a:r>
                      <a:r>
                        <a:rPr lang="en-US" altLang="zh-CN" sz="2000" b="1" dirty="0"/>
                        <a:t>(</a:t>
                      </a:r>
                      <a:r>
                        <a:rPr lang="zh-CN" altLang="en-US" sz="2000" b="1" dirty="0"/>
                        <a:t>在</a:t>
                      </a:r>
                      <a:r>
                        <a:rPr lang="en-US" altLang="zh-CN" sz="2000" b="1" dirty="0"/>
                        <a:t>2000</a:t>
                      </a:r>
                      <a:r>
                        <a:rPr lang="zh-CN" altLang="en-US" sz="2000" b="1" dirty="0"/>
                        <a:t>年以前返回年份数后两位，</a:t>
                      </a:r>
                      <a:r>
                        <a:rPr lang="en-US" altLang="zh-CN" sz="2000" b="1" dirty="0"/>
                        <a:t>2000</a:t>
                      </a:r>
                      <a:r>
                        <a:rPr lang="zh-CN" altLang="en-US" sz="2000" b="1" dirty="0"/>
                        <a:t>年以后返回</a:t>
                      </a:r>
                      <a:r>
                        <a:rPr lang="en-US" altLang="zh-CN" sz="2000" b="1" dirty="0"/>
                        <a:t>4</a:t>
                      </a:r>
                      <a:r>
                        <a:rPr lang="zh-CN" altLang="en-US" sz="2000" b="1" dirty="0"/>
                        <a:t>位</a:t>
                      </a:r>
                      <a:r>
                        <a:rPr lang="en-US" altLang="zh-CN" sz="2000" b="1"/>
                        <a:t>)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getFullYear</a:t>
                      </a:r>
                      <a:r>
                        <a:rPr lang="en-US" altLang="zh-CN" sz="2000" b="1"/>
                        <a:t>()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根据本地时间，返回以</a:t>
                      </a:r>
                      <a:r>
                        <a:rPr lang="en-US" altLang="zh-CN" sz="2000" b="1" dirty="0"/>
                        <a:t>4</a:t>
                      </a:r>
                      <a:r>
                        <a:rPr lang="zh-CN" altLang="en-US" sz="2000" b="1" dirty="0"/>
                        <a:t>位整数表示的</a:t>
                      </a:r>
                      <a:r>
                        <a:rPr lang="en-US" altLang="zh-CN" sz="2000" b="1" dirty="0"/>
                        <a:t>Date</a:t>
                      </a:r>
                      <a:r>
                        <a:rPr lang="zh-CN" altLang="en-US" sz="2000" b="1" dirty="0"/>
                        <a:t>对象年份数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getHours</a:t>
                      </a:r>
                      <a:r>
                        <a:rPr lang="en-US" altLang="zh-CN" sz="2000" b="1"/>
                        <a:t>()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根据当地时间返回</a:t>
                      </a:r>
                      <a:r>
                        <a:rPr lang="en-US" altLang="zh-CN" sz="2000" b="1" dirty="0"/>
                        <a:t>Date</a:t>
                      </a:r>
                      <a:r>
                        <a:rPr lang="zh-CN" altLang="en-US" sz="2000" b="1" dirty="0"/>
                        <a:t>对象的小时数，</a:t>
                      </a:r>
                      <a:r>
                        <a:rPr lang="en-US" altLang="zh-CN" sz="2000" b="1" dirty="0"/>
                        <a:t>24</a:t>
                      </a:r>
                      <a:r>
                        <a:rPr lang="zh-CN" altLang="en-US" sz="2000" b="1" dirty="0"/>
                        <a:t>小时制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getMinutes</a:t>
                      </a:r>
                      <a:r>
                        <a:rPr lang="en-US" altLang="zh-CN" sz="2000" b="1"/>
                        <a:t>()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根据当地时间返回</a:t>
                      </a:r>
                      <a:r>
                        <a:rPr lang="en-US" altLang="zh-CN" sz="2000" b="1" dirty="0"/>
                        <a:t>Date</a:t>
                      </a:r>
                      <a:r>
                        <a:rPr lang="zh-CN" altLang="en-US" sz="2000" b="1" dirty="0"/>
                        <a:t>对象的分钟数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getSeconds</a:t>
                      </a:r>
                      <a:r>
                        <a:rPr lang="en-US" altLang="zh-CN" sz="2000" b="1"/>
                        <a:t>()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根据当地时间返回</a:t>
                      </a:r>
                      <a:r>
                        <a:rPr lang="en-US" altLang="zh-CN" sz="2000" b="1" dirty="0"/>
                        <a:t>Date</a:t>
                      </a:r>
                      <a:r>
                        <a:rPr lang="zh-CN" altLang="en-US" sz="2000" b="1" dirty="0"/>
                        <a:t>对象的秒数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/>
                        <a:t>getTime</a:t>
                      </a:r>
                      <a:r>
                        <a:rPr lang="en-US" altLang="zh-CN" sz="2000" b="1"/>
                        <a:t>()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根据当地时间返回自</a:t>
                      </a:r>
                      <a:r>
                        <a:rPr lang="en-US" altLang="zh-CN" sz="2000" b="1" dirty="0"/>
                        <a:t>1970</a:t>
                      </a:r>
                      <a:r>
                        <a:rPr lang="zh-CN" altLang="en-US" sz="2000" b="1" dirty="0"/>
                        <a:t>年</a:t>
                      </a:r>
                      <a:r>
                        <a:rPr lang="en-US" altLang="zh-CN" sz="2000" b="1" dirty="0"/>
                        <a:t>1</a:t>
                      </a:r>
                      <a:r>
                        <a:rPr lang="zh-CN" altLang="en-US" sz="2000" b="1" dirty="0"/>
                        <a:t>月</a:t>
                      </a:r>
                      <a:r>
                        <a:rPr lang="en-US" altLang="zh-CN" sz="2000" b="1" dirty="0"/>
                        <a:t>1</a:t>
                      </a:r>
                      <a:r>
                        <a:rPr lang="zh-CN" altLang="en-US" sz="2000" b="1" dirty="0"/>
                        <a:t>日</a:t>
                      </a:r>
                      <a:r>
                        <a:rPr lang="en-US" altLang="zh-CN" sz="2000" b="1" dirty="0"/>
                        <a:t>00</a:t>
                      </a:r>
                      <a:r>
                        <a:rPr lang="zh-CN" altLang="en-US" sz="2000" b="1" dirty="0"/>
                        <a:t>：</a:t>
                      </a:r>
                      <a:r>
                        <a:rPr lang="en-US" altLang="zh-CN" sz="2000" b="1" dirty="0"/>
                        <a:t>00</a:t>
                      </a:r>
                      <a:r>
                        <a:rPr lang="zh-CN" altLang="en-US" sz="2000" b="1" dirty="0"/>
                        <a:t>：</a:t>
                      </a:r>
                      <a:r>
                        <a:rPr lang="en-US" altLang="zh-CN" sz="2000" b="1" dirty="0"/>
                        <a:t>00</a:t>
                      </a:r>
                      <a:r>
                        <a:rPr lang="zh-CN" altLang="en-US" sz="2000" b="1" dirty="0"/>
                        <a:t>以来的毫秒数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>
                          <a:solidFill>
                            <a:srgbClr val="FF3300"/>
                          </a:solidFill>
                        </a:rPr>
                        <a:t>Date</a:t>
                      </a:r>
                      <a:r>
                        <a:rPr lang="en-US" altLang="zh-CN" sz="2000" b="1" err="1"/>
                        <a:t>.parse</a:t>
                      </a:r>
                      <a:r>
                        <a:rPr lang="en-US" altLang="zh-CN" sz="2000" b="1" dirty="0"/>
                        <a:t>(</a:t>
                      </a:r>
                      <a:r>
                        <a:rPr lang="zh-CN" altLang="en-US" sz="2000" b="1" dirty="0"/>
                        <a:t>日期字符串</a:t>
                      </a:r>
                      <a:r>
                        <a:rPr lang="en-US" altLang="zh-CN" sz="2000" b="1"/>
                        <a:t>)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根据当地时间返回自</a:t>
                      </a:r>
                      <a:r>
                        <a:rPr lang="en-US" altLang="zh-CN" sz="2000" b="1" dirty="0"/>
                        <a:t>1970</a:t>
                      </a:r>
                      <a:r>
                        <a:rPr lang="zh-CN" altLang="en-US" sz="2000" b="1" dirty="0"/>
                        <a:t>年</a:t>
                      </a:r>
                      <a:r>
                        <a:rPr lang="en-US" altLang="zh-CN" sz="2000" b="1" dirty="0"/>
                        <a:t>1</a:t>
                      </a:r>
                      <a:r>
                        <a:rPr lang="zh-CN" altLang="en-US" sz="2000" b="1" dirty="0"/>
                        <a:t>月</a:t>
                      </a:r>
                      <a:r>
                        <a:rPr lang="en-US" altLang="zh-CN" sz="2000" b="1" dirty="0"/>
                        <a:t>1</a:t>
                      </a:r>
                      <a:r>
                        <a:rPr lang="zh-CN" altLang="en-US" sz="2000" b="1" dirty="0"/>
                        <a:t>日</a:t>
                      </a:r>
                      <a:r>
                        <a:rPr lang="en-US" altLang="zh-CN" sz="2000" b="1" dirty="0"/>
                        <a:t>00</a:t>
                      </a:r>
                      <a:r>
                        <a:rPr lang="zh-CN" altLang="en-US" sz="2000" b="1" dirty="0"/>
                        <a:t>：</a:t>
                      </a:r>
                      <a:r>
                        <a:rPr lang="en-US" altLang="zh-CN" sz="2000" b="1" dirty="0"/>
                        <a:t>00</a:t>
                      </a:r>
                      <a:r>
                        <a:rPr lang="zh-CN" altLang="en-US" sz="2000" b="1" dirty="0"/>
                        <a:t>：</a:t>
                      </a:r>
                      <a:r>
                        <a:rPr lang="en-US" altLang="zh-CN" sz="2000" b="1" dirty="0"/>
                        <a:t>00</a:t>
                      </a:r>
                      <a:r>
                        <a:rPr lang="zh-CN" altLang="en-US" sz="2000" b="1" dirty="0"/>
                        <a:t>以来的毫秒数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2210" name="标题 862209"/>
          <p:cNvSpPr>
            <a:spLocks noGrp="1"/>
          </p:cNvSpPr>
          <p:nvPr>
            <p:ph type="title"/>
          </p:nvPr>
        </p:nvSpPr>
        <p:spPr>
          <a:xfrm>
            <a:off x="34608" y="0"/>
            <a:ext cx="8229600" cy="688975"/>
          </a:xfrm>
        </p:spPr>
        <p:txBody>
          <a:bodyPr anchor="b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3000" b="1">
                <a:solidFill>
                  <a:srgbClr val="003366"/>
                </a:solidFill>
                <a:effectLst/>
              </a:rPr>
              <a:t>Date </a:t>
            </a:r>
            <a:r>
              <a:rPr lang="en-US" altLang="en-US" sz="3000" b="1" err="1">
                <a:solidFill>
                  <a:srgbClr val="003366"/>
                </a:solidFill>
                <a:effectLst/>
              </a:rPr>
              <a:t>对象</a:t>
            </a:r>
            <a:r>
              <a:rPr lang="zh-CN" altLang="en-US" sz="3000" b="1" dirty="0" err="1">
                <a:solidFill>
                  <a:srgbClr val="003366"/>
                </a:solidFill>
                <a:effectLst/>
              </a:rPr>
              <a:t>的</a:t>
            </a:r>
            <a:r>
              <a:rPr lang="zh-CN" altLang="en-US" sz="3000" b="1" dirty="0">
                <a:solidFill>
                  <a:srgbClr val="003366"/>
                </a:solidFill>
                <a:effectLst/>
              </a:rPr>
              <a:t>常用方法（</a:t>
            </a:r>
            <a:r>
              <a:rPr lang="en-US" altLang="zh-CN" sz="3000" b="1" dirty="0">
                <a:solidFill>
                  <a:srgbClr val="003366"/>
                </a:solidFill>
                <a:effectLst/>
              </a:rPr>
              <a:t>2</a:t>
            </a:r>
            <a:r>
              <a:rPr lang="zh-CN" altLang="en-US" sz="3000" b="1" dirty="0">
                <a:solidFill>
                  <a:srgbClr val="003366"/>
                </a:solidFill>
                <a:effectLst/>
              </a:rPr>
              <a:t>）</a:t>
            </a:r>
            <a:endParaRPr lang="zh-CN" altLang="en-US" sz="30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862249" name="内容占位符 862248"/>
          <p:cNvGraphicFramePr/>
          <p:nvPr>
            <p:ph idx="1"/>
          </p:nvPr>
        </p:nvGraphicFramePr>
        <p:xfrm>
          <a:off x="34925" y="620713"/>
          <a:ext cx="9109075" cy="6051550"/>
        </p:xfrm>
        <a:graphic>
          <a:graphicData uri="http://schemas.openxmlformats.org/drawingml/2006/table">
            <a:tbl>
              <a:tblPr/>
              <a:tblGrid>
                <a:gridCol w="3673475"/>
                <a:gridCol w="5435600"/>
              </a:tblGrid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0000"/>
                          </a:solidFill>
                        </a:rPr>
                        <a:t>方 法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solidFill>
                            <a:srgbClr val="FF0000"/>
                          </a:solidFill>
                        </a:rPr>
                        <a:t>意 义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err="1"/>
                        <a:t>setYear</a:t>
                      </a:r>
                      <a:r>
                        <a:rPr lang="en-US" altLang="zh-CN" sz="2200" b="1" dirty="0"/>
                        <a:t>(</a:t>
                      </a:r>
                      <a:r>
                        <a:rPr lang="zh-CN" altLang="en-US" sz="2200" b="1" dirty="0"/>
                        <a:t>年份数）</a:t>
                      </a:r>
                      <a:endParaRPr lang="zh-CN" altLang="en-US" sz="22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/>
                        <a:t>根据本地时间设置</a:t>
                      </a:r>
                      <a:r>
                        <a:rPr lang="en-US" altLang="zh-CN" sz="2200" b="1" dirty="0"/>
                        <a:t>Date</a:t>
                      </a:r>
                      <a:r>
                        <a:rPr lang="zh-CN" altLang="en-US" sz="2200" b="1" dirty="0"/>
                        <a:t>对象的年份数</a:t>
                      </a:r>
                      <a:endParaRPr lang="zh-CN" altLang="en-US" sz="22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err="1"/>
                        <a:t>setFullYear</a:t>
                      </a:r>
                      <a:r>
                        <a:rPr lang="en-US" altLang="zh-CN" sz="2200" b="1" dirty="0"/>
                        <a:t>(</a:t>
                      </a:r>
                      <a:r>
                        <a:rPr lang="zh-CN" altLang="en-US" sz="2200" b="1" dirty="0"/>
                        <a:t>年份数</a:t>
                      </a:r>
                      <a:r>
                        <a:rPr lang="en-US" altLang="zh-CN" sz="2200" b="1" dirty="0"/>
                        <a:t>[</a:t>
                      </a:r>
                      <a:r>
                        <a:rPr lang="zh-CN" altLang="en-US" sz="2200" b="1" dirty="0"/>
                        <a:t>，月份，日期数</a:t>
                      </a:r>
                      <a:r>
                        <a:rPr lang="en-US" altLang="zh-CN" sz="2200" b="1"/>
                        <a:t>])</a:t>
                      </a:r>
                      <a:endParaRPr lang="zh-CN" altLang="en-US" sz="22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/>
                        <a:t>根据本地时间设置</a:t>
                      </a:r>
                      <a:r>
                        <a:rPr lang="en-US" altLang="zh-CN" sz="2200" b="1" dirty="0"/>
                        <a:t>Date</a:t>
                      </a:r>
                      <a:r>
                        <a:rPr lang="zh-CN" altLang="en-US" sz="2200" b="1" dirty="0"/>
                        <a:t>对象的年份数</a:t>
                      </a:r>
                      <a:endParaRPr lang="zh-CN" altLang="en-US" sz="22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err="1"/>
                        <a:t>setDate</a:t>
                      </a:r>
                      <a:r>
                        <a:rPr lang="en-US" altLang="zh-CN" sz="2200" b="1" dirty="0"/>
                        <a:t>(</a:t>
                      </a:r>
                      <a:r>
                        <a:rPr lang="zh-CN" altLang="en-US" sz="2200" b="1" dirty="0"/>
                        <a:t>日期数</a:t>
                      </a:r>
                      <a:r>
                        <a:rPr lang="en-US" altLang="zh-CN" sz="2200" b="1"/>
                        <a:t>)</a:t>
                      </a:r>
                      <a:endParaRPr lang="zh-CN" altLang="en-US" sz="22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/>
                        <a:t>根据本地时间设置</a:t>
                      </a:r>
                      <a:r>
                        <a:rPr lang="en-US" altLang="zh-CN" sz="2200" b="1" dirty="0"/>
                        <a:t>Date</a:t>
                      </a:r>
                      <a:r>
                        <a:rPr lang="zh-CN" altLang="en-US" sz="2200" b="1" dirty="0"/>
                        <a:t>对象的当月号数</a:t>
                      </a:r>
                      <a:endParaRPr lang="zh-CN" altLang="en-US" sz="2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err="1"/>
                        <a:t>setMonth</a:t>
                      </a:r>
                      <a:r>
                        <a:rPr lang="en-US" altLang="zh-CN" sz="2200" b="1" dirty="0"/>
                        <a:t>(</a:t>
                      </a:r>
                      <a:r>
                        <a:rPr lang="zh-CN" altLang="en-US" sz="2200" b="1" dirty="0"/>
                        <a:t>月</a:t>
                      </a:r>
                      <a:r>
                        <a:rPr lang="en-US" altLang="zh-CN" sz="2200" b="1" dirty="0"/>
                        <a:t>[</a:t>
                      </a:r>
                      <a:r>
                        <a:rPr lang="zh-CN" altLang="en-US" sz="2200" b="1" dirty="0"/>
                        <a:t>，日</a:t>
                      </a:r>
                      <a:r>
                        <a:rPr lang="en-US" altLang="zh-CN" sz="2200" b="1"/>
                        <a:t>])</a:t>
                      </a:r>
                      <a:endParaRPr lang="zh-CN" altLang="en-US" sz="22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/>
                        <a:t>根据本地时间设置</a:t>
                      </a:r>
                      <a:r>
                        <a:rPr lang="en-US" altLang="zh-CN" sz="2200" b="1" dirty="0"/>
                        <a:t>Date</a:t>
                      </a:r>
                      <a:r>
                        <a:rPr lang="zh-CN" altLang="en-US" sz="2200" b="1" dirty="0"/>
                        <a:t>对象的月份数</a:t>
                      </a:r>
                      <a:endParaRPr lang="zh-CN" altLang="en-US" sz="2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err="1"/>
                        <a:t>setHours</a:t>
                      </a:r>
                      <a:r>
                        <a:rPr lang="en-US" altLang="zh-CN" sz="2200" b="1" dirty="0"/>
                        <a:t>(</a:t>
                      </a:r>
                      <a:r>
                        <a:rPr lang="zh-CN" altLang="en-US" sz="2200" b="1" dirty="0"/>
                        <a:t>小时</a:t>
                      </a:r>
                      <a:r>
                        <a:rPr lang="en-US" altLang="zh-CN" sz="2200" b="1" dirty="0"/>
                        <a:t>[</a:t>
                      </a:r>
                      <a:r>
                        <a:rPr lang="zh-CN" altLang="en-US" sz="2200" b="1" dirty="0"/>
                        <a:t>，分，秒，毫秒</a:t>
                      </a:r>
                      <a:r>
                        <a:rPr lang="en-US" altLang="zh-CN" sz="2200" b="1"/>
                        <a:t>]) </a:t>
                      </a:r>
                      <a:endParaRPr lang="zh-CN" altLang="en-US" sz="22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/>
                        <a:t>根据本地时间设置</a:t>
                      </a:r>
                      <a:r>
                        <a:rPr lang="en-US" altLang="zh-CN" sz="2200" b="1" dirty="0"/>
                        <a:t>Date</a:t>
                      </a:r>
                      <a:r>
                        <a:rPr lang="zh-CN" altLang="en-US" sz="2200" b="1" dirty="0"/>
                        <a:t>对象的小时数</a:t>
                      </a:r>
                      <a:endParaRPr lang="zh-CN" altLang="en-US" sz="22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err="1"/>
                        <a:t>setMinutes</a:t>
                      </a:r>
                      <a:r>
                        <a:rPr lang="en-US" altLang="zh-CN" sz="2200" b="1" dirty="0"/>
                        <a:t>(</a:t>
                      </a:r>
                      <a:r>
                        <a:rPr lang="zh-CN" altLang="en-US" sz="2200" b="1" dirty="0"/>
                        <a:t>分</a:t>
                      </a:r>
                      <a:r>
                        <a:rPr lang="en-US" altLang="zh-CN" sz="2200" b="1" dirty="0"/>
                        <a:t>[</a:t>
                      </a:r>
                      <a:r>
                        <a:rPr lang="zh-CN" altLang="en-US" sz="2200" b="1" dirty="0"/>
                        <a:t>，秒，毫秒</a:t>
                      </a:r>
                      <a:r>
                        <a:rPr lang="en-US" altLang="zh-CN" sz="2200" b="1"/>
                        <a:t>])</a:t>
                      </a:r>
                      <a:endParaRPr lang="zh-CN" altLang="en-US" sz="22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/>
                        <a:t>根据本地时间设置</a:t>
                      </a:r>
                      <a:r>
                        <a:rPr lang="en-US" altLang="zh-CN" sz="2200" b="1" dirty="0"/>
                        <a:t>Date</a:t>
                      </a:r>
                      <a:r>
                        <a:rPr lang="zh-CN" altLang="en-US" sz="2200" b="1" dirty="0"/>
                        <a:t>对象的分钟数</a:t>
                      </a:r>
                      <a:endParaRPr lang="zh-CN" altLang="en-US" sz="22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err="1"/>
                        <a:t>setSeconds</a:t>
                      </a:r>
                      <a:r>
                        <a:rPr lang="en-US" altLang="zh-CN" sz="2200" b="1" dirty="0"/>
                        <a:t>(</a:t>
                      </a:r>
                      <a:r>
                        <a:rPr lang="zh-CN" altLang="en-US" sz="2200" b="1" dirty="0"/>
                        <a:t>秒</a:t>
                      </a:r>
                      <a:r>
                        <a:rPr lang="en-US" altLang="zh-CN" sz="2200" b="1" dirty="0"/>
                        <a:t>[</a:t>
                      </a:r>
                      <a:r>
                        <a:rPr lang="zh-CN" altLang="en-US" sz="2200" b="1" dirty="0"/>
                        <a:t>，毫秒</a:t>
                      </a:r>
                      <a:r>
                        <a:rPr lang="en-US" altLang="zh-CN" sz="2200" b="1"/>
                        <a:t>])</a:t>
                      </a:r>
                      <a:endParaRPr lang="zh-CN" altLang="en-US" sz="22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/>
                        <a:t>根据本地时间设置</a:t>
                      </a:r>
                      <a:r>
                        <a:rPr lang="en-US" altLang="zh-CN" sz="2200" b="1" dirty="0"/>
                        <a:t>Date</a:t>
                      </a:r>
                      <a:r>
                        <a:rPr lang="zh-CN" altLang="en-US" sz="2200" b="1" dirty="0"/>
                        <a:t>对象的秒数</a:t>
                      </a:r>
                      <a:endParaRPr lang="zh-CN" altLang="en-US" sz="2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err="1"/>
                        <a:t>setMilliSeconds</a:t>
                      </a:r>
                      <a:r>
                        <a:rPr lang="en-US" altLang="zh-CN" sz="2200" b="1" dirty="0"/>
                        <a:t>(</a:t>
                      </a:r>
                      <a:r>
                        <a:rPr lang="zh-CN" altLang="en-US" sz="2200" b="1" dirty="0"/>
                        <a:t>毫秒</a:t>
                      </a:r>
                      <a:r>
                        <a:rPr lang="en-US" altLang="zh-CN" sz="2200" b="1"/>
                        <a:t>)</a:t>
                      </a:r>
                      <a:endParaRPr lang="zh-CN" altLang="en-US" sz="22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/>
                        <a:t>根据本地时间设置</a:t>
                      </a:r>
                      <a:r>
                        <a:rPr lang="en-US" altLang="zh-CN" sz="2200" b="1" dirty="0"/>
                        <a:t>Date</a:t>
                      </a:r>
                      <a:r>
                        <a:rPr lang="zh-CN" altLang="en-US" sz="2200" b="1" dirty="0"/>
                        <a:t>对象的毫秒数</a:t>
                      </a:r>
                      <a:endParaRPr lang="zh-CN" altLang="en-US" sz="2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err="1"/>
                        <a:t>setTime</a:t>
                      </a:r>
                      <a:r>
                        <a:rPr lang="en-US" altLang="zh-CN" sz="2200" b="1" dirty="0"/>
                        <a:t> (</a:t>
                      </a:r>
                      <a:r>
                        <a:rPr lang="zh-CN" altLang="en-US" sz="2200" b="1" dirty="0"/>
                        <a:t>总毫秒数</a:t>
                      </a:r>
                      <a:r>
                        <a:rPr lang="en-US" altLang="zh-CN" sz="2200" b="1"/>
                        <a:t>)</a:t>
                      </a:r>
                      <a:endParaRPr lang="zh-CN" altLang="en-US" sz="22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/>
                        <a:t>根据本地时间设置</a:t>
                      </a:r>
                      <a:r>
                        <a:rPr lang="en-US" altLang="zh-CN" sz="2200" b="1" dirty="0"/>
                        <a:t>Date</a:t>
                      </a:r>
                      <a:r>
                        <a:rPr lang="zh-CN" altLang="en-US" sz="2200" b="1" dirty="0"/>
                        <a:t>对象自</a:t>
                      </a:r>
                      <a:r>
                        <a:rPr lang="en-US" altLang="zh-CN" sz="2200" b="1" dirty="0"/>
                        <a:t>1970</a:t>
                      </a:r>
                      <a:r>
                        <a:rPr lang="zh-CN" altLang="en-US" sz="2200" b="1" dirty="0"/>
                        <a:t>年</a:t>
                      </a:r>
                      <a:r>
                        <a:rPr lang="en-US" altLang="zh-CN" sz="2200" b="1" dirty="0"/>
                        <a:t>1</a:t>
                      </a:r>
                      <a:r>
                        <a:rPr lang="zh-CN" altLang="en-US" sz="2200" b="1" dirty="0"/>
                        <a:t>月</a:t>
                      </a:r>
                      <a:r>
                        <a:rPr lang="en-US" altLang="zh-CN" sz="2200" b="1" dirty="0"/>
                        <a:t>1</a:t>
                      </a:r>
                      <a:r>
                        <a:rPr lang="zh-CN" altLang="en-US" sz="2200" b="1" dirty="0"/>
                        <a:t>日</a:t>
                      </a:r>
                      <a:r>
                        <a:rPr lang="en-US" altLang="zh-CN" sz="2200" b="1" dirty="0"/>
                        <a:t>00</a:t>
                      </a:r>
                      <a:r>
                        <a:rPr lang="zh-CN" altLang="en-US" sz="2200" b="1" dirty="0"/>
                        <a:t>：</a:t>
                      </a:r>
                      <a:r>
                        <a:rPr lang="en-US" altLang="zh-CN" sz="2200" b="1" dirty="0"/>
                        <a:t>00</a:t>
                      </a:r>
                      <a:r>
                        <a:rPr lang="zh-CN" altLang="en-US" sz="2200" b="1" dirty="0"/>
                        <a:t>：</a:t>
                      </a:r>
                      <a:r>
                        <a:rPr lang="en-US" altLang="zh-CN" sz="2200" b="1" dirty="0"/>
                        <a:t>00</a:t>
                      </a:r>
                      <a:r>
                        <a:rPr lang="zh-CN" altLang="en-US" sz="2200" b="1" dirty="0"/>
                        <a:t>以来的毫秒数</a:t>
                      </a:r>
                      <a:endParaRPr lang="zh-CN" altLang="en-US" sz="2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err="1"/>
                        <a:t>toLocalString</a:t>
                      </a:r>
                      <a:r>
                        <a:rPr lang="en-US" altLang="zh-CN" sz="2200" b="1"/>
                        <a:t>()</a:t>
                      </a:r>
                      <a:endParaRPr lang="zh-CN" altLang="en-US" sz="22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00" b="1" dirty="0"/>
                        <a:t>以</a:t>
                      </a:r>
                      <a:r>
                        <a:rPr lang="zh-CN" altLang="en-US" sz="2200" b="1" dirty="0">
                          <a:solidFill>
                            <a:srgbClr val="FF0000"/>
                          </a:solidFill>
                        </a:rPr>
                        <a:t>本地时区格式</a:t>
                      </a:r>
                      <a:r>
                        <a:rPr lang="zh-CN" altLang="en-US" sz="2200" b="1" dirty="0"/>
                        <a:t>显示，并以字符串表示</a:t>
                      </a:r>
                      <a:endParaRPr lang="zh-CN" altLang="en-US" sz="22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9139" name="文本占位符 859138"/>
          <p:cNvSpPr>
            <a:spLocks noGrp="1"/>
          </p:cNvSpPr>
          <p:nvPr>
            <p:ph type="body" idx="1"/>
          </p:nvPr>
        </p:nvSpPr>
        <p:spPr>
          <a:xfrm>
            <a:off x="250825" y="765175"/>
            <a:ext cx="8686800" cy="6092825"/>
          </a:xfrm>
        </p:spPr>
        <p:txBody>
          <a:bodyPr/>
          <a:p>
            <a:r>
              <a:rPr lang="en-US" altLang="zh-CN" b="1" dirty="0"/>
              <a:t>Date</a:t>
            </a:r>
            <a:r>
              <a:rPr lang="zh-CN" altLang="en-US" b="1" dirty="0"/>
              <a:t>对象属性和方法的使用：</a:t>
            </a:r>
            <a:endParaRPr lang="zh-CN" altLang="en-US" b="1" dirty="0"/>
          </a:p>
          <a:p>
            <a:pPr>
              <a:buNone/>
            </a:pPr>
            <a:r>
              <a:rPr lang="zh-CN" altLang="en-US" sz="3800" b="1" dirty="0"/>
              <a:t>  </a:t>
            </a:r>
            <a:r>
              <a:rPr lang="zh-CN" altLang="en-US" sz="3000" b="1" dirty="0"/>
              <a:t> </a:t>
            </a:r>
            <a:r>
              <a:rPr lang="en-US" altLang="zh-CN" sz="3000" b="1" dirty="0">
                <a:solidFill>
                  <a:srgbClr val="000000"/>
                </a:solidFill>
              </a:rPr>
              <a:t>Date</a:t>
            </a:r>
            <a:r>
              <a:rPr lang="zh-CN" altLang="en-US" sz="3000" b="1" dirty="0">
                <a:solidFill>
                  <a:srgbClr val="000000"/>
                </a:solidFill>
              </a:rPr>
              <a:t>对象</a:t>
            </a:r>
            <a:r>
              <a:rPr lang="en-US" altLang="zh-CN" sz="3000" b="1" dirty="0">
                <a:solidFill>
                  <a:srgbClr val="000000"/>
                </a:solidFill>
              </a:rPr>
              <a:t>.</a:t>
            </a:r>
            <a:r>
              <a:rPr lang="zh-CN" altLang="en-US" sz="3000" b="1" dirty="0">
                <a:solidFill>
                  <a:srgbClr val="000000"/>
                </a:solidFill>
              </a:rPr>
              <a:t>属性</a:t>
            </a:r>
            <a:endParaRPr lang="zh-CN" altLang="en-US" sz="30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3000" b="1" dirty="0">
                <a:solidFill>
                  <a:srgbClr val="000000"/>
                </a:solidFill>
              </a:rPr>
              <a:t>   </a:t>
            </a:r>
            <a:r>
              <a:rPr lang="en-US" altLang="zh-CN" sz="3000" b="1" dirty="0">
                <a:solidFill>
                  <a:srgbClr val="000000"/>
                </a:solidFill>
              </a:rPr>
              <a:t>Date</a:t>
            </a:r>
            <a:r>
              <a:rPr lang="zh-CN" altLang="en-US" sz="3000" b="1" dirty="0">
                <a:solidFill>
                  <a:srgbClr val="000000"/>
                </a:solidFill>
              </a:rPr>
              <a:t>对象</a:t>
            </a:r>
            <a:r>
              <a:rPr lang="en-US" altLang="zh-CN" sz="3000" b="1" dirty="0">
                <a:solidFill>
                  <a:srgbClr val="000000"/>
                </a:solidFill>
              </a:rPr>
              <a:t>.</a:t>
            </a:r>
            <a:r>
              <a:rPr lang="zh-CN" altLang="en-US" sz="3000" b="1" dirty="0">
                <a:solidFill>
                  <a:srgbClr val="000000"/>
                </a:solidFill>
              </a:rPr>
              <a:t>方法</a:t>
            </a:r>
            <a:r>
              <a:rPr lang="en-US" altLang="zh-CN" sz="3000" b="1" dirty="0">
                <a:solidFill>
                  <a:srgbClr val="000000"/>
                </a:solidFill>
              </a:rPr>
              <a:t>(</a:t>
            </a:r>
            <a:r>
              <a:rPr lang="zh-CN" altLang="en-US" sz="3000" b="1" dirty="0">
                <a:solidFill>
                  <a:srgbClr val="000000"/>
                </a:solidFill>
              </a:rPr>
              <a:t>参数</a:t>
            </a:r>
            <a:r>
              <a:rPr lang="en-US" altLang="zh-CN" sz="3000" b="1" dirty="0">
                <a:solidFill>
                  <a:srgbClr val="000000"/>
                </a:solidFill>
              </a:rPr>
              <a:t>1,</a:t>
            </a:r>
            <a:r>
              <a:rPr lang="zh-CN" altLang="en-US" sz="3000" b="1" dirty="0">
                <a:solidFill>
                  <a:srgbClr val="000000"/>
                </a:solidFill>
              </a:rPr>
              <a:t>参数</a:t>
            </a:r>
            <a:r>
              <a:rPr lang="en-US" altLang="zh-CN" sz="3000" b="1">
                <a:solidFill>
                  <a:srgbClr val="000000"/>
                </a:solidFill>
              </a:rPr>
              <a:t>2,</a:t>
            </a:r>
            <a:r>
              <a:rPr lang="en-US" altLang="zh-CN" sz="3000" b="1">
                <a:solidFill>
                  <a:srgbClr val="000000"/>
                </a:solidFill>
                <a:latin typeface="Arial" panose="020B0604020202020204" pitchFamily="34" charset="0"/>
              </a:rPr>
              <a:t>···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endParaRPr lang="en-US" altLang="zh-CN" sz="3000" b="1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※</a:t>
            </a:r>
            <a:r>
              <a:rPr lang="zh-CN" altLang="en-US" b="1" dirty="0">
                <a:solidFill>
                  <a:srgbClr val="FF3300"/>
                </a:solidFill>
              </a:rPr>
              <a:t>例外：</a:t>
            </a:r>
            <a:endParaRPr lang="zh-CN" altLang="en-US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zh-CN" altLang="en-US" sz="3800" b="1">
                <a:solidFill>
                  <a:srgbClr val="FF3300"/>
                </a:solidFill>
              </a:rPr>
              <a:t>    </a:t>
            </a:r>
            <a:r>
              <a:rPr lang="en-US" altLang="zh-CN" sz="3000" b="1" err="1">
                <a:solidFill>
                  <a:srgbClr val="0000FF"/>
                </a:solidFill>
              </a:rPr>
              <a:t>Date.parse</a:t>
            </a:r>
            <a:r>
              <a:rPr lang="en-US" altLang="zh-CN" sz="3000" b="1" dirty="0">
                <a:solidFill>
                  <a:srgbClr val="0000FF"/>
                </a:solidFill>
              </a:rPr>
              <a:t>(</a:t>
            </a:r>
            <a:r>
              <a:rPr lang="zh-CN" altLang="en-US" sz="3000" b="1" dirty="0">
                <a:solidFill>
                  <a:srgbClr val="0000FF"/>
                </a:solidFill>
              </a:rPr>
              <a:t>日期字串）</a:t>
            </a:r>
            <a:endParaRPr lang="zh-CN" altLang="en-US" sz="30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3000" b="1" dirty="0">
                <a:solidFill>
                  <a:srgbClr val="0000FF"/>
                </a:solidFill>
              </a:rPr>
              <a:t>     </a:t>
            </a:r>
            <a:r>
              <a:rPr lang="en-US" altLang="zh-CN" sz="3000" b="1" err="1">
                <a:solidFill>
                  <a:srgbClr val="0000FF"/>
                </a:solidFill>
              </a:rPr>
              <a:t>Date.UTC</a:t>
            </a:r>
            <a:r>
              <a:rPr lang="en-US" altLang="zh-CN" sz="3000" b="1">
                <a:solidFill>
                  <a:srgbClr val="0000FF"/>
                </a:solidFill>
              </a:rPr>
              <a:t>()</a:t>
            </a:r>
            <a:endParaRPr lang="en-US" altLang="zh-CN" sz="3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840105"/>
            <a:ext cx="8355965" cy="5952490"/>
          </a:xfrm>
          <a:prstGeom prst="rect">
            <a:avLst/>
          </a:prstGeom>
        </p:spPr>
      </p:pic>
      <p:sp>
        <p:nvSpPr>
          <p:cNvPr id="863234" name="标题 863233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713"/>
          </a:xfrm>
        </p:spPr>
        <p:txBody>
          <a:bodyPr anchor="b"/>
          <a:p>
            <a:r>
              <a:rPr lang="en-US" altLang="en-US" sz="3300" b="1">
                <a:solidFill>
                  <a:schemeClr val="tx1">
                    <a:lumMod val="75000"/>
                  </a:schemeClr>
                </a:solidFill>
                <a:effectLst/>
              </a:rPr>
              <a:t>Date </a:t>
            </a:r>
            <a:r>
              <a:rPr lang="en-US" altLang="en-US" sz="3300" b="1" err="1">
                <a:solidFill>
                  <a:schemeClr val="tx1">
                    <a:lumMod val="75000"/>
                  </a:schemeClr>
                </a:solidFill>
                <a:effectLst/>
              </a:rPr>
              <a:t>对象</a:t>
            </a:r>
            <a:r>
              <a:rPr lang="zh-CN" altLang="en-US" sz="3300" b="1" dirty="0">
                <a:solidFill>
                  <a:schemeClr val="tx1">
                    <a:lumMod val="75000"/>
                  </a:schemeClr>
                </a:solidFill>
                <a:effectLst/>
              </a:rPr>
              <a:t>示例</a:t>
            </a:r>
            <a:endParaRPr lang="zh-CN" altLang="en-US" sz="3300" b="1" dirty="0">
              <a:solidFill>
                <a:schemeClr val="tx1">
                  <a:lumMod val="75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75" y="621030"/>
            <a:ext cx="4587875" cy="1285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7154" name="标题 817153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81075"/>
          </a:xfrm>
        </p:spPr>
        <p:txBody>
          <a:bodyPr anchor="b"/>
          <a:p>
            <a:pPr algn="l"/>
            <a:r>
              <a:rPr lang="en-US" altLang="zh-CN" sz="4000" b="1" err="1">
                <a:solidFill>
                  <a:srgbClr val="003366"/>
                </a:solidFill>
                <a:effectLst/>
              </a:rPr>
              <a:t>19.2 </a:t>
            </a:r>
            <a:r>
              <a:rPr lang="zh-CN" altLang="en-US" sz="4000" b="1" err="1">
                <a:solidFill>
                  <a:srgbClr val="003366"/>
                </a:solidFill>
                <a:effectLst/>
              </a:rPr>
              <a:t>常用</a:t>
            </a:r>
            <a:r>
              <a:rPr lang="en-US" altLang="zh-CN" sz="4000" b="1" err="1">
                <a:solidFill>
                  <a:srgbClr val="003366"/>
                </a:solidFill>
                <a:effectLst/>
              </a:rPr>
              <a:t>JS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内置对象</a:t>
            </a:r>
            <a:endParaRPr lang="zh-CN" altLang="en-US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17155" name="文本占位符 817154"/>
          <p:cNvSpPr>
            <a:spLocks noGrp="1"/>
          </p:cNvSpPr>
          <p:nvPr>
            <p:ph type="body" idx="1"/>
          </p:nvPr>
        </p:nvSpPr>
        <p:spPr>
          <a:xfrm>
            <a:off x="271463" y="1387158"/>
            <a:ext cx="8353425" cy="5157787"/>
          </a:xfrm>
        </p:spPr>
        <p:txBody>
          <a:bodyPr/>
          <a:p>
            <a:pPr>
              <a:lnSpc>
                <a:spcPct val="95000"/>
              </a:lnSpc>
              <a:buClr>
                <a:srgbClr val="FF0000"/>
              </a:buClr>
            </a:pPr>
            <a:r>
              <a:rPr lang="en-US" altLang="zh-CN" b="1" dirty="0"/>
              <a:t>Array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>
              <a:lnSpc>
                <a:spcPct val="95000"/>
              </a:lnSpc>
              <a:buClr>
                <a:srgbClr val="FF0000"/>
              </a:buClr>
            </a:pPr>
            <a:r>
              <a:rPr lang="en-US" altLang="zh-CN" b="1" dirty="0"/>
              <a:t>String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>
              <a:lnSpc>
                <a:spcPct val="95000"/>
              </a:lnSpc>
              <a:buClr>
                <a:srgbClr val="FF0000"/>
              </a:buClr>
            </a:pPr>
            <a:r>
              <a:rPr lang="en-US" altLang="zh-CN" b="1" dirty="0"/>
              <a:t>Math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>
              <a:lnSpc>
                <a:spcPct val="95000"/>
              </a:lnSpc>
              <a:buClr>
                <a:srgbClr val="FF0000"/>
              </a:buClr>
            </a:pPr>
            <a:r>
              <a:rPr lang="en-US" altLang="zh-CN" b="1" dirty="0"/>
              <a:t>Date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>
              <a:lnSpc>
                <a:spcPct val="95000"/>
              </a:lnSpc>
              <a:buClr>
                <a:srgbClr val="FF0000"/>
              </a:buClr>
            </a:pPr>
            <a:r>
              <a:rPr lang="zh-CN" altLang="en-US" b="1" dirty="0"/>
              <a:t>RegExp对象</a:t>
            </a:r>
            <a:endParaRPr lang="en-US" altLang="zh-CN" b="1" dirty="0"/>
          </a:p>
          <a:p>
            <a:pPr>
              <a:lnSpc>
                <a:spcPct val="95000"/>
              </a:lnSpc>
              <a:buClr>
                <a:srgbClr val="FF0000"/>
              </a:buClr>
            </a:pP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5282" name="标题 865281"/>
          <p:cNvSpPr>
            <a:spLocks noGrp="1"/>
          </p:cNvSpPr>
          <p:nvPr>
            <p:ph type="title"/>
          </p:nvPr>
        </p:nvSpPr>
        <p:spPr>
          <a:xfrm>
            <a:off x="0" y="114935"/>
            <a:ext cx="8686800" cy="701040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1. Array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对象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865283" name="文本占位符 865282"/>
          <p:cNvSpPr>
            <a:spLocks noGrp="1"/>
          </p:cNvSpPr>
          <p:nvPr>
            <p:ph type="body" idx="1"/>
          </p:nvPr>
        </p:nvSpPr>
        <p:spPr>
          <a:xfrm>
            <a:off x="0" y="815975"/>
            <a:ext cx="8749030" cy="5799455"/>
          </a:xfrm>
        </p:spPr>
        <p:txBody>
          <a:bodyPr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/>
              <a:t>Array对象指的是可以存储多个相同或不同类型的值。使用Array对象存储数据之前必须先创建Array对象。</a:t>
            </a:r>
            <a:endParaRPr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endParaRPr lang="zh-CN" altLang="en-US" b="1" dirty="0"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endParaRPr b="1" dirty="0"/>
          </a:p>
          <a:p>
            <a:pPr>
              <a:lnSpc>
                <a:spcPct val="95000"/>
              </a:lnSpc>
              <a:buClr>
                <a:srgbClr val="FF0000"/>
              </a:buClr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03" name="文本占位符 819202"/>
          <p:cNvSpPr>
            <a:spLocks noGrp="1"/>
          </p:cNvSpPr>
          <p:nvPr>
            <p:ph type="body" idx="1"/>
          </p:nvPr>
        </p:nvSpPr>
        <p:spPr>
          <a:xfrm>
            <a:off x="0" y="666750"/>
            <a:ext cx="9144000" cy="6191250"/>
          </a:xfrm>
        </p:spPr>
        <p:txBody>
          <a:bodyPr/>
          <a:p>
            <a:pPr>
              <a:lnSpc>
                <a:spcPct val="95000"/>
              </a:lnSpc>
              <a:buClr>
                <a:srgbClr val="FF0000"/>
              </a:buClr>
            </a:pPr>
            <a:r>
              <a:rPr lang="zh-CN" altLang="en-US" b="1" dirty="0"/>
              <a:t>创建数组对象常用方式：</a:t>
            </a:r>
            <a:endParaRPr lang="zh-CN" altLang="en-US" b="1" dirty="0"/>
          </a:p>
          <a:p>
            <a:pPr>
              <a:lnSpc>
                <a:spcPct val="95000"/>
              </a:lnSpc>
              <a:buClr>
                <a:srgbClr val="FF0000"/>
              </a:buClr>
            </a:pPr>
            <a:endParaRPr lang="zh-CN" altLang="en-US" sz="3000" b="1" dirty="0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  <a:buClr>
                <a:srgbClr val="FF0000"/>
              </a:buClr>
            </a:pPr>
            <a:endParaRPr lang="zh-CN" altLang="en-US" sz="3000" b="1" dirty="0">
              <a:solidFill>
                <a:srgbClr val="000000"/>
              </a:solidFill>
            </a:endParaRPr>
          </a:p>
          <a:p>
            <a:pPr lvl="0">
              <a:lnSpc>
                <a:spcPct val="95000"/>
              </a:lnSpc>
              <a:buClr>
                <a:srgbClr val="FF0000"/>
              </a:buClr>
            </a:pPr>
            <a:r>
              <a:rPr lang="zh-CN" altLang="en-US" sz="3200" b="1" dirty="0"/>
              <a:t>示例：</a:t>
            </a:r>
            <a:endParaRPr lang="zh-CN" altLang="en-US" sz="3200" b="1" dirty="0"/>
          </a:p>
          <a:p>
            <a:pPr marL="457200" lvl="1"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2400" b="1"/>
              <a:t>var fruit=[</a:t>
            </a:r>
            <a:r>
              <a:rPr lang="en-US" altLang="zh-CN" sz="2400" b="1">
                <a:sym typeface="+mn-ea"/>
              </a:rPr>
              <a:t>"apple","pear","orange"</a:t>
            </a:r>
            <a:r>
              <a:rPr lang="en-US" altLang="zh-CN" sz="2400" b="1"/>
              <a:t>];var fruit=new Array("apple","pear","orange");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96035"/>
            <a:ext cx="800735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251" name="文本占位符 821250"/>
          <p:cNvSpPr>
            <a:spLocks noGrp="1"/>
          </p:cNvSpPr>
          <p:nvPr>
            <p:ph type="body" idx="1"/>
          </p:nvPr>
        </p:nvSpPr>
        <p:spPr>
          <a:xfrm>
            <a:off x="127000" y="328295"/>
            <a:ext cx="8826500" cy="6381750"/>
          </a:xfrm>
        </p:spPr>
        <p:txBody>
          <a:bodyPr/>
          <a:p>
            <a:pPr>
              <a:buClr>
                <a:srgbClr val="FF0000"/>
              </a:buClr>
            </a:pPr>
            <a:r>
              <a:rPr lang="zh-CN" altLang="en-US" b="1" dirty="0"/>
              <a:t>数组元素的引用：</a:t>
            </a:r>
            <a:endParaRPr lang="zh-CN" altLang="en-US" b="1" dirty="0"/>
          </a:p>
          <a:p>
            <a:pPr lvl="1">
              <a:buClr>
                <a:srgbClr val="FF0000"/>
              </a:buClr>
            </a:pPr>
            <a:r>
              <a:rPr lang="zh-CN" altLang="en-US" sz="3000" b="1" dirty="0">
                <a:solidFill>
                  <a:srgbClr val="000000"/>
                </a:solidFill>
              </a:rPr>
              <a:t>使用数组名可以获取整个数组的值</a:t>
            </a:r>
            <a:endParaRPr lang="zh-CN" altLang="en-US" sz="3000" b="1" dirty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sz="3000" b="1" dirty="0">
                <a:solidFill>
                  <a:srgbClr val="000000"/>
                </a:solidFill>
              </a:rPr>
              <a:t>若要获取数组元素的值，则需要使用数组名，同时借助下标。数组下标</a:t>
            </a:r>
            <a:r>
              <a:rPr lang="zh-CN" altLang="en-US" sz="3000" b="1" dirty="0">
                <a:solidFill>
                  <a:srgbClr val="FF0000"/>
                </a:solidFill>
              </a:rPr>
              <a:t>从</a:t>
            </a:r>
            <a:r>
              <a:rPr lang="en-US" altLang="zh-CN" sz="3000" b="1" dirty="0">
                <a:solidFill>
                  <a:srgbClr val="FF0000"/>
                </a:solidFill>
              </a:rPr>
              <a:t>0</a:t>
            </a:r>
            <a:r>
              <a:rPr lang="zh-CN" altLang="en-US" sz="3000" b="1" dirty="0">
                <a:solidFill>
                  <a:srgbClr val="FF0000"/>
                </a:solidFill>
              </a:rPr>
              <a:t>开始</a:t>
            </a:r>
            <a:r>
              <a:rPr lang="zh-CN" altLang="en-US" sz="3000" b="1" dirty="0">
                <a:solidFill>
                  <a:srgbClr val="000000"/>
                </a:solidFill>
              </a:rPr>
              <a:t>，到</a:t>
            </a:r>
            <a:r>
              <a:rPr lang="zh-CN" altLang="en-US" sz="3000" b="1" dirty="0">
                <a:solidFill>
                  <a:srgbClr val="FF0000"/>
                </a:solidFill>
              </a:rPr>
              <a:t>数组长度</a:t>
            </a:r>
            <a:r>
              <a:rPr lang="en-US" altLang="zh-CN" sz="3000" b="1" dirty="0">
                <a:solidFill>
                  <a:srgbClr val="FF0000"/>
                </a:solidFill>
              </a:rPr>
              <a:t>-1</a:t>
            </a:r>
            <a:r>
              <a:rPr lang="zh-CN" altLang="en-US" sz="3000" b="1" dirty="0">
                <a:solidFill>
                  <a:srgbClr val="FF0000"/>
                </a:solidFill>
              </a:rPr>
              <a:t>结束</a:t>
            </a:r>
            <a:r>
              <a:rPr lang="zh-CN" altLang="en-US" sz="3000" b="1" dirty="0">
                <a:solidFill>
                  <a:srgbClr val="000000"/>
                </a:solidFill>
              </a:rPr>
              <a:t>，即第一个元素的下标为</a:t>
            </a:r>
            <a:r>
              <a:rPr lang="en-US" altLang="zh-CN" sz="3000" b="1" dirty="0">
                <a:solidFill>
                  <a:srgbClr val="000000"/>
                </a:solidFill>
              </a:rPr>
              <a:t>0</a:t>
            </a:r>
            <a:r>
              <a:rPr lang="zh-CN" altLang="en-US" sz="3000" b="1" dirty="0">
                <a:solidFill>
                  <a:srgbClr val="000000"/>
                </a:solidFill>
              </a:rPr>
              <a:t>，最后一个元素的下标为数组长度</a:t>
            </a:r>
            <a:r>
              <a:rPr lang="en-US" altLang="zh-CN" sz="3000" b="1">
                <a:solidFill>
                  <a:srgbClr val="000000"/>
                </a:solidFill>
              </a:rPr>
              <a:t>-1</a:t>
            </a:r>
            <a:endParaRPr lang="en-US" altLang="zh-CN" sz="3000" b="1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  <a:buNone/>
            </a:pPr>
            <a:r>
              <a:rPr lang="en-US" altLang="zh-CN" sz="3400" b="1">
                <a:solidFill>
                  <a:srgbClr val="CCFF66"/>
                </a:solidFill>
              </a:rPr>
              <a:t> </a:t>
            </a:r>
            <a:r>
              <a:rPr lang="en-US" altLang="zh-CN" b="1">
                <a:solidFill>
                  <a:srgbClr val="CCFF66"/>
                </a:solidFill>
              </a:rPr>
              <a:t> </a:t>
            </a:r>
            <a:r>
              <a:rPr lang="zh-CN" altLang="en-US" b="1" dirty="0"/>
              <a:t>例如：</a:t>
            </a:r>
            <a:endParaRPr lang="zh-CN" altLang="en-US" b="1" dirty="0"/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>
                <a:solidFill>
                  <a:srgbClr val="FF0000"/>
                </a:solidFill>
              </a:rPr>
              <a:t>  </a:t>
            </a:r>
            <a:r>
              <a:rPr lang="en-US" altLang="zh-CN" b="1" dirty="0"/>
              <a:t>fruit=new Array(3)</a:t>
            </a:r>
            <a:r>
              <a:rPr lang="zh-CN" altLang="en-US" b="1" dirty="0"/>
              <a:t>的元素分别为：</a:t>
            </a:r>
            <a:endParaRPr lang="zh-CN" altLang="en-US" b="1" dirty="0"/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 dirty="0"/>
              <a:t>   </a:t>
            </a:r>
            <a:r>
              <a:rPr lang="en-US" altLang="zh-CN" b="1"/>
              <a:t>fruit[0]</a:t>
            </a:r>
            <a:r>
              <a:rPr lang="zh-CN" altLang="en-US" b="1"/>
              <a:t>、</a:t>
            </a:r>
            <a:r>
              <a:rPr lang="en-US" altLang="zh-CN" b="1"/>
              <a:t>fruit[1]</a:t>
            </a:r>
            <a:r>
              <a:rPr lang="zh-CN" altLang="en-US" b="1"/>
              <a:t>、</a:t>
            </a:r>
            <a:r>
              <a:rPr lang="en-US" altLang="zh-CN" b="1"/>
              <a:t>fruit[2]</a:t>
            </a:r>
            <a:endParaRPr lang="en-US" altLang="zh-C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3299" name="文本占位符 823298"/>
          <p:cNvSpPr>
            <a:spLocks noGrp="1"/>
          </p:cNvSpPr>
          <p:nvPr>
            <p:ph type="body" idx="1"/>
          </p:nvPr>
        </p:nvSpPr>
        <p:spPr>
          <a:xfrm>
            <a:off x="29210" y="81280"/>
            <a:ext cx="8883650" cy="6381750"/>
          </a:xfrm>
        </p:spPr>
        <p:txBody>
          <a:bodyPr/>
          <a:p>
            <a:pPr>
              <a:buClr>
                <a:srgbClr val="FF0000"/>
              </a:buClr>
            </a:pPr>
            <a:r>
              <a:rPr lang="en-US" altLang="zh-CN" b="1" dirty="0"/>
              <a:t>Array</a:t>
            </a:r>
            <a:r>
              <a:rPr lang="zh-CN" altLang="en-US" b="1" dirty="0"/>
              <a:t>对象的常用属性：</a:t>
            </a:r>
            <a:endParaRPr lang="zh-CN" altLang="en-US" b="1" dirty="0"/>
          </a:p>
          <a:p>
            <a:pPr lvl="1">
              <a:buClr>
                <a:srgbClr val="FF0000"/>
              </a:buClr>
            </a:pPr>
            <a:r>
              <a:rPr lang="en-US" altLang="zh-CN" b="1" dirty="0">
                <a:solidFill>
                  <a:srgbClr val="000000"/>
                </a:solidFill>
              </a:rPr>
              <a:t>length</a:t>
            </a:r>
            <a:r>
              <a:rPr lang="zh-CN" altLang="en-US" b="1" dirty="0">
                <a:solidFill>
                  <a:srgbClr val="000000"/>
                </a:solidFill>
              </a:rPr>
              <a:t>：获取数组长度（数组元素个数）</a:t>
            </a:r>
            <a:endParaRPr lang="zh-CN" altLang="en-US" b="1">
              <a:solidFill>
                <a:srgbClr val="000000"/>
              </a:solidFill>
            </a:endParaRPr>
          </a:p>
          <a:p>
            <a:pPr>
              <a:buClr>
                <a:srgbClr val="FF0000"/>
              </a:buClr>
            </a:pPr>
            <a:r>
              <a:rPr lang="en-US" altLang="zh-CN" b="1" dirty="0"/>
              <a:t>Array</a:t>
            </a:r>
            <a:r>
              <a:rPr lang="zh-CN" altLang="en-US" b="1" dirty="0"/>
              <a:t>对象的常用方法：</a:t>
            </a:r>
            <a:endParaRPr lang="zh-CN" altLang="en-US" b="1" dirty="0"/>
          </a:p>
          <a:p>
            <a:pPr marL="457200" lvl="1" indent="0">
              <a:buClr>
                <a:srgbClr val="FF0000"/>
              </a:buClr>
              <a:buNone/>
            </a:pPr>
            <a:endParaRPr lang="zh-CN" altLang="en-US" sz="3000" b="1" dirty="0">
              <a:solidFill>
                <a:srgbClr val="000000"/>
              </a:solidFill>
            </a:endParaRPr>
          </a:p>
        </p:txBody>
      </p:sp>
      <p:graphicFrame>
        <p:nvGraphicFramePr>
          <p:cNvPr id="0" name="表格 -1"/>
          <p:cNvGraphicFramePr/>
          <p:nvPr>
            <p:custDataLst>
              <p:tags r:id="rId1"/>
            </p:custDataLst>
          </p:nvPr>
        </p:nvGraphicFramePr>
        <p:xfrm>
          <a:off x="29210" y="1875790"/>
          <a:ext cx="8976360" cy="4648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755"/>
                <a:gridCol w="6872605"/>
              </a:tblGrid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方 法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0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 concat(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数组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1,..,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数组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n)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用于将一个或多个数组合并到数组对象中。参数可以是具体的值，也可以是数组对象。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join(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分隔符）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将数组内各个元素以分隔符连接成一个字符串。参数可以是省略，省略参数时，分隔符默认为“逗号”。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push(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元素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1,..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元素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n)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向数组的末尾添加一个或多个元素，并返回新的长度。注：必须至少有一个参数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reverse()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颠倒数组中元素的顺序。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slice(start,end)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返回包含从数组对象中截取第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start~end-1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之间的元素的数组。注：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end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参数可以省略。省略时表示从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start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位置开始一直到最后的元素，全部截取。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sort()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按字典顺序对数组元素重新排序。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toString()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把数组转换为字符串，并返回转换后的字符串。转换效果等效于不带参数的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join()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。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5347" name="文本占位符 825346"/>
          <p:cNvSpPr>
            <a:spLocks noGrp="1"/>
          </p:cNvSpPr>
          <p:nvPr>
            <p:ph type="body" idx="1"/>
          </p:nvPr>
        </p:nvSpPr>
        <p:spPr>
          <a:xfrm>
            <a:off x="250825" y="476250"/>
            <a:ext cx="8686800" cy="6381750"/>
          </a:xfrm>
        </p:spPr>
        <p:txBody>
          <a:bodyPr/>
          <a:p>
            <a:pPr>
              <a:buClr>
                <a:srgbClr val="FF0000"/>
              </a:buClr>
            </a:pPr>
            <a:r>
              <a:rPr lang="zh-CN" altLang="en-US" b="1" dirty="0"/>
              <a:t>数组对象属性和方法的引用：</a:t>
            </a:r>
            <a:endParaRPr lang="zh-CN" altLang="en-US" b="1" dirty="0"/>
          </a:p>
          <a:p>
            <a:pPr>
              <a:buNone/>
            </a:pPr>
            <a:r>
              <a:rPr lang="zh-CN" altLang="en-US" sz="3800" b="1" dirty="0"/>
              <a:t> </a:t>
            </a:r>
            <a:r>
              <a:rPr lang="zh-CN" altLang="en-US" sz="3000" b="1" dirty="0"/>
              <a:t>  </a:t>
            </a:r>
            <a:r>
              <a:rPr lang="zh-CN" altLang="en-US" sz="3000" b="1" dirty="0">
                <a:solidFill>
                  <a:srgbClr val="000000"/>
                </a:solidFill>
              </a:rPr>
              <a:t>数组对象</a:t>
            </a:r>
            <a:r>
              <a:rPr lang="en-US" altLang="zh-CN" sz="3000" b="1">
                <a:solidFill>
                  <a:srgbClr val="FF0000"/>
                </a:solidFill>
              </a:rPr>
              <a:t>.</a:t>
            </a:r>
            <a:r>
              <a:rPr lang="zh-CN" altLang="en-US" sz="3000" b="1" dirty="0">
                <a:solidFill>
                  <a:srgbClr val="000000"/>
                </a:solidFill>
              </a:rPr>
              <a:t>属性</a:t>
            </a:r>
            <a:endParaRPr lang="zh-CN" altLang="en-US" sz="30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3000" b="1" dirty="0">
                <a:solidFill>
                  <a:srgbClr val="000000"/>
                </a:solidFill>
              </a:rPr>
              <a:t>   数组对象</a:t>
            </a:r>
            <a:r>
              <a:rPr lang="en-US" altLang="zh-CN" sz="3000" b="1">
                <a:solidFill>
                  <a:srgbClr val="FF0000"/>
                </a:solidFill>
              </a:rPr>
              <a:t>.</a:t>
            </a:r>
            <a:r>
              <a:rPr lang="zh-CN" altLang="en-US" sz="3000" b="1" dirty="0">
                <a:solidFill>
                  <a:srgbClr val="000000"/>
                </a:solidFill>
              </a:rPr>
              <a:t>方法</a:t>
            </a:r>
            <a:r>
              <a:rPr lang="en-US" altLang="zh-CN" sz="3000" b="1" dirty="0">
                <a:solidFill>
                  <a:srgbClr val="000000"/>
                </a:solidFill>
              </a:rPr>
              <a:t>(</a:t>
            </a:r>
            <a:r>
              <a:rPr lang="zh-CN" altLang="en-US" sz="3000" b="1" dirty="0">
                <a:solidFill>
                  <a:srgbClr val="000000"/>
                </a:solidFill>
              </a:rPr>
              <a:t>参数</a:t>
            </a:r>
            <a:r>
              <a:rPr lang="en-US" altLang="zh-CN" sz="3000" b="1" dirty="0">
                <a:solidFill>
                  <a:srgbClr val="000000"/>
                </a:solidFill>
              </a:rPr>
              <a:t>1,</a:t>
            </a:r>
            <a:r>
              <a:rPr lang="zh-CN" altLang="en-US" sz="3000" b="1" dirty="0">
                <a:solidFill>
                  <a:srgbClr val="000000"/>
                </a:solidFill>
              </a:rPr>
              <a:t>参数</a:t>
            </a:r>
            <a:r>
              <a:rPr lang="en-US" altLang="zh-CN" sz="3000" b="1" dirty="0">
                <a:solidFill>
                  <a:srgbClr val="000000"/>
                </a:solidFill>
              </a:rPr>
              <a:t>2,</a:t>
            </a:r>
            <a:r>
              <a:rPr lang="en-US" altLang="zh-CN" sz="3000" b="1">
                <a:solidFill>
                  <a:srgbClr val="000000"/>
                </a:solidFill>
                <a:latin typeface="Arial" panose="020B0604020202020204" pitchFamily="34" charset="0"/>
              </a:rPr>
              <a:t>···</a:t>
            </a:r>
            <a:r>
              <a:rPr lang="en-US" altLang="zh-CN" sz="3000" b="1" dirty="0">
                <a:solidFill>
                  <a:srgbClr val="000000"/>
                </a:solidFill>
              </a:rPr>
              <a:t>)</a:t>
            </a:r>
            <a:endParaRPr lang="en-US" altLang="zh-CN" sz="3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1249045"/>
            <a:ext cx="7998460" cy="5528945"/>
          </a:xfrm>
          <a:prstGeom prst="rect">
            <a:avLst/>
          </a:prstGeom>
        </p:spPr>
      </p:pic>
      <p:sp>
        <p:nvSpPr>
          <p:cNvPr id="827394" name="标题 827393"/>
          <p:cNvSpPr>
            <a:spLocks noGrp="1"/>
          </p:cNvSpPr>
          <p:nvPr>
            <p:ph type="title"/>
          </p:nvPr>
        </p:nvSpPr>
        <p:spPr>
          <a:xfrm>
            <a:off x="468630" y="-171450"/>
            <a:ext cx="6863715" cy="841375"/>
          </a:xfrm>
        </p:spPr>
        <p:txBody>
          <a:bodyPr anchor="b"/>
          <a:p>
            <a:r>
              <a:rPr lang="en-US" altLang="zh-CN" sz="3300" b="1" dirty="0">
                <a:solidFill>
                  <a:srgbClr val="003366"/>
                </a:solidFill>
                <a:effectLst/>
              </a:rPr>
              <a:t>Array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对象示例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0"/>
            <a:ext cx="4052570" cy="2609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ab147792-6c3d-4454-a5d9-6d51c63816ab}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3325</Words>
  <Application>WPS 演示</Application>
  <PresentationFormat>在屏幕上显示</PresentationFormat>
  <Paragraphs>308</Paragraphs>
  <Slides>25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Verdana</vt:lpstr>
      <vt:lpstr>Times New Roman</vt:lpstr>
      <vt:lpstr>Tahoma</vt:lpstr>
      <vt:lpstr>方正书宋简体</vt:lpstr>
      <vt:lpstr>微软雅黑</vt:lpstr>
      <vt:lpstr>Arial Unicode MS</vt:lpstr>
      <vt:lpstr>Balloons</vt:lpstr>
      <vt:lpstr>1_Balloons</vt:lpstr>
      <vt:lpstr>Paint.Picture</vt:lpstr>
      <vt:lpstr>Paint.Picture</vt:lpstr>
      <vt:lpstr>第19讲 JS内置对象</vt:lpstr>
      <vt:lpstr>19.1  javaScript对象概述</vt:lpstr>
      <vt:lpstr>19.2 常用JS内置对象</vt:lpstr>
      <vt:lpstr>1. Array对象</vt:lpstr>
      <vt:lpstr>PowerPoint 演示文稿</vt:lpstr>
      <vt:lpstr>PowerPoint 演示文稿</vt:lpstr>
      <vt:lpstr>PowerPoint 演示文稿</vt:lpstr>
      <vt:lpstr>PowerPoint 演示文稿</vt:lpstr>
      <vt:lpstr>Array对象示例</vt:lpstr>
      <vt:lpstr>2. String 对象</vt:lpstr>
      <vt:lpstr>PowerPoint 演示文稿</vt:lpstr>
      <vt:lpstr>PowerPoint 演示文稿</vt:lpstr>
      <vt:lpstr>字符串对象的比较与字符串变量的比较</vt:lpstr>
      <vt:lpstr>String对象示例</vt:lpstr>
      <vt:lpstr>3. Math 对象</vt:lpstr>
      <vt:lpstr>PowerPoint 演示文稿</vt:lpstr>
      <vt:lpstr>Math 对象的常用方法</vt:lpstr>
      <vt:lpstr>PowerPoint 演示文稿</vt:lpstr>
      <vt:lpstr>Math 对象示例</vt:lpstr>
      <vt:lpstr>4. Date 对象</vt:lpstr>
      <vt:lpstr>PowerPoint 演示文稿</vt:lpstr>
      <vt:lpstr>Date 对象的常用方法（1）</vt:lpstr>
      <vt:lpstr>Date 对象的常用方法（2）</vt:lpstr>
      <vt:lpstr>PowerPoint 演示文稿</vt:lpstr>
      <vt:lpstr>Date 对象示例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1306</cp:revision>
  <dcterms:created xsi:type="dcterms:W3CDTF">2004-09-29T10:46:00Z</dcterms:created>
  <dcterms:modified xsi:type="dcterms:W3CDTF">2020-07-01T13:41:35Z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