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4"/>
  </p:handoutMasterIdLst>
  <p:sldIdLst>
    <p:sldId id="614" r:id="rId3"/>
    <p:sldId id="613" r:id="rId4"/>
    <p:sldId id="673" r:id="rId6"/>
    <p:sldId id="674" r:id="rId7"/>
    <p:sldId id="675" r:id="rId8"/>
    <p:sldId id="688" r:id="rId9"/>
    <p:sldId id="689" r:id="rId10"/>
    <p:sldId id="690" r:id="rId11"/>
    <p:sldId id="703" r:id="rId12"/>
    <p:sldId id="704" r:id="rId13"/>
    <p:sldId id="705" r:id="rId14"/>
    <p:sldId id="706" r:id="rId15"/>
    <p:sldId id="711" r:id="rId16"/>
    <p:sldId id="712" r:id="rId17"/>
    <p:sldId id="714" r:id="rId18"/>
    <p:sldId id="715" r:id="rId19"/>
    <p:sldId id="716" r:id="rId20"/>
    <p:sldId id="718" r:id="rId21"/>
    <p:sldId id="466" r:id="rId22"/>
    <p:sldId id="473" r:id="rId23"/>
    <p:sldId id="662" r:id="rId24"/>
    <p:sldId id="659" r:id="rId25"/>
    <p:sldId id="660" r:id="rId26"/>
    <p:sldId id="661" r:id="rId27"/>
    <p:sldId id="663" r:id="rId28"/>
    <p:sldId id="664" r:id="rId29"/>
    <p:sldId id="665" r:id="rId30"/>
    <p:sldId id="666" r:id="rId31"/>
    <p:sldId id="667" r:id="rId32"/>
    <p:sldId id="668" r:id="rId3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00FF"/>
    <a:srgbClr val="003300"/>
    <a:srgbClr val="333300"/>
    <a:srgbClr val="003366"/>
    <a:srgbClr val="00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9"/>
    <p:restoredTop sz="93929"/>
  </p:normalViewPr>
  <p:slideViewPr>
    <p:cSldViewPr showGuides="1">
      <p:cViewPr varScale="1">
        <p:scale>
          <a:sx n="74" d="100"/>
          <a:sy n="74" d="100"/>
        </p:scale>
        <p:origin x="-1050" y="-84"/>
      </p:cViewPr>
      <p:guideLst>
        <p:guide orient="horz" pos="2160"/>
        <p:guide pos="2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3650" name="页眉占位符 2836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283651" name="日期占位符 28365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3076" name="幻灯片图像占位符 283651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283652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83654" name="页脚占位符 28365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283655" name="灯片编号占位符 28365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40448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1506" name="文本占位符 40448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2150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40448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1506" name="文本占位符 40448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2150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4290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8" name="文本占位符 429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4505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41472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2" name="文本占位符 41472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3072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195585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2051" name="组合 195586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2052" name="任意多边形 195587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3" name="任意多边形 195588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4" name="任意多边形 195589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5" name="任意多边形 195590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6" name="任意多边形 195591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7" name="任意多边形 195592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8" name="任意多边形 195593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59" name="任意多边形 195594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0" name="任意多边形 195595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1" name="任意多边形 195596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2" name="任意多边形 195597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3" name="任意多边形 195598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4" name="任意多边形 195599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65" name="组合 195600"/>
            <p:cNvGrpSpPr/>
            <p:nvPr userDrawn="1"/>
          </p:nvGrpSpPr>
          <p:grpSpPr>
            <a:xfrm rot="3220060">
              <a:off x="2630" y="753"/>
              <a:ext cx="569" cy="637"/>
              <a:chOff x="1727" y="866"/>
              <a:chExt cx="129" cy="157"/>
            </a:xfrm>
          </p:grpSpPr>
          <p:sp>
            <p:nvSpPr>
              <p:cNvPr id="2066" name="任意多边形 19560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7" name="任意多边形 19560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8" name="任意多边形 19560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69" name="组合 195604"/>
            <p:cNvGrpSpPr/>
            <p:nvPr userDrawn="1"/>
          </p:nvGrpSpPr>
          <p:grpSpPr>
            <a:xfrm rot="-6691250">
              <a:off x="3635" y="131"/>
              <a:ext cx="356" cy="607"/>
              <a:chOff x="1727" y="866"/>
              <a:chExt cx="129" cy="157"/>
            </a:xfrm>
          </p:grpSpPr>
          <p:sp>
            <p:nvSpPr>
              <p:cNvPr id="2070" name="任意多边形 19560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1" name="任意多边形 19560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2" name="任意多边形 19560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73" name="组合 195608"/>
            <p:cNvGrpSpPr/>
            <p:nvPr userDrawn="1"/>
          </p:nvGrpSpPr>
          <p:grpSpPr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2074" name="任意多边形 19560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5" name="任意多边形 19561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6" name="任意多边形 19561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77" name="组合 195612"/>
            <p:cNvGrpSpPr/>
            <p:nvPr userDrawn="1"/>
          </p:nvGrpSpPr>
          <p:grpSpPr>
            <a:xfrm rot="4106450" flipH="1">
              <a:off x="392" y="260"/>
              <a:ext cx="709" cy="892"/>
              <a:chOff x="1727" y="866"/>
              <a:chExt cx="129" cy="157"/>
            </a:xfrm>
          </p:grpSpPr>
          <p:sp>
            <p:nvSpPr>
              <p:cNvPr id="2078" name="任意多边形 19561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9" name="任意多边形 19561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0" name="任意多边形 19561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81" name="组合 195616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082" name="任意多边形 19561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3" name="任意多边形 19561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4" name="任意多边形 19561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85" name="任意多边形 195620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6" name="任意多边形 195621"/>
            <p:cNvSpPr/>
            <p:nvPr userDrawn="1"/>
          </p:nvSpPr>
          <p:spPr>
            <a:xfrm rot="9832527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7" name="任意多边形 195622"/>
            <p:cNvSpPr/>
            <p:nvPr userDrawn="1"/>
          </p:nvSpPr>
          <p:spPr>
            <a:xfrm rot="9832527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8" name="任意多边形 195623"/>
            <p:cNvSpPr/>
            <p:nvPr userDrawn="1"/>
          </p:nvSpPr>
          <p:spPr>
            <a:xfrm rot="9832527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9" name="任意多边形 195624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0" name="任意多边形 195625"/>
            <p:cNvSpPr/>
            <p:nvPr userDrawn="1"/>
          </p:nvSpPr>
          <p:spPr>
            <a:xfrm rot="9832527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1" name="任意多边形 195626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5631" name="标题 195630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5200" b="1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95632" name="副标题 195631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95628" name="日期占位符 19562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95629" name="页脚占位符 1956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195630" name="灯片编号占位符 19562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94561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027" name="任意多边形 194562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28" name="组合 194563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29" name="任意多边形 19456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0" name="任意多边形 19456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19456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32" name="任意多边形 194567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33" name="组合 194568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34" name="任意多边形 194569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5" name="任意多边形 194570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6" name="任意多边形 194571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7" name="任意多边形 194572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8" name="任意多边形 194573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9" name="组合 194574"/>
              <p:cNvGrpSpPr/>
              <p:nvPr userDrawn="1"/>
            </p:nvGrpSpPr>
            <p:grpSpPr>
              <a:xfrm rot="-10713554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40" name="任意多边形 194575"/>
                <p:cNvSpPr/>
                <p:nvPr userDrawn="1"/>
              </p:nvSpPr>
              <p:spPr>
                <a:xfrm rot="4200091">
                  <a:off x="-242" y="1805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1" name="任意多边形 194576"/>
                <p:cNvSpPr/>
                <p:nvPr userDrawn="1"/>
              </p:nvSpPr>
              <p:spPr>
                <a:xfrm rot="4200091">
                  <a:off x="123" y="1759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2" name="任意多边形 194577"/>
                <p:cNvSpPr/>
                <p:nvPr userDrawn="1"/>
              </p:nvSpPr>
              <p:spPr>
                <a:xfrm rot="4200091">
                  <a:off x="197" y="1719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1043" name="组合 194578"/>
            <p:cNvGrpSpPr/>
            <p:nvPr/>
          </p:nvGrpSpPr>
          <p:grpSpPr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44" name="任意多边形 19457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5" name="任意多边形 19458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6" name="任意多边形 19458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47" name="组合 194582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48" name="任意多边形 19458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9" name="任意多边形 19458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0" name="任意多边形 19458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51" name="组合 194586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2" name="任意多边形 19458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3" name="任意多边形 19458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4" name="任意多边形 19458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55" name="任意多边形 194590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6" name="任意多边形 194591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7" name="任意多边形 194592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8" name="任意多边形 194593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9" name="任意多边形 194594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0" name="任意多边形 194595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1" name="任意多边形 194596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2" name="任意多边形 194597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3" name="任意多边形 194598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4" name="任意多边形 194599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" name="任意多边形 194600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6" name="任意多边形 194601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7" name="任意多边形 194602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8" name="任意多边形 194603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4605" name="标题 194604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8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070" name="文本占位符 194605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4607" name="日期占位符 194606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94608" name="页脚占位符 19460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94609" name="灯片编号占位符 194608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294913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836613"/>
          </a:xfrm>
        </p:spPr>
        <p:txBody>
          <a:bodyPr anchor="b"/>
          <a:p>
            <a:r>
              <a:rPr lang="zh-CN" altLang="en-US" sz="4000" b="1" dirty="0">
                <a:solidFill>
                  <a:srgbClr val="003366"/>
                </a:solidFill>
                <a:effectLst/>
              </a:rPr>
              <a:t>第</a:t>
            </a:r>
            <a:r>
              <a:rPr lang="en-US" altLang="zh-CN" sz="4000" b="1" dirty="0">
                <a:solidFill>
                  <a:srgbClr val="003366"/>
                </a:solidFill>
                <a:effectLst/>
              </a:rPr>
              <a:t>2</a:t>
            </a:r>
            <a:r>
              <a:rPr lang="zh-CN" altLang="en-US" sz="4000" b="1" dirty="0">
                <a:solidFill>
                  <a:srgbClr val="003366"/>
                </a:solidFill>
                <a:effectLst/>
              </a:rPr>
              <a:t>讲 文本处理及常用文档结构标签</a:t>
            </a:r>
            <a:endParaRPr lang="en-US" altLang="zh-CN" sz="40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294915" name="内容占位符 294914"/>
          <p:cNvSpPr>
            <a:spLocks noGrp="1"/>
          </p:cNvSpPr>
          <p:nvPr>
            <p:ph idx="1"/>
          </p:nvPr>
        </p:nvSpPr>
        <p:spPr>
          <a:xfrm>
            <a:off x="181610" y="1407795"/>
            <a:ext cx="8761095" cy="4608830"/>
          </a:xfrm>
        </p:spPr>
        <p:txBody>
          <a:bodyPr anchor="t"/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en-US" sz="3300" b="1" dirty="0">
                <a:solidFill>
                  <a:srgbClr val="000000"/>
                </a:solidFill>
              </a:rPr>
              <a:t>2</a:t>
            </a:r>
            <a:r>
              <a:rPr sz="3300" b="1" dirty="0">
                <a:solidFill>
                  <a:srgbClr val="000000"/>
                </a:solidFill>
              </a:rPr>
              <a:t>.1 </a:t>
            </a:r>
            <a:r>
              <a:rPr lang="zh-CN" sz="3300" b="1" dirty="0">
                <a:solidFill>
                  <a:srgbClr val="000000"/>
                </a:solidFill>
              </a:rPr>
              <a:t>常用文本标签</a:t>
            </a:r>
            <a:endParaRPr lang="zh-CN" sz="3300" b="1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en-US" sz="3300" b="1" dirty="0">
                <a:solidFill>
                  <a:srgbClr val="000000"/>
                </a:solidFill>
              </a:rPr>
              <a:t>2</a:t>
            </a:r>
            <a:r>
              <a:rPr sz="3300" b="1" dirty="0">
                <a:solidFill>
                  <a:srgbClr val="000000"/>
                </a:solidFill>
              </a:rPr>
              <a:t>.2 </a:t>
            </a:r>
            <a:r>
              <a:rPr lang="zh-CN" sz="3300" b="1" dirty="0">
                <a:solidFill>
                  <a:srgbClr val="000000"/>
                </a:solidFill>
              </a:rPr>
              <a:t>空格和特殊字符的输入</a:t>
            </a:r>
            <a:endParaRPr lang="zh-CN" sz="3300" b="1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rgbClr val="FF0000"/>
              </a:buClr>
            </a:pPr>
            <a:r>
              <a:rPr lang="en-US" sz="3300" b="1" dirty="0">
                <a:solidFill>
                  <a:srgbClr val="000000"/>
                </a:solidFill>
              </a:rPr>
              <a:t>2</a:t>
            </a:r>
            <a:r>
              <a:rPr sz="3300" b="1" dirty="0">
                <a:solidFill>
                  <a:srgbClr val="000000"/>
                </a:solidFill>
              </a:rPr>
              <a:t>.3 </a:t>
            </a:r>
            <a:r>
              <a:rPr lang="zh-CN" sz="3300" b="1" dirty="0">
                <a:solidFill>
                  <a:srgbClr val="000000"/>
                </a:solidFill>
              </a:rPr>
              <a:t>常用文档结构</a:t>
            </a:r>
            <a:r>
              <a:rPr sz="3300" b="1" dirty="0">
                <a:solidFill>
                  <a:srgbClr val="000000"/>
                </a:solidFill>
              </a:rPr>
              <a:t>标签</a:t>
            </a:r>
            <a:endParaRPr sz="3300" b="1" dirty="0">
              <a:solidFill>
                <a:srgbClr val="000000"/>
              </a:solidFill>
            </a:endParaRPr>
          </a:p>
          <a:p>
            <a:pPr>
              <a:lnSpc>
                <a:spcPct val="105000"/>
              </a:lnSpc>
              <a:buClr>
                <a:srgbClr val="FF0000"/>
              </a:buClr>
            </a:pPr>
            <a:endParaRPr sz="33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对象 9"/>
          <p:cNvGraphicFramePr/>
          <p:nvPr/>
        </p:nvGraphicFramePr>
        <p:xfrm>
          <a:off x="153670" y="871855"/>
          <a:ext cx="8639175" cy="490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7620000" imgH="2505075" progId="Paint.Picture">
                  <p:embed/>
                </p:oleObj>
              </mc:Choice>
              <mc:Fallback>
                <p:oleObj name="" r:id="rId1" imgW="7620000" imgH="2505075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3670" y="871855"/>
                        <a:ext cx="8639175" cy="4909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88265" y="0"/>
            <a:ext cx="8609965" cy="692150"/>
          </a:xfrm>
          <a:noFill/>
        </p:spPr>
        <p:txBody>
          <a:bodyPr anchor="b"/>
          <a:p>
            <a:pPr algn="l" fontAlgn="base"/>
            <a:r>
              <a:rPr lang="en-US" altLang="zh-CN" sz="3000" b="1" strike="noStrike" noProof="1" dirty="0">
                <a:ln/>
                <a:solidFill>
                  <a:schemeClr val="tx1"/>
                </a:solidFill>
                <a:effectLst/>
              </a:rPr>
              <a:t>strong</a:t>
            </a:r>
            <a:r>
              <a:rPr lang="zh-CN" altLang="en-US" sz="3000" b="1" strike="noStrike" noProof="1" dirty="0">
                <a:ln/>
                <a:solidFill>
                  <a:schemeClr val="tx1"/>
                </a:solidFill>
                <a:effectLst/>
              </a:rPr>
              <a:t>标签示例：</a:t>
            </a:r>
            <a:endParaRPr lang="zh-CN" altLang="en-US" sz="3000" b="1" strike="noStrike" noProof="1" dirty="0">
              <a:ln/>
              <a:solidFill>
                <a:schemeClr val="tx1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570" y="3421380"/>
            <a:ext cx="22860" cy="152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530" y="234315"/>
            <a:ext cx="4838700" cy="20650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7405" y="4464685"/>
            <a:ext cx="7345045" cy="40449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251905"/>
          <p:cNvSpPr>
            <a:spLocks noGrp="1"/>
          </p:cNvSpPr>
          <p:nvPr>
            <p:ph type="title"/>
          </p:nvPr>
        </p:nvSpPr>
        <p:spPr>
          <a:xfrm>
            <a:off x="0" y="66040"/>
            <a:ext cx="8229600" cy="641350"/>
          </a:xfrm>
        </p:spPr>
        <p:txBody>
          <a:bodyPr anchor="b"/>
          <a:p>
            <a:pPr algn="l"/>
            <a:r>
              <a:rPr lang="en-US" altLang="zh-CN" sz="3300" b="1" dirty="0">
                <a:solidFill>
                  <a:schemeClr val="accent6">
                    <a:lumMod val="10000"/>
                  </a:schemeClr>
                </a:solidFill>
                <a:effectLst/>
                <a:sym typeface="+mn-ea"/>
              </a:rPr>
              <a:t>5</a:t>
            </a:r>
            <a:r>
              <a:rPr lang="en-US" altLang="zh-CN" sz="3300" b="1" dirty="0">
                <a:solidFill>
                  <a:schemeClr val="accent6">
                    <a:lumMod val="10000"/>
                  </a:schemeClr>
                </a:solidFill>
                <a:effectLst/>
                <a:sym typeface="+mn-ea"/>
              </a:rPr>
              <a:t>. em标签</a:t>
            </a:r>
            <a:endParaRPr lang="zh-CN" altLang="en-US" sz="3600" b="1" dirty="0">
              <a:solidFill>
                <a:srgbClr val="003366"/>
              </a:solidFill>
              <a:effectLst/>
              <a:sym typeface="+mn-ea"/>
            </a:endParaRPr>
          </a:p>
        </p:txBody>
      </p:sp>
      <p:sp>
        <p:nvSpPr>
          <p:cNvPr id="251907" name="文本占位符 251906"/>
          <p:cNvSpPr>
            <a:spLocks noGrp="1"/>
          </p:cNvSpPr>
          <p:nvPr>
            <p:ph type="body" sz="half" idx="1"/>
          </p:nvPr>
        </p:nvSpPr>
        <p:spPr>
          <a:xfrm>
            <a:off x="0" y="829945"/>
            <a:ext cx="9144000" cy="4504055"/>
          </a:xfrm>
        </p:spPr>
        <p:txBody>
          <a:bodyPr anchor="t"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endParaRPr lang="zh-CN" altLang="en-US" sz="30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endParaRPr lang="zh-CN" altLang="en-US" sz="3000" b="1" dirty="0">
              <a:solidFill>
                <a:srgbClr val="FF0000"/>
              </a:solidFill>
            </a:endParaRPr>
          </a:p>
        </p:txBody>
      </p:sp>
      <p:sp>
        <p:nvSpPr>
          <p:cNvPr id="252931" name="文本占位符 252930"/>
          <p:cNvSpPr>
            <a:spLocks noGrp="1"/>
          </p:cNvSpPr>
          <p:nvPr/>
        </p:nvSpPr>
        <p:spPr>
          <a:xfrm>
            <a:off x="46355" y="829945"/>
            <a:ext cx="9013190" cy="4724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900" b="1" strike="noStrike" noProof="1" dirty="0"/>
              <a:t>&lt;em&gt;</a:t>
            </a:r>
            <a:r>
              <a:rPr lang="zh-CN" altLang="zh-CN" sz="2900" b="1" strike="noStrike" noProof="1" dirty="0"/>
              <a:t>具</a:t>
            </a:r>
            <a:r>
              <a:rPr lang="zh-CN" altLang="en-US" sz="2900" b="1" strike="noStrike" noProof="1" dirty="0"/>
              <a:t>有强调语义的作用，但语气上要比&lt;strong&gt;轻，同时具有倾斜样式。同样有利于搜索引擎搜索。</a:t>
            </a:r>
            <a:endParaRPr lang="en-US" altLang="zh-CN" sz="2900" b="1" strike="noStrike" noProof="1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>
                <a:sym typeface="+mn-ea"/>
              </a:rPr>
              <a:t>设置语法</a:t>
            </a:r>
            <a:endParaRPr lang="zh-CN" altLang="en-US" sz="2900" b="1" strike="noStrike" noProof="1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b="1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700" b="1">
                <a:solidFill>
                  <a:srgbClr val="000000"/>
                </a:solidFill>
                <a:sym typeface="+mn-ea"/>
              </a:rPr>
              <a:t>  &lt;em&gt;</a:t>
            </a:r>
            <a:r>
              <a:rPr lang="zh-CN" altLang="en-US" sz="2700" b="1">
                <a:solidFill>
                  <a:srgbClr val="000000"/>
                </a:solidFill>
                <a:sym typeface="+mn-ea"/>
              </a:rPr>
              <a:t>文本</a:t>
            </a:r>
            <a:r>
              <a:rPr lang="en-US" altLang="zh-CN" sz="2700" b="1">
                <a:solidFill>
                  <a:srgbClr val="000000"/>
                </a:solidFill>
                <a:sym typeface="+mn-ea"/>
              </a:rPr>
              <a:t>&lt;/em&gt;</a:t>
            </a:r>
            <a:endParaRPr lang="zh-CN" altLang="en-US" sz="2700" b="1" strike="noStrike" noProof="1" dirty="0">
              <a:solidFill>
                <a:srgbClr val="000000"/>
              </a:solidFill>
            </a:endParaRPr>
          </a:p>
          <a:p>
            <a:pPr lvl="1" fontAlgn="base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b="1" strike="noStrike" noProof="1" dirty="0"/>
          </a:p>
          <a:p>
            <a:pPr fontAlgn="base">
              <a:buClr>
                <a:srgbClr val="FFFF00"/>
              </a:buClr>
              <a:buChar char="•"/>
            </a:pPr>
            <a:endParaRPr lang="zh-CN" altLang="en-US" sz="4000" b="1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140335" y="0"/>
            <a:ext cx="8557895" cy="692150"/>
          </a:xfrm>
          <a:noFill/>
        </p:spPr>
        <p:txBody>
          <a:bodyPr anchor="b"/>
          <a:p>
            <a:pPr algn="l" fontAlgn="base"/>
            <a:r>
              <a:rPr lang="en-US" altLang="zh-CN" sz="3000" b="1" strike="noStrike" noProof="1" dirty="0">
                <a:ln/>
                <a:solidFill>
                  <a:schemeClr val="tx1"/>
                </a:solidFill>
                <a:effectLst/>
              </a:rPr>
              <a:t>em</a:t>
            </a:r>
            <a:r>
              <a:rPr lang="zh-CN" altLang="en-US" sz="3000" b="1" strike="noStrike" noProof="1" dirty="0">
                <a:ln/>
                <a:solidFill>
                  <a:schemeClr val="tx1"/>
                </a:solidFill>
                <a:effectLst/>
              </a:rPr>
              <a:t>标签示例：</a:t>
            </a:r>
            <a:endParaRPr lang="zh-CN" altLang="en-US" sz="3000" b="1" strike="noStrike" noProof="1" dirty="0">
              <a:ln/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40970" y="786130"/>
          <a:ext cx="7924800" cy="542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553075" imgH="2524125" progId="Paint.Picture">
                  <p:embed/>
                </p:oleObj>
              </mc:Choice>
              <mc:Fallback>
                <p:oleObj name="" r:id="rId1" imgW="5553075" imgH="25241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970" y="786130"/>
                        <a:ext cx="7924800" cy="542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0" y="107315"/>
            <a:ext cx="4838700" cy="20650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71980" y="4719320"/>
            <a:ext cx="2168525" cy="40449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251905"/>
          <p:cNvSpPr>
            <a:spLocks noGrp="1"/>
          </p:cNvSpPr>
          <p:nvPr>
            <p:ph type="title"/>
          </p:nvPr>
        </p:nvSpPr>
        <p:spPr>
          <a:xfrm>
            <a:off x="0" y="66040"/>
            <a:ext cx="8229600" cy="641350"/>
          </a:xfrm>
        </p:spPr>
        <p:txBody>
          <a:bodyPr anchor="b"/>
          <a:p>
            <a:pPr algn="l"/>
            <a:r>
              <a:rPr lang="en-US" altLang="zh-CN" sz="3300" b="1" dirty="0">
                <a:solidFill>
                  <a:schemeClr val="accent6">
                    <a:lumMod val="10000"/>
                  </a:schemeClr>
                </a:solidFill>
                <a:effectLst/>
                <a:sym typeface="+mn-ea"/>
              </a:rPr>
              <a:t>6. span标签</a:t>
            </a:r>
            <a:endParaRPr lang="zh-CN" altLang="en-US" sz="3600" b="1" dirty="0">
              <a:solidFill>
                <a:srgbClr val="003366"/>
              </a:solidFill>
              <a:effectLst/>
              <a:sym typeface="+mn-ea"/>
            </a:endParaRPr>
          </a:p>
        </p:txBody>
      </p:sp>
      <p:sp>
        <p:nvSpPr>
          <p:cNvPr id="251907" name="文本占位符 251906"/>
          <p:cNvSpPr>
            <a:spLocks noGrp="1"/>
          </p:cNvSpPr>
          <p:nvPr>
            <p:ph type="body" sz="half" idx="1"/>
          </p:nvPr>
        </p:nvSpPr>
        <p:spPr>
          <a:xfrm>
            <a:off x="0" y="829945"/>
            <a:ext cx="9144000" cy="4504055"/>
          </a:xfrm>
        </p:spPr>
        <p:txBody>
          <a:bodyPr anchor="t"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endParaRPr lang="zh-CN" altLang="en-US" sz="30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endParaRPr lang="zh-CN" altLang="en-US" sz="3000" b="1" dirty="0">
              <a:solidFill>
                <a:srgbClr val="FF0000"/>
              </a:solidFill>
            </a:endParaRPr>
          </a:p>
        </p:txBody>
      </p:sp>
      <p:sp>
        <p:nvSpPr>
          <p:cNvPr id="252931" name="文本占位符 252930"/>
          <p:cNvSpPr>
            <a:spLocks noGrp="1"/>
          </p:cNvSpPr>
          <p:nvPr/>
        </p:nvSpPr>
        <p:spPr>
          <a:xfrm>
            <a:off x="46355" y="829945"/>
            <a:ext cx="9013190" cy="4724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sz="2900" b="1" strike="noStrike" noProof="1" dirty="0"/>
              <a:t>&lt;span&gt;是一个装饰性标签，通常结合</a:t>
            </a:r>
            <a:r>
              <a:rPr lang="en-US" altLang="zh-CN" sz="2900" b="1" strike="noStrike" noProof="1" dirty="0"/>
              <a:t>CSS</a:t>
            </a:r>
            <a:r>
              <a:rPr lang="zh-CN" altLang="en-US" sz="2900" b="1" strike="noStrike" noProof="1" dirty="0"/>
              <a:t>来</a:t>
            </a:r>
            <a:r>
              <a:rPr lang="zh-CN" sz="2900" b="1" strike="noStrike" noProof="1" dirty="0"/>
              <a:t>设置文本的视觉差异。</a:t>
            </a:r>
            <a:endParaRPr lang="zh-CN" sz="2900" b="1" strike="noStrike" noProof="1" dirty="0"/>
          </a:p>
          <a:p>
            <a:pPr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>
                <a:sym typeface="+mn-ea"/>
              </a:rPr>
              <a:t>设置语法</a:t>
            </a:r>
            <a:endParaRPr lang="zh-CN" altLang="en-US" sz="2900" b="1" strike="noStrike" noProof="1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b="1">
                <a:solidFill>
                  <a:srgbClr val="000000"/>
                </a:solidFill>
                <a:sym typeface="+mn-ea"/>
              </a:rPr>
              <a:t>   </a:t>
            </a:r>
            <a:r>
              <a:rPr lang="en-US" altLang="zh-CN" sz="2700" b="1">
                <a:solidFill>
                  <a:srgbClr val="000000"/>
                </a:solidFill>
                <a:sym typeface="+mn-ea"/>
              </a:rPr>
              <a:t>&lt;span&gt;</a:t>
            </a:r>
            <a:r>
              <a:rPr lang="zh-CN" altLang="en-US" sz="2700" b="1">
                <a:solidFill>
                  <a:srgbClr val="000000"/>
                </a:solidFill>
                <a:sym typeface="+mn-ea"/>
              </a:rPr>
              <a:t>文本</a:t>
            </a:r>
            <a:r>
              <a:rPr lang="en-US" altLang="zh-CN" sz="2700" b="1">
                <a:solidFill>
                  <a:srgbClr val="000000"/>
                </a:solidFill>
                <a:sym typeface="+mn-ea"/>
              </a:rPr>
              <a:t>&lt;/span&gt;</a:t>
            </a:r>
            <a:endParaRPr lang="zh-CN" altLang="en-US" sz="2700" b="1" strike="noStrike" noProof="1" dirty="0">
              <a:solidFill>
                <a:srgbClr val="000000"/>
              </a:solidFill>
            </a:endParaRPr>
          </a:p>
          <a:p>
            <a:pPr lvl="1" fontAlgn="base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b="1" strike="noStrike" noProof="1" dirty="0"/>
          </a:p>
          <a:p>
            <a:pPr fontAlgn="base">
              <a:buClr>
                <a:srgbClr val="FFFF00"/>
              </a:buClr>
              <a:buChar char="•"/>
            </a:pPr>
            <a:endParaRPr lang="zh-CN" altLang="en-US" sz="4000" b="1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" y="691515"/>
            <a:ext cx="8695055" cy="5988050"/>
          </a:xfrm>
          <a:prstGeom prst="rect">
            <a:avLst/>
          </a:prstGeom>
        </p:spPr>
      </p:pic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120650" y="0"/>
            <a:ext cx="8577580" cy="692150"/>
          </a:xfrm>
          <a:noFill/>
        </p:spPr>
        <p:txBody>
          <a:bodyPr anchor="b"/>
          <a:p>
            <a:pPr algn="l" fontAlgn="base"/>
            <a:r>
              <a:rPr lang="en-US" altLang="zh-CN" sz="3000" b="1" strike="noStrike" noProof="1" dirty="0">
                <a:ln/>
                <a:solidFill>
                  <a:schemeClr val="tx1"/>
                </a:solidFill>
                <a:effectLst/>
              </a:rPr>
              <a:t>span</a:t>
            </a:r>
            <a:r>
              <a:rPr lang="zh-CN" altLang="en-US" sz="3000" b="1" strike="noStrike" noProof="1" dirty="0">
                <a:ln/>
                <a:solidFill>
                  <a:schemeClr val="tx1"/>
                </a:solidFill>
                <a:effectLst/>
              </a:rPr>
              <a:t>标签示例：</a:t>
            </a:r>
            <a:endParaRPr lang="zh-CN" altLang="en-US" sz="3000" b="1" strike="noStrike" noProof="1" dirty="0">
              <a:ln/>
              <a:solidFill>
                <a:schemeClr val="tx1"/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800" y="125095"/>
            <a:ext cx="4838700" cy="20650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42970" y="5482590"/>
            <a:ext cx="4885055" cy="40449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786" name="内容占位符 246785"/>
          <p:cNvSpPr>
            <a:spLocks noGrp="1"/>
          </p:cNvSpPr>
          <p:nvPr>
            <p:ph idx="1"/>
          </p:nvPr>
        </p:nvSpPr>
        <p:spPr>
          <a:xfrm>
            <a:off x="-38735" y="902335"/>
            <a:ext cx="9102090" cy="5373370"/>
          </a:xfrm>
        </p:spPr>
        <p:txBody>
          <a:bodyPr anchor="t"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>
                <a:solidFill>
                  <a:schemeClr val="tx1"/>
                </a:solidFill>
                <a:effectLst/>
              </a:rPr>
              <a:t>在网页中添加空格格式：</a:t>
            </a:r>
            <a:r>
              <a:rPr lang="en-US" altLang="zh-CN" sz="2900" b="1" dirty="0">
                <a:solidFill>
                  <a:srgbClr val="FF0000"/>
                </a:solidFill>
              </a:rPr>
              <a:t>&amp;nbsp;</a:t>
            </a:r>
            <a:endParaRPr lang="en-US" altLang="zh-CN" sz="29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  </a:t>
            </a:r>
            <a:r>
              <a:rPr lang="zh-CN" altLang="en-US" sz="2600" b="1" dirty="0">
                <a:solidFill>
                  <a:srgbClr val="000000"/>
                </a:solidFill>
              </a:rPr>
              <a:t>在</a:t>
            </a:r>
            <a:r>
              <a:rPr lang="en-US" altLang="zh-CN" sz="2600" b="1" dirty="0">
                <a:solidFill>
                  <a:srgbClr val="000000"/>
                </a:solidFill>
              </a:rPr>
              <a:t>HTML</a:t>
            </a:r>
            <a:r>
              <a:rPr lang="zh-CN" altLang="en-US" sz="2600" b="1" dirty="0">
                <a:solidFill>
                  <a:srgbClr val="000000"/>
                </a:solidFill>
              </a:rPr>
              <a:t>文件中输入一个</a:t>
            </a:r>
            <a:r>
              <a:rPr lang="en-US" altLang="zh-CN" sz="2600" b="1" dirty="0">
                <a:solidFill>
                  <a:srgbClr val="000000"/>
                </a:solidFill>
              </a:rPr>
              <a:t>&amp;nbsp;</a:t>
            </a:r>
            <a:r>
              <a:rPr lang="zh-CN" altLang="en-US" sz="2600" b="1" dirty="0">
                <a:solidFill>
                  <a:srgbClr val="000000"/>
                </a:solidFill>
              </a:rPr>
              <a:t>可以生成</a:t>
            </a:r>
            <a:r>
              <a:rPr lang="zh-CN" altLang="zh-CN" sz="2600" b="1" dirty="0">
                <a:solidFill>
                  <a:srgbClr val="000000"/>
                </a:solidFill>
              </a:rPr>
              <a:t>一个半角空格，需要多个空格时，需要连续输入多个</a:t>
            </a:r>
            <a:r>
              <a:rPr lang="en-US" altLang="zh-CN" sz="2600" b="1" dirty="0">
                <a:solidFill>
                  <a:srgbClr val="000000"/>
                </a:solidFill>
              </a:rPr>
              <a:t>&amp;nbsp;</a:t>
            </a:r>
            <a:endParaRPr lang="en-US" altLang="zh-CN" sz="2600" b="1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</a:pPr>
            <a:r>
              <a:rPr lang="en-US" altLang="zh-CN" sz="2800" b="1" dirty="0">
                <a:solidFill>
                  <a:srgbClr val="000000"/>
                </a:solidFill>
              </a:rPr>
              <a:t>  </a:t>
            </a:r>
            <a:r>
              <a:rPr lang="zh-CN" altLang="en-US" sz="2800" b="1" i="1" dirty="0">
                <a:solidFill>
                  <a:srgbClr val="7030A0"/>
                </a:solidFill>
              </a:rPr>
              <a:t>注意：</a:t>
            </a:r>
            <a:r>
              <a:rPr sz="2800" b="1" i="1" dirty="0">
                <a:solidFill>
                  <a:srgbClr val="7030A0"/>
                </a:solidFill>
              </a:rPr>
              <a:t>“&amp;nbsp;”在不同的浏览器中显示的宽度是不一样的</a:t>
            </a:r>
            <a:r>
              <a:rPr lang="zh-CN" sz="2800" b="1" i="1" dirty="0">
                <a:solidFill>
                  <a:srgbClr val="7030A0"/>
                </a:solidFill>
              </a:rPr>
              <a:t>：</a:t>
            </a:r>
            <a:r>
              <a:rPr sz="2800" b="1" i="1" dirty="0">
                <a:solidFill>
                  <a:srgbClr val="7030A0"/>
                </a:solidFill>
              </a:rPr>
              <a:t>在 IE 浏览器中，4 个“&amp;nbsp;”等于 1 个汉字</a:t>
            </a:r>
            <a:r>
              <a:rPr lang="zh-CN" sz="2800" b="1" i="1" dirty="0">
                <a:solidFill>
                  <a:srgbClr val="7030A0"/>
                </a:solidFill>
              </a:rPr>
              <a:t>；</a:t>
            </a:r>
            <a:r>
              <a:rPr sz="2800" b="1" i="1" dirty="0">
                <a:solidFill>
                  <a:srgbClr val="7030A0"/>
                </a:solidFill>
              </a:rPr>
              <a:t>在Chrome 中，有些是 2 个“&amp;nbsp;”等于 1 个汉字，在较新的一些版本则是 1 个“&amp;nbsp;”等于 1 个汉字。</a:t>
            </a:r>
            <a:r>
              <a:rPr lang="zh-CN" sz="2800" b="1" i="1" dirty="0">
                <a:solidFill>
                  <a:srgbClr val="7030A0"/>
                </a:solidFill>
              </a:rPr>
              <a:t>因此为了兼容性，</a:t>
            </a:r>
            <a:r>
              <a:rPr sz="2800" b="1" i="1" dirty="0">
                <a:solidFill>
                  <a:srgbClr val="7030A0"/>
                </a:solidFill>
              </a:rPr>
              <a:t>最好使用 CSS 样式来生成空格。</a:t>
            </a:r>
            <a:endParaRPr sz="2800" b="1" i="1" dirty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None/>
            </a:pPr>
            <a:endParaRPr lang="zh-CN" altLang="zh-CN" sz="2800" b="1" i="1" dirty="0">
              <a:solidFill>
                <a:srgbClr val="7030A0"/>
              </a:solidFill>
            </a:endParaRPr>
          </a:p>
        </p:txBody>
      </p:sp>
      <p:sp>
        <p:nvSpPr>
          <p:cNvPr id="248887" name="云形标注 248886"/>
          <p:cNvSpPr/>
          <p:nvPr/>
        </p:nvSpPr>
        <p:spPr>
          <a:xfrm>
            <a:off x="1202690" y="5369560"/>
            <a:ext cx="4410075" cy="1152525"/>
          </a:xfrm>
          <a:prstGeom prst="cloudCallout">
            <a:avLst>
              <a:gd name="adj1" fmla="val -21850"/>
              <a:gd name="adj2" fmla="val -49889"/>
            </a:avLst>
          </a:prstGeom>
          <a:solidFill>
            <a:schemeClr val="accent1"/>
          </a:solidFill>
          <a:ln w="12700" cap="sq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/>
          <a:p>
            <a:r>
              <a:rPr lang="zh-CN" altLang="en-US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在</a:t>
            </a:r>
            <a:r>
              <a:rPr lang="en-US" altLang="zh-CN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HTML</a:t>
            </a:r>
            <a:r>
              <a:rPr lang="zh-CN" altLang="en-US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文件中，通过空格键输入的多个空格，运行时将只保留一个空格</a:t>
            </a:r>
            <a:r>
              <a:rPr lang="zh-CN" altLang="en-US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10" y="76200"/>
            <a:ext cx="626491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zh-CN" sz="36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2.2 空格和特殊字符的输入</a:t>
            </a:r>
            <a:endParaRPr lang="en-US" altLang="zh-CN" sz="3600" b="1" dirty="0">
              <a:solidFill>
                <a:srgbClr val="003366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8835" name="文本占位符 248834"/>
          <p:cNvSpPr>
            <a:spLocks noGrp="1"/>
          </p:cNvSpPr>
          <p:nvPr>
            <p:ph type="body" sz="half" idx="1"/>
          </p:nvPr>
        </p:nvSpPr>
        <p:spPr>
          <a:xfrm>
            <a:off x="0" y="271780"/>
            <a:ext cx="9144000" cy="5721350"/>
          </a:xfrm>
        </p:spPr>
        <p:txBody>
          <a:bodyPr anchor="t"/>
          <a:p>
            <a:pPr marL="342265" indent="-45720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/>
              <a:t>特殊字符的输入格式</a:t>
            </a:r>
            <a:r>
              <a:rPr lang="en-US" altLang="zh-CN" sz="3000" b="1"/>
              <a:t>: </a:t>
            </a:r>
            <a:r>
              <a:rPr lang="en-US" altLang="zh-CN" sz="3000" b="1" dirty="0">
                <a:solidFill>
                  <a:srgbClr val="FF0000"/>
                </a:solidFill>
                <a:sym typeface="+mn-ea"/>
              </a:rPr>
              <a:t>&amp;</a:t>
            </a:r>
            <a:r>
              <a:rPr lang="zh-CN" altLang="en-US" sz="3000" b="1" dirty="0">
                <a:solidFill>
                  <a:srgbClr val="FF0000"/>
                </a:solidFill>
                <a:sym typeface="+mn-ea"/>
              </a:rPr>
              <a:t>实体名称</a:t>
            </a:r>
            <a:r>
              <a:rPr lang="en-US" altLang="zh-CN" sz="3000" b="1" dirty="0">
                <a:solidFill>
                  <a:srgbClr val="FF0000"/>
                </a:solidFill>
                <a:sym typeface="+mn-ea"/>
              </a:rPr>
              <a:t>;</a:t>
            </a:r>
            <a:endParaRPr lang="en-US" altLang="zh-CN" sz="3000" b="1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20000"/>
              </a:spcAft>
              <a:buClr>
                <a:srgbClr val="FF0000"/>
              </a:buClr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网页中的特殊字符需要在源代码中通过其对应的字符实体</a:t>
            </a:r>
            <a:r>
              <a:rPr lang="zh-CN" altLang="en-US" sz="2800" b="1">
                <a:solidFill>
                  <a:srgbClr val="000000"/>
                </a:solidFill>
              </a:rPr>
              <a:t>来设置。对应的字符实体见下表：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graphicFrame>
        <p:nvGraphicFramePr>
          <p:cNvPr id="248889" name="内容占位符 248888"/>
          <p:cNvGraphicFramePr/>
          <p:nvPr>
            <p:ph sz="half" idx="2"/>
          </p:nvPr>
        </p:nvGraphicFramePr>
        <p:xfrm>
          <a:off x="2245995" y="2033905"/>
          <a:ext cx="3547110" cy="4742180"/>
        </p:xfrm>
        <a:graphic>
          <a:graphicData uri="http://schemas.openxmlformats.org/drawingml/2006/table">
            <a:tbl>
              <a:tblPr/>
              <a:tblGrid>
                <a:gridCol w="1591310"/>
                <a:gridCol w="1955800"/>
              </a:tblGrid>
              <a:tr h="3511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 dirty="0"/>
                        <a:t>特殊字符</a:t>
                      </a:r>
                      <a:endParaRPr lang="zh-CN" altLang="en-US" sz="16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/>
                        <a:t>字符实体</a:t>
                      </a:r>
                      <a:endParaRPr lang="zh-CN" altLang="en-US" sz="16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52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/>
                        <a:t>“</a:t>
                      </a:r>
                      <a:endParaRPr lang="en-US" altLang="zh-CN" sz="16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err="1"/>
                        <a:t>&amp;quot</a:t>
                      </a:r>
                      <a:r>
                        <a:rPr lang="en-US" altLang="zh-CN" sz="1600" b="1"/>
                        <a:t>;</a:t>
                      </a:r>
                      <a:endParaRPr lang="en-US" altLang="zh-CN" sz="16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52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/>
                        <a:t>&amp;</a:t>
                      </a:r>
                      <a:endParaRPr lang="en-US" altLang="zh-CN" sz="16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/>
                        <a:t>&amp;amp;</a:t>
                      </a:r>
                      <a:endParaRPr lang="en-US" altLang="zh-CN" sz="16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52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/>
                        <a:t>&lt;</a:t>
                      </a:r>
                      <a:endParaRPr lang="en-US" altLang="zh-CN" sz="16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err="1"/>
                        <a:t>&amp;lt</a:t>
                      </a:r>
                      <a:r>
                        <a:rPr lang="en-US" altLang="zh-CN" sz="1600" b="1"/>
                        <a:t>;</a:t>
                      </a:r>
                      <a:endParaRPr lang="en-US" altLang="zh-CN" sz="16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52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/>
                        <a:t>&gt;</a:t>
                      </a:r>
                      <a:endParaRPr lang="en-US" altLang="zh-CN" sz="16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err="1"/>
                        <a:t>&amp;gt</a:t>
                      </a:r>
                      <a:r>
                        <a:rPr lang="en-US" altLang="zh-CN" sz="1600" b="1"/>
                        <a:t>;</a:t>
                      </a:r>
                      <a:endParaRPr lang="en-US" altLang="zh-CN" sz="16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52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ym typeface="Symbol" panose="05050102010706020507" pitchFamily="18" charset="2"/>
                        </a:rPr>
                        <a:t></a:t>
                      </a:r>
                      <a:r>
                        <a:rPr lang="en-US" altLang="zh-CN" sz="1600" b="1" dirty="0"/>
                        <a:t> </a:t>
                      </a:r>
                      <a:endParaRPr lang="en-US" altLang="zh-CN" sz="16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err="1"/>
                        <a:t>&amp;middot</a:t>
                      </a:r>
                      <a:r>
                        <a:rPr lang="en-US" altLang="zh-CN" sz="1600" b="1"/>
                        <a:t>;</a:t>
                      </a:r>
                      <a:endParaRPr lang="en-US" altLang="zh-CN" sz="16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52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/>
                        <a:t> X</a:t>
                      </a:r>
                      <a:endParaRPr lang="en-US" altLang="zh-CN" sz="16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/>
                        <a:t>&amp;times;</a:t>
                      </a:r>
                      <a:endParaRPr lang="en-US" altLang="zh-CN" sz="16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52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/>
                        <a:t>§</a:t>
                      </a:r>
                      <a:endParaRPr lang="zh-CN" altLang="en-US" sz="16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/>
                        <a:t>&amp;sect;</a:t>
                      </a:r>
                      <a:endParaRPr lang="en-US" altLang="zh-CN" sz="16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52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/>
                        <a:t>￠</a:t>
                      </a:r>
                      <a:endParaRPr lang="zh-CN" altLang="en-US" sz="16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/>
                        <a:t>&amp;cent;</a:t>
                      </a:r>
                      <a:endParaRPr lang="en-US" altLang="zh-CN" sz="16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52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/>
                        <a:t>￥</a:t>
                      </a:r>
                      <a:endParaRPr lang="zh-CN" altLang="en-US" sz="16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/>
                        <a:t>&amp;yen;</a:t>
                      </a:r>
                      <a:endParaRPr lang="en-US" altLang="zh-CN" sz="16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52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600" b="1"/>
                        <a:t>￡</a:t>
                      </a:r>
                      <a:endParaRPr lang="zh-CN" altLang="en-US" sz="16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/>
                        <a:t>&amp;pound;</a:t>
                      </a:r>
                      <a:endParaRPr lang="en-US" altLang="zh-CN" sz="16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3528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>
                          <a:sym typeface="Symbol" panose="05050102010706020507" pitchFamily="18" charset="2"/>
                        </a:rPr>
                        <a:t></a:t>
                      </a:r>
                      <a:r>
                        <a:rPr lang="en-US" altLang="zh-CN" sz="1600" b="1" dirty="0"/>
                        <a:t> </a:t>
                      </a:r>
                      <a:endParaRPr lang="en-US" altLang="zh-CN" sz="16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/>
                        <a:t>&amp;copy;</a:t>
                      </a:r>
                      <a:endParaRPr lang="en-US" altLang="zh-CN" sz="16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2857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sym typeface="Symbol" panose="05050102010706020507" pitchFamily="18" charset="2"/>
                        </a:rPr>
                        <a:t></a:t>
                      </a:r>
                      <a:endParaRPr lang="en-US" altLang="zh-CN" sz="1600" b="1">
                        <a:sym typeface="Symbol" panose="05050102010706020507" pitchFamily="18" charset="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err="1"/>
                        <a:t>&amp;reg</a:t>
                      </a:r>
                      <a:r>
                        <a:rPr lang="en-US" altLang="zh-CN" sz="1600" b="1"/>
                        <a:t>;</a:t>
                      </a:r>
                      <a:endParaRPr lang="en-US" altLang="zh-CN" sz="16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6766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sym typeface="Symbol" panose="05050102010706020507" pitchFamily="18" charset="2"/>
                        </a:rPr>
                        <a:t></a:t>
                      </a:r>
                      <a:endParaRPr lang="en-US" altLang="zh-CN" sz="1600" b="1">
                        <a:sym typeface="Symbol" panose="05050102010706020507" pitchFamily="18" charset="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 dirty="0"/>
                        <a:t>&amp;trade;</a:t>
                      </a:r>
                      <a:endParaRPr lang="en-US" altLang="zh-CN" sz="16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" y="692150"/>
            <a:ext cx="8594090" cy="6079490"/>
          </a:xfrm>
          <a:prstGeom prst="rect">
            <a:avLst/>
          </a:prstGeom>
        </p:spPr>
      </p:pic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48895" y="0"/>
            <a:ext cx="8649335" cy="692150"/>
          </a:xfrm>
          <a:noFill/>
        </p:spPr>
        <p:txBody>
          <a:bodyPr anchor="b"/>
          <a:p>
            <a:pPr algn="l" fontAlgn="base"/>
            <a:r>
              <a:rPr lang="zh-CN" altLang="en-US" sz="3000" b="1" strike="noStrike" noProof="1" dirty="0">
                <a:ln/>
                <a:solidFill>
                  <a:schemeClr val="tx1"/>
                </a:solidFill>
                <a:effectLst/>
              </a:rPr>
              <a:t>在网页中输入空格和特殊字符示例：</a:t>
            </a:r>
            <a:endParaRPr lang="zh-CN" altLang="en-US" sz="3000" b="1" strike="noStrike" noProof="1" dirty="0">
              <a:ln/>
              <a:solidFill>
                <a:schemeClr val="tx1"/>
              </a:solidFill>
              <a:effectLst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5499100" y="3068320"/>
            <a:ext cx="2175510" cy="611505"/>
          </a:xfrm>
          <a:prstGeom prst="wedgeEllipseCallout">
            <a:avLst>
              <a:gd name="adj1" fmla="val -66287"/>
              <a:gd name="adj2" fmla="val 1112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accent6">
                    <a:lumMod val="10000"/>
                  </a:schemeClr>
                </a:solidFill>
              </a:rPr>
              <a:t>注释语句</a:t>
            </a:r>
            <a:endParaRPr lang="zh-CN" altLang="en-US" b="1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730" y="0"/>
            <a:ext cx="4371340" cy="24593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3458" name="内容占位符 403457"/>
          <p:cNvSpPr>
            <a:spLocks noGrp="1"/>
          </p:cNvSpPr>
          <p:nvPr>
            <p:ph idx="1"/>
          </p:nvPr>
        </p:nvSpPr>
        <p:spPr>
          <a:xfrm>
            <a:off x="0" y="918845"/>
            <a:ext cx="8991600" cy="4609465"/>
          </a:xfrm>
        </p:spPr>
        <p:txBody>
          <a:bodyPr anchor="t"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>
                <a:solidFill>
                  <a:schemeClr val="tx1"/>
                </a:solidFill>
                <a:effectLst/>
              </a:rPr>
              <a:t>常用文档结构标签如下：</a:t>
            </a:r>
            <a:endParaRPr lang="zh-CN" altLang="en-US" sz="3000" b="1" dirty="0">
              <a:solidFill>
                <a:schemeClr val="tx1"/>
              </a:solidFill>
              <a:effectLst/>
            </a:endParaRPr>
          </a:p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effectLst/>
              </a:rPr>
              <a:t>&lt;</a:t>
            </a:r>
            <a:r>
              <a:rPr lang="en-US" altLang="zh-CN" b="1" dirty="0">
                <a:solidFill>
                  <a:schemeClr val="accent6">
                    <a:lumMod val="10000"/>
                  </a:schemeClr>
                </a:solidFill>
                <a:effectLst/>
              </a:rPr>
              <a:t>header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effectLst/>
              </a:rPr>
              <a:t>&gt;标签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effectLst/>
              </a:rPr>
              <a:t>&lt;</a:t>
            </a:r>
            <a:r>
              <a:rPr lang="en-US" altLang="zh-CN" b="1" dirty="0">
                <a:solidFill>
                  <a:schemeClr val="accent6">
                    <a:lumMod val="10000"/>
                  </a:schemeClr>
                </a:solidFill>
                <a:effectLst/>
              </a:rPr>
              <a:t>section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effectLst/>
              </a:rPr>
              <a:t>&gt;标签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effectLst/>
              </a:rPr>
              <a:t>&lt;</a:t>
            </a:r>
            <a:r>
              <a:rPr lang="en-US" altLang="zh-CN" b="1" dirty="0">
                <a:solidFill>
                  <a:schemeClr val="accent6">
                    <a:lumMod val="10000"/>
                  </a:schemeClr>
                </a:solidFill>
                <a:effectLst/>
              </a:rPr>
              <a:t>article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effectLst/>
              </a:rPr>
              <a:t>&gt;标签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effectLst/>
              </a:rPr>
              <a:t>&lt;</a:t>
            </a:r>
            <a:r>
              <a:rPr lang="en-US" altLang="zh-CN" b="1" dirty="0">
                <a:solidFill>
                  <a:schemeClr val="accent6">
                    <a:lumMod val="10000"/>
                  </a:schemeClr>
                </a:solidFill>
                <a:effectLst/>
              </a:rPr>
              <a:t>nav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effectLst/>
              </a:rPr>
              <a:t>&gt;标签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effectLst/>
              </a:rPr>
              <a:t>&lt;</a:t>
            </a:r>
            <a:r>
              <a:rPr lang="en-US" altLang="zh-CN" b="1" dirty="0">
                <a:solidFill>
                  <a:schemeClr val="accent6">
                    <a:lumMod val="10000"/>
                  </a:schemeClr>
                </a:solidFill>
                <a:effectLst/>
              </a:rPr>
              <a:t>aside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effectLst/>
              </a:rPr>
              <a:t>&gt;标签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effectLst/>
              </a:rPr>
              <a:t>&lt;</a:t>
            </a:r>
            <a:r>
              <a:rPr lang="en-US" altLang="zh-CN" b="1" dirty="0">
                <a:solidFill>
                  <a:schemeClr val="accent6">
                    <a:lumMod val="10000"/>
                  </a:schemeClr>
                </a:solidFill>
                <a:effectLst/>
              </a:rPr>
              <a:t>footer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effectLst/>
              </a:rPr>
              <a:t>&gt;标签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marL="457200" lvl="1" indent="0"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900" b="1" dirty="0">
              <a:solidFill>
                <a:srgbClr val="000000"/>
              </a:solidFill>
            </a:endParaRPr>
          </a:p>
        </p:txBody>
      </p:sp>
      <p:sp>
        <p:nvSpPr>
          <p:cNvPr id="20482" name="标题 403458"/>
          <p:cNvSpPr>
            <a:spLocks noGrp="1"/>
          </p:cNvSpPr>
          <p:nvPr>
            <p:ph type="title"/>
          </p:nvPr>
        </p:nvSpPr>
        <p:spPr>
          <a:xfrm>
            <a:off x="0" y="188913"/>
            <a:ext cx="8291513" cy="431800"/>
          </a:xfrm>
        </p:spPr>
        <p:txBody>
          <a:bodyPr wrap="square" lIns="91440" tIns="45720" rIns="91440" bIns="45720" anchor="ctr"/>
          <a:p>
            <a:pPr algn="l">
              <a:buClrTx/>
              <a:buSzTx/>
              <a:buFontTx/>
            </a:pPr>
            <a:r>
              <a:rPr lang="en-US" altLang="zh-CN" sz="3600" b="1" dirty="0">
                <a:solidFill>
                  <a:srgbClr val="003366"/>
                </a:solidFill>
                <a:effectLst/>
              </a:rPr>
              <a:t>2.3 常用文档结构标签</a:t>
            </a:r>
            <a:endParaRPr lang="en-US" altLang="zh-CN" sz="3600" b="1" dirty="0">
              <a:solidFill>
                <a:srgbClr val="003366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0" y="671195"/>
            <a:ext cx="9036685" cy="5516245"/>
          </a:xfrm>
        </p:spPr>
        <p:txBody>
          <a:bodyPr anchor="t"/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/>
              <a:t>作用</a:t>
            </a:r>
            <a:endParaRPr lang="zh-CN" altLang="en-US" sz="3000" dirty="0"/>
          </a:p>
          <a:p>
            <a:pPr marL="0" indent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800" b="1" dirty="0"/>
              <a:t>  </a:t>
            </a:r>
            <a:r>
              <a:rPr lang="en-US" altLang="zh-CN" sz="2700" b="1" dirty="0">
                <a:solidFill>
                  <a:srgbClr val="000000"/>
                </a:solidFill>
              </a:rPr>
              <a:t>&lt;h</a:t>
            </a:r>
            <a:r>
              <a:rPr lang="zh-CN" altLang="en-US" sz="2700" b="1" dirty="0">
                <a:solidFill>
                  <a:srgbClr val="000000"/>
                </a:solidFill>
              </a:rPr>
              <a:t>eader</a:t>
            </a:r>
            <a:r>
              <a:rPr lang="en-US" altLang="zh-CN" sz="2700" b="1" dirty="0">
                <a:solidFill>
                  <a:srgbClr val="000000"/>
                </a:solidFill>
              </a:rPr>
              <a:t>&gt;</a:t>
            </a:r>
            <a:r>
              <a:rPr lang="zh-CN" altLang="en-US" sz="2700" b="1" dirty="0">
                <a:solidFill>
                  <a:srgbClr val="000000"/>
                </a:solidFill>
              </a:rPr>
              <a:t>定义了</a:t>
            </a:r>
            <a:r>
              <a:rPr lang="zh-CN" altLang="en-US" sz="2700" b="1" dirty="0">
                <a:solidFill>
                  <a:srgbClr val="FF0000"/>
                </a:solidFill>
              </a:rPr>
              <a:t>页面或内容区域的头部信息</a:t>
            </a:r>
            <a:r>
              <a:rPr lang="zh-CN" altLang="en-US" sz="2700" b="1" dirty="0">
                <a:solidFill>
                  <a:srgbClr val="000000"/>
                </a:solidFill>
              </a:rPr>
              <a:t>，诸如</a:t>
            </a:r>
            <a:r>
              <a:rPr lang="zh-CN" altLang="en-US" sz="2700" b="1" dirty="0">
                <a:solidFill>
                  <a:srgbClr val="000000"/>
                </a:solidFill>
                <a:sym typeface="+mn-ea"/>
              </a:rPr>
              <a:t>放</a:t>
            </a:r>
            <a:endParaRPr lang="zh-CN" altLang="en-US" sz="2700" b="1" dirty="0">
              <a:solidFill>
                <a:srgbClr val="000000"/>
              </a:solidFill>
              <a:sym typeface="+mn-ea"/>
            </a:endParaRPr>
          </a:p>
          <a:p>
            <a:pPr marL="0" indent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700" b="1" dirty="0">
                <a:solidFill>
                  <a:srgbClr val="000000"/>
                </a:solidFill>
                <a:sym typeface="+mn-ea"/>
              </a:rPr>
              <a:t>  置在页面头部的</a:t>
            </a:r>
            <a:r>
              <a:rPr lang="zh-CN" altLang="en-US" sz="2700" b="1" dirty="0">
                <a:solidFill>
                  <a:srgbClr val="000000"/>
                </a:solidFill>
              </a:rPr>
              <a:t>站点名称、L</a:t>
            </a:r>
            <a:r>
              <a:rPr lang="en-US" altLang="zh-CN" sz="2700" b="1" dirty="0">
                <a:solidFill>
                  <a:srgbClr val="000000"/>
                </a:solidFill>
              </a:rPr>
              <a:t>ogo</a:t>
            </a:r>
            <a:r>
              <a:rPr lang="zh-CN" altLang="en-US" sz="2700" b="1" dirty="0">
                <a:solidFill>
                  <a:srgbClr val="000000"/>
                </a:solidFill>
              </a:rPr>
              <a:t>和导航栏、搜索框以及</a:t>
            </a:r>
            <a:endParaRPr lang="zh-CN" altLang="en-US" sz="2700" b="1" dirty="0">
              <a:solidFill>
                <a:srgbClr val="000000"/>
              </a:solidFill>
            </a:endParaRPr>
          </a:p>
          <a:p>
            <a:pPr marL="0" indent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700" b="1" dirty="0">
                <a:solidFill>
                  <a:srgbClr val="000000"/>
                </a:solidFill>
              </a:rPr>
              <a:t>  放置在内容区域的标题、作者、发布日期等信息。</a:t>
            </a:r>
            <a:endParaRPr lang="zh-CN" altLang="en-US" sz="2700" b="1" dirty="0">
              <a:solidFill>
                <a:srgbClr val="000000"/>
              </a:solidFill>
            </a:endParaRPr>
          </a:p>
          <a:p>
            <a:pPr>
              <a:spcAft>
                <a:spcPct val="25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/>
              <a:t>基本语法</a:t>
            </a:r>
            <a:endParaRPr lang="zh-CN" altLang="en-US" sz="3000" b="1" dirty="0"/>
          </a:p>
          <a:p>
            <a:pPr marL="990600" lvl="1" indent="-533400">
              <a:spcBef>
                <a:spcPts val="0"/>
              </a:spcBef>
              <a:buClr>
                <a:srgbClr val="FFFFCC"/>
              </a:buClr>
              <a:buNone/>
            </a:pPr>
            <a:r>
              <a:rPr lang="en-US" altLang="zh-CN" b="1">
                <a:solidFill>
                  <a:srgbClr val="000000"/>
                </a:solidFill>
              </a:rPr>
              <a:t>&lt;header&gt;</a:t>
            </a:r>
            <a:r>
              <a:rPr lang="zh-CN" altLang="en-US" b="1">
                <a:solidFill>
                  <a:srgbClr val="000000"/>
                </a:solidFill>
              </a:rPr>
              <a:t>头部相关信息</a:t>
            </a:r>
            <a:r>
              <a:rPr lang="en-US" altLang="zh-CN" b="1">
                <a:solidFill>
                  <a:srgbClr val="000000"/>
                </a:solidFill>
              </a:rPr>
              <a:t>&lt;/header&gt;</a:t>
            </a:r>
            <a:endParaRPr lang="en-US" altLang="zh-CN" b="1">
              <a:solidFill>
                <a:srgbClr val="000000"/>
              </a:solidFill>
            </a:endParaRPr>
          </a:p>
          <a:p>
            <a:pPr>
              <a:spcBef>
                <a:spcPct val="25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>
                <a:solidFill>
                  <a:schemeClr val="tx1"/>
                </a:solidFill>
                <a:effectLst/>
              </a:rPr>
              <a:t>语法解释</a:t>
            </a:r>
            <a:endParaRPr lang="zh-CN" altLang="en-US" sz="3000" b="1" dirty="0">
              <a:solidFill>
                <a:schemeClr val="tx1"/>
              </a:solidFill>
              <a:effectLst/>
            </a:endParaRPr>
          </a:p>
          <a:p>
            <a:pPr marL="521970" indent="-16192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ü"/>
            </a:pPr>
            <a:r>
              <a:rPr lang="zh-CN" altLang="en-US" sz="2600" b="1" dirty="0">
                <a:solidFill>
                  <a:srgbClr val="000000"/>
                </a:solidFill>
                <a:effectLst/>
              </a:rPr>
              <a:t> &lt;header&gt;&lt;/header&gt;标签对之间可以包含一个h1~h6 标题标签，以及搜索表单、</a:t>
            </a:r>
            <a:r>
              <a:rPr lang="en-US" altLang="zh-CN" sz="2600" b="1" dirty="0">
                <a:solidFill>
                  <a:srgbClr val="000000"/>
                </a:solidFill>
                <a:effectLst/>
              </a:rPr>
              <a:t>&lt;nav&gt;</a:t>
            </a:r>
            <a:r>
              <a:rPr lang="zh-CN" altLang="zh-CN" sz="2600" b="1" dirty="0">
                <a:solidFill>
                  <a:srgbClr val="000000"/>
                </a:solidFill>
                <a:effectLst/>
              </a:rPr>
              <a:t>等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标签。</a:t>
            </a:r>
            <a:endParaRPr lang="zh-CN" altLang="en-US" sz="2600" b="1" dirty="0">
              <a:solidFill>
                <a:srgbClr val="000000"/>
              </a:solidFill>
              <a:effectLst/>
            </a:endParaRPr>
          </a:p>
          <a:p>
            <a:pPr marL="521970" indent="-16192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ü"/>
            </a:pPr>
            <a:r>
              <a:rPr lang="zh-CN" altLang="en-US" sz="2600" b="1" dirty="0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一个</a:t>
            </a:r>
            <a:r>
              <a:rPr lang="en-US" altLang="zh-CN" sz="2600" b="1" dirty="0">
                <a:solidFill>
                  <a:srgbClr val="000000"/>
                </a:solidFill>
                <a:effectLst/>
              </a:rPr>
              <a:t>HTML</a:t>
            </a:r>
            <a:r>
              <a:rPr lang="zh-CN" altLang="zh-CN" sz="2600" b="1" dirty="0">
                <a:solidFill>
                  <a:srgbClr val="000000"/>
                </a:solidFill>
                <a:effectLst/>
              </a:rPr>
              <a:t>页面内，可以包含多个</a:t>
            </a:r>
            <a:r>
              <a:rPr lang="en-US" altLang="zh-CN" sz="2600" b="1" dirty="0">
                <a:solidFill>
                  <a:srgbClr val="000000"/>
                </a:solidFill>
                <a:effectLst/>
              </a:rPr>
              <a:t>&lt;header&gt;</a:t>
            </a:r>
            <a:endParaRPr lang="en-US" altLang="zh-CN" sz="2600" b="1" dirty="0">
              <a:solidFill>
                <a:srgbClr val="000000"/>
              </a:solidFill>
              <a:effectLst/>
            </a:endParaRPr>
          </a:p>
          <a:p>
            <a:pPr marL="521970" indent="-16192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ü"/>
            </a:pPr>
            <a:r>
              <a:rPr lang="en-US" altLang="zh-CN" sz="2600" b="1" dirty="0">
                <a:solidFill>
                  <a:srgbClr val="000000"/>
                </a:solidFill>
                <a:effectLst/>
              </a:rPr>
              <a:t> &lt;header&gt;</a:t>
            </a:r>
            <a:r>
              <a:rPr lang="zh-CN" altLang="zh-CN" sz="2600" b="1" dirty="0">
                <a:solidFill>
                  <a:srgbClr val="000000"/>
                </a:solidFill>
                <a:effectLst/>
              </a:rPr>
              <a:t>标签内不能嵌套</a:t>
            </a:r>
            <a:r>
              <a:rPr lang="en-US" altLang="zh-CN" sz="2600" b="1" dirty="0">
                <a:solidFill>
                  <a:srgbClr val="000000"/>
                </a:solidFill>
                <a:effectLst/>
              </a:rPr>
              <a:t>&lt;header&gt;</a:t>
            </a:r>
            <a:r>
              <a:rPr lang="zh-CN" altLang="en-US" sz="2600" b="1" dirty="0">
                <a:solidFill>
                  <a:srgbClr val="000000"/>
                </a:solidFill>
                <a:effectLst/>
              </a:rPr>
              <a:t>和</a:t>
            </a:r>
            <a:r>
              <a:rPr lang="en-US" altLang="zh-CN" sz="2600" b="1" dirty="0">
                <a:solidFill>
                  <a:srgbClr val="000000"/>
                </a:solidFill>
                <a:effectLst/>
              </a:rPr>
              <a:t>&lt;footer&gt;</a:t>
            </a:r>
            <a:endParaRPr lang="en-US" altLang="zh-CN" sz="26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0482" name="标题 403458"/>
          <p:cNvSpPr>
            <a:spLocks noGrp="1"/>
          </p:cNvSpPr>
          <p:nvPr>
            <p:ph type="title"/>
          </p:nvPr>
        </p:nvSpPr>
        <p:spPr>
          <a:xfrm>
            <a:off x="29210" y="181293"/>
            <a:ext cx="8291513" cy="431800"/>
          </a:xfrm>
        </p:spPr>
        <p:txBody>
          <a:bodyPr wrap="square" lIns="91440" tIns="45720" rIns="91440" bIns="45720" anchor="ctr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1. &lt;header&gt;</a:t>
            </a:r>
            <a:r>
              <a:rPr lang="zh-CN" altLang="zh-CN" sz="3300" b="1" dirty="0">
                <a:solidFill>
                  <a:srgbClr val="003366"/>
                </a:solidFill>
                <a:effectLst/>
              </a:rPr>
              <a:t>标签</a:t>
            </a:r>
            <a:endParaRPr lang="zh-CN" altLang="zh-CN" sz="3300" b="1" dirty="0">
              <a:solidFill>
                <a:srgbClr val="003366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3458" name="内容占位符 403457"/>
          <p:cNvSpPr>
            <a:spLocks noGrp="1"/>
          </p:cNvSpPr>
          <p:nvPr>
            <p:ph idx="1"/>
          </p:nvPr>
        </p:nvSpPr>
        <p:spPr>
          <a:xfrm>
            <a:off x="0" y="918845"/>
            <a:ext cx="8991600" cy="4609465"/>
          </a:xfrm>
        </p:spPr>
        <p:txBody>
          <a:bodyPr anchor="t"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>
                <a:solidFill>
                  <a:schemeClr val="tx1"/>
                </a:solidFill>
                <a:effectLst/>
              </a:rPr>
              <a:t>在网页中与文本相关的常用标签如下：</a:t>
            </a:r>
            <a:endParaRPr lang="zh-CN" altLang="en-US" sz="3000" b="1" dirty="0">
              <a:solidFill>
                <a:schemeClr val="tx1"/>
              </a:solidFill>
              <a:effectLst/>
            </a:endParaRPr>
          </a:p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effectLst/>
              </a:rPr>
              <a:t>&lt;p&gt;标签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effectLst/>
              </a:rPr>
              <a:t>&lt;br&gt;标签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effectLst/>
              </a:rPr>
              <a:t>标题字标签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effectLst/>
              </a:rPr>
              <a:t>&lt;strong&gt;标签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effectLst/>
              </a:rPr>
              <a:t>&lt;em&gt;标签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effectLst/>
              </a:rPr>
              <a:t>&lt;span&gt;标签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endParaRPr lang="zh-CN" altLang="en-US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900" b="1" dirty="0">
              <a:solidFill>
                <a:srgbClr val="000000"/>
              </a:solidFill>
            </a:endParaRPr>
          </a:p>
        </p:txBody>
      </p:sp>
      <p:sp>
        <p:nvSpPr>
          <p:cNvPr id="20482" name="标题 403458"/>
          <p:cNvSpPr>
            <a:spLocks noGrp="1"/>
          </p:cNvSpPr>
          <p:nvPr>
            <p:ph type="title"/>
          </p:nvPr>
        </p:nvSpPr>
        <p:spPr>
          <a:xfrm>
            <a:off x="0" y="188913"/>
            <a:ext cx="8291513" cy="431800"/>
          </a:xfrm>
        </p:spPr>
        <p:txBody>
          <a:bodyPr wrap="square" lIns="91440" tIns="45720" rIns="91440" bIns="45720" anchor="ctr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2.1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常用文本标签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938530" y="982980"/>
          <a:ext cx="5350510" cy="554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3619500" imgH="4324350" progId="Paint.Picture">
                  <p:embed/>
                </p:oleObj>
              </mc:Choice>
              <mc:Fallback>
                <p:oleObj name="" r:id="rId1" imgW="3619500" imgH="43243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8530" y="982980"/>
                        <a:ext cx="5350510" cy="5544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106045" y="0"/>
            <a:ext cx="8592185" cy="675005"/>
          </a:xfrm>
        </p:spPr>
        <p:txBody>
          <a:bodyPr anchor="b"/>
          <a:p>
            <a:pPr algn="l"/>
            <a:r>
              <a:rPr lang="en-US" altLang="zh-CN" sz="3000" b="1" dirty="0">
                <a:ln/>
                <a:solidFill>
                  <a:schemeClr val="tx1"/>
                </a:solidFill>
                <a:effectLst/>
              </a:rPr>
              <a:t>&lt;header&gt;</a:t>
            </a:r>
            <a:r>
              <a:rPr lang="zh-CN" altLang="zh-CN" sz="3000" b="1" dirty="0">
                <a:ln/>
                <a:solidFill>
                  <a:schemeClr val="tx1"/>
                </a:solidFill>
                <a:effectLst/>
              </a:rPr>
              <a:t>应用</a:t>
            </a:r>
            <a:r>
              <a:rPr lang="zh-CN" altLang="en-US" sz="3000" b="1" dirty="0">
                <a:ln/>
                <a:solidFill>
                  <a:schemeClr val="tx1"/>
                </a:solidFill>
                <a:effectLst/>
              </a:rPr>
              <a:t>示例</a:t>
            </a:r>
            <a:r>
              <a:rPr lang="en-US" altLang="zh-CN" sz="3000" b="1" dirty="0">
                <a:ln/>
                <a:solidFill>
                  <a:schemeClr val="tx1"/>
                </a:solidFill>
                <a:effectLst/>
              </a:rPr>
              <a:t>:</a:t>
            </a:r>
            <a:endParaRPr lang="en-US" altLang="zh-CN" sz="3000" b="1" dirty="0">
              <a:ln/>
              <a:solidFill>
                <a:schemeClr val="tx1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97305" y="3041015"/>
            <a:ext cx="3776980" cy="110934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64640" y="4495800"/>
            <a:ext cx="3792220" cy="85407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29210" y="753110"/>
            <a:ext cx="9087485" cy="5516245"/>
          </a:xfrm>
        </p:spPr>
        <p:txBody>
          <a:bodyPr anchor="t"/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/>
              <a:t>作用</a:t>
            </a:r>
            <a:endParaRPr lang="zh-CN" altLang="en-US" sz="3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800" b="1" dirty="0"/>
              <a:t> </a:t>
            </a:r>
            <a:r>
              <a:rPr lang="zh-CN" altLang="en-US" sz="2700" b="1" dirty="0"/>
              <a:t> </a:t>
            </a:r>
            <a:r>
              <a:rPr sz="2700" b="1" dirty="0">
                <a:solidFill>
                  <a:srgbClr val="000000"/>
                </a:solidFill>
              </a:rPr>
              <a:t>&lt;article&gt; 用于表示页面中一块独立的、完整的相关内  </a:t>
            </a:r>
            <a:endParaRPr sz="2700" b="1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sz="2700" b="1" dirty="0">
                <a:solidFill>
                  <a:srgbClr val="000000"/>
                </a:solidFill>
              </a:rPr>
              <a:t>  容块，可独立于页面其他内容使用。例如一篇完整的论坛</a:t>
            </a:r>
            <a:endParaRPr sz="2700" b="1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sz="2700" b="1" dirty="0">
                <a:solidFill>
                  <a:srgbClr val="000000"/>
                </a:solidFill>
              </a:rPr>
              <a:t>  帖子、一篇博客文章、一个用户评论、一则新闻等</a:t>
            </a:r>
            <a:r>
              <a:rPr lang="zh-CN" altLang="en-US" sz="2700" b="1" dirty="0">
                <a:solidFill>
                  <a:srgbClr val="000000"/>
                </a:solidFill>
              </a:rPr>
              <a:t>。</a:t>
            </a:r>
            <a:endParaRPr lang="zh-CN" altLang="en-US" sz="2700" b="1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/>
              <a:t>基本语法</a:t>
            </a:r>
            <a:endParaRPr lang="zh-CN" altLang="en-US" sz="3000" b="1" dirty="0"/>
          </a:p>
          <a:p>
            <a:pPr marL="990600" lvl="1" indent="-533400">
              <a:lnSpc>
                <a:spcPct val="120000"/>
              </a:lnSpc>
              <a:spcBef>
                <a:spcPts val="0"/>
              </a:spcBef>
              <a:buClr>
                <a:srgbClr val="FFFFCC"/>
              </a:buClr>
              <a:buNone/>
            </a:pPr>
            <a:r>
              <a:rPr lang="zh-CN" altLang="en-US" sz="3200" b="1" dirty="0"/>
              <a:t> </a:t>
            </a:r>
            <a:r>
              <a:rPr sz="2700" b="1">
                <a:solidFill>
                  <a:srgbClr val="000000"/>
                </a:solidFill>
              </a:rPr>
              <a:t>&lt;article&gt;独立的文档内容&lt;/article&gt;</a:t>
            </a:r>
            <a:endParaRPr sz="2700" b="1">
              <a:solidFill>
                <a:srgbClr val="000000"/>
              </a:solidFill>
            </a:endParaRPr>
          </a:p>
          <a:p>
            <a:pPr>
              <a:spcBef>
                <a:spcPct val="25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>
                <a:solidFill>
                  <a:schemeClr val="tx1"/>
                </a:solidFill>
                <a:effectLst/>
              </a:rPr>
              <a:t>语法解释</a:t>
            </a:r>
            <a:endParaRPr lang="zh-CN" altLang="en-US" sz="3000" b="1" dirty="0"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/>
                </a:solidFill>
                <a:effectLst/>
              </a:rPr>
              <a:t>   </a:t>
            </a:r>
            <a:r>
              <a:rPr lang="zh-CN" altLang="en-US" sz="2700" b="1" dirty="0">
                <a:solidFill>
                  <a:srgbClr val="000000"/>
                </a:solidFill>
                <a:effectLst/>
              </a:rPr>
              <a:t>&lt;article&gt; 通常会包含一个header( 包含标题部分）</a:t>
            </a:r>
            <a:endParaRPr lang="zh-CN" altLang="en-US" sz="2700" b="1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700" b="1" dirty="0">
                <a:solidFill>
                  <a:srgbClr val="000000"/>
                </a:solidFill>
                <a:effectLst/>
              </a:rPr>
              <a:t>   或标题字以及一个或多个section或p标签。</a:t>
            </a:r>
            <a:endParaRPr lang="zh-CN" altLang="en-US" sz="27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10" y="31750"/>
            <a:ext cx="8844915" cy="547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zh-CN" sz="33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2</a:t>
            </a:r>
            <a:r>
              <a:rPr lang="en-US" altLang="zh-CN" sz="3300" b="1" dirty="0">
                <a:solidFill>
                  <a:srgbClr val="003366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. &lt;article&gt;标签</a:t>
            </a:r>
            <a:endParaRPr lang="en-US" altLang="zh-CN" sz="3300" b="1" dirty="0">
              <a:solidFill>
                <a:srgbClr val="003366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07745" y="949325"/>
          <a:ext cx="5236845" cy="571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705350" imgH="4733925" progId="Paint.Picture">
                  <p:embed/>
                </p:oleObj>
              </mc:Choice>
              <mc:Fallback>
                <p:oleObj name="" r:id="rId1" imgW="4705350" imgH="47339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7745" y="949325"/>
                        <a:ext cx="5236845" cy="5716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241935" y="0"/>
            <a:ext cx="8456295" cy="709930"/>
          </a:xfrm>
        </p:spPr>
        <p:txBody>
          <a:bodyPr anchor="b"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3000" b="1" dirty="0">
                <a:ln/>
                <a:solidFill>
                  <a:schemeClr val="tx1"/>
                </a:solidFill>
                <a:effectLst/>
              </a:rPr>
              <a:t>&lt;article&gt;</a:t>
            </a:r>
            <a:r>
              <a:rPr lang="zh-CN" altLang="zh-CN" sz="3000" b="1" dirty="0">
                <a:ln/>
                <a:solidFill>
                  <a:schemeClr val="tx1"/>
                </a:solidFill>
                <a:effectLst/>
              </a:rPr>
              <a:t>应用</a:t>
            </a:r>
            <a:r>
              <a:rPr lang="zh-CN" altLang="en-US" sz="3000" b="1" dirty="0">
                <a:ln/>
                <a:solidFill>
                  <a:schemeClr val="tx1"/>
                </a:solidFill>
                <a:effectLst/>
              </a:rPr>
              <a:t>示例</a:t>
            </a:r>
            <a:r>
              <a:rPr lang="en-US" altLang="zh-CN" sz="3000" b="1" dirty="0">
                <a:ln/>
                <a:solidFill>
                  <a:schemeClr val="tx1"/>
                </a:solidFill>
                <a:effectLst/>
              </a:rPr>
              <a:t>:</a:t>
            </a:r>
            <a:endParaRPr lang="en-US" altLang="zh-CN" sz="3000" b="1" dirty="0">
              <a:ln/>
              <a:solidFill>
                <a:schemeClr val="tx1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3015" y="2853055"/>
            <a:ext cx="5182870" cy="328104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29210" y="777875"/>
            <a:ext cx="9036685" cy="5516245"/>
          </a:xfrm>
        </p:spPr>
        <p:txBody>
          <a:bodyPr anchor="t"/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/>
              <a:t>作用</a:t>
            </a:r>
            <a:endParaRPr lang="zh-CN" altLang="en-US" sz="3000" dirty="0"/>
          </a:p>
          <a:p>
            <a:pPr marL="0" indent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800" b="1" dirty="0"/>
              <a:t>  </a:t>
            </a:r>
            <a:r>
              <a:rPr lang="en-US" altLang="zh-CN" sz="2800" b="1" dirty="0">
                <a:solidFill>
                  <a:schemeClr val="accent6">
                    <a:lumMod val="10000"/>
                  </a:schemeClr>
                </a:solidFill>
              </a:rPr>
              <a:t>&lt;</a:t>
            </a:r>
            <a:r>
              <a:rPr sz="2700" b="1" dirty="0">
                <a:solidFill>
                  <a:srgbClr val="000000"/>
                </a:solidFill>
              </a:rPr>
              <a:t>section</a:t>
            </a:r>
            <a:r>
              <a:rPr lang="en-US" sz="2700" b="1" dirty="0">
                <a:solidFill>
                  <a:srgbClr val="000000"/>
                </a:solidFill>
              </a:rPr>
              <a:t>&gt;</a:t>
            </a:r>
            <a:r>
              <a:rPr sz="2700" b="1" dirty="0">
                <a:solidFill>
                  <a:srgbClr val="000000"/>
                </a:solidFill>
              </a:rPr>
              <a:t>用于对页面的内容进行分块，如将</a:t>
            </a:r>
            <a:r>
              <a:rPr lang="zh-CN" sz="2700" b="1" dirty="0">
                <a:solidFill>
                  <a:srgbClr val="000000"/>
                </a:solidFill>
              </a:rPr>
              <a:t>文</a:t>
            </a:r>
            <a:endParaRPr lang="zh-CN" sz="2700" b="1" dirty="0">
              <a:solidFill>
                <a:srgbClr val="000000"/>
              </a:solidFill>
            </a:endParaRPr>
          </a:p>
          <a:p>
            <a:pPr marL="0" indent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sz="2700" b="1" dirty="0">
                <a:solidFill>
                  <a:srgbClr val="000000"/>
                </a:solidFill>
              </a:rPr>
              <a:t>  章划分不同的章节</a:t>
            </a:r>
            <a:r>
              <a:rPr lang="zh-CN" altLang="en-US" sz="2700" b="1" dirty="0">
                <a:solidFill>
                  <a:srgbClr val="000000"/>
                </a:solidFill>
              </a:rPr>
              <a:t>。</a:t>
            </a:r>
            <a:endParaRPr lang="zh-CN" altLang="en-US" sz="2700" b="1" dirty="0">
              <a:solidFill>
                <a:srgbClr val="000000"/>
              </a:solidFill>
            </a:endParaRPr>
          </a:p>
          <a:p>
            <a:pPr>
              <a:spcAft>
                <a:spcPct val="25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/>
              <a:t>基本语法</a:t>
            </a:r>
            <a:endParaRPr lang="zh-CN" altLang="en-US" sz="3000" b="1" dirty="0"/>
          </a:p>
          <a:p>
            <a:pPr marL="990600" lvl="1" indent="-533400">
              <a:spcBef>
                <a:spcPts val="0"/>
              </a:spcBef>
              <a:buClr>
                <a:srgbClr val="FFFFCC"/>
              </a:buClr>
              <a:buNone/>
            </a:pPr>
            <a:r>
              <a:rPr sz="2700" b="1">
                <a:solidFill>
                  <a:srgbClr val="000000"/>
                </a:solidFill>
              </a:rPr>
              <a:t>&lt;section&gt;块内容&lt;/section&gt;</a:t>
            </a:r>
            <a:endParaRPr sz="2700" b="1">
              <a:solidFill>
                <a:srgbClr val="000000"/>
              </a:solidFill>
            </a:endParaRPr>
          </a:p>
          <a:p>
            <a:pPr>
              <a:spcBef>
                <a:spcPct val="25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>
                <a:solidFill>
                  <a:schemeClr val="tx1"/>
                </a:solidFill>
                <a:effectLst/>
              </a:rPr>
              <a:t>语法解释</a:t>
            </a:r>
            <a:endParaRPr lang="zh-CN" altLang="en-US" sz="3000" b="1" dirty="0">
              <a:solidFill>
                <a:schemeClr val="tx1"/>
              </a:solidFill>
              <a:effectLst/>
            </a:endParaRPr>
          </a:p>
          <a:p>
            <a:pPr marL="0" indent="0">
              <a:spcBef>
                <a:spcPct val="2500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00"/>
                </a:solidFill>
                <a:effectLst/>
              </a:rPr>
              <a:t> </a:t>
            </a:r>
            <a:r>
              <a:rPr lang="zh-CN" altLang="en-US" sz="2700" b="1" dirty="0">
                <a:solidFill>
                  <a:srgbClr val="000000"/>
                </a:solidFill>
                <a:effectLst/>
              </a:rPr>
              <a:t> &lt;</a:t>
            </a:r>
            <a:r>
              <a:rPr lang="en-US" altLang="zh-CN" sz="2700" b="1" dirty="0">
                <a:solidFill>
                  <a:srgbClr val="000000"/>
                </a:solidFill>
                <a:effectLst/>
              </a:rPr>
              <a:t>section</a:t>
            </a:r>
            <a:r>
              <a:rPr lang="zh-CN" altLang="en-US" sz="2700" b="1" dirty="0">
                <a:solidFill>
                  <a:srgbClr val="000000"/>
                </a:solidFill>
                <a:effectLst/>
              </a:rPr>
              <a:t>&gt;&lt;/</a:t>
            </a:r>
            <a:r>
              <a:rPr lang="en-US" altLang="zh-CN" sz="2700" b="1" dirty="0">
                <a:solidFill>
                  <a:srgbClr val="000000"/>
                </a:solidFill>
                <a:effectLst/>
              </a:rPr>
              <a:t>section</a:t>
            </a:r>
            <a:r>
              <a:rPr lang="zh-CN" altLang="en-US" sz="2700" b="1" dirty="0">
                <a:solidFill>
                  <a:srgbClr val="000000"/>
                </a:solidFill>
                <a:effectLst/>
              </a:rPr>
              <a:t>&gt;标签对之间通常由标题及内 </a:t>
            </a:r>
            <a:endParaRPr lang="zh-CN" altLang="en-US" sz="2700" b="1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ct val="2500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700" b="1" dirty="0">
                <a:solidFill>
                  <a:srgbClr val="000000"/>
                </a:solidFill>
                <a:effectLst/>
              </a:rPr>
              <a:t>  容组成，所以其中一般会包含</a:t>
            </a:r>
            <a:r>
              <a:rPr lang="en-US" altLang="zh-CN" sz="2700" b="1" dirty="0">
                <a:solidFill>
                  <a:srgbClr val="000000"/>
                </a:solidFill>
                <a:effectLst/>
              </a:rPr>
              <a:t>h1~h6</a:t>
            </a:r>
            <a:r>
              <a:rPr lang="zh-CN" altLang="en-US" sz="2700" b="1" dirty="0">
                <a:solidFill>
                  <a:srgbClr val="000000"/>
                </a:solidFill>
                <a:effectLst/>
              </a:rPr>
              <a:t>以及</a:t>
            </a:r>
            <a:r>
              <a:rPr lang="en-US" altLang="zh-CN" sz="2700" b="1" dirty="0">
                <a:solidFill>
                  <a:srgbClr val="000000"/>
                </a:solidFill>
                <a:effectLst/>
              </a:rPr>
              <a:t>p</a:t>
            </a:r>
            <a:r>
              <a:rPr lang="zh-CN" altLang="zh-CN" sz="2700" b="1" dirty="0">
                <a:solidFill>
                  <a:srgbClr val="000000"/>
                </a:solidFill>
                <a:effectLst/>
              </a:rPr>
              <a:t>等标签</a:t>
            </a:r>
            <a:r>
              <a:rPr lang="zh-CN" altLang="en-US" sz="2700" b="1" dirty="0">
                <a:solidFill>
                  <a:srgbClr val="000000"/>
                </a:solidFill>
                <a:effectLst/>
              </a:rPr>
              <a:t>。</a:t>
            </a:r>
            <a:endParaRPr lang="zh-CN" altLang="en-US" sz="27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0482" name="标题 403458"/>
          <p:cNvSpPr>
            <a:spLocks noGrp="1"/>
          </p:cNvSpPr>
          <p:nvPr>
            <p:ph type="title"/>
          </p:nvPr>
        </p:nvSpPr>
        <p:spPr>
          <a:xfrm>
            <a:off x="29210" y="181293"/>
            <a:ext cx="8291513" cy="431800"/>
          </a:xfrm>
        </p:spPr>
        <p:txBody>
          <a:bodyPr wrap="square" lIns="91440" tIns="45720" rIns="91440" bIns="45720" anchor="ctr"/>
          <a:p>
            <a:pPr algn="l">
              <a:buClrTx/>
              <a:buSzTx/>
              <a:buFontTx/>
            </a:pPr>
            <a:r>
              <a:rPr lang="en-US" altLang="zh-CN" sz="3300" b="1" dirty="0">
                <a:solidFill>
                  <a:srgbClr val="003366"/>
                </a:solidFill>
                <a:effectLst/>
              </a:rPr>
              <a:t>3. &lt;section&gt;标签</a:t>
            </a:r>
            <a:endParaRPr lang="en-US" altLang="zh-CN" sz="3300" b="1" dirty="0">
              <a:solidFill>
                <a:srgbClr val="003366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946785" y="836930"/>
          <a:ext cx="5746750" cy="597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457700" imgH="4791075" progId="Paint.Picture">
                  <p:embed/>
                </p:oleObj>
              </mc:Choice>
              <mc:Fallback>
                <p:oleObj name="" r:id="rId1" imgW="4457700" imgH="47910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6785" y="836930"/>
                        <a:ext cx="5746750" cy="5970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323850" y="0"/>
            <a:ext cx="8374380" cy="717550"/>
          </a:xfrm>
        </p:spPr>
        <p:txBody>
          <a:bodyPr anchor="b"/>
          <a:p>
            <a:pPr algn="l"/>
            <a:r>
              <a:rPr lang="en-US" altLang="zh-CN" sz="3000" b="1" dirty="0">
                <a:ln/>
                <a:solidFill>
                  <a:schemeClr val="tx1"/>
                </a:solidFill>
                <a:effectLst/>
              </a:rPr>
              <a:t>&lt;section&gt;</a:t>
            </a:r>
            <a:r>
              <a:rPr lang="zh-CN" altLang="zh-CN" sz="3000" b="1" dirty="0">
                <a:ln/>
                <a:solidFill>
                  <a:schemeClr val="tx1"/>
                </a:solidFill>
                <a:effectLst/>
              </a:rPr>
              <a:t>应用</a:t>
            </a:r>
            <a:r>
              <a:rPr lang="zh-CN" altLang="en-US" sz="3000" b="1" dirty="0">
                <a:ln/>
                <a:solidFill>
                  <a:schemeClr val="tx1"/>
                </a:solidFill>
                <a:effectLst/>
              </a:rPr>
              <a:t>示例</a:t>
            </a:r>
            <a:r>
              <a:rPr lang="en-US" altLang="zh-CN" sz="3000" b="1" dirty="0">
                <a:ln/>
                <a:solidFill>
                  <a:schemeClr val="tx1"/>
                </a:solidFill>
                <a:effectLst/>
              </a:rPr>
              <a:t>:</a:t>
            </a:r>
            <a:endParaRPr lang="en-US" altLang="zh-CN" sz="3000" b="1" dirty="0">
              <a:ln/>
              <a:solidFill>
                <a:schemeClr val="tx1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64640" y="3442335"/>
            <a:ext cx="4079875" cy="105410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64640" y="4572000"/>
            <a:ext cx="3639820" cy="112649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29210" y="777875"/>
            <a:ext cx="9036685" cy="5516245"/>
          </a:xfrm>
        </p:spPr>
        <p:txBody>
          <a:bodyPr anchor="t"/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/>
              <a:t>作用</a:t>
            </a:r>
            <a:endParaRPr lang="zh-CN" altLang="en-US" sz="3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800" b="1" dirty="0"/>
              <a:t>  </a:t>
            </a:r>
            <a:r>
              <a:rPr lang="en-US" altLang="zh-CN" sz="2800" b="1" dirty="0">
                <a:solidFill>
                  <a:schemeClr val="accent6">
                    <a:lumMod val="10000"/>
                  </a:schemeClr>
                </a:solidFill>
              </a:rPr>
              <a:t>&lt;</a:t>
            </a:r>
            <a:r>
              <a:rPr sz="2700" b="1" dirty="0">
                <a:solidFill>
                  <a:srgbClr val="000000"/>
                </a:solidFill>
              </a:rPr>
              <a:t>nav</a:t>
            </a:r>
            <a:r>
              <a:rPr lang="en-US" sz="2700" b="1" dirty="0">
                <a:solidFill>
                  <a:srgbClr val="000000"/>
                </a:solidFill>
              </a:rPr>
              <a:t>&gt;</a:t>
            </a:r>
            <a:r>
              <a:rPr sz="2700" b="1" dirty="0">
                <a:solidFill>
                  <a:srgbClr val="000000"/>
                </a:solidFill>
              </a:rPr>
              <a:t>用于定义页面上的各种导航条，一个页面中可以 </a:t>
            </a:r>
            <a:endParaRPr sz="2700" b="1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sz="2700" b="1" dirty="0">
                <a:solidFill>
                  <a:srgbClr val="000000"/>
                </a:solidFill>
              </a:rPr>
              <a:t> 拥有多个nav元素，作为整个页面或不同部分内容的导航</a:t>
            </a:r>
            <a:r>
              <a:rPr lang="zh-CN" altLang="en-US" sz="2700" b="1" dirty="0">
                <a:solidFill>
                  <a:srgbClr val="000000"/>
                </a:solidFill>
              </a:rPr>
              <a:t>。</a:t>
            </a:r>
            <a:endParaRPr lang="zh-CN" altLang="en-US" sz="2700" b="1" dirty="0">
              <a:solidFill>
                <a:srgbClr val="000000"/>
              </a:solidFill>
            </a:endParaRPr>
          </a:p>
          <a:p>
            <a:pPr>
              <a:spcAft>
                <a:spcPct val="25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/>
              <a:t>基本语法</a:t>
            </a:r>
            <a:endParaRPr lang="zh-CN" altLang="en-US" sz="3000" b="1" dirty="0"/>
          </a:p>
          <a:p>
            <a:pPr marL="990600" lvl="1" indent="-533400">
              <a:spcBef>
                <a:spcPts val="0"/>
              </a:spcBef>
              <a:buClr>
                <a:srgbClr val="FFFFCC"/>
              </a:buClr>
              <a:buNone/>
            </a:pPr>
            <a:r>
              <a:rPr b="1">
                <a:solidFill>
                  <a:srgbClr val="000000"/>
                </a:solidFill>
              </a:rPr>
              <a:t>&lt;nav&gt;</a:t>
            </a:r>
            <a:r>
              <a:rPr lang="zh-CN" b="1">
                <a:solidFill>
                  <a:srgbClr val="000000"/>
                </a:solidFill>
              </a:rPr>
              <a:t>导航条</a:t>
            </a:r>
            <a:r>
              <a:rPr b="1">
                <a:solidFill>
                  <a:srgbClr val="000000"/>
                </a:solidFill>
              </a:rPr>
              <a:t>&lt;/nav&gt;</a:t>
            </a:r>
            <a:endParaRPr b="1">
              <a:solidFill>
                <a:srgbClr val="000000"/>
              </a:solidFill>
            </a:endParaRPr>
          </a:p>
          <a:p>
            <a:pPr>
              <a:spcBef>
                <a:spcPct val="25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0482" name="标题 403458"/>
          <p:cNvSpPr>
            <a:spLocks noGrp="1"/>
          </p:cNvSpPr>
          <p:nvPr>
            <p:ph type="title"/>
          </p:nvPr>
        </p:nvSpPr>
        <p:spPr>
          <a:xfrm>
            <a:off x="29210" y="181293"/>
            <a:ext cx="8291513" cy="431800"/>
          </a:xfrm>
        </p:spPr>
        <p:txBody>
          <a:bodyPr wrap="square" lIns="91440" tIns="45720" rIns="91440" bIns="45720" anchor="ctr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4. &lt;</a:t>
            </a:r>
            <a:r>
              <a:rPr lang="en-US" altLang="zh-CN" sz="3300" b="1" dirty="0">
                <a:solidFill>
                  <a:srgbClr val="003366"/>
                </a:solidFill>
                <a:effectLst/>
              </a:rPr>
              <a:t>nav&gt;标签</a:t>
            </a:r>
            <a:endParaRPr lang="zh-CN" altLang="zh-CN" sz="3600" b="1" dirty="0">
              <a:solidFill>
                <a:srgbClr val="003366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220980" y="478790"/>
          <a:ext cx="7601585" cy="635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620000" imgH="6810375" progId="Paint.Picture">
                  <p:embed/>
                </p:oleObj>
              </mc:Choice>
              <mc:Fallback>
                <p:oleObj name="" r:id="rId1" imgW="7620000" imgH="68103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" y="478790"/>
                        <a:ext cx="7601585" cy="6358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635" y="-635"/>
            <a:ext cx="8670290" cy="479425"/>
          </a:xfrm>
        </p:spPr>
        <p:txBody>
          <a:bodyPr anchor="b"/>
          <a:p>
            <a:pPr algn="l"/>
            <a:r>
              <a:rPr lang="en-US" altLang="zh-CN" sz="3000" b="1" dirty="0">
                <a:ln/>
                <a:solidFill>
                  <a:schemeClr val="tx1"/>
                </a:solidFill>
                <a:effectLst/>
              </a:rPr>
              <a:t>&lt;nav&gt;</a:t>
            </a:r>
            <a:r>
              <a:rPr lang="zh-CN" altLang="zh-CN" sz="3000" b="1" dirty="0">
                <a:ln/>
                <a:solidFill>
                  <a:schemeClr val="tx1"/>
                </a:solidFill>
                <a:effectLst/>
              </a:rPr>
              <a:t>应用</a:t>
            </a:r>
            <a:r>
              <a:rPr lang="zh-CN" altLang="en-US" sz="3000" b="1" dirty="0">
                <a:ln/>
                <a:solidFill>
                  <a:schemeClr val="tx1"/>
                </a:solidFill>
                <a:effectLst/>
              </a:rPr>
              <a:t>示例：</a:t>
            </a:r>
            <a:endParaRPr lang="zh-CN" altLang="en-US" sz="3000" b="1" dirty="0">
              <a:ln/>
              <a:solidFill>
                <a:schemeClr val="tx1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015" y="2811780"/>
            <a:ext cx="6907530" cy="147955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81050" y="4742180"/>
            <a:ext cx="7042150" cy="144970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179070" y="777875"/>
            <a:ext cx="8760460" cy="5516245"/>
          </a:xfrm>
        </p:spPr>
        <p:txBody>
          <a:bodyPr anchor="t"/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/>
              <a:t>作用</a:t>
            </a:r>
            <a:endParaRPr lang="zh-CN" altLang="en-US" sz="3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800" b="1" dirty="0"/>
              <a:t>  </a:t>
            </a:r>
            <a:r>
              <a:rPr lang="en-US" altLang="zh-CN" sz="2800" b="1" dirty="0">
                <a:solidFill>
                  <a:schemeClr val="accent6">
                    <a:lumMod val="10000"/>
                  </a:schemeClr>
                </a:solidFill>
              </a:rPr>
              <a:t>&lt;</a:t>
            </a:r>
            <a:r>
              <a:rPr lang="en-US" sz="2700" b="1" dirty="0">
                <a:solidFill>
                  <a:srgbClr val="000000"/>
                </a:solidFill>
              </a:rPr>
              <a:t>a</a:t>
            </a:r>
            <a:r>
              <a:rPr sz="2700" b="1" dirty="0">
                <a:solidFill>
                  <a:srgbClr val="000000"/>
                </a:solidFill>
              </a:rPr>
              <a:t>side</a:t>
            </a:r>
            <a:r>
              <a:rPr lang="en-US" sz="2700" b="1" dirty="0">
                <a:solidFill>
                  <a:srgbClr val="000000"/>
                </a:solidFill>
              </a:rPr>
              <a:t>&gt;</a:t>
            </a:r>
            <a:r>
              <a:rPr sz="2700" b="1" dirty="0">
                <a:solidFill>
                  <a:srgbClr val="000000"/>
                </a:solidFill>
              </a:rPr>
              <a:t>用于定义当前页面或当前文章的附属信息部 </a:t>
            </a:r>
            <a:endParaRPr sz="2700" b="1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sz="2700" b="1" dirty="0">
                <a:solidFill>
                  <a:srgbClr val="000000"/>
                </a:solidFill>
              </a:rPr>
              <a:t>  分，可以包含与当前页面或主要内容相关的引用、侧边 </a:t>
            </a:r>
            <a:endParaRPr sz="2700" b="1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sz="2700" b="1" dirty="0">
                <a:solidFill>
                  <a:srgbClr val="000000"/>
                </a:solidFill>
              </a:rPr>
              <a:t>  栏、广告、导航条等内容，</a:t>
            </a:r>
            <a:r>
              <a:rPr lang="zh-CN" sz="2700" b="1" dirty="0">
                <a:solidFill>
                  <a:srgbClr val="000000"/>
                </a:solidFill>
              </a:rPr>
              <a:t>通常作为</a:t>
            </a:r>
            <a:r>
              <a:rPr sz="2700" b="1" dirty="0">
                <a:solidFill>
                  <a:srgbClr val="000000"/>
                </a:solidFill>
              </a:rPr>
              <a:t>侧边栏内容。</a:t>
            </a:r>
            <a:endParaRPr lang="zh-CN" altLang="en-US" sz="2700" b="1" dirty="0">
              <a:solidFill>
                <a:srgbClr val="000000"/>
              </a:solidFill>
            </a:endParaRPr>
          </a:p>
          <a:p>
            <a:pPr>
              <a:spcAft>
                <a:spcPct val="25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/>
              <a:t>基本语法</a:t>
            </a:r>
            <a:endParaRPr lang="zh-CN" altLang="en-US" sz="3000" b="1" dirty="0"/>
          </a:p>
          <a:p>
            <a:pPr marL="990600" lvl="1" indent="-533400">
              <a:spcBef>
                <a:spcPts val="0"/>
              </a:spcBef>
              <a:buClr>
                <a:srgbClr val="FFFFCC"/>
              </a:buClr>
              <a:buNone/>
            </a:pPr>
            <a:r>
              <a:rPr b="1">
                <a:solidFill>
                  <a:srgbClr val="000000"/>
                </a:solidFill>
              </a:rPr>
              <a:t>&lt;aside&gt;</a:t>
            </a:r>
            <a:r>
              <a:rPr lang="zh-CN" b="1">
                <a:solidFill>
                  <a:srgbClr val="000000"/>
                </a:solidFill>
              </a:rPr>
              <a:t>侧边栏内容</a:t>
            </a:r>
            <a:r>
              <a:rPr b="1">
                <a:solidFill>
                  <a:srgbClr val="000000"/>
                </a:solidFill>
              </a:rPr>
              <a:t>&lt;/aside&gt;</a:t>
            </a:r>
            <a:endParaRPr b="1">
              <a:solidFill>
                <a:srgbClr val="000000"/>
              </a:solidFill>
            </a:endParaRPr>
          </a:p>
          <a:p>
            <a:pPr>
              <a:spcBef>
                <a:spcPct val="25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0482" name="标题 403458"/>
          <p:cNvSpPr>
            <a:spLocks noGrp="1"/>
          </p:cNvSpPr>
          <p:nvPr>
            <p:ph type="title"/>
          </p:nvPr>
        </p:nvSpPr>
        <p:spPr>
          <a:xfrm>
            <a:off x="29210" y="181293"/>
            <a:ext cx="8291513" cy="431800"/>
          </a:xfrm>
        </p:spPr>
        <p:txBody>
          <a:bodyPr wrap="square" lIns="91440" tIns="45720" rIns="91440" bIns="45720" anchor="ctr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5. &lt;aside&gt;标签</a:t>
            </a:r>
            <a:endParaRPr lang="zh-CN" altLang="zh-CN" sz="3600" b="1" dirty="0">
              <a:solidFill>
                <a:srgbClr val="003366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对象 7"/>
          <p:cNvGraphicFramePr/>
          <p:nvPr/>
        </p:nvGraphicFramePr>
        <p:xfrm>
          <a:off x="186055" y="836930"/>
          <a:ext cx="8771255" cy="568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8382000" imgH="4305300" progId="Paint.Picture">
                  <p:embed/>
                </p:oleObj>
              </mc:Choice>
              <mc:Fallback>
                <p:oleObj name="" r:id="rId1" imgW="8382000" imgH="43053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055" y="836930"/>
                        <a:ext cx="8771255" cy="5688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96520" y="0"/>
            <a:ext cx="8601710" cy="735330"/>
          </a:xfrm>
        </p:spPr>
        <p:txBody>
          <a:bodyPr anchor="b"/>
          <a:p>
            <a:pPr algn="l"/>
            <a:r>
              <a:rPr lang="en-US" altLang="zh-CN" sz="3000" b="1" dirty="0">
                <a:ln/>
                <a:solidFill>
                  <a:schemeClr val="tx1"/>
                </a:solidFill>
                <a:effectLst/>
              </a:rPr>
              <a:t>&lt;aside&gt;</a:t>
            </a:r>
            <a:r>
              <a:rPr lang="zh-CN" altLang="zh-CN" sz="3000" b="1" dirty="0">
                <a:ln/>
                <a:solidFill>
                  <a:schemeClr val="tx1"/>
                </a:solidFill>
                <a:effectLst/>
              </a:rPr>
              <a:t>应用</a:t>
            </a:r>
            <a:r>
              <a:rPr lang="zh-CN" altLang="en-US" sz="3000" b="1" dirty="0">
                <a:ln/>
                <a:solidFill>
                  <a:schemeClr val="tx1"/>
                </a:solidFill>
                <a:effectLst/>
              </a:rPr>
              <a:t>示例：</a:t>
            </a:r>
            <a:endParaRPr lang="zh-CN" altLang="en-US" sz="3000" b="1" dirty="0">
              <a:ln/>
              <a:solidFill>
                <a:schemeClr val="tx1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3220" y="3207385"/>
            <a:ext cx="8599170" cy="246824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698" name="内容占位符 413697"/>
          <p:cNvSpPr>
            <a:spLocks noGrp="1"/>
          </p:cNvSpPr>
          <p:nvPr>
            <p:ph idx="1"/>
          </p:nvPr>
        </p:nvSpPr>
        <p:spPr>
          <a:xfrm>
            <a:off x="53340" y="713105"/>
            <a:ext cx="9036685" cy="5431155"/>
          </a:xfrm>
        </p:spPr>
        <p:txBody>
          <a:bodyPr anchor="t"/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/>
              <a:t>作用</a:t>
            </a:r>
            <a:endParaRPr lang="zh-CN" altLang="en-US" sz="3000" dirty="0"/>
          </a:p>
          <a:p>
            <a:pPr marL="0" indent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700" b="1" dirty="0"/>
              <a:t>  </a:t>
            </a:r>
            <a:r>
              <a:rPr lang="en-US" altLang="zh-CN" sz="2700" b="1" dirty="0">
                <a:solidFill>
                  <a:schemeClr val="accent6">
                    <a:lumMod val="10000"/>
                  </a:schemeClr>
                </a:solidFill>
              </a:rPr>
              <a:t>&lt;</a:t>
            </a:r>
            <a:r>
              <a:rPr sz="2700" b="1" dirty="0">
                <a:solidFill>
                  <a:srgbClr val="000000"/>
                </a:solidFill>
              </a:rPr>
              <a:t>footer</a:t>
            </a:r>
            <a:r>
              <a:rPr lang="en-US" sz="2700" b="1" dirty="0">
                <a:solidFill>
                  <a:srgbClr val="000000"/>
                </a:solidFill>
              </a:rPr>
              <a:t>&gt;</a:t>
            </a:r>
            <a:r>
              <a:rPr sz="2700" b="1" dirty="0">
                <a:solidFill>
                  <a:srgbClr val="000000"/>
                </a:solidFill>
              </a:rPr>
              <a:t>主要用于为页面或某篇文章定义脚注内容，</a:t>
            </a:r>
            <a:endParaRPr sz="2700" b="1" dirty="0">
              <a:solidFill>
                <a:srgbClr val="000000"/>
              </a:solidFill>
            </a:endParaRPr>
          </a:p>
          <a:p>
            <a:pPr marL="0" indent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sz="2700" b="1" dirty="0">
                <a:solidFill>
                  <a:srgbClr val="000000"/>
                </a:solidFill>
              </a:rPr>
              <a:t>  包括文章的版权信息、</a:t>
            </a:r>
            <a:r>
              <a:rPr lang="zh-CN" sz="2700" b="1" dirty="0">
                <a:solidFill>
                  <a:srgbClr val="000000"/>
                </a:solidFill>
              </a:rPr>
              <a:t>网络备案号、</a:t>
            </a:r>
            <a:r>
              <a:rPr sz="2700" b="1" dirty="0">
                <a:solidFill>
                  <a:srgbClr val="000000"/>
                </a:solidFill>
              </a:rPr>
              <a:t>作者联系方式</a:t>
            </a:r>
            <a:r>
              <a:rPr lang="zh-CN" sz="2700" b="1" dirty="0">
                <a:solidFill>
                  <a:srgbClr val="000000"/>
                </a:solidFill>
              </a:rPr>
              <a:t>、链</a:t>
            </a:r>
            <a:endParaRPr lang="zh-CN" sz="2700" b="1" dirty="0">
              <a:solidFill>
                <a:srgbClr val="000000"/>
              </a:solidFill>
            </a:endParaRPr>
          </a:p>
          <a:p>
            <a:pPr marL="0" indent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sz="2700" b="1" dirty="0">
                <a:solidFill>
                  <a:srgbClr val="000000"/>
                </a:solidFill>
              </a:rPr>
              <a:t>  接</a:t>
            </a:r>
            <a:r>
              <a:rPr sz="2700" b="1" dirty="0">
                <a:solidFill>
                  <a:srgbClr val="000000"/>
                </a:solidFill>
              </a:rPr>
              <a:t>等内容，一个页面可以包含多个footer元素</a:t>
            </a:r>
            <a:r>
              <a:rPr lang="zh-CN" altLang="en-US" sz="2700" b="1" dirty="0">
                <a:solidFill>
                  <a:srgbClr val="000000"/>
                </a:solidFill>
              </a:rPr>
              <a:t>。</a:t>
            </a:r>
            <a:endParaRPr lang="zh-CN" altLang="en-US" sz="2700" b="1" dirty="0">
              <a:solidFill>
                <a:srgbClr val="000000"/>
              </a:solidFill>
            </a:endParaRPr>
          </a:p>
          <a:p>
            <a:pPr>
              <a:spcAft>
                <a:spcPct val="25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/>
              <a:t>基本语法</a:t>
            </a:r>
            <a:endParaRPr lang="zh-CN" altLang="en-US" sz="3000" b="1" dirty="0"/>
          </a:p>
          <a:p>
            <a:pPr marL="990600" lvl="1" indent="-533400">
              <a:spcBef>
                <a:spcPts val="0"/>
              </a:spcBef>
              <a:buClr>
                <a:srgbClr val="FFFFCC"/>
              </a:buClr>
              <a:buNone/>
            </a:pPr>
            <a:r>
              <a:rPr sz="2700" b="1">
                <a:solidFill>
                  <a:srgbClr val="000000"/>
                </a:solidFill>
              </a:rPr>
              <a:t>&lt;footer&gt;脚注内容&lt;/footer&gt;</a:t>
            </a:r>
            <a:endParaRPr sz="2700" b="1">
              <a:solidFill>
                <a:srgbClr val="000000"/>
              </a:solidFill>
            </a:endParaRPr>
          </a:p>
          <a:p>
            <a:pPr>
              <a:spcAft>
                <a:spcPct val="250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700" b="1" dirty="0">
                <a:sym typeface="+mn-ea"/>
              </a:rPr>
              <a:t>语法解释</a:t>
            </a:r>
            <a:endParaRPr lang="zh-CN" altLang="en-US" sz="2700" b="1" dirty="0">
              <a:sym typeface="+mn-ea"/>
            </a:endParaRPr>
          </a:p>
          <a:p>
            <a:pPr marL="485775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ü"/>
            </a:pPr>
            <a:r>
              <a:rPr lang="en-US" altLang="zh-CN" sz="2700" b="1">
                <a:solidFill>
                  <a:srgbClr val="000000"/>
                </a:solidFill>
                <a:sym typeface="+mn-ea"/>
              </a:rPr>
              <a:t>&lt;footer&gt;</a:t>
            </a:r>
            <a:r>
              <a:rPr lang="zh-CN" altLang="zh-CN" sz="2700" b="1">
                <a:solidFill>
                  <a:srgbClr val="000000"/>
                </a:solidFill>
                <a:sym typeface="+mn-ea"/>
              </a:rPr>
              <a:t>标签可以用于创建网页或者任何一块元素的尾部</a:t>
            </a:r>
            <a:endParaRPr lang="zh-CN" sz="2700" b="1">
              <a:solidFill>
                <a:srgbClr val="000000"/>
              </a:solidFill>
              <a:sym typeface="+mn-ea"/>
            </a:endParaRPr>
          </a:p>
          <a:p>
            <a:pPr marL="485775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ü"/>
            </a:pPr>
            <a:r>
              <a:rPr lang="zh-CN" sz="2700" b="1">
                <a:solidFill>
                  <a:srgbClr val="000000"/>
                </a:solidFill>
                <a:sym typeface="+mn-ea"/>
              </a:rPr>
              <a:t>一个</a:t>
            </a:r>
            <a:r>
              <a:rPr lang="en-US" altLang="zh-CN" sz="2700" b="1">
                <a:solidFill>
                  <a:srgbClr val="000000"/>
                </a:solidFill>
                <a:sym typeface="+mn-ea"/>
              </a:rPr>
              <a:t>HTML</a:t>
            </a:r>
            <a:r>
              <a:rPr lang="zh-CN" altLang="en-US" sz="2700" b="1">
                <a:solidFill>
                  <a:srgbClr val="000000"/>
                </a:solidFill>
                <a:sym typeface="+mn-ea"/>
              </a:rPr>
              <a:t>页面中，</a:t>
            </a:r>
            <a:r>
              <a:rPr sz="2700" b="1">
                <a:solidFill>
                  <a:srgbClr val="000000"/>
                </a:solidFill>
                <a:sym typeface="+mn-ea"/>
              </a:rPr>
              <a:t>&lt;footer&gt;</a:t>
            </a:r>
            <a:r>
              <a:rPr lang="zh-CN" sz="2700" b="1">
                <a:solidFill>
                  <a:srgbClr val="000000"/>
                </a:solidFill>
                <a:sym typeface="+mn-ea"/>
              </a:rPr>
              <a:t>标签的出现没有限制</a:t>
            </a:r>
            <a:endParaRPr lang="zh-CN" sz="2700" b="1">
              <a:solidFill>
                <a:srgbClr val="000000"/>
              </a:solidFill>
              <a:sym typeface="+mn-ea"/>
            </a:endParaRPr>
          </a:p>
          <a:p>
            <a:pPr marL="485775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ü"/>
            </a:pPr>
            <a:r>
              <a:rPr lang="en-US" altLang="zh-CN" sz="2700" b="1">
                <a:solidFill>
                  <a:srgbClr val="000000"/>
                </a:solidFill>
                <a:sym typeface="+mn-ea"/>
              </a:rPr>
              <a:t>&lt;footer&gt;</a:t>
            </a:r>
            <a:r>
              <a:rPr lang="zh-CN" altLang="zh-CN" sz="2700" b="1">
                <a:solidFill>
                  <a:srgbClr val="000000"/>
                </a:solidFill>
                <a:sym typeface="+mn-ea"/>
              </a:rPr>
              <a:t>标签不能嵌套</a:t>
            </a:r>
            <a:r>
              <a:rPr lang="en-US" altLang="zh-CN" sz="2700" b="1">
                <a:solidFill>
                  <a:srgbClr val="000000"/>
                </a:solidFill>
                <a:sym typeface="+mn-ea"/>
              </a:rPr>
              <a:t>&lt;header&gt;</a:t>
            </a:r>
            <a:r>
              <a:rPr lang="zh-CN" altLang="en-US" sz="2700" b="1">
                <a:solidFill>
                  <a:srgbClr val="000000"/>
                </a:solidFill>
                <a:sym typeface="+mn-ea"/>
              </a:rPr>
              <a:t>或者</a:t>
            </a:r>
            <a:r>
              <a:rPr lang="en-US" altLang="zh-CN" sz="2700" b="1">
                <a:solidFill>
                  <a:srgbClr val="000000"/>
                </a:solidFill>
                <a:sym typeface="+mn-ea"/>
              </a:rPr>
              <a:t>&lt;footer&gt;</a:t>
            </a:r>
            <a:endParaRPr sz="2700" b="1">
              <a:solidFill>
                <a:srgbClr val="000000"/>
              </a:solidFill>
              <a:sym typeface="+mn-ea"/>
            </a:endParaRPr>
          </a:p>
          <a:p>
            <a:pPr marL="142875" inden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None/>
            </a:pPr>
            <a:endParaRPr lang="zh-CN" altLang="en-US" sz="27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20482" name="标题 403458"/>
          <p:cNvSpPr>
            <a:spLocks noGrp="1"/>
          </p:cNvSpPr>
          <p:nvPr>
            <p:ph type="title"/>
          </p:nvPr>
        </p:nvSpPr>
        <p:spPr>
          <a:xfrm>
            <a:off x="29210" y="181293"/>
            <a:ext cx="8291513" cy="431800"/>
          </a:xfrm>
        </p:spPr>
        <p:txBody>
          <a:bodyPr wrap="square" lIns="91440" tIns="45720" rIns="91440" bIns="45720" anchor="ctr"/>
          <a:p>
            <a:pPr algn="l">
              <a:buClrTx/>
              <a:buSzTx/>
              <a:buFontTx/>
            </a:pPr>
            <a:r>
              <a:rPr lang="en-US" altLang="zh-CN" sz="3300" b="1" dirty="0">
                <a:solidFill>
                  <a:srgbClr val="003366"/>
                </a:solidFill>
                <a:effectLst/>
              </a:rPr>
              <a:t>6. &lt;footer&gt;标签</a:t>
            </a:r>
            <a:endParaRPr lang="en-US" altLang="zh-CN" sz="3300" b="1" dirty="0">
              <a:solidFill>
                <a:srgbClr val="003366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251905"/>
          <p:cNvSpPr>
            <a:spLocks noGrp="1"/>
          </p:cNvSpPr>
          <p:nvPr>
            <p:ph type="title"/>
          </p:nvPr>
        </p:nvSpPr>
        <p:spPr>
          <a:xfrm>
            <a:off x="0" y="66040"/>
            <a:ext cx="8229600" cy="641350"/>
          </a:xfrm>
        </p:spPr>
        <p:txBody>
          <a:bodyPr anchor="b"/>
          <a:p>
            <a:pPr algn="l">
              <a:buClrTx/>
              <a:buSzTx/>
              <a:buFontTx/>
            </a:pPr>
            <a:r>
              <a:rPr lang="en-US" altLang="zh-CN" sz="3300" b="1" dirty="0">
                <a:solidFill>
                  <a:schemeClr val="accent6">
                    <a:lumMod val="10000"/>
                  </a:schemeClr>
                </a:solidFill>
                <a:effectLst/>
                <a:sym typeface="+mn-ea"/>
              </a:rPr>
              <a:t>1. &lt;p&gt;标签</a:t>
            </a:r>
            <a:endParaRPr lang="en-US" altLang="zh-CN" sz="3300" b="1" dirty="0">
              <a:solidFill>
                <a:schemeClr val="accent6">
                  <a:lumMod val="10000"/>
                </a:schemeClr>
              </a:solidFill>
              <a:effectLst/>
            </a:endParaRPr>
          </a:p>
        </p:txBody>
      </p:sp>
      <p:sp>
        <p:nvSpPr>
          <p:cNvPr id="252931" name="文本占位符 252930"/>
          <p:cNvSpPr>
            <a:spLocks noGrp="1"/>
          </p:cNvSpPr>
          <p:nvPr/>
        </p:nvSpPr>
        <p:spPr>
          <a:xfrm>
            <a:off x="15875" y="707390"/>
            <a:ext cx="9128125" cy="4724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sym typeface="+mn-ea"/>
              </a:rPr>
              <a:t>&lt;p&gt;</a:t>
            </a:r>
            <a:r>
              <a:rPr lang="zh-CN" altLang="zh-CN" sz="2800" b="1" dirty="0">
                <a:sym typeface="+mn-ea"/>
              </a:rPr>
              <a:t>标签用于设置段落。</a:t>
            </a:r>
            <a:r>
              <a:rPr lang="zh-CN" altLang="en-US" sz="2800" b="1" dirty="0">
                <a:sym typeface="+mn-ea"/>
              </a:rPr>
              <a:t>所谓段落，指得是一段格式上统一的文本，</a:t>
            </a:r>
            <a:r>
              <a:rPr lang="zh-CN" altLang="en-US" sz="2800" b="1" strike="noStrike" noProof="1" dirty="0"/>
              <a:t>是文章中最基本的单位，内容具有相对完整的意思。</a:t>
            </a:r>
            <a:endParaRPr lang="zh-CN" altLang="en-US" sz="2800" b="1" strike="noStrike" noProof="1" dirty="0"/>
          </a:p>
          <a:p>
            <a:pPr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设置语法</a:t>
            </a:r>
            <a:endParaRPr lang="zh-CN" altLang="en-US" sz="2800" b="1" strike="noStrike" noProof="1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b="1">
                <a:solidFill>
                  <a:srgbClr val="000000"/>
                </a:solidFill>
                <a:sym typeface="+mn-ea"/>
              </a:rPr>
              <a:t>   </a:t>
            </a:r>
            <a:r>
              <a:rPr lang="en-US" altLang="zh-CN" sz="2600" b="1">
                <a:solidFill>
                  <a:srgbClr val="000000"/>
                </a:solidFill>
                <a:sym typeface="+mn-ea"/>
              </a:rPr>
              <a:t>&lt;p&gt;</a:t>
            </a:r>
            <a:r>
              <a:rPr lang="en-US" altLang="zh-CN" sz="2600" b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…</a:t>
            </a:r>
            <a:r>
              <a:rPr lang="en-US" altLang="zh-CN" sz="2600" b="1">
                <a:solidFill>
                  <a:srgbClr val="000000"/>
                </a:solidFill>
                <a:sym typeface="+mn-ea"/>
              </a:rPr>
              <a:t>&lt;/p&gt;</a:t>
            </a:r>
            <a:endParaRPr lang="en-US" altLang="zh-CN" sz="2600" b="1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b="1">
                <a:solidFill>
                  <a:srgbClr val="000000"/>
                </a:solidFill>
                <a:sym typeface="+mn-ea"/>
              </a:rPr>
              <a:t>   &lt;p align="left|center|right"&gt;</a:t>
            </a:r>
            <a:r>
              <a:rPr lang="en-US" altLang="zh-CN" sz="2600" b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…</a:t>
            </a:r>
            <a:r>
              <a:rPr lang="en-US" altLang="zh-CN" sz="2600" b="1">
                <a:solidFill>
                  <a:srgbClr val="000000"/>
                </a:solidFill>
                <a:sym typeface="+mn-ea"/>
              </a:rPr>
              <a:t>&lt;/p&gt;</a:t>
            </a:r>
            <a:endParaRPr lang="en-US" altLang="zh-CN" sz="2600" b="1" strike="noStrike" noProof="1" dirty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b="1" strike="noStrike" noProof="1" dirty="0"/>
              <a:t>语法说明：</a:t>
            </a:r>
            <a:endParaRPr lang="zh-CN" altLang="en-US" sz="2800" b="1" strike="noStrike" noProof="1" dirty="0"/>
          </a:p>
          <a:p>
            <a:pPr marL="0" indent="0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3000" b="1" strike="noStrike" noProof="1" dirty="0">
                <a:solidFill>
                  <a:srgbClr val="000000"/>
                </a:solidFill>
              </a:rPr>
              <a:t>  </a:t>
            </a:r>
            <a:r>
              <a:rPr lang="zh-CN" altLang="en-US" sz="2600" b="1" strike="noStrike" noProof="1" dirty="0">
                <a:solidFill>
                  <a:srgbClr val="000000"/>
                </a:solidFill>
              </a:rPr>
              <a:t>段落从</a:t>
            </a:r>
            <a:r>
              <a:rPr lang="en-US" altLang="zh-CN" sz="2600" b="1" strike="noStrike" noProof="1" dirty="0">
                <a:solidFill>
                  <a:srgbClr val="000000"/>
                </a:solidFill>
              </a:rPr>
              <a:t>&lt;p&gt;</a:t>
            </a:r>
            <a:r>
              <a:rPr lang="zh-CN" altLang="zh-CN" sz="2600" b="1" strike="noStrike" noProof="1" dirty="0">
                <a:solidFill>
                  <a:srgbClr val="000000"/>
                </a:solidFill>
              </a:rPr>
              <a:t>开始创建，到</a:t>
            </a:r>
            <a:r>
              <a:rPr lang="en-US" altLang="zh-CN" sz="2600" b="1" strike="noStrike" noProof="1" dirty="0">
                <a:solidFill>
                  <a:srgbClr val="000000"/>
                </a:solidFill>
              </a:rPr>
              <a:t>&lt;/p&gt;</a:t>
            </a:r>
            <a:r>
              <a:rPr lang="zh-CN" altLang="zh-CN" sz="2600" b="1" strike="noStrike" noProof="1" dirty="0">
                <a:solidFill>
                  <a:srgbClr val="000000"/>
                </a:solidFill>
              </a:rPr>
              <a:t>结束。默认情况下，创建的段落同时与下、下文产生一个空行。</a:t>
            </a:r>
            <a:r>
              <a:rPr lang="en-US" altLang="zh-CN" sz="2600" b="1" strike="noStrike" noProof="1" dirty="0">
                <a:solidFill>
                  <a:srgbClr val="000000"/>
                </a:solidFill>
              </a:rPr>
              <a:t>align</a:t>
            </a:r>
            <a:r>
              <a:rPr lang="zh-CN" altLang="zh-CN" sz="2600" b="1" strike="noStrike" noProof="1" dirty="0">
                <a:solidFill>
                  <a:srgbClr val="000000"/>
                </a:solidFill>
              </a:rPr>
              <a:t>属性设置段落相对于父窗口的水平对齐方式，可取</a:t>
            </a:r>
            <a:r>
              <a:rPr lang="en-US" altLang="zh-CN" sz="2600" b="1" strike="noStrike" noProof="1" dirty="0">
                <a:solidFill>
                  <a:srgbClr val="000000"/>
                </a:solidFill>
              </a:rPr>
              <a:t>left(</a:t>
            </a:r>
            <a:r>
              <a:rPr lang="zh-CN" altLang="en-US" sz="2600" b="1" strike="noStrike" noProof="1" dirty="0">
                <a:solidFill>
                  <a:srgbClr val="000000"/>
                </a:solidFill>
              </a:rPr>
              <a:t>默认值</a:t>
            </a:r>
            <a:r>
              <a:rPr lang="en-US" altLang="zh-CN" sz="2600" b="1" strike="noStrike" noProof="1" dirty="0">
                <a:solidFill>
                  <a:srgbClr val="000000"/>
                </a:solidFill>
              </a:rPr>
              <a:t>)</a:t>
            </a:r>
            <a:r>
              <a:rPr lang="zh-CN" altLang="zh-CN" sz="2600" b="1" strike="noStrike" noProof="1" dirty="0">
                <a:solidFill>
                  <a:srgbClr val="000000"/>
                </a:solidFill>
              </a:rPr>
              <a:t>、</a:t>
            </a:r>
            <a:r>
              <a:rPr lang="en-US" altLang="zh-CN" sz="2600" b="1" strike="noStrike" noProof="1" dirty="0">
                <a:solidFill>
                  <a:srgbClr val="000000"/>
                </a:solidFill>
              </a:rPr>
              <a:t>center</a:t>
            </a:r>
            <a:r>
              <a:rPr lang="zh-CN" altLang="zh-CN" sz="2600" b="1" strike="noStrike" noProof="1" dirty="0">
                <a:solidFill>
                  <a:srgbClr val="000000"/>
                </a:solidFill>
              </a:rPr>
              <a:t>和</a:t>
            </a:r>
            <a:r>
              <a:rPr lang="en-US" altLang="zh-CN" sz="2600" b="1" strike="noStrike" noProof="1" dirty="0">
                <a:solidFill>
                  <a:srgbClr val="000000"/>
                </a:solidFill>
              </a:rPr>
              <a:t>right</a:t>
            </a:r>
            <a:r>
              <a:rPr lang="zh-CN" altLang="en-US" sz="2600" b="1" strike="noStrike" noProof="1" dirty="0">
                <a:solidFill>
                  <a:srgbClr val="000000"/>
                </a:solidFill>
              </a:rPr>
              <a:t>三个值</a:t>
            </a:r>
            <a:r>
              <a:rPr lang="zh-CN" altLang="zh-CN" sz="2600" b="1" strike="noStrike" noProof="1" dirty="0">
                <a:solidFill>
                  <a:srgbClr val="000000"/>
                </a:solidFill>
              </a:rPr>
              <a:t>。</a:t>
            </a:r>
            <a:endParaRPr lang="zh-CN" altLang="en-US" sz="2600" b="1" strike="noStrike" noProof="1">
              <a:solidFill>
                <a:schemeClr val="tx2"/>
              </a:solidFill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3622675" y="1998345"/>
            <a:ext cx="2594610" cy="993140"/>
          </a:xfrm>
          <a:prstGeom prst="cloudCallout">
            <a:avLst>
              <a:gd name="adj1" fmla="val -38766"/>
              <a:gd name="adj2" fmla="val 101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6">
                    <a:lumMod val="10000"/>
                  </a:schemeClr>
                </a:solidFill>
              </a:rPr>
              <a:t>建议使用</a:t>
            </a:r>
            <a:r>
              <a:rPr lang="en-US" altLang="zh-CN">
                <a:solidFill>
                  <a:schemeClr val="accent6">
                    <a:lumMod val="10000"/>
                  </a:schemeClr>
                </a:solidFill>
              </a:rPr>
              <a:t>CSS</a:t>
            </a:r>
            <a:r>
              <a:rPr lang="zh-CN" altLang="en-US">
                <a:solidFill>
                  <a:schemeClr val="accent6">
                    <a:lumMod val="10000"/>
                  </a:schemeClr>
                </a:solidFill>
              </a:rPr>
              <a:t>设置水平对齐</a:t>
            </a:r>
            <a:endParaRPr lang="zh-CN" altLang="en-US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9050" y="782955"/>
          <a:ext cx="9128760" cy="602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934700" imgH="4095750" progId="Paint.Picture">
                  <p:embed/>
                </p:oleObj>
              </mc:Choice>
              <mc:Fallback>
                <p:oleObj name="" r:id="rId1" imgW="10934700" imgH="40957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" y="782955"/>
                        <a:ext cx="9128760" cy="6023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19050" y="0"/>
            <a:ext cx="8679180" cy="727075"/>
          </a:xfrm>
        </p:spPr>
        <p:txBody>
          <a:bodyPr anchor="b"/>
          <a:p>
            <a:pPr algn="l"/>
            <a:r>
              <a:rPr lang="en-US" altLang="zh-CN" sz="3000" b="1" dirty="0">
                <a:ln/>
                <a:solidFill>
                  <a:schemeClr val="tx1"/>
                </a:solidFill>
                <a:effectLst/>
              </a:rPr>
              <a:t>&lt;footer&gt;</a:t>
            </a:r>
            <a:r>
              <a:rPr lang="zh-CN" altLang="zh-CN" sz="3000" b="1" dirty="0">
                <a:ln/>
                <a:solidFill>
                  <a:schemeClr val="tx1"/>
                </a:solidFill>
                <a:effectLst/>
              </a:rPr>
              <a:t>应用</a:t>
            </a:r>
            <a:r>
              <a:rPr lang="zh-CN" altLang="en-US" sz="3000" b="1" dirty="0">
                <a:ln/>
                <a:solidFill>
                  <a:schemeClr val="tx1"/>
                </a:solidFill>
                <a:effectLst/>
              </a:rPr>
              <a:t>示例：</a:t>
            </a:r>
            <a:endParaRPr lang="zh-CN" altLang="en-US" sz="3000" b="1" dirty="0">
              <a:ln/>
              <a:solidFill>
                <a:schemeClr val="tx1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640" y="3484880"/>
            <a:ext cx="8980170" cy="259651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251905"/>
          <p:cNvSpPr>
            <a:spLocks noGrp="1"/>
          </p:cNvSpPr>
          <p:nvPr>
            <p:ph type="title"/>
          </p:nvPr>
        </p:nvSpPr>
        <p:spPr>
          <a:xfrm>
            <a:off x="0" y="66040"/>
            <a:ext cx="8229600" cy="641350"/>
          </a:xfrm>
        </p:spPr>
        <p:txBody>
          <a:bodyPr anchor="b"/>
          <a:p>
            <a:pPr algn="l">
              <a:buClrTx/>
              <a:buSzTx/>
              <a:buFontTx/>
            </a:pPr>
            <a:r>
              <a:rPr lang="en-US" altLang="zh-CN" sz="3300" b="1" dirty="0">
                <a:solidFill>
                  <a:schemeClr val="accent6">
                    <a:lumMod val="10000"/>
                  </a:schemeClr>
                </a:solidFill>
                <a:effectLst/>
                <a:sym typeface="+mn-ea"/>
              </a:rPr>
              <a:t>2. &lt;br&gt;标签</a:t>
            </a:r>
            <a:endParaRPr lang="en-US" altLang="zh-CN" sz="3300" b="1" dirty="0">
              <a:solidFill>
                <a:schemeClr val="accent6">
                  <a:lumMod val="10000"/>
                </a:schemeClr>
              </a:solidFill>
              <a:effectLst/>
              <a:sym typeface="+mn-ea"/>
            </a:endParaRPr>
          </a:p>
        </p:txBody>
      </p:sp>
      <p:sp>
        <p:nvSpPr>
          <p:cNvPr id="252931" name="文本占位符 252930"/>
          <p:cNvSpPr>
            <a:spLocks noGrp="1"/>
          </p:cNvSpPr>
          <p:nvPr/>
        </p:nvSpPr>
        <p:spPr>
          <a:xfrm>
            <a:off x="-25400" y="829945"/>
            <a:ext cx="9128125" cy="4724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sym typeface="+mn-ea"/>
              </a:rPr>
              <a:t>&lt;br&gt;</a:t>
            </a:r>
            <a:r>
              <a:rPr lang="zh-CN" altLang="zh-CN" sz="2800" b="1" dirty="0">
                <a:sym typeface="+mn-ea"/>
              </a:rPr>
              <a:t>用于在页面中</a:t>
            </a:r>
            <a:r>
              <a:rPr lang="zh-CN" altLang="en-US" sz="2800" b="1" dirty="0">
                <a:sym typeface="+mn-ea"/>
              </a:rPr>
              <a:t>产生一个换行效果</a:t>
            </a:r>
            <a:r>
              <a:rPr lang="zh-CN" altLang="en-US" sz="2800" b="1" strike="noStrike" noProof="1" dirty="0"/>
              <a:t>。</a:t>
            </a:r>
            <a:endParaRPr lang="en-US" altLang="zh-CN" sz="2800" b="1" strike="noStrike" noProof="1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+mn-ea"/>
              </a:rPr>
              <a:t>设置语法</a:t>
            </a:r>
            <a:endParaRPr lang="zh-CN" altLang="en-US" sz="2800" b="1" strike="noStrike" noProof="1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b="1">
                <a:solidFill>
                  <a:srgbClr val="000000"/>
                </a:solidFill>
                <a:sym typeface="+mn-ea"/>
              </a:rPr>
              <a:t>   </a:t>
            </a:r>
            <a:r>
              <a:rPr lang="en-US" altLang="zh-CN" sz="2600" b="1">
                <a:solidFill>
                  <a:srgbClr val="000000"/>
                </a:solidFill>
                <a:sym typeface="+mn-ea"/>
              </a:rPr>
              <a:t>&lt;br&gt;</a:t>
            </a:r>
            <a:r>
              <a:rPr lang="zh-CN" altLang="zh-CN" sz="2600" b="1">
                <a:solidFill>
                  <a:srgbClr val="000000"/>
                </a:solidFill>
                <a:sym typeface="+mn-ea"/>
              </a:rPr>
              <a:t>或 </a:t>
            </a:r>
            <a:r>
              <a:rPr lang="en-US" altLang="zh-CN" sz="2600" b="1">
                <a:solidFill>
                  <a:srgbClr val="000000"/>
                </a:solidFill>
                <a:sym typeface="+mn-ea"/>
              </a:rPr>
              <a:t>&lt;br /&gt;</a:t>
            </a:r>
            <a:endParaRPr lang="en-US" altLang="zh-CN" sz="2600" b="1" strike="noStrike" noProof="1" dirty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b="1" strike="noStrike" noProof="1" dirty="0"/>
              <a:t>语法说明：</a:t>
            </a:r>
            <a:endParaRPr lang="zh-CN" altLang="en-US" sz="2800" b="1" strike="noStrike" noProof="1" dirty="0"/>
          </a:p>
          <a:p>
            <a:pPr marL="0" indent="0"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3000" b="1" strike="noStrike" noProof="1" dirty="0">
                <a:solidFill>
                  <a:srgbClr val="000000"/>
                </a:solidFill>
              </a:rPr>
              <a:t>  </a:t>
            </a:r>
            <a:r>
              <a:rPr lang="en-US" altLang="zh-CN" sz="2600" b="1" strike="noStrike" noProof="1" dirty="0">
                <a:solidFill>
                  <a:srgbClr val="000000"/>
                </a:solidFill>
              </a:rPr>
              <a:t>&lt;br&gt;</a:t>
            </a:r>
            <a:r>
              <a:rPr lang="zh-CN" altLang="zh-CN" sz="2600" b="1" dirty="0">
                <a:solidFill>
                  <a:srgbClr val="000000"/>
                </a:solidFill>
                <a:sym typeface="+mn-ea"/>
              </a:rPr>
              <a:t>是一个单标签，其中</a:t>
            </a:r>
            <a:r>
              <a:rPr lang="zh-CN" altLang="zh-CN" sz="2600" b="1" strike="noStrike" noProof="1" dirty="0">
                <a:solidFill>
                  <a:srgbClr val="000000"/>
                </a:solidFill>
              </a:rPr>
              <a:t>不需要设置任何属性。</a:t>
            </a:r>
            <a:endParaRPr lang="zh-CN" altLang="en-US" sz="2600" b="1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53340" y="868045"/>
          <a:ext cx="9036685" cy="586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029700" imgH="4095750" progId="Paint.Picture">
                  <p:embed/>
                </p:oleObj>
              </mc:Choice>
              <mc:Fallback>
                <p:oleObj name="" r:id="rId1" imgW="9029700" imgH="40957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" y="868045"/>
                        <a:ext cx="9036685" cy="5862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3" name="标题 428033"/>
          <p:cNvSpPr>
            <a:spLocks noGrp="1"/>
          </p:cNvSpPr>
          <p:nvPr>
            <p:ph type="title"/>
          </p:nvPr>
        </p:nvSpPr>
        <p:spPr>
          <a:xfrm>
            <a:off x="53340" y="0"/>
            <a:ext cx="8644890" cy="577215"/>
          </a:xfrm>
        </p:spPr>
        <p:txBody>
          <a:bodyPr anchor="b"/>
          <a:p>
            <a:pPr algn="l"/>
            <a:r>
              <a:rPr lang="zh-CN" altLang="zh-CN" sz="3000" b="1" dirty="0">
                <a:ln/>
                <a:solidFill>
                  <a:schemeClr val="tx1"/>
                </a:solidFill>
                <a:effectLst/>
              </a:rPr>
              <a:t>段落及换行标签应用</a:t>
            </a:r>
            <a:r>
              <a:rPr lang="zh-CN" altLang="en-US" sz="3000" b="1" dirty="0">
                <a:ln/>
                <a:solidFill>
                  <a:schemeClr val="tx1"/>
                </a:solidFill>
                <a:effectLst/>
              </a:rPr>
              <a:t>示例：</a:t>
            </a:r>
            <a:endParaRPr lang="zh-CN" altLang="en-US" sz="3000" b="1" dirty="0">
              <a:ln/>
              <a:solidFill>
                <a:schemeClr val="tx1"/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435" y="577215"/>
            <a:ext cx="4212590" cy="239649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251905"/>
          <p:cNvSpPr>
            <a:spLocks noGrp="1"/>
          </p:cNvSpPr>
          <p:nvPr>
            <p:ph type="title"/>
          </p:nvPr>
        </p:nvSpPr>
        <p:spPr>
          <a:xfrm>
            <a:off x="0" y="66040"/>
            <a:ext cx="8229600" cy="641350"/>
          </a:xfrm>
        </p:spPr>
        <p:txBody>
          <a:bodyPr anchor="b"/>
          <a:p>
            <a:pPr algn="l"/>
            <a:r>
              <a:rPr lang="en-US" altLang="zh-CN" sz="3300" b="1" dirty="0">
                <a:solidFill>
                  <a:schemeClr val="accent6">
                    <a:lumMod val="10000"/>
                  </a:schemeClr>
                </a:solidFill>
                <a:effectLst/>
                <a:sym typeface="+mn-ea"/>
              </a:rPr>
              <a:t>3. </a:t>
            </a:r>
            <a:r>
              <a:rPr lang="zh-CN" altLang="en-US" sz="3300" b="1" dirty="0">
                <a:solidFill>
                  <a:schemeClr val="accent6">
                    <a:lumMod val="10000"/>
                  </a:schemeClr>
                </a:solidFill>
                <a:effectLst/>
                <a:sym typeface="+mn-ea"/>
              </a:rPr>
              <a:t>标题字标签</a:t>
            </a:r>
            <a:endParaRPr lang="zh-CN" altLang="en-US" sz="3300" b="1" dirty="0">
              <a:solidFill>
                <a:schemeClr val="accent6">
                  <a:lumMod val="10000"/>
                </a:schemeClr>
              </a:solidFill>
              <a:effectLst/>
              <a:sym typeface="+mn-ea"/>
            </a:endParaRPr>
          </a:p>
        </p:txBody>
      </p:sp>
      <p:sp>
        <p:nvSpPr>
          <p:cNvPr id="251907" name="文本占位符 251906"/>
          <p:cNvSpPr>
            <a:spLocks noGrp="1"/>
          </p:cNvSpPr>
          <p:nvPr>
            <p:ph type="body" sz="half" idx="1"/>
          </p:nvPr>
        </p:nvSpPr>
        <p:spPr>
          <a:xfrm>
            <a:off x="273050" y="1074420"/>
            <a:ext cx="8625840" cy="4259580"/>
          </a:xfrm>
        </p:spPr>
        <p:txBody>
          <a:bodyPr anchor="t"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800" b="1" dirty="0"/>
              <a:t>所谓标题字就是以某几种</a:t>
            </a:r>
            <a:r>
              <a:rPr lang="zh-CN" altLang="en-US" sz="2800" b="1" dirty="0">
                <a:solidFill>
                  <a:srgbClr val="FF0000"/>
                </a:solidFill>
              </a:rPr>
              <a:t>固定的字号</a:t>
            </a:r>
            <a:r>
              <a:rPr lang="zh-CN" altLang="en-US" sz="2800" b="1" dirty="0"/>
              <a:t>去显示文字，一般用于强调段落要表现的内容或作为文章的标题。</a:t>
            </a:r>
            <a:endParaRPr lang="zh-CN" altLang="en-US" sz="2800" b="1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800" b="1" dirty="0"/>
              <a:t>具有</a:t>
            </a:r>
            <a:r>
              <a:rPr lang="zh-CN" altLang="en-US" sz="2800" b="1" dirty="0">
                <a:solidFill>
                  <a:srgbClr val="FF0000"/>
                </a:solidFill>
              </a:rPr>
              <a:t>加粗显示</a:t>
            </a:r>
            <a:r>
              <a:rPr lang="zh-CN" altLang="en-US" sz="2800" b="1" dirty="0"/>
              <a:t>并</a:t>
            </a:r>
            <a:r>
              <a:rPr lang="zh-CN" altLang="en-US" sz="2800" b="1" dirty="0">
                <a:solidFill>
                  <a:srgbClr val="FF0000"/>
                </a:solidFill>
              </a:rPr>
              <a:t>与下一行产生一空行</a:t>
            </a:r>
            <a:r>
              <a:rPr lang="zh-CN" altLang="en-US" sz="2800" b="1" dirty="0"/>
              <a:t>的特性。</a:t>
            </a:r>
            <a:endParaRPr lang="zh-CN" altLang="en-US" sz="2800" b="1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800" b="1" dirty="0"/>
              <a:t>根据字号的大小分</a:t>
            </a:r>
            <a:r>
              <a:rPr lang="zh-CN" altLang="en-US" sz="2800" b="1" dirty="0">
                <a:solidFill>
                  <a:srgbClr val="FF0000"/>
                </a:solidFill>
              </a:rPr>
              <a:t>为六级</a:t>
            </a:r>
            <a:r>
              <a:rPr lang="zh-CN" altLang="en-US" sz="2800" b="1" dirty="0"/>
              <a:t>，分别用标签</a:t>
            </a:r>
            <a:r>
              <a:rPr lang="en-US" altLang="zh-CN" sz="2800" b="1" dirty="0"/>
              <a:t>H1~H6</a:t>
            </a:r>
            <a:r>
              <a:rPr lang="zh-CN" altLang="en-US" sz="2800" b="1" dirty="0"/>
              <a:t>表示，字号的大小</a:t>
            </a:r>
            <a:r>
              <a:rPr lang="zh-CN" altLang="en-US" sz="2800" b="1" dirty="0">
                <a:solidFill>
                  <a:srgbClr val="FF0000"/>
                </a:solidFill>
              </a:rPr>
              <a:t>随数字增大而递减。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endParaRPr lang="en-US" altLang="zh-CN" sz="2800" b="1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7" name="文本占位符 251906"/>
          <p:cNvSpPr>
            <a:spLocks noGrp="1"/>
          </p:cNvSpPr>
          <p:nvPr>
            <p:ph type="body" sz="half" idx="1"/>
          </p:nvPr>
        </p:nvSpPr>
        <p:spPr>
          <a:xfrm>
            <a:off x="0" y="641350"/>
            <a:ext cx="9144000" cy="4692650"/>
          </a:xfrm>
        </p:spPr>
        <p:txBody>
          <a:bodyPr anchor="t"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endParaRPr lang="zh-CN" altLang="en-US" sz="3000" b="1" dirty="0"/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chemeClr val="tx1"/>
                </a:solidFill>
              </a:rPr>
              <a:t>各级标题字标签及常用属性如下表：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251950" name="内容占位符 251949"/>
          <p:cNvGraphicFramePr/>
          <p:nvPr>
            <p:ph sz="half" idx="2"/>
            <p:custDataLst>
              <p:tags r:id="rId1"/>
            </p:custDataLst>
          </p:nvPr>
        </p:nvGraphicFramePr>
        <p:xfrm>
          <a:off x="296545" y="1990725"/>
          <a:ext cx="7884160" cy="3270250"/>
        </p:xfrm>
        <a:graphic>
          <a:graphicData uri="http://schemas.openxmlformats.org/drawingml/2006/table">
            <a:tbl>
              <a:tblPr/>
              <a:tblGrid>
                <a:gridCol w="3179445"/>
                <a:gridCol w="1574165"/>
                <a:gridCol w="1254125"/>
                <a:gridCol w="1876425"/>
              </a:tblGrid>
              <a:tr h="5035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标  签</a:t>
                      </a:r>
                      <a:endParaRPr lang="zh-CN" altLang="en-US" sz="2000" b="1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描  述</a:t>
                      </a:r>
                      <a:endParaRPr lang="zh-CN" altLang="en-US" sz="2000" b="1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属 性</a:t>
                      </a:r>
                      <a:endParaRPr lang="zh-CN" altLang="en-US" sz="2000" b="1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属性取值</a:t>
                      </a:r>
                      <a:endParaRPr lang="zh-CN" altLang="en-US" sz="2000" b="1" dirty="0">
                        <a:solidFill>
                          <a:schemeClr val="accent6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&lt;h1&gt;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</a:rPr>
                        <a:t>标题字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&lt;/h1&gt;</a:t>
                      </a:r>
                      <a:endParaRPr lang="en-US" altLang="zh-CN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一级标题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en-US" altLang="zh-CN" sz="2000" b="1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>
                        <a:buNone/>
                      </a:pPr>
                      <a:endParaRPr lang="en-US" altLang="zh-CN" sz="2000" b="1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align</a:t>
                      </a:r>
                      <a:endParaRPr lang="en-US" altLang="zh-CN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left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（默认值）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4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&lt;h2&gt;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sym typeface="+mn-ea"/>
                        </a:rPr>
                        <a:t>标题字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&lt;/h2&gt;</a:t>
                      </a:r>
                      <a:endParaRPr lang="en-US" altLang="zh-CN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二级标题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724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&lt;h3&gt;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sym typeface="+mn-ea"/>
                        </a:rPr>
                        <a:t>标题字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&lt;/h3&gt;</a:t>
                      </a:r>
                      <a:endParaRPr lang="en-US" altLang="zh-CN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三级标题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center</a:t>
                      </a:r>
                      <a:endParaRPr lang="en-US" altLang="zh-CN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&lt;h4&gt;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sym typeface="+mn-ea"/>
                        </a:rPr>
                        <a:t>标题字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&lt;/h4&gt;</a:t>
                      </a:r>
                      <a:endParaRPr lang="en-US" altLang="zh-CN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四级标题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584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&lt;h5&gt;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sym typeface="+mn-ea"/>
                        </a:rPr>
                        <a:t>标题字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&lt;/h5&gt;</a:t>
                      </a:r>
                      <a:endParaRPr lang="en-US" altLang="zh-CN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五级标题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right</a:t>
                      </a:r>
                      <a:endParaRPr lang="en-US" altLang="zh-CN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1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&lt;h6&gt;</a:t>
                      </a:r>
                      <a:r>
                        <a:rPr lang="zh-CN" altLang="en-US" sz="2000" b="1">
                          <a:solidFill>
                            <a:schemeClr val="tx1"/>
                          </a:solidFill>
                          <a:sym typeface="+mn-ea"/>
                        </a:rPr>
                        <a:t>标题字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</a:rPr>
                        <a:t>&lt;/h6&gt;</a:t>
                      </a:r>
                      <a:endParaRPr lang="en-US" altLang="zh-CN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六级标题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云形标注 1"/>
          <p:cNvSpPr/>
          <p:nvPr/>
        </p:nvSpPr>
        <p:spPr>
          <a:xfrm>
            <a:off x="6466205" y="481330"/>
            <a:ext cx="2594610" cy="993140"/>
          </a:xfrm>
          <a:prstGeom prst="cloudCallout">
            <a:avLst>
              <a:gd name="adj1" fmla="val -79025"/>
              <a:gd name="adj2" fmla="val 224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6">
                    <a:lumMod val="10000"/>
                  </a:schemeClr>
                </a:solidFill>
              </a:rPr>
              <a:t>建议使用</a:t>
            </a:r>
            <a:r>
              <a:rPr lang="en-US" altLang="zh-CN">
                <a:solidFill>
                  <a:schemeClr val="accent6">
                    <a:lumMod val="10000"/>
                  </a:schemeClr>
                </a:solidFill>
              </a:rPr>
              <a:t>CSS</a:t>
            </a:r>
            <a:r>
              <a:rPr lang="zh-CN" altLang="en-US">
                <a:solidFill>
                  <a:schemeClr val="accent6">
                    <a:lumMod val="10000"/>
                  </a:schemeClr>
                </a:solidFill>
              </a:rPr>
              <a:t>设置水平对齐</a:t>
            </a:r>
            <a:endParaRPr lang="zh-CN" altLang="en-US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2930" name="标题 252929"/>
          <p:cNvSpPr>
            <a:spLocks noGrp="1"/>
          </p:cNvSpPr>
          <p:nvPr>
            <p:ph type="title"/>
          </p:nvPr>
        </p:nvSpPr>
        <p:spPr>
          <a:xfrm>
            <a:off x="-635" y="0"/>
            <a:ext cx="8698865" cy="692150"/>
          </a:xfrm>
          <a:noFill/>
        </p:spPr>
        <p:txBody>
          <a:bodyPr anchor="b"/>
          <a:p>
            <a:pPr algn="l" fontAlgn="base"/>
            <a:r>
              <a:rPr lang="zh-CN" altLang="en-US" sz="3000" b="1" strike="noStrike" noProof="1" dirty="0">
                <a:solidFill>
                  <a:schemeClr val="tx1"/>
                </a:solidFill>
                <a:effectLst/>
              </a:rPr>
              <a:t>标题字标签综合示例：</a:t>
            </a:r>
            <a:endParaRPr lang="zh-CN" altLang="en-US" sz="3000" b="1" strike="noStrike" noProof="1" dirty="0">
              <a:solidFill>
                <a:schemeClr val="tx1"/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" y="749935"/>
            <a:ext cx="8489315" cy="5913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485" y="0"/>
            <a:ext cx="3557905" cy="27514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251905"/>
          <p:cNvSpPr>
            <a:spLocks noGrp="1"/>
          </p:cNvSpPr>
          <p:nvPr>
            <p:ph type="title"/>
          </p:nvPr>
        </p:nvSpPr>
        <p:spPr>
          <a:xfrm>
            <a:off x="0" y="66040"/>
            <a:ext cx="8229600" cy="641350"/>
          </a:xfrm>
        </p:spPr>
        <p:txBody>
          <a:bodyPr anchor="b"/>
          <a:p>
            <a:pPr algn="l"/>
            <a:r>
              <a:rPr lang="en-US" altLang="zh-CN" sz="3300" b="1" dirty="0">
                <a:solidFill>
                  <a:schemeClr val="accent6">
                    <a:lumMod val="10000"/>
                  </a:schemeClr>
                </a:solidFill>
                <a:effectLst/>
                <a:sym typeface="+mn-ea"/>
              </a:rPr>
              <a:t>4. strong标签</a:t>
            </a:r>
            <a:endParaRPr lang="zh-CN" altLang="en-US" sz="3600" b="1" dirty="0">
              <a:solidFill>
                <a:srgbClr val="003366"/>
              </a:solidFill>
              <a:effectLst/>
              <a:sym typeface="+mn-ea"/>
            </a:endParaRPr>
          </a:p>
        </p:txBody>
      </p:sp>
      <p:sp>
        <p:nvSpPr>
          <p:cNvPr id="251907" name="文本占位符 251906"/>
          <p:cNvSpPr>
            <a:spLocks noGrp="1"/>
          </p:cNvSpPr>
          <p:nvPr>
            <p:ph type="body" sz="half" idx="1"/>
          </p:nvPr>
        </p:nvSpPr>
        <p:spPr>
          <a:xfrm>
            <a:off x="0" y="829945"/>
            <a:ext cx="9144000" cy="4504055"/>
          </a:xfrm>
        </p:spPr>
        <p:txBody>
          <a:bodyPr anchor="t"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endParaRPr lang="zh-CN" altLang="en-US" sz="30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l"/>
            </a:pPr>
            <a:endParaRPr lang="zh-CN" altLang="en-US" sz="3000" b="1" dirty="0">
              <a:solidFill>
                <a:srgbClr val="FF0000"/>
              </a:solidFill>
            </a:endParaRPr>
          </a:p>
        </p:txBody>
      </p:sp>
      <p:sp>
        <p:nvSpPr>
          <p:cNvPr id="252931" name="文本占位符 252930"/>
          <p:cNvSpPr>
            <a:spLocks noGrp="1"/>
          </p:cNvSpPr>
          <p:nvPr/>
        </p:nvSpPr>
        <p:spPr>
          <a:xfrm>
            <a:off x="46355" y="829945"/>
            <a:ext cx="9013190" cy="4724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900" b="1" strike="noStrike" noProof="1" dirty="0"/>
              <a:t>&lt;strong&gt;</a:t>
            </a:r>
            <a:r>
              <a:rPr lang="zh-CN" altLang="en-US" sz="2900" b="1" strike="noStrike" noProof="1" dirty="0"/>
              <a:t>可以使修饰的文本语气得到加强，以及加粗显示，有利于搜索引擎搜索和视力障碍者阅读。</a:t>
            </a:r>
            <a:endParaRPr lang="en-US" altLang="zh-CN" sz="2900" b="1" strike="noStrike" noProof="1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>
                <a:sym typeface="+mn-ea"/>
              </a:rPr>
              <a:t>设置语法</a:t>
            </a:r>
            <a:endParaRPr lang="zh-CN" altLang="en-US" sz="2900" b="1" strike="noStrike" noProof="1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b="1">
                <a:solidFill>
                  <a:srgbClr val="000000"/>
                </a:solidFill>
                <a:sym typeface="+mn-ea"/>
              </a:rPr>
              <a:t>   </a:t>
            </a:r>
            <a:r>
              <a:rPr lang="en-US" altLang="zh-CN" sz="2600" b="1">
                <a:solidFill>
                  <a:srgbClr val="000000"/>
                </a:solidFill>
                <a:sym typeface="+mn-ea"/>
              </a:rPr>
              <a:t>&lt;strong&gt;</a:t>
            </a:r>
            <a:r>
              <a:rPr lang="zh-CN" altLang="en-US" sz="2600" b="1">
                <a:solidFill>
                  <a:srgbClr val="000000"/>
                </a:solidFill>
                <a:sym typeface="+mn-ea"/>
              </a:rPr>
              <a:t>文本</a:t>
            </a:r>
            <a:r>
              <a:rPr lang="en-US" altLang="zh-CN" sz="2600" b="1">
                <a:solidFill>
                  <a:srgbClr val="000000"/>
                </a:solidFill>
                <a:sym typeface="+mn-ea"/>
              </a:rPr>
              <a:t>&lt;/strong&gt;</a:t>
            </a:r>
            <a:endParaRPr lang="zh-CN" altLang="en-US" sz="2600" b="1" strike="noStrike" noProof="1" dirty="0">
              <a:solidFill>
                <a:srgbClr val="000000"/>
              </a:solidFill>
            </a:endParaRPr>
          </a:p>
          <a:p>
            <a:pPr lvl="1" fontAlgn="base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b="1" strike="noStrike" noProof="1" dirty="0"/>
          </a:p>
          <a:p>
            <a:pPr marL="0" indent="0" fontAlgn="base">
              <a:buClr>
                <a:srgbClr val="FFFF00"/>
              </a:buClr>
              <a:buNone/>
            </a:pPr>
            <a:endParaRPr lang="zh-CN" altLang="en-US" sz="4000" b="1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1bb52181-ccbc-40ca-a099-a9afde781b7f}"/>
</p:tagLst>
</file>

<file path=ppt/theme/theme1.xml><?xml version="1.0" encoding="utf-8"?>
<a:theme xmlns:a="http://schemas.openxmlformats.org/drawingml/2006/main" name="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0</TotalTime>
  <Words>2643</Words>
  <Application>WPS 演示</Application>
  <PresentationFormat>在屏幕上显示</PresentationFormat>
  <Paragraphs>316</Paragraphs>
  <Slides>30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30</vt:i4>
      </vt:variant>
    </vt:vector>
  </HeadingPairs>
  <TitlesOfParts>
    <vt:vector size="49" baseType="lpstr">
      <vt:lpstr>Arial</vt:lpstr>
      <vt:lpstr>宋体</vt:lpstr>
      <vt:lpstr>Wingdings</vt:lpstr>
      <vt:lpstr>Verdana</vt:lpstr>
      <vt:lpstr>Times New Roman</vt:lpstr>
      <vt:lpstr>Wingdings</vt:lpstr>
      <vt:lpstr>微软雅黑</vt:lpstr>
      <vt:lpstr>Arial Unicode MS</vt:lpstr>
      <vt:lpstr>Symbol</vt:lpstr>
      <vt:lpstr>Balloons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第2讲 文本处理及常用文档结构标签</vt:lpstr>
      <vt:lpstr>2.1 常用文本标签</vt:lpstr>
      <vt:lpstr>1. &lt;p&gt;标签</vt:lpstr>
      <vt:lpstr>2. &lt;br&gt;标签</vt:lpstr>
      <vt:lpstr>段落及换行标签应用示例：</vt:lpstr>
      <vt:lpstr>3. 标题字标签</vt:lpstr>
      <vt:lpstr>PowerPoint 演示文稿</vt:lpstr>
      <vt:lpstr>标题字标签综合示例：</vt:lpstr>
      <vt:lpstr>4. strong标签</vt:lpstr>
      <vt:lpstr>strong标签示例</vt:lpstr>
      <vt:lpstr>5. em标签</vt:lpstr>
      <vt:lpstr>em标签示例</vt:lpstr>
      <vt:lpstr>8. span标签</vt:lpstr>
      <vt:lpstr>span标签示例</vt:lpstr>
      <vt:lpstr>PowerPoint 演示文稿</vt:lpstr>
      <vt:lpstr>PowerPoint 演示文稿</vt:lpstr>
      <vt:lpstr>在网页中输入空格和特殊字符</vt:lpstr>
      <vt:lpstr>5.3 常用文档结构标签</vt:lpstr>
      <vt:lpstr>1. &lt;header&gt;标签</vt:lpstr>
      <vt:lpstr>&lt;header&gt;应用示例</vt:lpstr>
      <vt:lpstr>PowerPoint 演示文稿</vt:lpstr>
      <vt:lpstr>&lt;article&gt;应用示例</vt:lpstr>
      <vt:lpstr>3. &lt;section&gt;标签</vt:lpstr>
      <vt:lpstr>&lt;section&gt;应用示例</vt:lpstr>
      <vt:lpstr>4. &lt;nav&gt;标签</vt:lpstr>
      <vt:lpstr>&lt;nav&gt;应用示例</vt:lpstr>
      <vt:lpstr>6. &lt;aside&gt;标签</vt:lpstr>
      <vt:lpstr>&lt;aside&gt;应用示例</vt:lpstr>
      <vt:lpstr>7. &lt;footer&gt;标签</vt:lpstr>
      <vt:lpstr>&lt;footer&gt;应用示例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978</cp:revision>
  <dcterms:created xsi:type="dcterms:W3CDTF">2004-09-29T10:46:00Z</dcterms:created>
  <dcterms:modified xsi:type="dcterms:W3CDTF">2020-08-12T04:51:45Z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