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87" r:id="rId3"/>
    <p:sldId id="693" r:id="rId4"/>
    <p:sldId id="742" r:id="rId5"/>
    <p:sldId id="726" r:id="rId6"/>
    <p:sldId id="727" r:id="rId8"/>
    <p:sldId id="728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43" r:id="rId18"/>
    <p:sldId id="758" r:id="rId19"/>
    <p:sldId id="744" r:id="rId20"/>
    <p:sldId id="745" r:id="rId21"/>
    <p:sldId id="746" r:id="rId22"/>
    <p:sldId id="747" r:id="rId23"/>
    <p:sldId id="759" r:id="rId24"/>
    <p:sldId id="760" r:id="rId25"/>
    <p:sldId id="762" r:id="rId26"/>
    <p:sldId id="761" r:id="rId27"/>
    <p:sldId id="748" r:id="rId28"/>
    <p:sldId id="763" r:id="rId29"/>
    <p:sldId id="764" r:id="rId30"/>
    <p:sldId id="750" r:id="rId31"/>
    <p:sldId id="751" r:id="rId32"/>
    <p:sldId id="752" r:id="rId33"/>
    <p:sldId id="753" r:id="rId34"/>
    <p:sldId id="754" r:id="rId35"/>
    <p:sldId id="766" r:id="rId36"/>
    <p:sldId id="767" r:id="rId37"/>
    <p:sldId id="769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8594" name="幻灯片图像占位符 878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8595" name="文本占位符 878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9074" name="幻灯片图像占位符 8990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9075" name="文本占位符 8990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22" name="幻灯片图像占位符 9011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23" name="文本占位符 9011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9042" name="幻灯片图像占位符 5990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9043" name="文本占位符 599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9042" name="幻灯片图像占位符 5990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9043" name="文本占位符 599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7234" name="幻灯片图像占位符 6072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7235" name="文本占位符 6072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9282" name="幻灯片图像占位符 6092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9283" name="文本占位符 6092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1090" name="幻灯片图像占位符 6010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1091" name="文本占位符 6010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106" name="幻灯片图像占位符 4311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幻灯片图像占位符 6461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幻灯片图像占位符 6461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42" name="幻灯片图像占位符 8806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43" name="文本占位符 880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42" name="幻灯片图像占位符 5734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43" name="文本占位符 5734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242" name="幻灯片图像占位符 6502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0243" name="文本占位符 6502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幻灯片图像占位符 6461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6146" name="幻灯片图像占位符 6461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6147" name="文本占位符 64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8386" name="幻灯片图像占位符 5283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8387" name="文本占位符 5283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0434" name="幻灯片图像占位符 5304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0435" name="文本占位符 5304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4" name="幻灯片图像占位符 6174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7475" name="文本占位符 6174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2466" name="幻灯片图像占位符 7024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2467" name="文本占位符 7024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9522" name="幻灯片图像占位符 6195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9523" name="文本占位符 619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0434" name="幻灯片图像占位符 5304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0435" name="文本占位符 5304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2690" name="幻灯片图像占位符 8826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2691" name="文本占位符 8826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4" name="幻灯片图像占位符 6174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7475" name="文本占位符 6174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9522" name="幻灯片图像占位符 6195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9523" name="文本占位符 619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6786" name="幻灯片图像占位符 8867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6787" name="文本占位符 8867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8834" name="幻灯片图像占位符 8888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8835" name="文本占位符 8888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82" name="幻灯片图像占位符 8908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883" name="文本占位符 8908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2930" name="幻灯片图像占位符 8929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2931" name="文本占位符 8929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4978" name="幻灯片图像占位符 8949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4979" name="文本占位符 8949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7026" name="幻灯片图像占位符 8970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7027" name="文本占位符 8970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440690"/>
            <a:ext cx="9144000" cy="574675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20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BOM</a:t>
            </a:r>
            <a:r>
              <a:rPr lang="zh-CN" altLang="en-US" sz="4000" b="1" dirty="0" err="1">
                <a:solidFill>
                  <a:srgbClr val="003366"/>
                </a:solidFill>
                <a:effectLst/>
              </a:rPr>
              <a:t>对象 </a:t>
            </a:r>
            <a:endParaRPr lang="zh-CN" altLang="en-US" sz="4000" b="1" dirty="0" err="1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395605" y="1628775"/>
            <a:ext cx="8218170" cy="4256405"/>
          </a:xfrm>
        </p:spPr>
        <p:txBody>
          <a:bodyPr/>
          <a:p>
            <a:pPr>
              <a:lnSpc>
                <a:spcPct val="136000"/>
              </a:lnSpc>
              <a:spcBef>
                <a:spcPts val="0"/>
              </a:spcBef>
            </a:pPr>
            <a:r>
              <a:rPr sz="3300" b="1" dirty="0"/>
              <a:t>20.1 BOM对象概述</a:t>
            </a:r>
            <a:endParaRPr sz="3300" b="1" dirty="0"/>
          </a:p>
          <a:p>
            <a:pPr>
              <a:lnSpc>
                <a:spcPct val="136000"/>
              </a:lnSpc>
              <a:spcBef>
                <a:spcPts val="0"/>
              </a:spcBef>
            </a:pPr>
            <a:r>
              <a:rPr sz="3300" b="1" dirty="0"/>
              <a:t>20.2 window对象</a:t>
            </a:r>
            <a:endParaRPr sz="3300" b="1" dirty="0"/>
          </a:p>
          <a:p>
            <a:pPr>
              <a:lnSpc>
                <a:spcPct val="136000"/>
              </a:lnSpc>
              <a:spcBef>
                <a:spcPts val="0"/>
              </a:spcBef>
            </a:pPr>
            <a:r>
              <a:rPr sz="3300" b="1" dirty="0"/>
              <a:t>20.3 navigator对象</a:t>
            </a:r>
            <a:endParaRPr sz="3300" b="1" dirty="0"/>
          </a:p>
          <a:p>
            <a:pPr>
              <a:lnSpc>
                <a:spcPct val="136000"/>
              </a:lnSpc>
              <a:spcBef>
                <a:spcPts val="0"/>
              </a:spcBef>
            </a:pPr>
            <a:r>
              <a:rPr sz="3300" b="1" dirty="0"/>
              <a:t>20.4 location对象</a:t>
            </a:r>
            <a:endParaRPr sz="3300" b="1" dirty="0"/>
          </a:p>
          <a:p>
            <a:pPr>
              <a:lnSpc>
                <a:spcPct val="136000"/>
              </a:lnSpc>
              <a:spcBef>
                <a:spcPts val="0"/>
              </a:spcBef>
            </a:pPr>
            <a:r>
              <a:rPr sz="3300" b="1" dirty="0"/>
              <a:t>20.5 history对象</a:t>
            </a:r>
            <a:endParaRPr sz="3300" b="1" dirty="0"/>
          </a:p>
          <a:p>
            <a:pPr>
              <a:lnSpc>
                <a:spcPct val="136000"/>
              </a:lnSpc>
              <a:spcBef>
                <a:spcPts val="0"/>
              </a:spcBef>
            </a:pPr>
            <a:r>
              <a:rPr sz="3300" b="1" dirty="0"/>
              <a:t>20.6 screen对象</a:t>
            </a:r>
            <a:endParaRPr sz="3300" b="1" dirty="0"/>
          </a:p>
          <a:p>
            <a:pPr>
              <a:lnSpc>
                <a:spcPct val="105000"/>
              </a:lnSpc>
              <a:spcBef>
                <a:spcPct val="10000"/>
              </a:spcBef>
            </a:pPr>
            <a:endParaRPr lang="zh-CN" altLang="en-US" sz="33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1906" name="标题 891905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833438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</a:rPr>
              <a:t>信息提示对话框示例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91909" name="图片 891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773238"/>
            <a:ext cx="8316913" cy="231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1910" name="矩形 891909"/>
          <p:cNvSpPr/>
          <p:nvPr/>
        </p:nvSpPr>
        <p:spPr>
          <a:xfrm>
            <a:off x="323850" y="2708275"/>
            <a:ext cx="8064500" cy="50482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3954" name="标题 893953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1595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4.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打开窗口方法</a:t>
            </a:r>
            <a:r>
              <a:rPr lang="zh-CN" altLang="en-US" sz="3300" dirty="0"/>
              <a:t> </a:t>
            </a:r>
            <a:endParaRPr lang="zh-CN" altLang="en-US" sz="3300" dirty="0"/>
          </a:p>
        </p:txBody>
      </p:sp>
      <p:sp>
        <p:nvSpPr>
          <p:cNvPr id="893955" name="文本占位符 893954"/>
          <p:cNvSpPr>
            <a:spLocks noGrp="1"/>
          </p:cNvSpPr>
          <p:nvPr>
            <p:ph type="body" idx="1"/>
          </p:nvPr>
        </p:nvSpPr>
        <p:spPr>
          <a:xfrm>
            <a:off x="0" y="765175"/>
            <a:ext cx="9144000" cy="6237288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b="1" dirty="0"/>
              <a:t>语法：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>
                <a:solidFill>
                  <a:srgbClr val="FFFFCC"/>
                </a:solidFill>
              </a:rPr>
              <a:t>         </a:t>
            </a:r>
            <a:r>
              <a:rPr lang="en-US" altLang="zh-CN" sz="2400" b="1" dirty="0">
                <a:solidFill>
                  <a:srgbClr val="000000"/>
                </a:solidFill>
              </a:rPr>
              <a:t>open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URL</a:t>
            </a:r>
            <a:r>
              <a:rPr lang="zh-CN" altLang="en-US" sz="2400" b="1" dirty="0">
                <a:solidFill>
                  <a:srgbClr val="000000"/>
                </a:solidFill>
              </a:rPr>
              <a:t>，窗口名称</a:t>
            </a:r>
            <a:r>
              <a:rPr lang="en-US" altLang="zh-CN" sz="2400" b="1" dirty="0">
                <a:solidFill>
                  <a:srgbClr val="000000"/>
                </a:solidFill>
              </a:rPr>
              <a:t>[</a:t>
            </a:r>
            <a:r>
              <a:rPr lang="zh-CN" altLang="en-US" sz="2400" b="1" dirty="0">
                <a:solidFill>
                  <a:srgbClr val="000000"/>
                </a:solidFill>
              </a:rPr>
              <a:t>，规格参数</a:t>
            </a:r>
            <a:r>
              <a:rPr lang="en-US" altLang="zh-CN" sz="2400" b="1" dirty="0">
                <a:solidFill>
                  <a:srgbClr val="000000"/>
                </a:solidFill>
              </a:rPr>
              <a:t>]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r>
              <a:rPr lang="zh-CN" altLang="en-US" sz="3000" b="1" dirty="0"/>
              <a:t> </a:t>
            </a:r>
            <a:endParaRPr lang="zh-CN" altLang="en-US" sz="30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b="1" dirty="0"/>
              <a:t>语法解释：</a:t>
            </a:r>
            <a:endParaRPr lang="zh-CN" altLang="en-US" b="1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URL </a:t>
            </a:r>
            <a:r>
              <a:rPr lang="zh-CN" altLang="en-US" sz="2400" b="1" dirty="0">
                <a:solidFill>
                  <a:srgbClr val="000000"/>
                </a:solidFill>
              </a:rPr>
              <a:t>：该部分可以是完整的网址，表示打开该网址页面；也可以是以相对路径表示的文件名称，表示打开该文件；此外，其也可以是一个空字符串，此时将新增一个空白窗口。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窗口名称</a:t>
            </a:r>
            <a:r>
              <a:rPr lang="zh-CN" altLang="en-US" sz="2400" b="1" dirty="0">
                <a:solidFill>
                  <a:srgbClr val="000000"/>
                </a:solidFill>
              </a:rPr>
              <a:t>：这个名称可以用作标记 </a:t>
            </a:r>
            <a:r>
              <a:rPr lang="en-US" altLang="zh-CN" sz="2400" b="1" dirty="0">
                <a:solidFill>
                  <a:srgbClr val="000000"/>
                </a:solidFill>
              </a:rPr>
              <a:t>&lt;a&gt; </a:t>
            </a:r>
            <a:r>
              <a:rPr lang="zh-CN" altLang="en-US" sz="2400" b="1" dirty="0">
                <a:solidFill>
                  <a:srgbClr val="000000"/>
                </a:solidFill>
              </a:rPr>
              <a:t>和 </a:t>
            </a:r>
            <a:r>
              <a:rPr lang="en-US" altLang="zh-CN" sz="2400" b="1" dirty="0">
                <a:solidFill>
                  <a:srgbClr val="000000"/>
                </a:solidFill>
              </a:rPr>
              <a:t>&lt;form&gt; </a:t>
            </a:r>
            <a:r>
              <a:rPr lang="zh-CN" altLang="en-US" sz="2400" b="1" dirty="0">
                <a:solidFill>
                  <a:srgbClr val="000000"/>
                </a:solidFill>
              </a:rPr>
              <a:t>的属性 </a:t>
            </a:r>
            <a:r>
              <a:rPr lang="en-US" altLang="zh-CN" sz="2400" b="1" dirty="0">
                <a:solidFill>
                  <a:srgbClr val="000000"/>
                </a:solidFill>
              </a:rPr>
              <a:t>target </a:t>
            </a:r>
            <a:r>
              <a:rPr lang="zh-CN" altLang="en-US" sz="2400" b="1" dirty="0">
                <a:solidFill>
                  <a:srgbClr val="000000"/>
                </a:solidFill>
              </a:rPr>
              <a:t>的值。如果该参数指定了一个已经存在的窗口，那么 </a:t>
            </a:r>
            <a:r>
              <a:rPr lang="en-US" altLang="zh-CN" sz="2400" b="1" dirty="0">
                <a:solidFill>
                  <a:srgbClr val="000000"/>
                </a:solidFill>
              </a:rPr>
              <a:t>open() </a:t>
            </a:r>
            <a:r>
              <a:rPr lang="zh-CN" altLang="en-US" sz="2400" b="1" dirty="0">
                <a:solidFill>
                  <a:srgbClr val="000000"/>
                </a:solidFill>
              </a:rPr>
              <a:t>方法就不再创建一个新窗口，而只是返回对指定窗口的引用 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规格参数</a:t>
            </a:r>
            <a:r>
              <a:rPr lang="zh-CN" altLang="en-US" sz="2400" b="1" dirty="0">
                <a:solidFill>
                  <a:srgbClr val="000000"/>
                </a:solidFill>
              </a:rPr>
              <a:t>：由许多由逗号隔开的参数字符串所组成，用以制定新窗口的特征，如果省略该参数，新窗口将具有所有标准特征 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6002" name="标题 896001"/>
          <p:cNvSpPr>
            <a:spLocks noGrp="1"/>
          </p:cNvSpPr>
          <p:nvPr>
            <p:ph type="title"/>
          </p:nvPr>
        </p:nvSpPr>
        <p:spPr>
          <a:xfrm>
            <a:off x="0" y="404813"/>
            <a:ext cx="9144000" cy="615950"/>
          </a:xfrm>
        </p:spPr>
        <p:txBody>
          <a:bodyPr anchor="b"/>
          <a:p>
            <a:pPr algn="l"/>
            <a:r>
              <a:rPr lang="zh-CN" altLang="en-US" sz="3300" b="1" dirty="0">
                <a:solidFill>
                  <a:srgbClr val="003366"/>
                </a:solidFill>
                <a:effectLst/>
              </a:rPr>
              <a:t>窗口规格参数：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96003" name="文本占位符 896002"/>
          <p:cNvSpPr>
            <a:spLocks noGrp="1"/>
          </p:cNvSpPr>
          <p:nvPr>
            <p:ph type="body" idx="1"/>
          </p:nvPr>
        </p:nvSpPr>
        <p:spPr>
          <a:xfrm>
            <a:off x="0" y="1198880"/>
            <a:ext cx="9144000" cy="5156200"/>
          </a:xfrm>
        </p:spPr>
        <p:txBody>
          <a:bodyPr/>
          <a:p>
            <a:pPr>
              <a:buClr>
                <a:srgbClr val="FF0000"/>
              </a:buClr>
            </a:pPr>
            <a:r>
              <a:rPr lang="zh-CN" altLang="en-US" b="1" dirty="0"/>
              <a:t>以参数值的类型来分，窗口的规格参数可以分成两类：一类是布尔类型，以</a:t>
            </a:r>
            <a:r>
              <a:rPr lang="en-US" altLang="zh-CN" b="1" dirty="0"/>
              <a:t>0</a:t>
            </a:r>
            <a:r>
              <a:rPr lang="zh-CN" altLang="en-US" b="1" dirty="0"/>
              <a:t>或</a:t>
            </a:r>
            <a:r>
              <a:rPr lang="en-US" altLang="zh-CN" b="1" dirty="0"/>
              <a:t>no</a:t>
            </a:r>
            <a:r>
              <a:rPr lang="zh-CN" altLang="en-US" b="1" dirty="0"/>
              <a:t>来表示关闭，以</a:t>
            </a:r>
            <a:r>
              <a:rPr lang="en-US" altLang="zh-CN" b="1" dirty="0"/>
              <a:t>1</a:t>
            </a:r>
            <a:r>
              <a:rPr lang="zh-CN" altLang="en-US" b="1" dirty="0"/>
              <a:t>或</a:t>
            </a:r>
            <a:r>
              <a:rPr lang="en-US" altLang="zh-CN" b="1" dirty="0"/>
              <a:t>yes</a:t>
            </a:r>
            <a:r>
              <a:rPr lang="zh-CN" altLang="en-US" b="1" dirty="0"/>
              <a:t>来表示显示；另一类则是数值型</a:t>
            </a:r>
            <a:endParaRPr lang="zh-CN" altLang="en-US" b="1" dirty="0"/>
          </a:p>
          <a:p>
            <a:pPr>
              <a:buClr>
                <a:srgbClr val="FF0000"/>
              </a:buClr>
            </a:pPr>
            <a:r>
              <a:rPr lang="zh-CN" altLang="en-US" b="1" dirty="0"/>
              <a:t>常用规格参数见下表</a:t>
            </a:r>
            <a:endParaRPr lang="zh-CN" altLang="en-US" b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8050" name="标题 898049"/>
          <p:cNvSpPr>
            <a:spLocks noGrp="1"/>
          </p:cNvSpPr>
          <p:nvPr>
            <p:ph type="title"/>
          </p:nvPr>
        </p:nvSpPr>
        <p:spPr>
          <a:xfrm>
            <a:off x="456248" y="189230"/>
            <a:ext cx="8229600" cy="404813"/>
          </a:xfrm>
        </p:spPr>
        <p:txBody>
          <a:bodyPr anchor="b"/>
          <a:p>
            <a:r>
              <a:rPr lang="zh-CN" altLang="en-US" sz="2800" b="1" dirty="0">
                <a:solidFill>
                  <a:srgbClr val="003366"/>
                </a:solidFill>
                <a:effectLst/>
              </a:rPr>
              <a:t>常用规格参数</a:t>
            </a:r>
            <a:endParaRPr lang="zh-CN" altLang="en-US" sz="28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97155" y="718185"/>
          <a:ext cx="8949055" cy="831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9340"/>
                <a:gridCol w="6609715"/>
              </a:tblGrid>
              <a:tr h="402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规格参数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18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法</a:t>
                      </a:r>
                      <a:endParaRPr lang="zh-CN" altLang="en-US" sz="18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directories=yes|no|1|0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是否显示连接工具栏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fullscreen=yes|no|1|0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是否以全屏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显示。默认为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是否显示网址栏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menubar=yes|no|1|0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是否显示菜单栏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。如果打开窗口不显示菜单栏，打开窗口也将不显示。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resizable=yes|no|1|0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是否可以改变窗口尺寸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scrollbars=yes|no|1|0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设置如果网页内容超过窗口大小，是否显示滚动条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显示</a:t>
                      </a: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titlebar=yes|no|1|0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是否显示标题栏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toolbar=yes|no|1|0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是否显示工具栏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。默认为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no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height=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number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设置窗口的高度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，</a:t>
                      </a: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以像素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为单位。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width=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number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设置窗口的宽度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，</a:t>
                      </a: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以像素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为单位。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left=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number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设置窗口左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上角相对于显示器左上角的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X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坐标，</a:t>
                      </a: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以像素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为单位。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top=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number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设置窗口左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上角相对于显示器左上角</a:t>
                      </a:r>
                      <a:r>
                        <a:rPr lang="en-US" altLang="zh-CN" sz="1800" b="1">
                          <a:latin typeface="方正书宋简体" charset="0"/>
                          <a:cs typeface="方正书宋简体" charset="0"/>
                        </a:rPr>
                        <a:t>Y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坐标，</a:t>
                      </a:r>
                      <a:r>
                        <a:rPr lang="zh-CN" alt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以像素</a:t>
                      </a:r>
                      <a:r>
                        <a:rPr lang="zh-CN" altLang="en-US" sz="1800" b="1">
                          <a:latin typeface="方正书宋简体" charset="0"/>
                          <a:cs typeface="方正书宋简体" charset="0"/>
                        </a:rPr>
                        <a:t>为单位。</a:t>
                      </a:r>
                      <a:endParaRPr lang="zh-CN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3655" marB="3365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0098" name="标题 90009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3438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打开窗口示例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6200" y="958215"/>
          <a:ext cx="9033510" cy="565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010775" imgH="2933700" progId="Paint.Picture">
                  <p:embed/>
                </p:oleObj>
              </mc:Choice>
              <mc:Fallback>
                <p:oleObj name="" r:id="rId1" imgW="10010775" imgH="2933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" y="958215"/>
                        <a:ext cx="9033510" cy="565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8" name="标题 598017"/>
          <p:cNvSpPr>
            <a:spLocks noGrp="1"/>
          </p:cNvSpPr>
          <p:nvPr>
            <p:ph type="title"/>
          </p:nvPr>
        </p:nvSpPr>
        <p:spPr>
          <a:xfrm>
            <a:off x="0" y="99060"/>
            <a:ext cx="9144000" cy="615950"/>
          </a:xfrm>
        </p:spPr>
        <p:txBody>
          <a:bodyPr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5.定时器的使用</a:t>
            </a:r>
            <a:r>
              <a:rPr lang="zh-CN" alt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98019" name="文本占位符 598018"/>
          <p:cNvSpPr>
            <a:spLocks noGrp="1"/>
          </p:cNvSpPr>
          <p:nvPr>
            <p:ph type="body" idx="1"/>
          </p:nvPr>
        </p:nvSpPr>
        <p:spPr>
          <a:xfrm>
            <a:off x="0" y="792480"/>
            <a:ext cx="9144000" cy="628142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3000" b="1" dirty="0"/>
              <a:t>window对象可以提供定时器的功能。定时器的作用：在规定的时间自动执行某个函数或表达式。</a:t>
            </a:r>
            <a:endParaRPr sz="30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定时器类型：</a:t>
            </a:r>
            <a:endParaRPr lang="zh-CN" altLang="en-US" sz="3000" b="1" dirty="0"/>
          </a:p>
          <a:p>
            <a:pPr lvl="1">
              <a:lnSpc>
                <a:spcPct val="136000"/>
              </a:lnSpc>
              <a:spcBef>
                <a:spcPts val="0"/>
              </a:spcBef>
              <a:buClr>
                <a:srgbClr val="FF0000"/>
              </a:buClr>
              <a:buFont typeface="Verdana" panose="020B0604030504040204" pitchFamily="34" charset="0"/>
              <a:buChar char="–"/>
            </a:pPr>
            <a:r>
              <a:rPr lang="en-US" altLang="zh-CN" b="1" err="1">
                <a:solidFill>
                  <a:schemeClr val="accent6">
                    <a:lumMod val="10000"/>
                  </a:schemeClr>
                </a:solidFill>
              </a:rPr>
              <a:t>setTimeout</a:t>
            </a:r>
            <a:endParaRPr lang="en-US" altLang="zh-CN" b="1" err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36000"/>
              </a:lnSpc>
              <a:spcBef>
                <a:spcPts val="0"/>
              </a:spcBef>
              <a:buClr>
                <a:srgbClr val="FF0000"/>
              </a:buClr>
              <a:buFont typeface="Verdana" panose="020B0604030504040204" pitchFamily="34" charset="0"/>
              <a:buChar char="–"/>
            </a:pPr>
            <a:r>
              <a:rPr lang="en-US" altLang="zh-CN" b="1" err="1">
                <a:solidFill>
                  <a:schemeClr val="accent6">
                    <a:lumMod val="10000"/>
                  </a:schemeClr>
                </a:solidFill>
              </a:rPr>
              <a:t>setInterval</a:t>
            </a:r>
            <a:endParaRPr lang="en-US" altLang="zh-CN" b="1" err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9" name="文本占位符 598018"/>
          <p:cNvSpPr>
            <a:spLocks noGrp="1"/>
          </p:cNvSpPr>
          <p:nvPr>
            <p:ph type="body" idx="1"/>
          </p:nvPr>
        </p:nvSpPr>
        <p:spPr>
          <a:xfrm>
            <a:off x="0" y="792480"/>
            <a:ext cx="9144000" cy="6281420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err="1"/>
              <a:t>setTimeout</a:t>
            </a:r>
            <a:r>
              <a:rPr lang="zh-CN" altLang="en-US" b="1" dirty="0"/>
              <a:t>与</a:t>
            </a:r>
            <a:r>
              <a:rPr lang="en-US" altLang="zh-CN" b="1" err="1"/>
              <a:t>setInterval</a:t>
            </a:r>
            <a:r>
              <a:rPr lang="zh-CN" altLang="en-US" b="1" dirty="0"/>
              <a:t>定时器的区别：前者是在指定时间时调用一次函数或计算表达式；后者则按照指定的周期来重复调用函数或计算表达式，直到窗口被关闭或执行</a:t>
            </a:r>
            <a:r>
              <a:rPr lang="en-US" altLang="zh-CN" b="1" err="1"/>
              <a:t>clearInterval</a:t>
            </a:r>
            <a:r>
              <a:rPr lang="zh-CN" altLang="en-US" b="1" dirty="0"/>
              <a:t>函数关闭</a:t>
            </a:r>
            <a:r>
              <a:rPr lang="en-US" altLang="zh-CN" b="1" dirty="0"/>
              <a:t>Interval</a:t>
            </a:r>
            <a:r>
              <a:rPr lang="zh-CN" altLang="en-US" b="1" dirty="0"/>
              <a:t>为止。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注：利用</a:t>
            </a:r>
            <a:r>
              <a:rPr lang="en-US" altLang="zh-CN" b="1" err="1"/>
              <a:t>setTimeout</a:t>
            </a:r>
            <a:r>
              <a:rPr lang="en-US" altLang="zh-CN" b="1" dirty="0"/>
              <a:t>()</a:t>
            </a:r>
            <a:r>
              <a:rPr lang="zh-CN" altLang="en-US" b="1" dirty="0"/>
              <a:t>递归调用，</a:t>
            </a:r>
            <a:r>
              <a:rPr lang="en-US" altLang="zh-CN" b="1" err="1"/>
              <a:t>setTimeout</a:t>
            </a:r>
            <a:r>
              <a:rPr lang="en-US" altLang="zh-CN" b="1" dirty="0"/>
              <a:t>()</a:t>
            </a:r>
            <a:r>
              <a:rPr lang="zh-CN" altLang="en-US" b="1" dirty="0"/>
              <a:t>也可以作出与</a:t>
            </a:r>
            <a:r>
              <a:rPr lang="en-US" altLang="zh-CN" b="1" err="1"/>
              <a:t>setInterval</a:t>
            </a:r>
            <a:r>
              <a:rPr lang="en-US" altLang="zh-CN" b="1" dirty="0"/>
              <a:t>()</a:t>
            </a:r>
            <a:r>
              <a:rPr lang="zh-CN" altLang="en-US" b="1" dirty="0"/>
              <a:t>相同的效果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6210" name="标题 606209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615950"/>
          </a:xfrm>
        </p:spPr>
        <p:txBody>
          <a:bodyPr anchor="ctr"/>
          <a:p>
            <a:pPr algn="l"/>
            <a:r>
              <a:rPr lang="en-US" altLang="zh-CN" sz="3600" b="1" err="1">
                <a:solidFill>
                  <a:schemeClr val="tx1">
                    <a:lumMod val="75000"/>
                  </a:schemeClr>
                </a:solidFill>
                <a:effectLst/>
              </a:rPr>
              <a:t>1) setInterval</a:t>
            </a:r>
            <a:r>
              <a:rPr lang="zh-CN" altLang="en-US" sz="3600" b="1" dirty="0">
                <a:solidFill>
                  <a:schemeClr val="tx1">
                    <a:lumMod val="75000"/>
                  </a:schemeClr>
                </a:solidFill>
                <a:effectLst/>
              </a:rPr>
              <a:t>定时器的创建和清除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606211" name="文本占位符 606210"/>
          <p:cNvSpPr>
            <a:spLocks noGrp="1"/>
          </p:cNvSpPr>
          <p:nvPr>
            <p:ph type="body" idx="1"/>
          </p:nvPr>
        </p:nvSpPr>
        <p:spPr>
          <a:xfrm>
            <a:off x="0" y="976630"/>
            <a:ext cx="9144000" cy="5876925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创建语法：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/>
              <a:t>  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[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定时器对象名称</a:t>
            </a:r>
            <a:r>
              <a:rPr lang="en-US" altLang="zh-CN" sz="3000" b="1" err="1">
                <a:solidFill>
                  <a:schemeClr val="accent6">
                    <a:lumMod val="10000"/>
                  </a:schemeClr>
                </a:solidFill>
              </a:rPr>
              <a:t>=]setInterval</a:t>
            </a:r>
            <a:r>
              <a:rPr sz="3000" b="1" dirty="0">
                <a:solidFill>
                  <a:schemeClr val="accent6">
                    <a:lumMod val="10000"/>
                  </a:schemeClr>
                </a:solidFill>
              </a:rPr>
              <a:t>(表达式，毫秒)</a:t>
            </a:r>
            <a:endParaRPr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语法解释：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solidFill>
                  <a:srgbClr val="FFFF99"/>
                </a:solidFill>
              </a:rPr>
              <a:t>   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每隔由第二个参数设定的毫秒数，就执行第一个参数指定的操作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b="1" dirty="0"/>
              <a:t>清除</a:t>
            </a:r>
            <a:r>
              <a:rPr lang="en-US" altLang="zh-CN" b="1" err="1"/>
              <a:t>setInterval</a:t>
            </a:r>
            <a:r>
              <a:rPr lang="zh-CN" altLang="en-US" b="1" dirty="0"/>
              <a:t>定时器：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>
                <a:solidFill>
                  <a:srgbClr val="FFFFCC"/>
                </a:solidFill>
              </a:rPr>
              <a:t>  </a:t>
            </a:r>
            <a:r>
              <a:rPr lang="en-US" altLang="zh-CN" sz="3000" b="1" err="1">
                <a:solidFill>
                  <a:schemeClr val="accent6">
                    <a:lumMod val="10000"/>
                  </a:schemeClr>
                </a:solidFill>
              </a:rPr>
              <a:t>clearInterval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定时器对象名称）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0" y="588645"/>
          <a:ext cx="9093835" cy="619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239125" imgH="6638925" progId="Paint.Picture">
                  <p:embed/>
                </p:oleObj>
              </mc:Choice>
              <mc:Fallback>
                <p:oleObj name="" r:id="rId1" imgW="8239125" imgH="66389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88645"/>
                        <a:ext cx="9093835" cy="619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58" name="标题 608257"/>
          <p:cNvSpPr>
            <a:spLocks noGrp="1"/>
          </p:cNvSpPr>
          <p:nvPr>
            <p:ph type="title"/>
          </p:nvPr>
        </p:nvSpPr>
        <p:spPr>
          <a:xfrm>
            <a:off x="49530" y="79375"/>
            <a:ext cx="9144000" cy="509270"/>
          </a:xfrm>
        </p:spPr>
        <p:txBody>
          <a:bodyPr anchor="ctr"/>
          <a:p>
            <a:pPr algn="ctr"/>
            <a:r>
              <a:rPr lang="en-US" altLang="zh-CN" sz="3300" b="1" err="1">
                <a:solidFill>
                  <a:schemeClr val="tx1">
                    <a:lumMod val="75000"/>
                  </a:schemeClr>
                </a:solidFill>
                <a:effectLst/>
              </a:rPr>
              <a:t>setInterval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定时器示例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sp>
        <p:nvSpPr>
          <p:cNvPr id="779271" name="矩形 779270"/>
          <p:cNvSpPr/>
          <p:nvPr/>
        </p:nvSpPr>
        <p:spPr>
          <a:xfrm>
            <a:off x="494665" y="4168140"/>
            <a:ext cx="4982845" cy="25590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9295" y="6114415"/>
            <a:ext cx="3098165" cy="25590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1689100"/>
            <a:ext cx="4041140" cy="196596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0066" name="标题 600065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615950"/>
          </a:xfrm>
        </p:spPr>
        <p:txBody>
          <a:bodyPr anchor="ctr"/>
          <a:p>
            <a:pPr algn="l"/>
            <a:r>
              <a:rPr lang="en-US" altLang="zh-CN" sz="3600" b="1" err="1">
                <a:solidFill>
                  <a:schemeClr val="tx1">
                    <a:lumMod val="75000"/>
                  </a:schemeClr>
                </a:solidFill>
                <a:effectLst/>
              </a:rPr>
              <a:t>2) setTimeout定时器</a:t>
            </a:r>
            <a:r>
              <a:rPr lang="zh-CN" altLang="en-US" sz="3600" b="1" err="1">
                <a:solidFill>
                  <a:schemeClr val="tx1">
                    <a:lumMod val="75000"/>
                  </a:schemeClr>
                </a:solidFill>
                <a:effectLst/>
              </a:rPr>
              <a:t>的创建与清除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00067" name="文本占位符 600066"/>
          <p:cNvSpPr>
            <a:spLocks noGrp="1"/>
          </p:cNvSpPr>
          <p:nvPr>
            <p:ph type="body" idx="1"/>
          </p:nvPr>
        </p:nvSpPr>
        <p:spPr>
          <a:xfrm>
            <a:off x="0" y="1099820"/>
            <a:ext cx="9144000" cy="5876925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设置语法：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/>
              <a:t>  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[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定时器对象名称</a:t>
            </a:r>
            <a:r>
              <a:rPr lang="en-US" altLang="zh-CN" sz="3000" b="1" err="1">
                <a:solidFill>
                  <a:schemeClr val="accent6">
                    <a:lumMod val="10000"/>
                  </a:schemeClr>
                </a:solidFill>
              </a:rPr>
              <a:t>=]setTimeout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(表达式，毫秒)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语法解释：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200" b="1" dirty="0"/>
              <a:t>  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经过第二个参数所设定的时间后，执行一次第一个参数指定的操作。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清除</a:t>
            </a:r>
            <a:r>
              <a:rPr lang="en-US" altLang="zh-CN" b="1" err="1"/>
              <a:t>setTimeout</a:t>
            </a:r>
            <a:r>
              <a:rPr lang="zh-CN" altLang="en-US" b="1" dirty="0"/>
              <a:t>定时器：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>
                <a:solidFill>
                  <a:srgbClr val="FFFFCC"/>
                </a:solidFill>
              </a:rPr>
              <a:t>   </a:t>
            </a:r>
            <a:r>
              <a:rPr lang="en-US" altLang="zh-CN" sz="3000" b="1" err="1">
                <a:solidFill>
                  <a:schemeClr val="accent6">
                    <a:lumMod val="10000"/>
                  </a:schemeClr>
                </a:solidFill>
              </a:rPr>
              <a:t>clearTimeout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定时器对象名称）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6130" name="标题 816129"/>
          <p:cNvSpPr>
            <a:spLocks noGrp="1"/>
          </p:cNvSpPr>
          <p:nvPr>
            <p:ph type="title"/>
          </p:nvPr>
        </p:nvSpPr>
        <p:spPr>
          <a:xfrm>
            <a:off x="49530" y="48578"/>
            <a:ext cx="8697913" cy="760412"/>
          </a:xfrm>
        </p:spPr>
        <p:txBody>
          <a:bodyPr anchor="b"/>
          <a:p>
            <a:pPr algn="l"/>
            <a:r>
              <a:rPr lang="en-US" altLang="zh-CN" sz="3600" b="1" err="1">
                <a:solidFill>
                  <a:srgbClr val="003366"/>
                </a:solidFill>
                <a:effectLst/>
              </a:rPr>
              <a:t>20.1  </a:t>
            </a:r>
            <a:r>
              <a:rPr lang="en-US" sz="3600" b="1" err="1">
                <a:solidFill>
                  <a:srgbClr val="003366"/>
                </a:solidFill>
                <a:effectLst/>
              </a:rPr>
              <a:t>BOM</a:t>
            </a:r>
            <a:r>
              <a:rPr lang="zh-CN" altLang="en-US" sz="3600" b="1" err="1">
                <a:solidFill>
                  <a:srgbClr val="003366"/>
                </a:solidFill>
                <a:effectLst/>
              </a:rPr>
              <a:t>对象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概述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16131" name="文本占位符 816130"/>
          <p:cNvSpPr>
            <a:spLocks noGrp="1"/>
          </p:cNvSpPr>
          <p:nvPr>
            <p:ph type="body" idx="1"/>
          </p:nvPr>
        </p:nvSpPr>
        <p:spPr>
          <a:xfrm>
            <a:off x="0" y="1004888"/>
            <a:ext cx="9144000" cy="5589587"/>
          </a:xfrm>
        </p:spPr>
        <p:txBody>
          <a:bodyPr/>
          <a:p>
            <a:pPr>
              <a:lnSpc>
                <a:spcPct val="136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>
                <a:solidFill>
                  <a:schemeClr val="tx1"/>
                </a:solidFill>
                <a:effectLst/>
              </a:rPr>
              <a:t>BOM(Browser Object Model)，即浏览器对象模型。BOM主要用于管理窗口与窗口之间的通讯。BOM提供了独立于内容的、可以与浏览器窗口进行交互的对象结构。</a:t>
            </a:r>
            <a:endParaRPr sz="3000" b="1">
              <a:solidFill>
                <a:schemeClr val="tx1"/>
              </a:solidFill>
              <a:effectLst/>
            </a:endParaRPr>
          </a:p>
          <a:p>
            <a:pPr>
              <a:buClr>
                <a:srgbClr val="FF0000"/>
              </a:buClr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62" name="标题 70656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9290"/>
          </a:xfrm>
        </p:spPr>
        <p:txBody>
          <a:bodyPr anchor="ctr"/>
          <a:p>
            <a:pPr algn="ctr"/>
            <a:r>
              <a:rPr lang="en-US" altLang="zh-CN" sz="3300" b="1" err="1">
                <a:solidFill>
                  <a:schemeClr val="tx1">
                    <a:lumMod val="75000"/>
                  </a:schemeClr>
                </a:solidFill>
                <a:effectLst/>
              </a:rPr>
              <a:t>setTimeout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定时器示例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-2540" y="564515"/>
          <a:ext cx="9024620" cy="627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53400" imgH="7124700" progId="Paint.Picture">
                  <p:embed/>
                </p:oleObj>
              </mc:Choice>
              <mc:Fallback>
                <p:oleObj name="" r:id="rId1" imgW="8153400" imgH="71247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540" y="564515"/>
                        <a:ext cx="9024620" cy="627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71" name="矩形 779270"/>
          <p:cNvSpPr/>
          <p:nvPr/>
        </p:nvSpPr>
        <p:spPr>
          <a:xfrm>
            <a:off x="659130" y="4975225"/>
            <a:ext cx="5237480" cy="25590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3895" y="6193790"/>
            <a:ext cx="3023235" cy="25590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标题 430081"/>
          <p:cNvSpPr>
            <a:spLocks noGrp="1"/>
          </p:cNvSpPr>
          <p:nvPr>
            <p:ph type="title"/>
          </p:nvPr>
        </p:nvSpPr>
        <p:spPr>
          <a:xfrm>
            <a:off x="16193" y="16510"/>
            <a:ext cx="8362950" cy="908050"/>
          </a:xfrm>
        </p:spPr>
        <p:txBody>
          <a:bodyPr anchor="ctr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20.3 navigator对象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430083" name="文本占位符 430082"/>
          <p:cNvSpPr>
            <a:spLocks noGrp="1"/>
          </p:cNvSpPr>
          <p:nvPr>
            <p:ph type="body" idx="1"/>
          </p:nvPr>
        </p:nvSpPr>
        <p:spPr>
          <a:xfrm>
            <a:off x="179388" y="1125538"/>
            <a:ext cx="8964612" cy="5732462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/>
              <a:t>n</a:t>
            </a:r>
            <a:r>
              <a:rPr lang="zh-CN" altLang="en-US" b="1" dirty="0"/>
              <a:t>avigator对象包含有关浏览器的信息。</a:t>
            </a:r>
            <a:r>
              <a:rPr lang="en-US" altLang="zh-CN" b="1" dirty="0"/>
              <a:t>n</a:t>
            </a:r>
            <a:r>
              <a:rPr lang="zh-CN" altLang="en-US" b="1" dirty="0"/>
              <a:t>avigator对象包含的属性描述了正在使用的浏览器。</a:t>
            </a:r>
            <a:r>
              <a:rPr lang="en-US" altLang="zh-CN" b="1" dirty="0"/>
              <a:t>n</a:t>
            </a:r>
            <a:r>
              <a:rPr lang="zh-CN" altLang="en-US" b="1" dirty="0"/>
              <a:t>avigator对象是window对象的属性，因而可以使用window.navigator来引用它，实际使用时一般省略“window”。</a:t>
            </a:r>
            <a:endParaRPr lang="zh-CN" altLang="en-US" b="1" dirty="0"/>
          </a:p>
          <a:p>
            <a:pPr marL="457200" lvl="1" indent="0">
              <a:buNone/>
            </a:pPr>
            <a:endParaRPr lang="zh-CN" altLang="en-US" sz="3200" b="1" dirty="0">
              <a:solidFill>
                <a:srgbClr val="CCFF33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常用属性如下表所示：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3900" b="1" dirty="0"/>
              <a:t>  </a:t>
            </a:r>
            <a:endParaRPr lang="zh-CN" altLang="en-US" sz="3900" b="1" dirty="0"/>
          </a:p>
          <a:p>
            <a:pPr>
              <a:lnSpc>
                <a:spcPct val="90000"/>
              </a:lnSpc>
              <a:buNone/>
            </a:pPr>
            <a:endParaRPr lang="zh-CN" altLang="en-US" sz="3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82880" y="775970"/>
          <a:ext cx="8778240" cy="429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628904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appCodeName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返回浏览器的代码名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appMinorVersion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返回浏览器的次级版本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appName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返回浏览器的名称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appVersion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返回浏览器的平台和版本信息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browserLanguage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返回当前浏览器的语言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cookieEnabled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返回指明浏览器中是否启用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，如果启用则返回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true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，否则返回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false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返回运行浏览器的操作系统平台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systemLanguage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使用的默认语言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userAgent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返回由客户机发送服务器的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user-agent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头部的值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/>
              <a:t>常用方法：</a:t>
            </a:r>
            <a:endParaRPr lang="zh-CN" altLang="en-US" sz="39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3900" b="1" dirty="0"/>
              <a:t>   </a:t>
            </a:r>
            <a:r>
              <a:rPr lang="en-US" altLang="zh-CN" sz="3000" b="1" err="1">
                <a:solidFill>
                  <a:schemeClr val="accent6">
                    <a:lumMod val="10000"/>
                  </a:schemeClr>
                </a:solidFill>
              </a:rPr>
              <a:t>javaEnabled</a:t>
            </a: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()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：用于判断是否支持</a:t>
            </a:r>
            <a:r>
              <a:rPr lang="en-US" altLang="zh-CN" sz="3000" b="1">
                <a:solidFill>
                  <a:schemeClr val="accent6">
                    <a:lumMod val="10000"/>
                  </a:schemeClr>
                </a:solidFill>
              </a:rPr>
              <a:t>JAVA</a:t>
            </a:r>
            <a:endParaRPr lang="en-US" altLang="zh-CN" sz="30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    preference()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：用于取得浏览器的爱好设置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/>
              <a:t>访问</a:t>
            </a:r>
            <a:r>
              <a:rPr lang="en-US" altLang="zh-CN" sz="3200" b="1" dirty="0"/>
              <a:t>navigator</a:t>
            </a:r>
            <a:r>
              <a:rPr lang="zh-CN" altLang="zh-CN" sz="3200" b="1" dirty="0"/>
              <a:t>对象属性和方法的</a:t>
            </a:r>
            <a:r>
              <a:rPr lang="zh-CN" altLang="en-US" sz="3200" b="1" dirty="0"/>
              <a:t>格式：</a:t>
            </a:r>
            <a:endParaRPr lang="zh-CN" altLang="en-US" sz="39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3900" b="1" dirty="0"/>
              <a:t>   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navigator.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属性</a:t>
            </a: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navigator.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方法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参数列表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altLang="zh-CN" sz="33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2418" name="标题 572417"/>
          <p:cNvSpPr>
            <a:spLocks noGrp="1"/>
          </p:cNvSpPr>
          <p:nvPr>
            <p:ph type="title"/>
          </p:nvPr>
        </p:nvSpPr>
        <p:spPr>
          <a:xfrm>
            <a:off x="395288" y="0"/>
            <a:ext cx="8362950" cy="692150"/>
          </a:xfrm>
        </p:spPr>
        <p:txBody>
          <a:bodyPr anchor="ctr"/>
          <a:p>
            <a:pPr algn="ctr"/>
            <a:r>
              <a:rPr lang="en-US" alt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navigator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对象应用示例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0955" y="610235"/>
          <a:ext cx="9076690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9867900" imgH="4991100" progId="Paint.Picture">
                  <p:embed/>
                </p:oleObj>
              </mc:Choice>
              <mc:Fallback>
                <p:oleObj name="" r:id="rId1" imgW="9867900" imgH="49911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55" y="610235"/>
                        <a:ext cx="9076690" cy="608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9218" name="标题 649217"/>
          <p:cNvSpPr>
            <a:spLocks noGrp="1"/>
          </p:cNvSpPr>
          <p:nvPr>
            <p:ph type="title"/>
          </p:nvPr>
        </p:nvSpPr>
        <p:spPr>
          <a:xfrm>
            <a:off x="0" y="-33020"/>
            <a:ext cx="8518525" cy="876300"/>
          </a:xfrm>
        </p:spPr>
        <p:txBody>
          <a:bodyPr anchor="ctr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20.4 location对象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49219" name="文本占位符 649218"/>
          <p:cNvSpPr>
            <a:spLocks noGrp="1"/>
          </p:cNvSpPr>
          <p:nvPr>
            <p:ph type="body" idx="1"/>
          </p:nvPr>
        </p:nvSpPr>
        <p:spPr>
          <a:xfrm>
            <a:off x="0" y="842963"/>
            <a:ext cx="9144000" cy="5589587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/>
              <a:t>l</a:t>
            </a:r>
            <a:r>
              <a:rPr b="1"/>
              <a:t>ocation对象包含了浏览器当前显示的文档的URL的信息。当location对象调用href属性设置URL时，可使浏览器重定向到该URL。</a:t>
            </a:r>
            <a:r>
              <a:rPr lang="en-US" b="1"/>
              <a:t>l</a:t>
            </a:r>
            <a:r>
              <a:rPr b="1"/>
              <a:t>ocation对象是window对象的一个对象类型的属性，因而可以使用window.location来引用它，使用时也可以省略“window”。</a:t>
            </a:r>
            <a:endParaRPr b="1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b="1"/>
              <a:t>完整的URL</a:t>
            </a:r>
            <a:r>
              <a:rPr lang="zh-CN" b="1"/>
              <a:t>组成结构：</a:t>
            </a:r>
            <a:endParaRPr lang="zh-CN" b="1"/>
          </a:p>
          <a:p>
            <a:endParaRPr lang="zh-CN" altLang="en-US" sz="3200" b="1" dirty="0">
              <a:solidFill>
                <a:srgbClr val="FFFF00"/>
              </a:solidFill>
            </a:endParaRPr>
          </a:p>
        </p:txBody>
      </p:sp>
      <p:pic>
        <p:nvPicPr>
          <p:cNvPr id="2" name="图片 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4906010"/>
            <a:ext cx="6786880" cy="137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常用属性如下表所示：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3900" b="1" dirty="0"/>
              <a:t>  </a:t>
            </a:r>
            <a:endParaRPr lang="zh-CN" altLang="en-US" sz="3900" b="1" dirty="0"/>
          </a:p>
          <a:p>
            <a:pPr>
              <a:lnSpc>
                <a:spcPct val="90000"/>
              </a:lnSpc>
              <a:buNone/>
            </a:pPr>
            <a:endParaRPr lang="zh-CN" altLang="en-US" sz="3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13690" y="783590"/>
          <a:ext cx="8681085" cy="5274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935"/>
                <a:gridCol w="6407150"/>
              </a:tblGrid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设置或返回从井号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（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）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开始的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（锚）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设置或返回主机名和当前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的端口号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设置或返回当前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的主机名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设置或返回完整的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pathname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设置或返回当前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的路径部分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设置或返回当前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的端口号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设置或返回当前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的协议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设置或返回从问号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（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）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开始的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（查询部分）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3" name="文本占位符 645122"/>
          <p:cNvSpPr>
            <a:spLocks noGrp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/>
              <a:t>常用方法：</a:t>
            </a:r>
            <a:endParaRPr lang="zh-CN" altLang="en-US" sz="39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3900" b="1" dirty="0"/>
              <a:t>  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/>
              <a:t>访问</a:t>
            </a:r>
            <a:r>
              <a:rPr lang="en-US" altLang="zh-CN" sz="3200" b="1" dirty="0"/>
              <a:t>location</a:t>
            </a:r>
            <a:r>
              <a:rPr lang="zh-CN" altLang="zh-CN" sz="3200" b="1" dirty="0"/>
              <a:t>对象属性和方法的</a:t>
            </a:r>
            <a:r>
              <a:rPr lang="zh-CN" altLang="en-US" sz="3200" b="1" dirty="0"/>
              <a:t>格式：</a:t>
            </a:r>
            <a:endParaRPr lang="zh-CN" altLang="en-US" sz="39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3900" b="1" dirty="0"/>
              <a:t>   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location.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属性</a:t>
            </a:r>
            <a:endParaRPr lang="zh-CN" altLang="en-US" sz="33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   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location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.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方法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</a:rPr>
              <a:t>参数列表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altLang="zh-CN" sz="33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35585" y="728345"/>
          <a:ext cx="7675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810"/>
                <a:gridCol w="5767070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方 法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assign()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加载新的文档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9209" marB="2920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reload()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重新加载当前文档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9209" marB="2920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replace()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用新的文档替换当前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文档，且无须为它创建一个新的历史记录。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9209" marB="2920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7362" name="标题 52736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3438"/>
          </a:xfrm>
        </p:spPr>
        <p:txBody>
          <a:bodyPr anchor="ctr"/>
          <a:p>
            <a:pPr algn="ctr"/>
            <a:r>
              <a:rPr lang="en-US" altLang="zh-CN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location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对象示例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4610" y="675005"/>
          <a:ext cx="7255510" cy="61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181725" imgH="6143625" progId="Paint.Picture">
                  <p:embed/>
                </p:oleObj>
              </mc:Choice>
              <mc:Fallback>
                <p:oleObj name="" r:id="rId1" imgW="6181725" imgH="61436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" y="675005"/>
                        <a:ext cx="7255510" cy="614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15" y="1962785"/>
            <a:ext cx="4754245" cy="187515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9410" name="标题 529409"/>
          <p:cNvSpPr>
            <a:spLocks noGrp="1"/>
          </p:cNvSpPr>
          <p:nvPr>
            <p:ph type="title"/>
          </p:nvPr>
        </p:nvSpPr>
        <p:spPr>
          <a:xfrm>
            <a:off x="0" y="0"/>
            <a:ext cx="8769350" cy="876300"/>
          </a:xfrm>
        </p:spPr>
        <p:txBody>
          <a:bodyPr anchor="ctr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20.5 history对象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29411" name="文本占位符 529410"/>
          <p:cNvSpPr>
            <a:spLocks noGrp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/>
              <a:t>h</a:t>
            </a:r>
            <a:r>
              <a:rPr altLang="en-US" b="1"/>
              <a:t>istory对象包含用户（在浏览器窗口中）访问过的URL。</a:t>
            </a:r>
            <a:r>
              <a:rPr lang="en-US" b="1"/>
              <a:t>h</a:t>
            </a:r>
            <a:r>
              <a:rPr altLang="en-US" b="1"/>
              <a:t>istory对象是window对象的一个对象类型的属性，可通过window.history属性对其进行访问，使用时也可以省略“window”。</a:t>
            </a:r>
            <a:endParaRPr altLang="en-US" b="1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常用属性：</a:t>
            </a:r>
            <a:endParaRPr lang="zh-CN" altLang="en-US" sz="3200" b="1" dirty="0">
              <a:solidFill>
                <a:srgbClr val="FFFF99"/>
              </a:solidFill>
            </a:endParaRPr>
          </a:p>
          <a:p>
            <a:pPr lvl="1">
              <a:buClr>
                <a:srgbClr val="FF0000"/>
              </a:buClr>
              <a:buFont typeface="Verdana" panose="020B0604030504040204" pitchFamily="34" charset="0"/>
              <a:buChar char="–"/>
            </a:pPr>
            <a:r>
              <a:rPr lang="en-US" altLang="zh-CN" sz="3000" b="1" dirty="0">
                <a:solidFill>
                  <a:schemeClr val="accent6">
                    <a:lumMod val="10000"/>
                  </a:schemeClr>
                </a:solidFill>
              </a:rPr>
              <a:t>length</a:t>
            </a: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：返回浏览器历史列表中的URL数量</a:t>
            </a:r>
            <a:r>
              <a:rPr lang="en-US" altLang="en-US" sz="2800" b="1"/>
              <a:t>   </a:t>
            </a:r>
            <a:endParaRPr lang="en-US" altLang="en-US" sz="2800" b="1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6131" name="文本占位符 816130"/>
          <p:cNvSpPr>
            <a:spLocks noGrp="1"/>
          </p:cNvSpPr>
          <p:nvPr>
            <p:ph type="body" idx="1"/>
          </p:nvPr>
        </p:nvSpPr>
        <p:spPr>
          <a:xfrm>
            <a:off x="0" y="106998"/>
            <a:ext cx="9144000" cy="5589587"/>
          </a:xfrm>
        </p:spPr>
        <p:txBody>
          <a:bodyPr/>
          <a:p>
            <a:pPr>
              <a:buClr>
                <a:srgbClr val="FF0000"/>
              </a:buClr>
            </a:pPr>
            <a:r>
              <a:rPr sz="3000" b="1" err="1">
                <a:solidFill>
                  <a:schemeClr val="tx1"/>
                </a:solidFill>
                <a:effectLst/>
              </a:rPr>
              <a:t>BOM由多个对象组成，其中核心对象是window对象，该对象是BOM的顶层对象，代表浏览器打开的窗口，其他对象都是该对象的子对象。</a:t>
            </a:r>
            <a:r>
              <a:rPr lang="en-US" altLang="zh-CN" sz="3000" b="1">
                <a:solidFill>
                  <a:schemeClr val="tx1"/>
                </a:solidFill>
                <a:effectLst/>
              </a:rPr>
              <a:t>BOM</a:t>
            </a:r>
            <a:r>
              <a:rPr lang="zh-CN" altLang="en-US" sz="3000" b="1">
                <a:solidFill>
                  <a:schemeClr val="tx1"/>
                </a:solidFill>
                <a:effectLst/>
              </a:rPr>
              <a:t>结构如下图所示：</a:t>
            </a:r>
            <a:endParaRPr lang="zh-CN" altLang="en-US" sz="3000" b="1">
              <a:solidFill>
                <a:schemeClr val="tx1"/>
              </a:solidFill>
              <a:effectLst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" name="图片 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2014855"/>
            <a:ext cx="5791835" cy="4011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6451" name="文本占位符 616450"/>
          <p:cNvSpPr>
            <a:spLocks noGrp="1"/>
          </p:cNvSpPr>
          <p:nvPr>
            <p:ph type="body" idx="1"/>
          </p:nvPr>
        </p:nvSpPr>
        <p:spPr>
          <a:xfrm>
            <a:off x="179388" y="692150"/>
            <a:ext cx="8964612" cy="6165850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常用方法：</a:t>
            </a:r>
            <a:endParaRPr lang="zh-CN" altLang="en-US" b="1" dirty="0"/>
          </a:p>
          <a:p>
            <a:pPr marL="457200" lvl="1" indent="0">
              <a:buNone/>
            </a:pPr>
            <a:endParaRPr lang="zh-CN" altLang="en-US" sz="3300" b="1" dirty="0">
              <a:solidFill>
                <a:srgbClr val="FFFF99"/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532130" y="1556385"/>
          <a:ext cx="7997825" cy="3399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185"/>
                <a:gridCol w="6009640"/>
              </a:tblGrid>
              <a:tr h="447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方 法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back()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列表中的前一个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forward()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列表中的下一个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3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go(number)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列表中的某个具体页面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。参数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number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是要访问的 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</a:t>
                      </a:r>
                      <a:r>
                        <a:rPr lang="en-US" sz="2200" b="1">
                          <a:latin typeface="方正书宋简体" charset="0"/>
                          <a:cs typeface="方正书宋简体" charset="0"/>
                        </a:rPr>
                        <a:t>h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istory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列表中的相对位置，可取正数可负数。在当前页面前面的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的位置为负数（如在前一个页面的位置为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-1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），反之则为正数。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1443" name="文本占位符 701442"/>
          <p:cNvSpPr>
            <a:spLocks noGrp="1"/>
          </p:cNvSpPr>
          <p:nvPr>
            <p:ph type="body" idx="1"/>
          </p:nvPr>
        </p:nvSpPr>
        <p:spPr>
          <a:xfrm>
            <a:off x="24130" y="208280"/>
            <a:ext cx="9095740" cy="5949950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访问history对象的属性和方法的方式</a:t>
            </a:r>
            <a:r>
              <a:rPr lang="zh-CN" altLang="en-US" sz="3900" b="1" dirty="0"/>
              <a:t>：</a:t>
            </a:r>
            <a:endParaRPr lang="zh-CN" altLang="en-US" sz="3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400" b="1" dirty="0">
                <a:solidFill>
                  <a:srgbClr val="FF0000"/>
                </a:solidFill>
              </a:rPr>
              <a:t>   </a:t>
            </a:r>
            <a:r>
              <a:rPr sz="3000" b="1" dirty="0">
                <a:solidFill>
                  <a:schemeClr val="accent6">
                    <a:lumMod val="10000"/>
                  </a:schemeClr>
                </a:solidFill>
              </a:rPr>
              <a:t>history.属性</a:t>
            </a:r>
            <a:endParaRPr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None/>
            </a:pPr>
            <a:r>
              <a:rPr sz="3000" b="1" dirty="0">
                <a:solidFill>
                  <a:schemeClr val="accent6">
                    <a:lumMod val="10000"/>
                  </a:schemeClr>
                </a:solidFill>
              </a:rPr>
              <a:t>   history.方法(参数1</a:t>
            </a:r>
            <a:r>
              <a:rPr lang="en-US" sz="3000" b="1" dirty="0">
                <a:solidFill>
                  <a:schemeClr val="accent6">
                    <a:lumMod val="10000"/>
                  </a:schemeClr>
                </a:solidFill>
              </a:rPr>
              <a:t>,</a:t>
            </a:r>
            <a:r>
              <a:rPr sz="3000" b="1" dirty="0">
                <a:solidFill>
                  <a:schemeClr val="accent6">
                    <a:lumMod val="10000"/>
                  </a:schemeClr>
                </a:solidFill>
              </a:rPr>
              <a:t>参数2</a:t>
            </a:r>
            <a:r>
              <a:rPr lang="en-US" sz="3000" b="1" dirty="0">
                <a:solidFill>
                  <a:schemeClr val="accent6">
                    <a:lumMod val="10000"/>
                  </a:schemeClr>
                </a:solidFill>
              </a:rPr>
              <a:t>,</a:t>
            </a:r>
            <a:r>
              <a:rPr sz="3000" b="1" dirty="0">
                <a:solidFill>
                  <a:schemeClr val="accent6">
                    <a:lumMod val="10000"/>
                  </a:schemeClr>
                </a:solidFill>
              </a:rPr>
              <a:t>…)</a:t>
            </a:r>
            <a:endParaRPr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altLang="en-US" b="1"/>
              <a:t>   </a:t>
            </a:r>
            <a:endParaRPr lang="en-US" altLang="en-US" b="1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8" name="标题 61849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66813"/>
          </a:xfrm>
        </p:spPr>
        <p:txBody>
          <a:bodyPr anchor="ctr"/>
          <a:p>
            <a:pPr algn="ctr"/>
            <a:r>
              <a:rPr lang="en-US" altLang="zh-CN" sz="3600" b="1" err="1">
                <a:solidFill>
                  <a:schemeClr val="tx1">
                    <a:lumMod val="75000"/>
                  </a:schemeClr>
                </a:solidFill>
                <a:effectLst/>
              </a:rPr>
              <a:t>histroty</a:t>
            </a:r>
            <a:r>
              <a:rPr lang="zh-CN" altLang="en-US" sz="3600" b="1" dirty="0">
                <a:solidFill>
                  <a:schemeClr val="tx1">
                    <a:lumMod val="75000"/>
                  </a:schemeClr>
                </a:solidFill>
                <a:effectLst/>
              </a:rPr>
              <a:t>对象示例</a:t>
            </a:r>
            <a:endParaRPr lang="zh-CN" altLang="en-US" sz="36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sp>
        <p:nvSpPr>
          <p:cNvPr id="618499" name="文本占位符 618498"/>
          <p:cNvSpPr>
            <a:spLocks noGrp="1"/>
          </p:cNvSpPr>
          <p:nvPr>
            <p:ph type="body" idx="1"/>
          </p:nvPr>
        </p:nvSpPr>
        <p:spPr>
          <a:xfrm>
            <a:off x="45720" y="1557655"/>
            <a:ext cx="9098280" cy="5759450"/>
          </a:xfrm>
        </p:spPr>
        <p:txBody>
          <a:bodyPr/>
          <a:p>
            <a:pPr>
              <a:buNone/>
            </a:pPr>
            <a:r>
              <a:rPr lang="en-US" altLang="zh-CN" b="1"/>
              <a:t>  </a:t>
            </a:r>
            <a:r>
              <a:rPr lang="en-US" altLang="zh-CN" sz="2800" b="1"/>
              <a:t>history.back();//等效单击“后退”按钮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history.forward();//等效单击“前进”按钮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history.go(-1);</a:t>
            </a:r>
            <a:r>
              <a:rPr lang="en-US" altLang="zh-CN" sz="2800" b="1">
                <a:sym typeface="+mn-ea"/>
              </a:rPr>
              <a:t>//等效单击一次后退按钮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history.go(-2);//等效单击两次后退按钮</a:t>
            </a:r>
            <a:endParaRPr lang="en-US" altLang="zh-CN" sz="2800" b="1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9410" name="标题 529409"/>
          <p:cNvSpPr>
            <a:spLocks noGrp="1"/>
          </p:cNvSpPr>
          <p:nvPr>
            <p:ph type="title"/>
          </p:nvPr>
        </p:nvSpPr>
        <p:spPr>
          <a:xfrm>
            <a:off x="0" y="0"/>
            <a:ext cx="8769350" cy="876300"/>
          </a:xfrm>
        </p:spPr>
        <p:txBody>
          <a:bodyPr anchor="ctr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20.6 screen对象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29411" name="文本占位符 529410"/>
          <p:cNvSpPr>
            <a:spLocks noGrp="1"/>
          </p:cNvSpPr>
          <p:nvPr>
            <p:ph type="body" idx="1"/>
          </p:nvPr>
        </p:nvSpPr>
        <p:spPr>
          <a:xfrm>
            <a:off x="0" y="875665"/>
            <a:ext cx="9144000" cy="5982335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/>
              <a:t>s</a:t>
            </a:r>
            <a:r>
              <a:rPr b="1"/>
              <a:t>creen对象包含有关客户端显示屏幕的信息。JavaScript 程序可以利用这些信息来优化输出，以达到用户的显示要求。Screen对象是window对象的一个对象类型的属性，可通过window.screen属性对其进行访问，使用时也可以省略“window”</a:t>
            </a:r>
            <a:r>
              <a:rPr altLang="en-US" b="1"/>
              <a:t>。</a:t>
            </a:r>
            <a:endParaRPr altLang="en-US" b="1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2800" b="1"/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6451" name="文本占位符 616450"/>
          <p:cNvSpPr>
            <a:spLocks noGrp="1"/>
          </p:cNvSpPr>
          <p:nvPr>
            <p:ph type="body" idx="1"/>
          </p:nvPr>
        </p:nvSpPr>
        <p:spPr>
          <a:xfrm>
            <a:off x="89853" y="272415"/>
            <a:ext cx="8964612" cy="6165850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常用属性：</a:t>
            </a: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访问screen对象属性的方式：</a:t>
            </a:r>
            <a:endParaRPr lang="zh-CN" altLang="en-US" b="1" dirty="0"/>
          </a:p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b="1" dirty="0"/>
              <a:t>   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</a:rPr>
              <a:t>screen.属性</a:t>
            </a:r>
            <a:endParaRPr lang="zh-CN" altLang="en-US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3300" b="1" dirty="0">
              <a:solidFill>
                <a:srgbClr val="FFFF99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29565" y="876935"/>
          <a:ext cx="8072755" cy="3827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0"/>
                <a:gridCol w="5958205"/>
              </a:tblGrid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述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availHeight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显示屏幕的可用高度，单位为像素，不包括任务栏。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availWidth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返回显示屏幕的可用宽度，单位为像素，不包括任务栏。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height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返回显示屏幕的高度，单位为像素。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width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返回显示屏幕的宽度，单位为像素。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colorDepth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返回当前颜色设置所用的位数 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- 1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：黑白；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8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256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色；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16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：增强色；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24/32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：真彩色。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23495" marB="2349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8" name="标题 61849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66813"/>
          </a:xfrm>
        </p:spPr>
        <p:txBody>
          <a:bodyPr anchor="ctr"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</a:schemeClr>
                </a:solidFill>
                <a:effectLst/>
              </a:rPr>
              <a:t>screen</a:t>
            </a:r>
            <a:r>
              <a:rPr lang="zh-CN" altLang="en-US" sz="3600" b="1" dirty="0">
                <a:solidFill>
                  <a:schemeClr val="tx1">
                    <a:lumMod val="75000"/>
                  </a:schemeClr>
                </a:solidFill>
                <a:effectLst/>
              </a:rPr>
              <a:t>对象示例</a:t>
            </a:r>
            <a:endParaRPr lang="zh-CN" altLang="en-US" sz="36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sp>
        <p:nvSpPr>
          <p:cNvPr id="618499" name="文本占位符 618498"/>
          <p:cNvSpPr>
            <a:spLocks noGrp="1"/>
          </p:cNvSpPr>
          <p:nvPr>
            <p:ph type="body" idx="1"/>
          </p:nvPr>
        </p:nvSpPr>
        <p:spPr>
          <a:xfrm>
            <a:off x="45720" y="1557655"/>
            <a:ext cx="9098280" cy="4911725"/>
          </a:xfrm>
        </p:spPr>
        <p:txBody>
          <a:bodyPr/>
          <a:p>
            <a:pPr>
              <a:buNone/>
            </a:pPr>
            <a:r>
              <a:rPr lang="en-US" altLang="zh-CN" b="1"/>
              <a:t>  </a:t>
            </a:r>
            <a:r>
              <a:rPr lang="en-US" altLang="zh-CN" sz="2800" b="1"/>
              <a:t>screen.availHeight;//获取屏幕的可用高度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screen.availWidth;//获取屏幕的可用宽度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scren.height;//获取屏幕的高度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screen.width;//获取屏幕的宽度</a:t>
            </a:r>
            <a:endParaRPr lang="en-US" altLang="zh-CN" sz="2800" b="1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7570" name="标题 877569"/>
          <p:cNvSpPr>
            <a:spLocks noGrp="1"/>
          </p:cNvSpPr>
          <p:nvPr>
            <p:ph type="title"/>
          </p:nvPr>
        </p:nvSpPr>
        <p:spPr>
          <a:xfrm>
            <a:off x="31433" y="89853"/>
            <a:ext cx="8518525" cy="7921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20.2 window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77571" name="文本占位符 877570"/>
          <p:cNvSpPr>
            <a:spLocks noGrp="1"/>
          </p:cNvSpPr>
          <p:nvPr>
            <p:ph type="body" idx="1"/>
          </p:nvPr>
        </p:nvSpPr>
        <p:spPr>
          <a:xfrm>
            <a:off x="250825" y="1268413"/>
            <a:ext cx="8675688" cy="5589587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zh-CN" b="1" dirty="0"/>
              <a:t>window </a:t>
            </a:r>
            <a:r>
              <a:rPr lang="zh-CN" altLang="en-US" b="1" dirty="0"/>
              <a:t>对象表示一个浏览器窗口或一个框架</a:t>
            </a:r>
            <a:r>
              <a:rPr lang="zh-CN" altLang="en-US" dirty="0"/>
              <a:t> </a:t>
            </a:r>
            <a:r>
              <a:rPr lang="zh-CN" altLang="en-US" b="1" dirty="0"/>
              <a:t>，用于访问除</a:t>
            </a:r>
            <a:r>
              <a:rPr lang="en-US" altLang="zh-CN" b="1" dirty="0"/>
              <a:t>navigator </a:t>
            </a:r>
            <a:r>
              <a:rPr lang="zh-CN" altLang="en-US" b="1" dirty="0"/>
              <a:t>以外任何对象的</a:t>
            </a:r>
            <a:r>
              <a:rPr lang="zh-CN" altLang="en-US" b="1" dirty="0">
                <a:solidFill>
                  <a:srgbClr val="FF0000"/>
                </a:solidFill>
              </a:rPr>
              <a:t>顶层对象。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</a:pPr>
            <a:r>
              <a:rPr lang="zh-CN" altLang="en-US" b="1" dirty="0"/>
              <a:t> </a:t>
            </a:r>
            <a:r>
              <a:rPr lang="en-US" altLang="zh-CN" b="1" dirty="0"/>
              <a:t>window </a:t>
            </a:r>
            <a:r>
              <a:rPr lang="zh-CN" altLang="en-US" b="1" dirty="0"/>
              <a:t>对象是全局对象，在</a:t>
            </a:r>
            <a:r>
              <a:rPr lang="zh-CN" altLang="en-US" b="1" dirty="0">
                <a:solidFill>
                  <a:srgbClr val="FF3300"/>
                </a:solidFill>
              </a:rPr>
              <a:t>同一个窗口</a:t>
            </a:r>
            <a:r>
              <a:rPr lang="zh-CN" altLang="en-US" b="1" dirty="0"/>
              <a:t>中访问其他对象时，可以省略“</a:t>
            </a:r>
            <a:r>
              <a:rPr lang="en-US" altLang="zh-CN" b="1" dirty="0"/>
              <a:t>window”</a:t>
            </a:r>
            <a:r>
              <a:rPr lang="zh-CN" altLang="en-US" b="1" dirty="0"/>
              <a:t>字样，但如果要跨窗口访问，则必须写上相应窗口的名称（或别名）。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9618" name="标题 879617"/>
          <p:cNvSpPr>
            <a:spLocks noGrp="1"/>
          </p:cNvSpPr>
          <p:nvPr>
            <p:ph type="title"/>
          </p:nvPr>
        </p:nvSpPr>
        <p:spPr>
          <a:xfrm>
            <a:off x="25083" y="0"/>
            <a:ext cx="8229600" cy="760413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1. window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对象的常用属性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79705" y="976630"/>
          <a:ext cx="8719185" cy="5541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930"/>
                <a:gridCol w="6739255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defaultStatus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或返回窗口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状态栏的默认信息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。主要针对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，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FF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和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google chorme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没有状态栏。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窗口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状态栏的信息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。主要针对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IE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，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FF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和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google chorme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没有状态栏。</a:t>
                      </a:r>
                      <a:endParaRPr lang="zh-CN" altLang="en-US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引用</a:t>
                      </a: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引用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history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引用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location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navigator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引用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navigator</a:t>
                      </a:r>
                      <a:r>
                        <a:rPr lang="zh-CN" alt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screen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引用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screen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对象。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name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设置或返回窗口的名称。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opener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返回创建当前窗口的窗口。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返回当前窗口，等价于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window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对象。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返回最顶层窗口。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altLang="zh-CN" sz="22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返回当前窗口的父窗口。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1666" name="标题 881665"/>
          <p:cNvSpPr>
            <a:spLocks noGrp="1"/>
          </p:cNvSpPr>
          <p:nvPr>
            <p:ph type="title"/>
          </p:nvPr>
        </p:nvSpPr>
        <p:spPr>
          <a:xfrm>
            <a:off x="-317" y="8255"/>
            <a:ext cx="8675687" cy="68897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window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对象的常用方法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0" y="697230"/>
          <a:ext cx="8957945" cy="594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3580"/>
                <a:gridCol w="5714365"/>
              </a:tblGrid>
              <a:tr h="267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</a:t>
                      </a: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 </a:t>
                      </a: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法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16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b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回到历史记录中的上一网页，相当于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浏览器的工具栏上单击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“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后退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”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钮。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f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orward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加载历史清单中的下一个网址，相当于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浏览器工具栏上单击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“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前进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”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钮。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blur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使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窗口失去焦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点。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使窗口获得焦点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c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lose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关闭窗口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方正书宋简体" charset="0"/>
                        <a:ea typeface="Times New Roman" panose="02020603050405020304" pitchFamily="18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进入客户端在浏览器上设置的主页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()</a:t>
                      </a:r>
                      <a:endParaRPr lang="en-US" altLang="zh-CN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打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印当前窗口的内容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，相当于在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浏览器中选择【文件】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【打印】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a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lert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警告信息字符串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显示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警告对话框，用以提示用户注意某些事项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c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onfirm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确认信息字符串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显示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确认对话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框，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“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确认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”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“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取消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”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两个按钮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单击确认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按钮，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，单击取消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按钮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，返回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提示字符串，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显示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提示输入信息对话框，返回用户输入信息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，窗口名称，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窗口规格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打开新窗口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setTimeout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执行程序，毫秒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在指定的毫秒数后调用函数或计算表达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式。</a:t>
                      </a:r>
                      <a:endParaRPr lang="zh-CN" altLang="en-US" sz="1600" b="1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setInterval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执行程序，毫秒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按照指定的周期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以毫秒计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r>
                        <a:rPr lang="zh-CN" altLang="en-US" sz="1600" b="1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来调用函数或计算表达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式。</a:t>
                      </a:r>
                      <a:endParaRPr lang="zh-CN" altLang="en-US" sz="1600" b="1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clearTimeout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定时器对象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取消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setTimeout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设置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的定时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器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clearInterval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(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定时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器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zh-CN" sz="1600" b="1">
                          <a:latin typeface="方正书宋简体" charset="0"/>
                          <a:cs typeface="方正书宋简体" charset="0"/>
                        </a:rPr>
                        <a:t>)</a:t>
                      </a:r>
                      <a:endParaRPr lang="zh-CN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79" marB="17779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取消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setInterval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设置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的定时</a:t>
                      </a:r>
                      <a:r>
                        <a:rPr lang="zh-CN" altLang="en-US" sz="1600" b="1">
                          <a:latin typeface="方正书宋简体" charset="0"/>
                          <a:cs typeface="方正书宋简体" charset="0"/>
                        </a:rPr>
                        <a:t>器</a:t>
                      </a:r>
                      <a:endParaRPr lang="zh-CN" altLang="en-US" sz="16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7779" marB="17779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5762" name="标题 885761"/>
          <p:cNvSpPr>
            <a:spLocks noGrp="1"/>
          </p:cNvSpPr>
          <p:nvPr>
            <p:ph type="title"/>
          </p:nvPr>
        </p:nvSpPr>
        <p:spPr>
          <a:xfrm>
            <a:off x="-317" y="8255"/>
            <a:ext cx="8362950" cy="64770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3.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访问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window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对象的属性和方法的方式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85763" name="文本占位符 885762"/>
          <p:cNvSpPr>
            <a:spLocks noGrp="1"/>
          </p:cNvSpPr>
          <p:nvPr>
            <p:ph type="body" idx="1"/>
          </p:nvPr>
        </p:nvSpPr>
        <p:spPr>
          <a:xfrm>
            <a:off x="0" y="838835"/>
            <a:ext cx="9144000" cy="5838190"/>
          </a:xfrm>
        </p:spPr>
        <p:txBody>
          <a:bodyPr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[window</a:t>
            </a:r>
            <a:r>
              <a:rPr lang="en-US" altLang="zh-CN" sz="3000" b="1" dirty="0">
                <a:effectLst/>
                <a:sym typeface="+mn-ea"/>
              </a:rPr>
              <a:t>(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或窗口名称或别名</a:t>
            </a:r>
            <a:r>
              <a:rPr lang="en-US" altLang="zh-CN" sz="3000" b="1" dirty="0">
                <a:effectLst/>
                <a:sym typeface="+mn-ea"/>
              </a:rPr>
              <a:t>)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].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属性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  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[window(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或窗口名称或别名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)].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方法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参数列表</a:t>
            </a:r>
            <a:r>
              <a:rPr lang="en-US" altLang="zh-CN" sz="3000" b="1">
                <a:solidFill>
                  <a:schemeClr val="tx1"/>
                </a:solidFill>
                <a:effectLst/>
              </a:rPr>
              <a:t>)</a:t>
            </a:r>
            <a:endParaRPr lang="zh-CN" altLang="en-US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</a:rPr>
              <a:t>     </a:t>
            </a:r>
            <a:r>
              <a:rPr lang="en-US" altLang="zh-CN" sz="2800" b="1">
                <a:solidFill>
                  <a:srgbClr val="0000FF"/>
                </a:solidFill>
              </a:rPr>
              <a:t>Window.alert("警告对话框"); 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     adwin.status="ok";//adwin是窗口名称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600" b="1" dirty="0"/>
              <a:t> 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说明：在实际使用中，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”window”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也经常使用别  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    名代替。常用的别名有：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opener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表示打开当前窗口的窗口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parent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表示当前窗口的上一级窗口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top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表示最上方的窗口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self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表示当前窗口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3000" b="1" dirty="0">
                <a:solidFill>
                  <a:srgbClr val="0000FF"/>
                </a:solidFill>
              </a:rPr>
              <a:t>    例如：</a:t>
            </a:r>
            <a:r>
              <a:rPr lang="en-US" altLang="zh-CN" sz="3000" b="1" err="1">
                <a:solidFill>
                  <a:srgbClr val="0000FF"/>
                </a:solidFill>
              </a:rPr>
              <a:t>self.close</a:t>
            </a:r>
            <a:r>
              <a:rPr lang="en-US" altLang="zh-CN" sz="3000" b="1">
                <a:solidFill>
                  <a:srgbClr val="0000FF"/>
                </a:solidFill>
              </a:rPr>
              <a:t>();</a:t>
            </a:r>
            <a:r>
              <a:rPr lang="en-US" altLang="zh-CN" sz="3000" b="1">
                <a:solidFill>
                  <a:srgbClr val="FFFF00"/>
                </a:solidFill>
              </a:rPr>
              <a:t>          </a:t>
            </a:r>
            <a:endParaRPr lang="en-US" altLang="zh-CN" sz="3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7810" name="标题 88780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3438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警告对话框示例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pic>
        <p:nvPicPr>
          <p:cNvPr id="887813" name="图片 8878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25538"/>
            <a:ext cx="8569325" cy="554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7814" name="矩形 887813"/>
          <p:cNvSpPr/>
          <p:nvPr/>
        </p:nvSpPr>
        <p:spPr>
          <a:xfrm>
            <a:off x="1225550" y="2988310"/>
            <a:ext cx="366903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9858" name="标题 88985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3438"/>
          </a:xfrm>
        </p:spPr>
        <p:txBody>
          <a:bodyPr anchor="b"/>
          <a:p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</a:rPr>
              <a:t>确认对话框示例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89861" name="图片 8898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052513"/>
            <a:ext cx="8642350" cy="540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9862" name="矩形 889861"/>
          <p:cNvSpPr/>
          <p:nvPr/>
        </p:nvSpPr>
        <p:spPr>
          <a:xfrm>
            <a:off x="1331913" y="2636838"/>
            <a:ext cx="4392612" cy="360362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5000</Words>
  <Application>WPS 演示</Application>
  <PresentationFormat>在屏幕上显示</PresentationFormat>
  <Paragraphs>494</Paragraphs>
  <Slides>35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Times New Roman</vt:lpstr>
      <vt:lpstr>方正书宋简体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Paint.Picture</vt:lpstr>
      <vt:lpstr>第20讲 BOM对象</vt:lpstr>
      <vt:lpstr>20.1  BOM对象概述</vt:lpstr>
      <vt:lpstr>PowerPoint 演示文稿</vt:lpstr>
      <vt:lpstr>20.2 window对象</vt:lpstr>
      <vt:lpstr>1. window对象的常用属性</vt:lpstr>
      <vt:lpstr>2. window对象的常用方法</vt:lpstr>
      <vt:lpstr>3. 访问window对象的属性和方法的方式</vt:lpstr>
      <vt:lpstr>警告对话框示例</vt:lpstr>
      <vt:lpstr>确认对话框示例</vt:lpstr>
      <vt:lpstr>信息提示对话框示例</vt:lpstr>
      <vt:lpstr>4. 打开窗口方法 </vt:lpstr>
      <vt:lpstr>窗口规格参数： </vt:lpstr>
      <vt:lpstr>常用规格参数</vt:lpstr>
      <vt:lpstr>打开窗口示例</vt:lpstr>
      <vt:lpstr>5.定时器的使用 </vt:lpstr>
      <vt:lpstr>PowerPoint 演示文稿</vt:lpstr>
      <vt:lpstr>1) setInterval定时器的创建和清除 </vt:lpstr>
      <vt:lpstr>setInterval定时器示例</vt:lpstr>
      <vt:lpstr>2) setTimeout定时器的创建与清除 </vt:lpstr>
      <vt:lpstr>setTimeout定时器示例</vt:lpstr>
      <vt:lpstr>20.3 navigator对象</vt:lpstr>
      <vt:lpstr>PowerPoint 演示文稿</vt:lpstr>
      <vt:lpstr>PowerPoint 演示文稿</vt:lpstr>
      <vt:lpstr>navigator对象应用示例</vt:lpstr>
      <vt:lpstr>20.4 location对象</vt:lpstr>
      <vt:lpstr>PowerPoint 演示文稿</vt:lpstr>
      <vt:lpstr>PowerPoint 演示文稿</vt:lpstr>
      <vt:lpstr>location对象示例</vt:lpstr>
      <vt:lpstr>20.5 history对象</vt:lpstr>
      <vt:lpstr>PowerPoint 演示文稿</vt:lpstr>
      <vt:lpstr>PowerPoint 演示文稿</vt:lpstr>
      <vt:lpstr>histroty对象示例</vt:lpstr>
      <vt:lpstr>20.6 screen对象</vt:lpstr>
      <vt:lpstr>PowerPoint 演示文稿</vt:lpstr>
      <vt:lpstr>screen对象示例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1349</cp:revision>
  <dcterms:created xsi:type="dcterms:W3CDTF">2004-09-29T10:46:00Z</dcterms:created>
  <dcterms:modified xsi:type="dcterms:W3CDTF">2020-08-31T15:17:58Z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