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87" r:id="rId3"/>
    <p:sldId id="635" r:id="rId4"/>
    <p:sldId id="878" r:id="rId5"/>
    <p:sldId id="879" r:id="rId6"/>
    <p:sldId id="880" r:id="rId7"/>
    <p:sldId id="881" r:id="rId8"/>
    <p:sldId id="882" r:id="rId9"/>
    <p:sldId id="883" r:id="rId10"/>
    <p:sldId id="884" r:id="rId11"/>
    <p:sldId id="885" r:id="rId12"/>
    <p:sldId id="886" r:id="rId13"/>
    <p:sldId id="887" r:id="rId14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3366"/>
    <a:srgbClr val="000000"/>
    <a:srgbClr val="003300"/>
    <a:srgbClr val="333300"/>
    <a:srgbClr val="E7EAE6"/>
    <a:srgbClr val="CFD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483"/>
    <p:restoredTop sz="93929"/>
  </p:normalViewPr>
  <p:slideViewPr>
    <p:cSldViewPr showGuides="1">
      <p:cViewPr varScale="1">
        <p:scale>
          <a:sx n="74" d="100"/>
          <a:sy n="74" d="100"/>
        </p:scale>
        <p:origin x="-498" y="-84"/>
      </p:cViewPr>
      <p:guideLst>
        <p:guide orient="horz" pos="215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7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3650" name="页眉占位符 2836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283651" name="日期占位符 28365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283652" name="幻灯片图像占位符 283651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3653" name="文本占位符 283652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83654" name="页脚占位符 28365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283655" name="灯片编号占位符 28365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5586" name="组合 195585"/>
          <p:cNvGrpSpPr/>
          <p:nvPr/>
        </p:nvGrpSpPr>
        <p:grpSpPr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195587" name="组合 195586"/>
            <p:cNvGrpSpPr/>
            <p:nvPr userDrawn="1"/>
          </p:nvGrpSpPr>
          <p:grpSpPr>
            <a:xfrm rot="-215207">
              <a:off x="3690" y="234"/>
              <a:ext cx="1857" cy="3625"/>
              <a:chOff x="3010" y="778"/>
              <a:chExt cx="1857" cy="3625"/>
            </a:xfrm>
          </p:grpSpPr>
          <p:sp>
            <p:nvSpPr>
              <p:cNvPr id="195588" name="任意多边形 195587"/>
              <p:cNvSpPr/>
              <p:nvPr userDrawn="1"/>
            </p:nvSpPr>
            <p:spPr>
              <a:xfrm rot="-9414770" flipV="1">
                <a:off x="3534" y="778"/>
                <a:ext cx="1333" cy="1485"/>
              </a:xfrm>
              <a:custGeom>
                <a:avLst/>
                <a:gdLst/>
                <a:ahLst/>
                <a:cxnLst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89" name="任意多边形 195588"/>
              <p:cNvSpPr/>
              <p:nvPr userDrawn="1"/>
            </p:nvSpPr>
            <p:spPr>
              <a:xfrm rot="-9414770" flipV="1">
                <a:off x="4029" y="1802"/>
                <a:ext cx="571" cy="531"/>
              </a:xfrm>
              <a:custGeom>
                <a:avLst/>
                <a:gdLst/>
                <a:ahLst/>
                <a:cxnLst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0" name="任意多边形 195589"/>
              <p:cNvSpPr/>
              <p:nvPr userDrawn="1"/>
            </p:nvSpPr>
            <p:spPr>
              <a:xfrm rot="-9414770" flipV="1">
                <a:off x="3639" y="2167"/>
                <a:ext cx="277" cy="249"/>
              </a:xfrm>
              <a:custGeom>
                <a:avLst/>
                <a:gdLst/>
                <a:ahLst/>
                <a:cxnLst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1" name="任意多边形 195590"/>
              <p:cNvSpPr/>
              <p:nvPr userDrawn="1"/>
            </p:nvSpPr>
            <p:spPr>
              <a:xfrm rot="-9414770" flipV="1">
                <a:off x="3979" y="977"/>
                <a:ext cx="245" cy="347"/>
              </a:xfrm>
              <a:custGeom>
                <a:avLst/>
                <a:gdLst/>
                <a:ahLst/>
                <a:cxnLst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2" name="任意多边形 195591"/>
              <p:cNvSpPr/>
              <p:nvPr userDrawn="1"/>
            </p:nvSpPr>
            <p:spPr>
              <a:xfrm rot="-9414770" flipV="1">
                <a:off x="3845" y="2207"/>
                <a:ext cx="103" cy="209"/>
              </a:xfrm>
              <a:custGeom>
                <a:avLst/>
                <a:gdLst/>
                <a:ahLst/>
                <a:cxnLst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3" name="任意多边形 195592"/>
              <p:cNvSpPr/>
              <p:nvPr userDrawn="1"/>
            </p:nvSpPr>
            <p:spPr>
              <a:xfrm rot="-9414770" flipV="1">
                <a:off x="3895" y="1325"/>
                <a:ext cx="120" cy="90"/>
              </a:xfrm>
              <a:custGeom>
                <a:avLst/>
                <a:gdLst/>
                <a:ahLst/>
                <a:cxnLst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594" name="任意多边形 195593"/>
              <p:cNvSpPr/>
              <p:nvPr userDrawn="1"/>
            </p:nvSpPr>
            <p:spPr>
              <a:xfrm rot="-9414770" flipV="1">
                <a:off x="3010" y="2344"/>
                <a:ext cx="330" cy="2059"/>
              </a:xfrm>
              <a:custGeom>
                <a:avLst/>
                <a:gdLst/>
                <a:ahLst/>
                <a:cxnLst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595" name="任意多边形 195594"/>
            <p:cNvSpPr/>
            <p:nvPr userDrawn="1"/>
          </p:nvSpPr>
          <p:spPr>
            <a:xfrm rot="373331" flipH="1">
              <a:off x="22" y="1957"/>
              <a:ext cx="323" cy="649"/>
            </a:xfrm>
            <a:custGeom>
              <a:avLst/>
              <a:gdLst/>
              <a:ahLst/>
              <a:cxnLst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6" name="任意多边形 195595"/>
            <p:cNvSpPr/>
            <p:nvPr userDrawn="1"/>
          </p:nvSpPr>
          <p:spPr>
            <a:xfrm>
              <a:off x="168" y="1260"/>
              <a:ext cx="1259" cy="1532"/>
            </a:xfrm>
            <a:custGeom>
              <a:avLst/>
              <a:gdLst/>
              <a:ahLst/>
              <a:cxnLst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7" name="任意多边形 195596"/>
            <p:cNvSpPr/>
            <p:nvPr userDrawn="1"/>
          </p:nvSpPr>
          <p:spPr>
            <a:xfrm>
              <a:off x="0" y="2610"/>
              <a:ext cx="801" cy="459"/>
            </a:xfrm>
            <a:custGeom>
              <a:avLst/>
              <a:gdLst/>
              <a:ahLst/>
              <a:cxnLst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8" name="任意多边形 195597"/>
            <p:cNvSpPr/>
            <p:nvPr userDrawn="1"/>
          </p:nvSpPr>
          <p:spPr>
            <a:xfrm rot="373331" flipH="1">
              <a:off x="898" y="2855"/>
              <a:ext cx="354" cy="464"/>
            </a:xfrm>
            <a:custGeom>
              <a:avLst/>
              <a:gdLst/>
              <a:ahLst/>
              <a:cxnLst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599" name="任意多边形 195598"/>
            <p:cNvSpPr/>
            <p:nvPr userDrawn="1"/>
          </p:nvSpPr>
          <p:spPr>
            <a:xfrm rot="373331" flipH="1">
              <a:off x="799" y="2979"/>
              <a:ext cx="87" cy="274"/>
            </a:xfrm>
            <a:custGeom>
              <a:avLst/>
              <a:gdLst/>
              <a:ahLst/>
              <a:cxnLst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00" name="任意多边形 195599"/>
            <p:cNvSpPr/>
            <p:nvPr userDrawn="1"/>
          </p:nvSpPr>
          <p:spPr>
            <a:xfrm>
              <a:off x="1190" y="3273"/>
              <a:ext cx="1108" cy="1047"/>
            </a:xfrm>
            <a:custGeom>
              <a:avLst/>
              <a:gdLst/>
              <a:ahLst/>
              <a:cxnLst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5601" name="组合 195600"/>
            <p:cNvGrpSpPr/>
            <p:nvPr userDrawn="1"/>
          </p:nvGrpSpPr>
          <p:grpSpPr>
            <a:xfrm rot="3220060">
              <a:off x="2631" y="754"/>
              <a:ext cx="569" cy="637"/>
              <a:chOff x="1727" y="866"/>
              <a:chExt cx="129" cy="157"/>
            </a:xfrm>
          </p:grpSpPr>
          <p:sp>
            <p:nvSpPr>
              <p:cNvPr id="195602" name="任意多边形 195601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3" name="任意多边形 195602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4" name="任意多边形 195603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5" name="组合 195604"/>
            <p:cNvGrpSpPr/>
            <p:nvPr userDrawn="1"/>
          </p:nvGrpSpPr>
          <p:grpSpPr>
            <a:xfrm rot="-6691250">
              <a:off x="3636" y="132"/>
              <a:ext cx="356" cy="607"/>
              <a:chOff x="1727" y="866"/>
              <a:chExt cx="129" cy="157"/>
            </a:xfrm>
          </p:grpSpPr>
          <p:sp>
            <p:nvSpPr>
              <p:cNvPr id="195606" name="任意多边形 195605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7" name="任意多边形 195606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08" name="任意多边形 195607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09" name="组合 195608"/>
            <p:cNvGrpSpPr/>
            <p:nvPr userDrawn="1"/>
          </p:nvGrpSpPr>
          <p:grpSpPr>
            <a:xfrm rot="-13075160">
              <a:off x="668" y="3321"/>
              <a:ext cx="501" cy="502"/>
              <a:chOff x="1727" y="866"/>
              <a:chExt cx="129" cy="157"/>
            </a:xfrm>
          </p:grpSpPr>
          <p:sp>
            <p:nvSpPr>
              <p:cNvPr id="195610" name="任意多边形 19560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1" name="任意多边形 19561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2" name="任意多边形 19561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3" name="组合 195612"/>
            <p:cNvGrpSpPr/>
            <p:nvPr userDrawn="1"/>
          </p:nvGrpSpPr>
          <p:grpSpPr>
            <a:xfrm rot="4106450" flipH="1">
              <a:off x="393" y="261"/>
              <a:ext cx="709" cy="892"/>
              <a:chOff x="1727" y="866"/>
              <a:chExt cx="129" cy="157"/>
            </a:xfrm>
          </p:grpSpPr>
          <p:sp>
            <p:nvSpPr>
              <p:cNvPr id="195614" name="任意多边形 19561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5" name="任意多边形 19561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6" name="任意多边形 19561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5617" name="组合 195616"/>
            <p:cNvGrpSpPr/>
            <p:nvPr userDrawn="1"/>
          </p:nvGrpSpPr>
          <p:grpSpPr>
            <a:xfrm rot="10015322" flipH="1">
              <a:off x="4625" y="2382"/>
              <a:ext cx="709" cy="892"/>
              <a:chOff x="1727" y="866"/>
              <a:chExt cx="129" cy="157"/>
            </a:xfrm>
          </p:grpSpPr>
          <p:sp>
            <p:nvSpPr>
              <p:cNvPr id="195618" name="任意多边形 19561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19" name="任意多边形 19561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5620" name="任意多边形 19561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5621" name="任意多边形 195620"/>
            <p:cNvSpPr/>
            <p:nvPr userDrawn="1"/>
          </p:nvSpPr>
          <p:spPr>
            <a:xfrm>
              <a:off x="1217" y="2"/>
              <a:ext cx="862" cy="886"/>
            </a:xfrm>
            <a:custGeom>
              <a:avLst/>
              <a:gdLst/>
              <a:ahLst/>
              <a:cxnLst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2" name="任意多边形 195621"/>
            <p:cNvSpPr/>
            <p:nvPr userDrawn="1"/>
          </p:nvSpPr>
          <p:spPr>
            <a:xfrm rot="-11767473" flipV="1">
              <a:off x="2158" y="102"/>
              <a:ext cx="681" cy="593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3" name="任意多边形 195622"/>
            <p:cNvSpPr/>
            <p:nvPr userDrawn="1"/>
          </p:nvSpPr>
          <p:spPr>
            <a:xfrm rot="-11767473" flipV="1">
              <a:off x="1997" y="858"/>
              <a:ext cx="330" cy="278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4" name="任意多边形 195623"/>
            <p:cNvSpPr/>
            <p:nvPr userDrawn="1"/>
          </p:nvSpPr>
          <p:spPr>
            <a:xfrm rot="-11767473" flipV="1">
              <a:off x="2224" y="808"/>
              <a:ext cx="123" cy="233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5" name="任意多边形 195624"/>
            <p:cNvSpPr/>
            <p:nvPr userDrawn="1"/>
          </p:nvSpPr>
          <p:spPr>
            <a:xfrm>
              <a:off x="1603" y="0"/>
              <a:ext cx="124" cy="121"/>
            </a:xfrm>
            <a:custGeom>
              <a:avLst/>
              <a:gdLst/>
              <a:ahLst/>
              <a:cxnLst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6" name="任意多边形 195625"/>
            <p:cNvSpPr/>
            <p:nvPr userDrawn="1"/>
          </p:nvSpPr>
          <p:spPr>
            <a:xfrm rot="-11767473" flipV="1">
              <a:off x="2173" y="1238"/>
              <a:ext cx="393" cy="2300"/>
            </a:xfrm>
            <a:custGeom>
              <a:avLst/>
              <a:gdLst/>
              <a:ahLst/>
              <a:cxnLst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27" name="任意多边形 195626"/>
            <p:cNvSpPr/>
            <p:nvPr userDrawn="1"/>
          </p:nvSpPr>
          <p:spPr>
            <a:xfrm>
              <a:off x="0" y="1848"/>
              <a:ext cx="36" cy="132"/>
            </a:xfrm>
            <a:custGeom>
              <a:avLst/>
              <a:gdLst/>
              <a:ahLst/>
              <a:cxnLst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5628" name="日期占位符 1956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29" name="页脚占位符 1956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95630" name="灯片编号占位符 1956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631" name="标题 195630"/>
          <p:cNvSpPr>
            <a:spLocks noGrp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 sz="5200" b="1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5632" name="副标题 195631"/>
          <p:cNvSpPr>
            <a:spLocks noGrp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1pPr>
            <a:lvl2pPr marL="457200" lvl="1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2pPr>
            <a:lvl3pPr marL="914400" lvl="2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3pPr>
            <a:lvl4pPr marL="1371600" lvl="3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4pPr>
            <a:lvl5pPr marL="1828800" lvl="4" indent="0" algn="ctr">
              <a:buNone/>
              <a:defRPr b="1">
                <a:effectLst>
                  <a:outerShdw blurRad="38100" dist="38100" dir="2700000">
                    <a:srgbClr val="C0C0C0"/>
                  </a:outerShdw>
                </a:effectLst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94562" name="组合 194561"/>
          <p:cNvGrpSpPr/>
          <p:nvPr/>
        </p:nvGrpSpPr>
        <p:grpSpPr>
          <a:xfrm>
            <a:off x="-7937" y="0"/>
            <a:ext cx="2833687" cy="6856413"/>
            <a:chOff x="-5" y="0"/>
            <a:chExt cx="1785" cy="4319"/>
          </a:xfrm>
        </p:grpSpPr>
        <p:sp>
          <p:nvSpPr>
            <p:cNvPr id="194563" name="任意多边形 194562"/>
            <p:cNvSpPr/>
            <p:nvPr/>
          </p:nvSpPr>
          <p:spPr>
            <a:xfrm>
              <a:off x="-5" y="3262"/>
              <a:ext cx="472" cy="802"/>
            </a:xfrm>
            <a:custGeom>
              <a:avLst/>
              <a:gdLst/>
              <a:ahLst/>
              <a:cxnLst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4" name="组合 194563"/>
            <p:cNvGrpSpPr/>
            <p:nvPr/>
          </p:nvGrpSpPr>
          <p:grpSpPr>
            <a:xfrm rot="-6635092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94565" name="任意多边形 194564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6" name="任意多边形 194565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67" name="任意多边形 194566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68" name="任意多边形 194567"/>
            <p:cNvSpPr/>
            <p:nvPr/>
          </p:nvSpPr>
          <p:spPr>
            <a:xfrm>
              <a:off x="90" y="1736"/>
              <a:ext cx="710" cy="768"/>
            </a:xfrm>
            <a:custGeom>
              <a:avLst/>
              <a:gdLst/>
              <a:ahLst/>
              <a:cxnLst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94569" name="组合 194568"/>
            <p:cNvGrpSpPr/>
            <p:nvPr/>
          </p:nvGrpSpPr>
          <p:grpSpPr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94570" name="任意多边形 194569"/>
              <p:cNvSpPr/>
              <p:nvPr userDrawn="1"/>
            </p:nvSpPr>
            <p:spPr>
              <a:xfrm rot="373331" flipH="1">
                <a:off x="125" y="2787"/>
                <a:ext cx="313" cy="303"/>
              </a:xfrm>
              <a:custGeom>
                <a:avLst/>
                <a:gdLst/>
                <a:ahLst/>
                <a:cxnLst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1" name="任意多边形 194570"/>
              <p:cNvSpPr/>
              <p:nvPr userDrawn="1"/>
            </p:nvSpPr>
            <p:spPr>
              <a:xfrm rot="373331" flipH="1">
                <a:off x="41" y="2843"/>
                <a:ext cx="262" cy="308"/>
              </a:xfrm>
              <a:custGeom>
                <a:avLst/>
                <a:gdLst/>
                <a:ahLst/>
                <a:cxnLst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2" name="任意多边形 194571"/>
              <p:cNvSpPr/>
              <p:nvPr userDrawn="1"/>
            </p:nvSpPr>
            <p:spPr>
              <a:xfrm rot="373331" flipH="1">
                <a:off x="121" y="2907"/>
                <a:ext cx="93" cy="156"/>
              </a:xfrm>
              <a:custGeom>
                <a:avLst/>
                <a:gdLst/>
                <a:ahLst/>
                <a:cxnLst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3" name="任意多边形 194572"/>
              <p:cNvSpPr/>
              <p:nvPr userDrawn="1"/>
            </p:nvSpPr>
            <p:spPr>
              <a:xfrm rot="373331" flipH="1">
                <a:off x="313" y="3110"/>
                <a:ext cx="85" cy="93"/>
              </a:xfrm>
              <a:custGeom>
                <a:avLst/>
                <a:gdLst/>
                <a:ahLst/>
                <a:cxnLst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74" name="任意多边形 194573"/>
              <p:cNvSpPr/>
              <p:nvPr userDrawn="1"/>
            </p:nvSpPr>
            <p:spPr>
              <a:xfrm rot="373331" flipH="1">
                <a:off x="289" y="3135"/>
                <a:ext cx="21" cy="55"/>
              </a:xfrm>
              <a:custGeom>
                <a:avLst/>
                <a:gdLst/>
                <a:ahLst/>
                <a:cxnLst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94575" name="组合 194574"/>
              <p:cNvGrpSpPr/>
              <p:nvPr userDrawn="1"/>
            </p:nvGrpSpPr>
            <p:grpSpPr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94576" name="任意多边形 194575"/>
                <p:cNvSpPr/>
                <p:nvPr userDrawn="1"/>
              </p:nvSpPr>
              <p:spPr>
                <a:xfrm rot="4200091">
                  <a:off x="-242" y="1806"/>
                  <a:ext cx="143" cy="390"/>
                </a:xfrm>
                <a:custGeom>
                  <a:avLst/>
                  <a:gdLst/>
                  <a:ahLst/>
                  <a:cxnLst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7" name="任意多边形 194576"/>
                <p:cNvSpPr/>
                <p:nvPr userDrawn="1"/>
              </p:nvSpPr>
              <p:spPr>
                <a:xfrm rot="4200091">
                  <a:off x="124" y="1760"/>
                  <a:ext cx="33" cy="160"/>
                </a:xfrm>
                <a:custGeom>
                  <a:avLst/>
                  <a:gdLst/>
                  <a:ahLst/>
                  <a:cxnLst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94578" name="任意多边形 194577"/>
                <p:cNvSpPr/>
                <p:nvPr userDrawn="1"/>
              </p:nvSpPr>
              <p:spPr>
                <a:xfrm rot="4200091">
                  <a:off x="198" y="1720"/>
                  <a:ext cx="60" cy="27"/>
                </a:xfrm>
                <a:custGeom>
                  <a:avLst/>
                  <a:gdLst/>
                  <a:ahLst/>
                  <a:cxnLst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grpSp>
          <p:nvGrpSpPr>
            <p:cNvPr id="194579" name="组合 194578"/>
            <p:cNvGrpSpPr/>
            <p:nvPr/>
          </p:nvGrpSpPr>
          <p:grpSpPr>
            <a:xfrm rot="-15351438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94580" name="任意多边形 194579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1" name="任意多边形 194580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2" name="任意多边形 194581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3" name="组合 194582"/>
            <p:cNvGrpSpPr/>
            <p:nvPr/>
          </p:nvGrpSpPr>
          <p:grpSpPr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94584" name="任意多边形 194583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5" name="任意多边形 194584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6" name="任意多边形 194585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94587" name="组合 194586"/>
            <p:cNvGrpSpPr/>
            <p:nvPr/>
          </p:nvGrpSpPr>
          <p:grpSpPr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94588" name="任意多边形 194587"/>
              <p:cNvSpPr/>
              <p:nvPr userDrawn="1"/>
            </p:nvSpPr>
            <p:spPr>
              <a:xfrm>
                <a:off x="1727" y="866"/>
                <a:ext cx="41" cy="59"/>
              </a:xfrm>
              <a:custGeom>
                <a:avLst/>
                <a:gdLst/>
                <a:ahLst/>
                <a:cxnLst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89" name="任意多边形 194588"/>
              <p:cNvSpPr/>
              <p:nvPr userDrawn="1"/>
            </p:nvSpPr>
            <p:spPr>
              <a:xfrm>
                <a:off x="1786" y="894"/>
                <a:ext cx="70" cy="49"/>
              </a:xfrm>
              <a:custGeom>
                <a:avLst/>
                <a:gdLst/>
                <a:ahLst/>
                <a:cxnLst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94590" name="任意多边形 194589"/>
              <p:cNvSpPr/>
              <p:nvPr userDrawn="1"/>
            </p:nvSpPr>
            <p:spPr>
              <a:xfrm>
                <a:off x="1772" y="998"/>
                <a:ext cx="73" cy="25"/>
              </a:xfrm>
              <a:custGeom>
                <a:avLst/>
                <a:gdLst/>
                <a:ahLst/>
                <a:cxnLst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94591" name="任意多边形 194590"/>
            <p:cNvSpPr/>
            <p:nvPr/>
          </p:nvSpPr>
          <p:spPr>
            <a:xfrm>
              <a:off x="87" y="94"/>
              <a:ext cx="699" cy="756"/>
            </a:xfrm>
            <a:custGeom>
              <a:avLst/>
              <a:gdLst/>
              <a:ahLst/>
              <a:cxnLst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2" name="任意多边形 194591"/>
            <p:cNvSpPr/>
            <p:nvPr/>
          </p:nvSpPr>
          <p:spPr>
            <a:xfrm rot="828663">
              <a:off x="242" y="3404"/>
              <a:ext cx="132" cy="167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3" name="任意多边形 194592"/>
            <p:cNvSpPr/>
            <p:nvPr/>
          </p:nvSpPr>
          <p:spPr>
            <a:xfrm rot="828663">
              <a:off x="266" y="3592"/>
              <a:ext cx="66" cy="43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4" name="任意多边形 194593"/>
            <p:cNvSpPr/>
            <p:nvPr/>
          </p:nvSpPr>
          <p:spPr>
            <a:xfrm>
              <a:off x="11" y="4110"/>
              <a:ext cx="118" cy="209"/>
            </a:xfrm>
            <a:custGeom>
              <a:avLst/>
              <a:gdLst/>
              <a:ahLst/>
              <a:cxnLst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5" name="任意多边形 194594"/>
            <p:cNvSpPr/>
            <p:nvPr/>
          </p:nvSpPr>
          <p:spPr>
            <a:xfrm>
              <a:off x="0" y="3968"/>
              <a:ext cx="130" cy="128"/>
            </a:xfrm>
            <a:custGeom>
              <a:avLst/>
              <a:gdLst/>
              <a:ahLst/>
              <a:cxnLst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6" name="任意多边形 194595"/>
            <p:cNvSpPr/>
            <p:nvPr/>
          </p:nvSpPr>
          <p:spPr>
            <a:xfrm>
              <a:off x="0" y="3949"/>
              <a:ext cx="47" cy="86"/>
            </a:xfrm>
            <a:custGeom>
              <a:avLst/>
              <a:gdLst/>
              <a:ahLst/>
              <a:cxnLst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7" name="任意多边形 194596"/>
            <p:cNvSpPr/>
            <p:nvPr/>
          </p:nvSpPr>
          <p:spPr>
            <a:xfrm>
              <a:off x="0" y="3239"/>
              <a:ext cx="497" cy="740"/>
            </a:xfrm>
            <a:custGeom>
              <a:avLst/>
              <a:gdLst/>
              <a:ahLst/>
              <a:cxnLst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8" name="任意多边形 194597"/>
            <p:cNvSpPr/>
            <p:nvPr/>
          </p:nvSpPr>
          <p:spPr>
            <a:xfrm rot="1584153">
              <a:off x="20" y="410"/>
              <a:ext cx="344" cy="245"/>
            </a:xfrm>
            <a:custGeom>
              <a:avLst/>
              <a:gdLst/>
              <a:ahLst/>
              <a:cxnLst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599" name="任意多边形 194598"/>
            <p:cNvSpPr/>
            <p:nvPr/>
          </p:nvSpPr>
          <p:spPr>
            <a:xfrm rot="1584153">
              <a:off x="242" y="756"/>
              <a:ext cx="167" cy="115"/>
            </a:xfrm>
            <a:custGeom>
              <a:avLst/>
              <a:gdLst/>
              <a:ahLst/>
              <a:cxnLst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0" name="任意多边形 194599"/>
            <p:cNvSpPr/>
            <p:nvPr/>
          </p:nvSpPr>
          <p:spPr>
            <a:xfrm rot="1584153">
              <a:off x="574" y="286"/>
              <a:ext cx="147" cy="160"/>
            </a:xfrm>
            <a:custGeom>
              <a:avLst/>
              <a:gdLst/>
              <a:ahLst/>
              <a:cxnLst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1" name="任意多边形 194600"/>
            <p:cNvSpPr/>
            <p:nvPr/>
          </p:nvSpPr>
          <p:spPr>
            <a:xfrm rot="1584153">
              <a:off x="236" y="721"/>
              <a:ext cx="62" cy="97"/>
            </a:xfrm>
            <a:custGeom>
              <a:avLst/>
              <a:gdLst/>
              <a:ahLst/>
              <a:cxnLst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2" name="任意多边形 194601"/>
            <p:cNvSpPr/>
            <p:nvPr/>
          </p:nvSpPr>
          <p:spPr>
            <a:xfrm rot="1584153">
              <a:off x="585" y="466"/>
              <a:ext cx="72" cy="41"/>
            </a:xfrm>
            <a:custGeom>
              <a:avLst/>
              <a:gdLst/>
              <a:ahLst/>
              <a:cxnLst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3" name="任意多边形 194602"/>
            <p:cNvSpPr/>
            <p:nvPr/>
          </p:nvSpPr>
          <p:spPr>
            <a:xfrm>
              <a:off x="0" y="886"/>
              <a:ext cx="360" cy="650"/>
            </a:xfrm>
            <a:custGeom>
              <a:avLst/>
              <a:gdLst/>
              <a:ahLst/>
              <a:cxnLst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04" name="任意多边形 194603"/>
            <p:cNvSpPr/>
            <p:nvPr/>
          </p:nvSpPr>
          <p:spPr>
            <a:xfrm rot="1584153">
              <a:off x="56" y="84"/>
              <a:ext cx="804" cy="686"/>
            </a:xfrm>
            <a:custGeom>
              <a:avLst/>
              <a:gdLst/>
              <a:ahLst/>
              <a:cxnLst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94605" name="标题 194604"/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4606" name="文本占位符 1946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5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94607" name="日期占位符 194606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608" name="页脚占位符 19460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latin typeface="Verdan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94609" name="灯片编号占位符 194608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latin typeface="Verdan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marL="0" lvl="0" indent="0" algn="ctr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Verdan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4914" name="标题 294913"/>
          <p:cNvSpPr>
            <a:spLocks noGrp="1"/>
          </p:cNvSpPr>
          <p:nvPr>
            <p:ph type="title"/>
          </p:nvPr>
        </p:nvSpPr>
        <p:spPr>
          <a:xfrm>
            <a:off x="0" y="316230"/>
            <a:ext cx="9144000" cy="836613"/>
          </a:xfrm>
        </p:spPr>
        <p:txBody>
          <a:bodyPr anchor="b"/>
          <a:p>
            <a:r>
              <a:rPr lang="zh-CN" altLang="en-US" sz="4000" b="1" dirty="0">
                <a:solidFill>
                  <a:srgbClr val="003366"/>
                </a:solidFill>
                <a:effectLst/>
              </a:rPr>
              <a:t>第</a:t>
            </a:r>
            <a:r>
              <a:rPr lang="en-US" altLang="zh-CN" sz="4000" b="1" dirty="0">
                <a:solidFill>
                  <a:srgbClr val="003366"/>
                </a:solidFill>
                <a:effectLst/>
              </a:rPr>
              <a:t>22</a:t>
            </a:r>
            <a:r>
              <a:rPr lang="zh-CN" altLang="en-US" sz="4000" b="1" dirty="0">
                <a:solidFill>
                  <a:srgbClr val="003366"/>
                </a:solidFill>
                <a:effectLst/>
              </a:rPr>
              <a:t>讲 网站建设</a:t>
            </a:r>
            <a:endParaRPr lang="zh-CN" altLang="en-US" sz="40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294915" name="文本占位符 294914"/>
          <p:cNvSpPr>
            <a:spLocks noGrp="1"/>
          </p:cNvSpPr>
          <p:nvPr>
            <p:ph type="body" idx="1"/>
          </p:nvPr>
        </p:nvSpPr>
        <p:spPr>
          <a:xfrm>
            <a:off x="395288" y="1557338"/>
            <a:ext cx="8218487" cy="4608512"/>
          </a:xfrm>
        </p:spPr>
        <p:txBody>
          <a:bodyPr/>
          <a:p>
            <a:pPr marL="609600" indent="-609600"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</a:pPr>
            <a:r>
              <a:rPr lang="en-US" sz="3600" b="1"/>
              <a:t>22</a:t>
            </a:r>
            <a:r>
              <a:rPr sz="3600" b="1"/>
              <a:t>.1 网站建设概述</a:t>
            </a:r>
            <a:endParaRPr sz="3600" b="1"/>
          </a:p>
          <a:p>
            <a:pPr marL="609600" indent="-609600"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</a:pPr>
            <a:r>
              <a:rPr lang="en-US" sz="3600" b="1"/>
              <a:t>22</a:t>
            </a:r>
            <a:r>
              <a:rPr sz="3600" b="1"/>
              <a:t>.2 网站前期规划</a:t>
            </a:r>
            <a:endParaRPr sz="3600" b="1"/>
          </a:p>
          <a:p>
            <a:pPr marL="609600" indent="-609600"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</a:pPr>
            <a:r>
              <a:rPr lang="en-US" sz="3600" b="1"/>
              <a:t>22</a:t>
            </a:r>
            <a:r>
              <a:rPr sz="3600" b="1"/>
              <a:t>.3 网页制作</a:t>
            </a:r>
            <a:endParaRPr sz="3600" b="1"/>
          </a:p>
          <a:p>
            <a:pPr marL="609600" indent="-609600">
              <a:lnSpc>
                <a:spcPct val="105000"/>
              </a:lnSpc>
              <a:spcBef>
                <a:spcPct val="10000"/>
              </a:spcBef>
              <a:buClr>
                <a:srgbClr val="FF0000"/>
              </a:buClr>
            </a:pPr>
            <a:r>
              <a:rPr lang="en-US" sz="3600" b="1"/>
              <a:t>22.4 </a:t>
            </a:r>
            <a:r>
              <a:rPr lang="zh-CN" altLang="en-US" sz="3600" b="1"/>
              <a:t>网站测试</a:t>
            </a:r>
            <a:endParaRPr lang="zh-CN" altLang="en-US" sz="3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7619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44205" cy="661670"/>
          </a:xfrm>
        </p:spPr>
        <p:txBody>
          <a:bodyPr vert="horz" wrap="square" lIns="91440" tIns="45720" rIns="91440" bIns="45720"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3.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网站整体规划</a:t>
            </a:r>
            <a:endParaRPr lang="zh-CN" altLang="zh-CN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6196" name="Rectangle 3"/>
          <p:cNvSpPr>
            <a:spLocks noGrp="1"/>
          </p:cNvSpPr>
          <p:nvPr>
            <p:ph type="body"/>
          </p:nvPr>
        </p:nvSpPr>
        <p:spPr>
          <a:xfrm>
            <a:off x="0" y="718185"/>
            <a:ext cx="9144000" cy="5421630"/>
          </a:xfrm>
        </p:spPr>
        <p:txBody>
          <a:bodyPr vert="horz" wrap="square" lIns="91440" tIns="45720" rIns="91440" bIns="45720" anchor="t"/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 dirty="0"/>
              <a:t>网站整体规划</a:t>
            </a:r>
            <a:r>
              <a:rPr lang="zh-CN" sz="3000" b="1" dirty="0"/>
              <a:t>的内容</a:t>
            </a:r>
            <a:r>
              <a:rPr sz="3000" b="1" dirty="0"/>
              <a:t>主要包括对html文件、css以及图片这些内容的规划</a:t>
            </a:r>
            <a:r>
              <a:rPr lang="zh-CN" altLang="en-US" sz="3000" b="1"/>
              <a:t>。</a:t>
            </a:r>
            <a:endParaRPr lang="zh-CN" altLang="en-US" sz="3000" b="1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sz="3000" b="1"/>
              <a:t>html</a:t>
            </a:r>
            <a:r>
              <a:rPr lang="zh-CN" altLang="zh-CN" sz="3000" b="1"/>
              <a:t>文件规划：根据网站功能，规划出整个网站包括哪些html文件。</a:t>
            </a:r>
            <a:endParaRPr lang="zh-CN" altLang="zh-CN" sz="3000" b="1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sz="3000" b="1"/>
              <a:t>CSS</a:t>
            </a:r>
            <a:r>
              <a:rPr lang="zh-CN" altLang="en-US" sz="3000" b="1"/>
              <a:t>规划：分析各个网页的样式，如果绝大部网页都存在相同的样式，则应创建一个通用样式文件；如果有很多元素的样式需要重置，则应创建一个重置样式文件。其他各个页面能根据需要创建单独的样式文件。</a:t>
            </a:r>
            <a:endParaRPr lang="zh-CN" altLang="en-US" sz="3000" b="1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000" b="1"/>
              <a:t>图片规划：根据网页内容的需要，事先将需要的图片和图表切下来，并进行适当的整合。</a:t>
            </a:r>
            <a:endParaRPr lang="zh-CN" altLang="en-US" sz="3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7619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908050"/>
          </a:xfrm>
        </p:spPr>
        <p:txBody>
          <a:bodyPr vert="horz" wrap="square" lIns="91440" tIns="45720" rIns="91440" bIns="45720" anchor="b"/>
          <a:p>
            <a:pPr algn="l"/>
            <a:r>
              <a:rPr lang="en-US" altLang="zh-CN" sz="3800" b="1" dirty="0">
                <a:solidFill>
                  <a:srgbClr val="003366"/>
                </a:solidFill>
                <a:effectLst/>
              </a:rPr>
              <a:t>22.3 </a:t>
            </a:r>
            <a:r>
              <a:rPr lang="zh-CN" altLang="en-US" sz="3800" b="1" dirty="0">
                <a:solidFill>
                  <a:srgbClr val="003366"/>
                </a:solidFill>
                <a:effectLst/>
              </a:rPr>
              <a:t>网页制作</a:t>
            </a:r>
            <a:endParaRPr lang="en-US" altLang="zh-CN" sz="38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6196" name="Rectangle 3"/>
          <p:cNvSpPr>
            <a:spLocks noGrp="1"/>
          </p:cNvSpPr>
          <p:nvPr>
            <p:ph type="body"/>
          </p:nvPr>
        </p:nvSpPr>
        <p:spPr>
          <a:xfrm>
            <a:off x="0" y="1125538"/>
            <a:ext cx="9144000" cy="5040312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b="1" dirty="0"/>
              <a:t>制作网页前，首先应对网页的版块进行设计；然后使用一些经典的布局版式来布局这些版块；最后就是分别对每一个版块的内容使用相关的技术及技巧编码实现。</a:t>
            </a: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7619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908050"/>
          </a:xfrm>
        </p:spPr>
        <p:txBody>
          <a:bodyPr vert="horz" wrap="square" lIns="91440" tIns="45720" rIns="91440" bIns="45720" anchor="b"/>
          <a:p>
            <a:pPr algn="l"/>
            <a:r>
              <a:rPr lang="en-US" altLang="zh-CN" sz="3800" b="1" dirty="0">
                <a:solidFill>
                  <a:srgbClr val="003366"/>
                </a:solidFill>
                <a:effectLst/>
              </a:rPr>
              <a:t>22.4 </a:t>
            </a:r>
            <a:r>
              <a:rPr lang="zh-CN" altLang="en-US" sz="3800" b="1" dirty="0">
                <a:solidFill>
                  <a:srgbClr val="003366"/>
                </a:solidFill>
                <a:effectLst/>
              </a:rPr>
              <a:t>网站测试</a:t>
            </a:r>
            <a:endParaRPr lang="en-US" altLang="zh-CN" sz="38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6196" name="Rectangle 3"/>
          <p:cNvSpPr>
            <a:spLocks noGrp="1"/>
          </p:cNvSpPr>
          <p:nvPr>
            <p:ph type="body"/>
          </p:nvPr>
        </p:nvSpPr>
        <p:spPr>
          <a:xfrm>
            <a:off x="0" y="1125538"/>
            <a:ext cx="9144000" cy="5040312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b="1" dirty="0"/>
              <a:t>网站制作好后，需要进行以下几方面的测试：</a:t>
            </a:r>
            <a:endParaRPr lang="zh-CN" b="1" dirty="0"/>
          </a:p>
          <a:p>
            <a:pPr lvl="1">
              <a:lnSpc>
                <a:spcPct val="105000"/>
              </a:lnSpc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2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浏览器兼容测试</a:t>
            </a:r>
            <a:endParaRPr lang="zh-CN" altLang="en-US" sz="32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05000"/>
              </a:lnSpc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200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链接测试</a:t>
            </a:r>
            <a:endParaRPr lang="zh-CN" altLang="en-US" sz="32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05000"/>
              </a:lnSpc>
              <a:buClr>
                <a:srgbClr val="FF0000"/>
              </a:buClr>
              <a:buFont typeface="宋体" panose="02010600030101010101" pitchFamily="2" charset="-122"/>
              <a:buChar char="–"/>
            </a:pPr>
            <a:r>
              <a:rPr lang="zh-CN" altLang="en-US" sz="3200" b="1">
                <a:solidFill>
                  <a:schemeClr val="accent6">
                    <a:lumMod val="10000"/>
                  </a:schemeClr>
                </a:solidFill>
                <a:sym typeface="+mn-ea"/>
              </a:rPr>
              <a:t>发布测试</a:t>
            </a:r>
            <a:endParaRPr lang="zh-CN" altLang="en-US" sz="3200" b="1">
              <a:solidFill>
                <a:schemeClr val="accent6">
                  <a:lumMod val="10000"/>
                </a:schemeClr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7619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908050"/>
          </a:xfrm>
        </p:spPr>
        <p:txBody>
          <a:bodyPr vert="horz" wrap="square" lIns="91440" tIns="45720" rIns="91440" bIns="45720" anchor="b"/>
          <a:p>
            <a:pPr algn="l"/>
            <a:r>
              <a:rPr lang="en-US" altLang="zh-CN" sz="3800" b="1" dirty="0">
                <a:solidFill>
                  <a:srgbClr val="003366"/>
                </a:solidFill>
                <a:effectLst/>
              </a:rPr>
              <a:t>22.1 </a:t>
            </a:r>
            <a:r>
              <a:rPr lang="zh-CN" altLang="en-US" sz="3800" b="1" dirty="0">
                <a:solidFill>
                  <a:srgbClr val="003366"/>
                </a:solidFill>
                <a:effectLst/>
              </a:rPr>
              <a:t>网站建设概述</a:t>
            </a:r>
            <a:endParaRPr lang="zh-CN" altLang="en-US" sz="38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6196" name="Rectangle 3"/>
          <p:cNvSpPr>
            <a:spLocks noGrp="1"/>
          </p:cNvSpPr>
          <p:nvPr>
            <p:ph type="body"/>
          </p:nvPr>
        </p:nvSpPr>
        <p:spPr>
          <a:xfrm>
            <a:off x="0" y="1125538"/>
            <a:ext cx="9144000" cy="5040312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/>
              <a:t>网站建设是一个系统工程，涉及的流程主要有：</a:t>
            </a:r>
            <a:endParaRPr b="1" dirty="0"/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accent6">
                    <a:lumMod val="10000"/>
                  </a:schemeClr>
                </a:solidFill>
              </a:rPr>
              <a:t>网站前期规划</a:t>
            </a:r>
            <a:endParaRPr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accent6">
                    <a:lumMod val="10000"/>
                  </a:schemeClr>
                </a:solidFill>
              </a:rPr>
              <a:t>网页制作</a:t>
            </a:r>
            <a:endParaRPr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accent6">
                    <a:lumMod val="10000"/>
                  </a:schemeClr>
                </a:solidFill>
              </a:rPr>
              <a:t>网站测试</a:t>
            </a:r>
            <a:endParaRPr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Clr>
                <a:srgbClr val="FF0000"/>
              </a:buClr>
            </a:pP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7619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43888" cy="908050"/>
          </a:xfrm>
        </p:spPr>
        <p:txBody>
          <a:bodyPr vert="horz" wrap="square" lIns="91440" tIns="45720" rIns="91440" bIns="45720" anchor="b"/>
          <a:p>
            <a:pPr algn="l"/>
            <a:r>
              <a:rPr lang="en-US" altLang="zh-CN" sz="3800" b="1" dirty="0">
                <a:solidFill>
                  <a:srgbClr val="003366"/>
                </a:solidFill>
                <a:effectLst/>
              </a:rPr>
              <a:t>22.2 </a:t>
            </a:r>
            <a:r>
              <a:rPr lang="zh-CN" altLang="en-US" sz="3800" b="1" dirty="0">
                <a:solidFill>
                  <a:srgbClr val="003366"/>
                </a:solidFill>
                <a:effectLst/>
              </a:rPr>
              <a:t>网站前期规划</a:t>
            </a:r>
            <a:endParaRPr lang="en-US" altLang="zh-CN" sz="38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6196" name="Rectangle 3"/>
          <p:cNvSpPr>
            <a:spLocks noGrp="1"/>
          </p:cNvSpPr>
          <p:nvPr>
            <p:ph type="body"/>
          </p:nvPr>
        </p:nvSpPr>
        <p:spPr>
          <a:xfrm>
            <a:off x="0" y="1125538"/>
            <a:ext cx="9144000" cy="5040312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/>
              <a:t>网站</a:t>
            </a:r>
            <a:r>
              <a:rPr lang="zh-CN" b="1" dirty="0"/>
              <a:t>前期规划的内容主要包括以下几方面</a:t>
            </a:r>
            <a:r>
              <a:rPr b="1" dirty="0"/>
              <a:t>：</a:t>
            </a:r>
            <a:endParaRPr b="1" dirty="0"/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accent6">
                    <a:lumMod val="10000"/>
                  </a:schemeClr>
                </a:solidFill>
              </a:rPr>
              <a:t>网站目录</a:t>
            </a:r>
            <a:r>
              <a:rPr lang="zh-CN" b="1" dirty="0">
                <a:solidFill>
                  <a:schemeClr val="accent6">
                    <a:lumMod val="10000"/>
                  </a:schemeClr>
                </a:solidFill>
              </a:rPr>
              <a:t>设计</a:t>
            </a:r>
            <a:endParaRPr lang="zh-CN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b="1" dirty="0">
                <a:solidFill>
                  <a:schemeClr val="accent6">
                    <a:lumMod val="10000"/>
                  </a:schemeClr>
                </a:solidFill>
                <a:sym typeface="+mn-ea"/>
              </a:rPr>
              <a:t>命名</a:t>
            </a:r>
            <a:r>
              <a:rPr b="1" dirty="0">
                <a:solidFill>
                  <a:schemeClr val="accent6">
                    <a:lumMod val="10000"/>
                  </a:schemeClr>
                </a:solidFill>
              </a:rPr>
              <a:t>网站文件夹</a:t>
            </a:r>
            <a:r>
              <a:rPr lang="zh-CN" b="1" dirty="0">
                <a:solidFill>
                  <a:schemeClr val="accent6">
                    <a:lumMod val="10000"/>
                  </a:schemeClr>
                </a:solidFill>
              </a:rPr>
              <a:t>和</a:t>
            </a:r>
            <a:r>
              <a:rPr lang="zh-CN" b="1" dirty="0">
                <a:solidFill>
                  <a:schemeClr val="accent6">
                    <a:lumMod val="10000"/>
                  </a:schemeClr>
                </a:solidFill>
              </a:rPr>
              <a:t>文件</a:t>
            </a:r>
            <a:endParaRPr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accent6">
                    <a:lumMod val="10000"/>
                  </a:schemeClr>
                </a:solidFill>
              </a:rPr>
              <a:t>网站整体规划</a:t>
            </a:r>
            <a:endParaRPr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Clr>
                <a:srgbClr val="FF0000"/>
              </a:buClr>
            </a:pPr>
            <a:endParaRPr lang="zh-CN" altLang="en-U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7619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44205" cy="661670"/>
          </a:xfrm>
        </p:spPr>
        <p:txBody>
          <a:bodyPr vert="horz" wrap="square" lIns="91440" tIns="45720" rIns="91440" bIns="45720"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1.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网站目录设计</a:t>
            </a:r>
            <a:endParaRPr lang="en-US" altLang="zh-CN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6196" name="Rectangle 3"/>
          <p:cNvSpPr>
            <a:spLocks noGrp="1"/>
          </p:cNvSpPr>
          <p:nvPr>
            <p:ph type="body"/>
          </p:nvPr>
        </p:nvSpPr>
        <p:spPr>
          <a:xfrm>
            <a:off x="0" y="588010"/>
            <a:ext cx="9144000" cy="5421630"/>
          </a:xfrm>
        </p:spPr>
        <p:txBody>
          <a:bodyPr vert="horz" wrap="square" lIns="91440" tIns="45720" rIns="91440" bIns="45720" anchor="t"/>
          <a:p>
            <a:pPr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 dirty="0"/>
              <a:t>网站的目录一般按以下步骤来设计：</a:t>
            </a:r>
            <a:endParaRPr sz="3000" b="1" dirty="0"/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</a:rPr>
              <a:t>创建一个站点根目录。</a:t>
            </a: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</a:rPr>
              <a:t>根据网站主页中的导航条，一般在站点根目录下为每个导航栏目建一个目录（除首页栏目外）。</a:t>
            </a: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</a:rPr>
              <a:t>在站点根目录下创建用于存放公用图片的目录images。</a:t>
            </a: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</a:rPr>
              <a:t>在站点根目录下创建一个保存样式文件的css文件夹。</a:t>
            </a: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</a:rPr>
              <a:t>在站点根目录下创建一个保存脚本文件的js文件夹。</a:t>
            </a: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</a:rPr>
              <a:t>如果有flash、avi等多媒体文件，则可以在站点根目录下再创建一个用于保存多媒体文件的media文件夹。</a:t>
            </a: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</a:rPr>
              <a:t>创建主页，将主页命名为index.html或default.html，并存放在站点根目录下。</a:t>
            </a: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r>
              <a:rPr sz="2600" b="1" dirty="0">
                <a:solidFill>
                  <a:schemeClr val="accent6">
                    <a:lumMod val="10000"/>
                  </a:schemeClr>
                </a:solidFill>
              </a:rPr>
              <a:t>每个导航栏目的文件分别存放在相应导航栏目录下。</a:t>
            </a: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Clr>
                <a:srgbClr val="FF0000"/>
              </a:buClr>
            </a:pPr>
            <a:endParaRPr lang="zh-CN" altLang="en-US" sz="2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7619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44205" cy="661670"/>
          </a:xfrm>
        </p:spPr>
        <p:txBody>
          <a:bodyPr vert="horz" wrap="square" lIns="91440" tIns="45720" rIns="91440" bIns="45720"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2.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命名文件夹和文件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---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文件夹命名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6196" name="Rectangle 3"/>
          <p:cNvSpPr>
            <a:spLocks noGrp="1"/>
          </p:cNvSpPr>
          <p:nvPr>
            <p:ph type="body"/>
          </p:nvPr>
        </p:nvSpPr>
        <p:spPr>
          <a:xfrm>
            <a:off x="0" y="769620"/>
            <a:ext cx="9144000" cy="5421630"/>
          </a:xfrm>
        </p:spPr>
        <p:txBody>
          <a:bodyPr vert="horz" wrap="square" lIns="91440" tIns="45720" rIns="91440" bIns="45720" anchor="t"/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sz="3000" b="1" dirty="0"/>
              <a:t>文件</a:t>
            </a:r>
            <a:r>
              <a:rPr sz="3000" b="1" dirty="0">
                <a:solidFill>
                  <a:schemeClr val="tx1"/>
                </a:solidFill>
                <a:effectLst/>
                <a:sym typeface="+mn-ea"/>
              </a:rPr>
              <a:t>夹</a:t>
            </a:r>
            <a:r>
              <a:rPr lang="zh-CN" sz="3000" b="1" dirty="0">
                <a:solidFill>
                  <a:schemeClr val="tx1"/>
                </a:solidFill>
                <a:effectLst/>
                <a:sym typeface="+mn-ea"/>
              </a:rPr>
              <a:t>命名文件夹命名时统一使用小写的英文字母、数字和下划线的组合，不能包括汉字、空格和特殊字符。网站中的文件夹大多都有特定的名称表示，如下表所示</a:t>
            </a:r>
            <a:r>
              <a:rPr sz="3000" b="1" dirty="0"/>
              <a:t>：</a:t>
            </a:r>
            <a:endParaRPr sz="3000" b="1" dirty="0"/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endParaRPr sz="2600" b="1" dirty="0">
              <a:solidFill>
                <a:schemeClr val="accent6">
                  <a:lumMod val="10000"/>
                </a:schemeClr>
              </a:solidFill>
            </a:endParaRPr>
          </a:p>
          <a:p>
            <a:pPr>
              <a:buClr>
                <a:srgbClr val="FF0000"/>
              </a:buClr>
            </a:pPr>
            <a:endParaRPr lang="zh-CN" altLang="en-US" sz="2600" b="1"/>
          </a:p>
        </p:txBody>
      </p:sp>
      <p:graphicFrame>
        <p:nvGraphicFramePr>
          <p:cNvPr id="2" name="对象 1"/>
          <p:cNvGraphicFramePr/>
          <p:nvPr/>
        </p:nvGraphicFramePr>
        <p:xfrm>
          <a:off x="1123315" y="3004185"/>
          <a:ext cx="7120890" cy="290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7115175" imgH="2905125" progId="Paint.Picture">
                  <p:embed/>
                </p:oleObj>
              </mc:Choice>
              <mc:Fallback>
                <p:oleObj name="" r:id="rId1" imgW="7115175" imgH="29051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3315" y="3004185"/>
                        <a:ext cx="7120890" cy="290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7619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44205" cy="661670"/>
          </a:xfrm>
        </p:spPr>
        <p:txBody>
          <a:bodyPr vert="horz" wrap="square" lIns="91440" tIns="45720" rIns="91440" bIns="45720"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2.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命名文件夹和文件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---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图片文件命名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6196" name="Rectangle 3"/>
          <p:cNvSpPr>
            <a:spLocks noGrp="1"/>
          </p:cNvSpPr>
          <p:nvPr>
            <p:ph type="body"/>
          </p:nvPr>
        </p:nvSpPr>
        <p:spPr>
          <a:xfrm>
            <a:off x="0" y="718185"/>
            <a:ext cx="9144000" cy="5421630"/>
          </a:xfrm>
        </p:spPr>
        <p:txBody>
          <a:bodyPr vert="horz" wrap="square" lIns="91440" tIns="45720" rIns="91440" bIns="45720" anchor="t"/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 dirty="0"/>
              <a:t>图片</a:t>
            </a:r>
            <a:r>
              <a:rPr lang="zh-CN" sz="3000" b="1" dirty="0"/>
              <a:t>文件</a:t>
            </a:r>
            <a:r>
              <a:rPr sz="3000" b="1" dirty="0"/>
              <a:t>命名时一般使用英文字母、数字、下划线的组合，不能包含汉字、空格和特殊字符。图片是网站的重要组成部分，图片命名时也需要与图片内容相呼应，尽量是以最少的字母达到最容易理解的意义。图片命名一般采用以下几种方法：驼峰命名法，下划线命名以及中划线命名</a:t>
            </a:r>
            <a:r>
              <a:rPr lang="zh-CN" sz="3000" b="1" dirty="0"/>
              <a:t>，例如</a:t>
            </a:r>
            <a:r>
              <a:rPr sz="3000" b="1" dirty="0"/>
              <a:t>：</a:t>
            </a:r>
            <a:endParaRPr sz="3000" b="1" dirty="0"/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accent6">
                    <a:lumMod val="10000"/>
                  </a:schemeClr>
                </a:solidFill>
              </a:rPr>
              <a:t>headBg（驼峰命名法）</a:t>
            </a:r>
            <a:endParaRPr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accent6">
                    <a:lumMod val="10000"/>
                  </a:schemeClr>
                </a:solidFill>
              </a:rPr>
              <a:t>head_bg（下划线命名法）</a:t>
            </a:r>
            <a:endParaRPr b="1" dirty="0">
              <a:solidFill>
                <a:schemeClr val="accent6">
                  <a:lumMod val="1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b="1" dirty="0">
                <a:solidFill>
                  <a:schemeClr val="accent6">
                    <a:lumMod val="10000"/>
                  </a:schemeClr>
                </a:solidFill>
              </a:rPr>
              <a:t>head-bg（中划线命名法）</a:t>
            </a:r>
            <a:endParaRPr b="1" dirty="0">
              <a:solidFill>
                <a:schemeClr val="accent6">
                  <a:lumMod val="10000"/>
                </a:schemeClr>
              </a:solidFill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</a:pPr>
            <a:endParaRPr sz="2570" b="1" dirty="0">
              <a:solidFill>
                <a:srgbClr val="0000FF"/>
              </a:solidFill>
            </a:endParaRPr>
          </a:p>
          <a:p>
            <a:pPr>
              <a:buClr>
                <a:srgbClr val="FF0000"/>
              </a:buClr>
            </a:pPr>
            <a:endParaRPr lang="zh-CN" altLang="en-US" sz="26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7619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44205" cy="661670"/>
          </a:xfrm>
        </p:spPr>
        <p:txBody>
          <a:bodyPr vert="horz" wrap="square" lIns="91440" tIns="45720" rIns="91440" bIns="45720"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2.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命名文件夹和文件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---HTML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文件命名</a:t>
            </a:r>
            <a:endParaRPr lang="zh-CN" altLang="en-US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6196" name="Rectangle 3"/>
          <p:cNvSpPr>
            <a:spLocks noGrp="1"/>
          </p:cNvSpPr>
          <p:nvPr>
            <p:ph type="body"/>
          </p:nvPr>
        </p:nvSpPr>
        <p:spPr>
          <a:xfrm>
            <a:off x="0" y="718185"/>
            <a:ext cx="9144000" cy="5421630"/>
          </a:xfrm>
        </p:spPr>
        <p:txBody>
          <a:bodyPr vert="horz" wrap="square" lIns="91440" tIns="45720" rIns="91440" bIns="45720" anchor="t"/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en-US" altLang="zh-CN" sz="3000" b="1" dirty="0"/>
              <a:t>h</a:t>
            </a:r>
            <a:r>
              <a:rPr sz="3000" b="1" dirty="0"/>
              <a:t>tml文件命名时，尽量使用小写英文单词或汉语拼音来命名。</a:t>
            </a:r>
            <a:r>
              <a:rPr lang="zh-CN" sz="3000" b="1" dirty="0"/>
              <a:t>首页通常用index来命名。</a:t>
            </a:r>
            <a:endParaRPr sz="2570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000" b="1"/>
              <a:t>在命名文件时，可以根据当前页面的主要内容命名成英文即可。</a:t>
            </a:r>
            <a:endParaRPr lang="zh-CN" altLang="en-US" sz="3000" b="1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000" b="1"/>
              <a:t>二级页面或者三级页面可以采用“**_**.html”的方式来命名，例如：产品列表页product_list。</a:t>
            </a:r>
            <a:endParaRPr lang="zh-CN" altLang="en-US" sz="3000" b="1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000" b="1"/>
              <a:t>如果栏目名称多而复杂并不好以英文单词命名，则统一使用该栏目名称拼音或拼音的首字母表示。</a:t>
            </a:r>
            <a:endParaRPr lang="zh-CN" altLang="en-US" sz="3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7619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244205" cy="661670"/>
          </a:xfrm>
        </p:spPr>
        <p:txBody>
          <a:bodyPr vert="horz" wrap="square" lIns="91440" tIns="45720" rIns="91440" bIns="45720"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2.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命名文件夹和文件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---css/js</a:t>
            </a:r>
            <a:r>
              <a:rPr lang="zh-CN" altLang="zh-CN" sz="3300" b="1" dirty="0">
                <a:solidFill>
                  <a:srgbClr val="003366"/>
                </a:solidFill>
                <a:effectLst/>
              </a:rPr>
              <a:t>文件命名</a:t>
            </a:r>
            <a:endParaRPr lang="zh-CN" altLang="zh-CN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6196" name="Rectangle 3"/>
          <p:cNvSpPr>
            <a:spLocks noGrp="1"/>
          </p:cNvSpPr>
          <p:nvPr>
            <p:ph type="body"/>
          </p:nvPr>
        </p:nvSpPr>
        <p:spPr>
          <a:xfrm>
            <a:off x="0" y="718185"/>
            <a:ext cx="9144000" cy="5421630"/>
          </a:xfrm>
        </p:spPr>
        <p:txBody>
          <a:bodyPr vert="horz" wrap="square" lIns="91440" tIns="45720" rIns="91440" bIns="45720" anchor="t"/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sz="3000" b="1" dirty="0"/>
              <a:t>css和js命名时一般使用英文字母、数字、下划线的组合，不能包含汉字、空格和特殊字符。css和js在命名时也是主要根据自身的主要内容来命名的，例如公共的css样式可以设置为public.css</a:t>
            </a:r>
            <a:r>
              <a:rPr lang="zh-CN" altLang="en-US" sz="3000" b="1"/>
              <a:t>。</a:t>
            </a:r>
            <a:endParaRPr lang="zh-CN" altLang="en-US" sz="3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5"/>
          <p:cNvSpPr txBox="1">
            <a:spLocks noGrp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>
              <a:buClrTx/>
            </a:pPr>
            <a:fld id="{9A0DB2DC-4C9A-4742-B13C-FB6460FD3503}" type="slidenum">
              <a:rPr lang="zh-CN" altLang="en-US" sz="1400" dirty="0">
                <a:latin typeface="Comic Sans MS" panose="030F0702030302020204" pitchFamily="66" charset="0"/>
              </a:rPr>
            </a:fld>
            <a:endParaRPr lang="zh-CN" altLang="en-US" sz="1400" dirty="0">
              <a:latin typeface="Comic Sans MS" panose="030F0702030302020204" pitchFamily="66" charset="0"/>
            </a:endParaRPr>
          </a:p>
        </p:txBody>
      </p:sp>
      <p:sp>
        <p:nvSpPr>
          <p:cNvPr id="776195" name="Rectangle 2"/>
          <p:cNvSpPr>
            <a:spLocks noGrp="1"/>
          </p:cNvSpPr>
          <p:nvPr>
            <p:ph type="title"/>
          </p:nvPr>
        </p:nvSpPr>
        <p:spPr>
          <a:xfrm>
            <a:off x="0" y="492760"/>
            <a:ext cx="9144000" cy="661670"/>
          </a:xfrm>
        </p:spPr>
        <p:txBody>
          <a:bodyPr vert="horz" wrap="square" lIns="91440" tIns="45720" rIns="91440" bIns="45720" anchor="b"/>
          <a:p>
            <a:pPr algn="l"/>
            <a:r>
              <a:rPr lang="en-US" altLang="zh-CN" sz="3300" b="1" dirty="0">
                <a:solidFill>
                  <a:srgbClr val="003366"/>
                </a:solidFill>
                <a:effectLst/>
              </a:rPr>
              <a:t>2. </a:t>
            </a:r>
            <a:r>
              <a:rPr lang="zh-CN" altLang="en-US" sz="3300" b="1" dirty="0">
                <a:solidFill>
                  <a:srgbClr val="003366"/>
                </a:solidFill>
                <a:effectLst/>
              </a:rPr>
              <a:t>命名文件夹和文件</a:t>
            </a:r>
            <a:r>
              <a:rPr lang="en-US" altLang="zh-CN" sz="3300" b="1" dirty="0">
                <a:solidFill>
                  <a:srgbClr val="003366"/>
                </a:solidFill>
                <a:effectLst/>
              </a:rPr>
              <a:t>---</a:t>
            </a:r>
            <a:r>
              <a:rPr altLang="zh-CN" sz="3300" b="1" dirty="0">
                <a:solidFill>
                  <a:srgbClr val="003366"/>
                </a:solidFill>
                <a:effectLst/>
              </a:rPr>
              <a:t>html中标签类名和ID</a:t>
            </a:r>
            <a:br>
              <a:rPr altLang="zh-CN" sz="3300" b="1" dirty="0">
                <a:solidFill>
                  <a:srgbClr val="003366"/>
                </a:solidFill>
                <a:effectLst/>
              </a:rPr>
            </a:br>
            <a:r>
              <a:rPr altLang="zh-CN" sz="3300" b="1" dirty="0">
                <a:solidFill>
                  <a:srgbClr val="003366"/>
                </a:solidFill>
                <a:effectLst/>
              </a:rPr>
              <a:t>    名命名</a:t>
            </a:r>
            <a:endParaRPr altLang="zh-CN" sz="3300" b="1" dirty="0">
              <a:solidFill>
                <a:srgbClr val="003366"/>
              </a:solidFill>
              <a:effectLst/>
            </a:endParaRPr>
          </a:p>
        </p:txBody>
      </p:sp>
      <p:sp>
        <p:nvSpPr>
          <p:cNvPr id="776196" name="Rectangle 3"/>
          <p:cNvSpPr>
            <a:spLocks noGrp="1"/>
          </p:cNvSpPr>
          <p:nvPr>
            <p:ph type="body"/>
          </p:nvPr>
        </p:nvSpPr>
        <p:spPr>
          <a:xfrm>
            <a:off x="0" y="1154430"/>
            <a:ext cx="9144000" cy="4779645"/>
          </a:xfrm>
        </p:spPr>
        <p:txBody>
          <a:bodyPr vert="horz" wrap="square" lIns="91440" tIns="45720" rIns="91440" bIns="45720" anchor="t"/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000" b="1"/>
              <a:t>标签的类名和ID名使用英文字母、数字和下划线的组合，其中不得包含汉字、空格和特殊字符。</a:t>
            </a:r>
            <a:endParaRPr lang="zh-CN" altLang="en-US" sz="3000" b="1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000" b="1"/>
              <a:t>给标签命名一般是根据标签的功能或者描述的内容来命名。</a:t>
            </a:r>
            <a:endParaRPr lang="zh-CN" altLang="en-US" sz="3000" b="1"/>
          </a:p>
          <a:p>
            <a:pPr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</a:pPr>
            <a:r>
              <a:rPr lang="zh-CN" altLang="en-US" sz="3000" b="1"/>
              <a:t>当名称是由两个或两个以上的单词组成时，命名需要使用驼峰命名</a:t>
            </a:r>
            <a:r>
              <a:rPr lang="en-US" altLang="zh-CN" sz="3000" b="1"/>
              <a:t>(</a:t>
            </a:r>
            <a:r>
              <a:rPr lang="zh-CN" altLang="en-US" sz="3000" b="1"/>
              <a:t>如：headerNav</a:t>
            </a:r>
            <a:r>
              <a:rPr lang="en-US" altLang="zh-CN" sz="3000" b="1"/>
              <a:t>)</a:t>
            </a:r>
            <a:r>
              <a:rPr lang="zh-CN" altLang="en-US" sz="3000" b="1"/>
              <a:t>，或者使用下划线命名</a:t>
            </a:r>
            <a:r>
              <a:rPr lang="en-US" altLang="zh-CN" sz="3000" b="1"/>
              <a:t>(</a:t>
            </a:r>
            <a:r>
              <a:rPr lang="zh-CN" altLang="en-US" sz="3000" b="1"/>
              <a:t>如：header_nav</a:t>
            </a:r>
            <a:r>
              <a:rPr lang="en-US" altLang="zh-CN" sz="3000" b="1"/>
              <a:t>)</a:t>
            </a:r>
            <a:r>
              <a:rPr lang="zh-CN" altLang="en-US" sz="3000" b="1"/>
              <a:t>，并在整个网站中保持</a:t>
            </a:r>
            <a:r>
              <a:rPr lang="zh-CN" altLang="en-US" sz="3000" b="1">
                <a:sym typeface="+mn-ea"/>
              </a:rPr>
              <a:t>一致的</a:t>
            </a:r>
            <a:r>
              <a:rPr lang="zh-CN" altLang="en-US" sz="3000" b="1"/>
              <a:t>命名方式。</a:t>
            </a:r>
            <a:endParaRPr lang="zh-CN" altLang="en-US" sz="30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9900CC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CDCAF"/>
        </a:accent4>
        <a:accent5>
          <a:srgbClr val="B9B9CA"/>
        </a:accent5>
        <a:accent6>
          <a:srgbClr val="5B005B"/>
        </a:accent6>
        <a:hlink>
          <a:srgbClr val="CC0000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FFFFFF"/>
        </a:dk2>
        <a:lt2>
          <a:srgbClr val="990033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CDCDC"/>
        </a:accent4>
        <a:accent5>
          <a:srgbClr val="FFADAA"/>
        </a:accent5>
        <a:accent6>
          <a:srgbClr val="E58900"/>
        </a:accent6>
        <a:hlink>
          <a:srgbClr val="FFFF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000000"/>
        </a:lt1>
        <a:dk2>
          <a:srgbClr val="FFFFFF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CDCAF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800000"/>
        </a:lt1>
        <a:dk2>
          <a:srgbClr val="FFFFFF"/>
        </a:dk2>
        <a:lt2>
          <a:srgbClr val="000000"/>
        </a:lt2>
        <a:accent1>
          <a:srgbClr val="FF3300"/>
        </a:accent1>
        <a:accent2>
          <a:srgbClr val="FF5050"/>
        </a:accent2>
        <a:accent3>
          <a:srgbClr val="C1AAAA"/>
        </a:accent3>
        <a:accent4>
          <a:srgbClr val="D6D6D6"/>
        </a:accent4>
        <a:accent5>
          <a:srgbClr val="FFADAA"/>
        </a:accent5>
        <a:accent6>
          <a:srgbClr val="E54747"/>
        </a:accent6>
        <a:hlink>
          <a:srgbClr val="FF9999"/>
        </a:hlink>
        <a:folHlink>
          <a:srgbClr val="FF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CCECFF"/>
        </a:dk2>
        <a:lt2>
          <a:srgbClr val="666699"/>
        </a:lt2>
        <a:accent1>
          <a:srgbClr val="009999"/>
        </a:accent1>
        <a:accent2>
          <a:srgbClr val="0099CC"/>
        </a:accent2>
        <a:accent3>
          <a:srgbClr val="AAAAB9"/>
        </a:accent3>
        <a:accent4>
          <a:srgbClr val="DCDCDC"/>
        </a:accent4>
        <a:accent5>
          <a:srgbClr val="AACACA"/>
        </a:accent5>
        <a:accent6>
          <a:srgbClr val="0089B7"/>
        </a:accent6>
        <a:hlink>
          <a:srgbClr val="CC99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9900"/>
        </a:lt1>
        <a:dk2>
          <a:srgbClr val="FFFF99"/>
        </a:dk2>
        <a:lt2>
          <a:srgbClr val="99CC00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CDCDC"/>
        </a:accent4>
        <a:accent5>
          <a:srgbClr val="ADB9AA"/>
        </a:accent5>
        <a:accent6>
          <a:srgbClr val="007200"/>
        </a:accent6>
        <a:hlink>
          <a:srgbClr val="CCCC00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DF8FF"/>
        </a:accent3>
        <a:accent4>
          <a:srgbClr val="000057"/>
        </a:accent4>
        <a:accent5>
          <a:srgbClr val="CACAFF"/>
        </a:accent5>
        <a:accent6>
          <a:srgbClr val="2DB7B7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783"/>
        </a:accent4>
        <a:accent5>
          <a:srgbClr val="F4FCE5"/>
        </a:accent5>
        <a:accent6>
          <a:srgbClr val="D3DDE5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89B7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0</TotalTime>
  <Words>1550</Words>
  <Application>WPS 演示</Application>
  <PresentationFormat>在屏幕上显示</PresentationFormat>
  <Paragraphs>109</Paragraphs>
  <Slides>12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Verdana</vt:lpstr>
      <vt:lpstr>Times New Roman</vt:lpstr>
      <vt:lpstr>Comic Sans MS</vt:lpstr>
      <vt:lpstr>微软雅黑</vt:lpstr>
      <vt:lpstr>Arial Unicode MS</vt:lpstr>
      <vt:lpstr>Balloons</vt:lpstr>
      <vt:lpstr>Paint.Picture</vt:lpstr>
      <vt:lpstr>第14讲 网站建设</vt:lpstr>
      <vt:lpstr>14.1 网站建设概述</vt:lpstr>
      <vt:lpstr>14.2 网站前期规划</vt:lpstr>
      <vt:lpstr>1. 网站目录设计</vt:lpstr>
      <vt:lpstr>2. 命名文件夹和文件---文件夹命名</vt:lpstr>
      <vt:lpstr>2. 命名文件夹和文件---图片文件命名</vt:lpstr>
      <vt:lpstr>2. 命名文件夹和文件---HTML文件命名</vt:lpstr>
      <vt:lpstr>2. 命名文件夹和文件---css/js文件命名</vt:lpstr>
      <vt:lpstr>2. 命名文件夹和文件---html中标签类名和ID     名命名</vt:lpstr>
      <vt:lpstr>3. 网站整体规划</vt:lpstr>
      <vt:lpstr>14.3 网页制作</vt:lpstr>
      <vt:lpstr>22.3 网页制作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1244</cp:revision>
  <dcterms:created xsi:type="dcterms:W3CDTF">2004-09-29T10:46:00Z</dcterms:created>
  <dcterms:modified xsi:type="dcterms:W3CDTF">2020-08-31T15:17:39Z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