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42" r:id="rId3"/>
    <p:sldId id="493" r:id="rId4"/>
    <p:sldId id="494" r:id="rId6"/>
    <p:sldId id="497" r:id="rId7"/>
    <p:sldId id="544" r:id="rId8"/>
    <p:sldId id="498" r:id="rId9"/>
    <p:sldId id="499" r:id="rId10"/>
    <p:sldId id="500" r:id="rId11"/>
    <p:sldId id="50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0000"/>
    <a:srgbClr val="000000"/>
    <a:srgbClr val="003300"/>
    <a:srgbClr val="333300"/>
    <a:srgbClr val="0033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3929"/>
  </p:normalViewPr>
  <p:slideViewPr>
    <p:cSldViewPr showGuides="1">
      <p:cViewPr varScale="1">
        <p:scale>
          <a:sx n="74" d="100"/>
          <a:sy n="74" d="100"/>
        </p:scale>
        <p:origin x="-5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28365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8365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2846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4034" name="文本占位符 28467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403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324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4" name="文本占位符 3246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2355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324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626" name="文本占位符 3246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2662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324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4" name="文本占位符 3246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2867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286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2" name="文本占位符 286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608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286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2" name="文本占位符 286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608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286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2" name="文本占位符 286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608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324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6" name="文本占位符 3246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1126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324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4" name="文本占位符 3246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1331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324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6" name="文本占位符 3246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1638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324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434" name="文本占位符 3246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1843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324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6" name="文本占位符 3246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2150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1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052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8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9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5" name="组合 195600"/>
            <p:cNvGrpSpPr/>
            <p:nvPr userDrawn="1"/>
          </p:nvGrpSpPr>
          <p:grpSpPr>
            <a:xfrm rot="3220060">
              <a:off x="2630" y="753"/>
              <a:ext cx="569" cy="637"/>
              <a:chOff x="1727" y="866"/>
              <a:chExt cx="129" cy="157"/>
            </a:xfrm>
          </p:grpSpPr>
          <p:sp>
            <p:nvSpPr>
              <p:cNvPr id="2066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7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8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9" name="组合 195604"/>
            <p:cNvGrpSpPr/>
            <p:nvPr userDrawn="1"/>
          </p:nvGrpSpPr>
          <p:grpSpPr>
            <a:xfrm rot="-6691250">
              <a:off x="3635" y="131"/>
              <a:ext cx="356" cy="607"/>
              <a:chOff x="1727" y="866"/>
              <a:chExt cx="129" cy="157"/>
            </a:xfrm>
          </p:grpSpPr>
          <p:sp>
            <p:nvSpPr>
              <p:cNvPr id="2070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1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2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3" name="组合 19560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074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5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7" name="组合 195612"/>
            <p:cNvGrpSpPr/>
            <p:nvPr userDrawn="1"/>
          </p:nvGrpSpPr>
          <p:grpSpPr>
            <a:xfrm rot="4106450" flipH="1">
              <a:off x="392" y="260"/>
              <a:ext cx="709" cy="892"/>
              <a:chOff x="1727" y="866"/>
              <a:chExt cx="129" cy="157"/>
            </a:xfrm>
          </p:grpSpPr>
          <p:sp>
            <p:nvSpPr>
              <p:cNvPr id="2078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81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082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4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85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19562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19562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19562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19562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2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9" name="组合 19457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194575"/>
                <p:cNvSpPr/>
                <p:nvPr userDrawn="1"/>
              </p:nvSpPr>
              <p:spPr>
                <a:xfrm rot="4200091">
                  <a:off x="-242" y="1805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任意多边形 194576"/>
                <p:cNvSpPr/>
                <p:nvPr userDrawn="1"/>
              </p:nvSpPr>
              <p:spPr>
                <a:xfrm rot="4200091">
                  <a:off x="123" y="1759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任意多边形 194577"/>
                <p:cNvSpPr/>
                <p:nvPr userDrawn="1"/>
              </p:nvSpPr>
              <p:spPr>
                <a:xfrm rot="4200091">
                  <a:off x="197" y="1719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19457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7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51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55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0" name="文本占位符 19460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tags" Target="../tags/tag5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4576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836613"/>
          </a:xfrm>
        </p:spPr>
        <p:txBody>
          <a:bodyPr anchor="b"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3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在网页中插入多媒体内容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45763" name="内容占位符 245762"/>
          <p:cNvSpPr>
            <a:spLocks noGrp="1"/>
          </p:cNvSpPr>
          <p:nvPr>
            <p:ph idx="1"/>
          </p:nvPr>
        </p:nvSpPr>
        <p:spPr>
          <a:xfrm>
            <a:off x="468313" y="1844675"/>
            <a:ext cx="8218487" cy="4870450"/>
          </a:xfrm>
        </p:spPr>
        <p:txBody>
          <a:bodyPr anchor="t"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sz="3300" b="1" dirty="0">
                <a:solidFill>
                  <a:srgbClr val="000000"/>
                </a:solidFill>
              </a:rPr>
              <a:t>3</a:t>
            </a:r>
            <a:r>
              <a:rPr sz="3300" b="1" dirty="0">
                <a:solidFill>
                  <a:srgbClr val="000000"/>
                </a:solidFill>
              </a:rPr>
              <a:t>.1 </a:t>
            </a:r>
            <a:r>
              <a:rPr lang="zh-CN" sz="3300" b="1" dirty="0">
                <a:solidFill>
                  <a:srgbClr val="000000"/>
                </a:solidFill>
              </a:rPr>
              <a:t>网页中常用的图片格式</a:t>
            </a:r>
            <a:endParaRPr sz="33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sz="3300" b="1" dirty="0">
                <a:solidFill>
                  <a:srgbClr val="000000"/>
                </a:solidFill>
              </a:rPr>
              <a:t>3.2 </a:t>
            </a:r>
            <a:r>
              <a:rPr sz="3300" b="1" dirty="0">
                <a:solidFill>
                  <a:srgbClr val="000000"/>
                </a:solidFill>
              </a:rPr>
              <a:t>在网页中</a:t>
            </a:r>
            <a:r>
              <a:rPr lang="zh-CN" sz="3300" b="1" dirty="0">
                <a:solidFill>
                  <a:srgbClr val="000000"/>
                </a:solidFill>
              </a:rPr>
              <a:t>使用</a:t>
            </a:r>
            <a:r>
              <a:rPr lang="en-US" altLang="zh-CN" sz="3300" b="1" dirty="0">
                <a:solidFill>
                  <a:srgbClr val="000000"/>
                </a:solidFill>
              </a:rPr>
              <a:t>&lt;img&gt;</a:t>
            </a:r>
            <a:r>
              <a:rPr sz="3300" b="1" dirty="0">
                <a:solidFill>
                  <a:srgbClr val="000000"/>
                </a:solidFill>
              </a:rPr>
              <a:t>插入图片</a:t>
            </a:r>
            <a:endParaRPr sz="33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sz="3300" b="1" dirty="0">
                <a:solidFill>
                  <a:srgbClr val="000000"/>
                </a:solidFill>
              </a:rPr>
              <a:t>3.3 使用&lt;object&gt;嵌入Flash动画</a:t>
            </a:r>
            <a:endParaRPr sz="33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sz="3300" b="1" dirty="0">
                <a:solidFill>
                  <a:srgbClr val="000000"/>
                </a:solidFill>
              </a:rPr>
              <a:t>3.4 使用&lt;embed&gt;嵌入多媒体内容</a:t>
            </a:r>
            <a:endParaRPr sz="33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sz="3300" b="1" dirty="0">
                <a:solidFill>
                  <a:srgbClr val="000000"/>
                </a:solidFill>
              </a:rPr>
              <a:t>3.5 使用&lt;video&gt;嵌入多媒体内容</a:t>
            </a:r>
            <a:endParaRPr sz="33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sz="3300" b="1" dirty="0">
                <a:solidFill>
                  <a:srgbClr val="000000"/>
                </a:solidFill>
              </a:rPr>
              <a:t>3.6 使用&lt;audio&gt;嵌入音频</a:t>
            </a:r>
            <a:endParaRPr sz="33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rgbClr val="FF0000"/>
              </a:buClr>
            </a:pPr>
            <a:endParaRPr lang="zh-CN" altLang="en-US" sz="41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23585"/>
          <p:cNvSpPr>
            <a:spLocks noGrp="1"/>
          </p:cNvSpPr>
          <p:nvPr>
            <p:ph type="title"/>
          </p:nvPr>
        </p:nvSpPr>
        <p:spPr>
          <a:xfrm>
            <a:off x="52705" y="0"/>
            <a:ext cx="9091295" cy="609600"/>
          </a:xfrm>
        </p:spPr>
        <p:txBody>
          <a:bodyPr anchor="b"/>
          <a:p>
            <a:pPr algn="l">
              <a:spcBef>
                <a:spcPct val="20000"/>
              </a:spcBef>
              <a:spcAft>
                <a:spcPct val="20000"/>
              </a:spcAft>
            </a:pPr>
            <a:r>
              <a:rPr lang="en-US" altLang="zh-CN" sz="3600" b="1" dirty="0">
                <a:solidFill>
                  <a:srgbClr val="003366"/>
                </a:solidFill>
                <a:effectLst/>
              </a:rPr>
              <a:t>3.3 使用&lt;object&gt;嵌入Flash动画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10242" name="文本占位符 323586"/>
          <p:cNvSpPr>
            <a:spLocks noGrp="1"/>
          </p:cNvSpPr>
          <p:nvPr>
            <p:ph type="body" sz="half" idx="1"/>
          </p:nvPr>
        </p:nvSpPr>
        <p:spPr>
          <a:xfrm>
            <a:off x="0" y="547370"/>
            <a:ext cx="9144000" cy="3601085"/>
          </a:xfrm>
        </p:spPr>
        <p:txBody>
          <a:bodyPr anchor="t"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zh-CN" sz="2900" b="1" dirty="0"/>
              <a:t>Object标签可用于windows IE3.0及以后浏览器或者其它支持ActiveX控件的浏览器，主要用于在网页中嵌入</a:t>
            </a:r>
            <a:r>
              <a:rPr lang="en-US" altLang="zh-CN" sz="2900" b="1" dirty="0"/>
              <a:t>Flash</a:t>
            </a:r>
            <a:r>
              <a:rPr lang="zh-CN" altLang="zh-CN" sz="2900" b="1" dirty="0"/>
              <a:t>动画</a:t>
            </a:r>
            <a:r>
              <a:rPr lang="en-US" altLang="zh-CN" sz="2900" b="1" dirty="0"/>
              <a:t>(</a:t>
            </a:r>
            <a:r>
              <a:rPr lang="zh-CN" altLang="zh-CN" sz="2900" b="1" dirty="0"/>
              <a:t>注：</a:t>
            </a:r>
            <a:r>
              <a:rPr lang="en-US" altLang="zh-CN" sz="2900" b="1" dirty="0"/>
              <a:t>Firefox</a:t>
            </a:r>
            <a:r>
              <a:rPr lang="zh-CN" altLang="zh-CN" sz="2900" b="1" dirty="0"/>
              <a:t>不支持</a:t>
            </a:r>
            <a:r>
              <a:rPr lang="en-US" altLang="zh-CN" sz="2900" b="1" dirty="0"/>
              <a:t>&lt;object&gt;)</a:t>
            </a:r>
            <a:endParaRPr lang="en-US" altLang="zh-CN" sz="2900" b="1" dirty="0"/>
          </a:p>
          <a:p>
            <a:pPr>
              <a:lnSpc>
                <a:spcPct val="110000"/>
              </a:lnSpc>
              <a:spcAft>
                <a:spcPct val="20000"/>
              </a:spcAft>
              <a:buClr>
                <a:srgbClr val="FF0000"/>
              </a:buClr>
            </a:pPr>
            <a:r>
              <a:rPr lang="zh-CN" altLang="en-US" sz="2900" b="1" dirty="0"/>
              <a:t>基本语法：</a:t>
            </a:r>
            <a:endParaRPr lang="zh-CN" altLang="en-US" sz="2900" b="1" dirty="0"/>
          </a:p>
          <a:p>
            <a:pPr>
              <a:spcAft>
                <a:spcPct val="20000"/>
              </a:spcAft>
              <a:buClr>
                <a:srgbClr val="FFFFCC"/>
              </a:buClr>
              <a:buNone/>
            </a:pPr>
            <a:r>
              <a:rPr lang="zh-CN" altLang="en-US" sz="2600" b="1" dirty="0">
                <a:solidFill>
                  <a:schemeClr val="hlink"/>
                </a:solidFill>
              </a:rPr>
              <a:t>  </a:t>
            </a:r>
            <a:endParaRPr lang="zh-CN" altLang="en-US" sz="3300" b="1" dirty="0"/>
          </a:p>
          <a:p>
            <a:pPr>
              <a:spcAft>
                <a:spcPct val="20000"/>
              </a:spcAft>
              <a:buClr>
                <a:srgbClr val="FFFFCC"/>
              </a:buClr>
              <a:buNone/>
            </a:pPr>
            <a:endParaRPr lang="zh-CN" altLang="en-US" sz="2800" b="1">
              <a:solidFill>
                <a:srgbClr val="F3F9A5"/>
              </a:solidFill>
            </a:endParaRPr>
          </a:p>
        </p:txBody>
      </p:sp>
      <p:graphicFrame>
        <p:nvGraphicFramePr>
          <p:cNvPr id="10243" name="对象 3"/>
          <p:cNvGraphicFramePr/>
          <p:nvPr/>
        </p:nvGraphicFramePr>
        <p:xfrm>
          <a:off x="376238" y="3084513"/>
          <a:ext cx="7986712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686425" imgH="3286125" progId="Paint.Picture">
                  <p:embed/>
                </p:oleObj>
              </mc:Choice>
              <mc:Fallback>
                <p:oleObj name="" r:id="rId1" imgW="5686425" imgH="32861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238" y="3084513"/>
                        <a:ext cx="7986712" cy="374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323586"/>
          <p:cNvSpPr>
            <a:spLocks noGrp="1"/>
          </p:cNvSpPr>
          <p:nvPr>
            <p:ph type="body" sz="half" idx="1"/>
          </p:nvPr>
        </p:nvSpPr>
        <p:spPr>
          <a:xfrm>
            <a:off x="0" y="115888"/>
            <a:ext cx="9144000" cy="582612"/>
          </a:xfrm>
        </p:spPr>
        <p:txBody>
          <a:bodyPr anchor="t"/>
          <a:p>
            <a:pPr>
              <a:spcBef>
                <a:spcPct val="25000"/>
              </a:spcBef>
              <a:spcAft>
                <a:spcPct val="20000"/>
              </a:spcAft>
              <a:buClr>
                <a:srgbClr val="FF0000"/>
              </a:buClr>
            </a:pPr>
            <a:r>
              <a:rPr lang="en-US" altLang="zh-CN" sz="3000" b="1" dirty="0"/>
              <a:t>&lt;object&gt;</a:t>
            </a:r>
            <a:r>
              <a:rPr lang="zh-CN" altLang="zh-CN" sz="3000" b="1" dirty="0"/>
              <a:t>及</a:t>
            </a:r>
            <a:r>
              <a:rPr lang="en-US" altLang="zh-CN" sz="3000" b="1" dirty="0"/>
              <a:t>&lt;param&gt;</a:t>
            </a:r>
            <a:r>
              <a:rPr lang="zh-CN" altLang="en-US" sz="3000" b="1" dirty="0"/>
              <a:t>常用属性：</a:t>
            </a:r>
            <a:endParaRPr lang="zh-CN" altLang="en-US" sz="3000" b="1" dirty="0"/>
          </a:p>
          <a:p>
            <a:pPr>
              <a:spcAft>
                <a:spcPct val="20000"/>
              </a:spcAft>
              <a:buClr>
                <a:srgbClr val="FFFFCC"/>
              </a:buClr>
              <a:buNone/>
            </a:pPr>
            <a:r>
              <a:rPr lang="zh-CN" altLang="en-US" sz="2600" b="1" dirty="0">
                <a:solidFill>
                  <a:schemeClr val="hlink"/>
                </a:solidFill>
              </a:rPr>
              <a:t>  </a:t>
            </a:r>
            <a:endParaRPr lang="zh-CN" altLang="en-US" sz="3300" b="1" dirty="0"/>
          </a:p>
          <a:p>
            <a:pPr>
              <a:spcAft>
                <a:spcPct val="20000"/>
              </a:spcAft>
              <a:buClr>
                <a:srgbClr val="FFFFCC"/>
              </a:buClr>
              <a:buNone/>
            </a:pPr>
            <a:endParaRPr lang="zh-CN" altLang="en-US" sz="2800" b="1">
              <a:solidFill>
                <a:srgbClr val="F3F9A5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638" y="765175"/>
          <a:ext cx="8896350" cy="545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/>
                <a:gridCol w="7616190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 性</a:t>
                      </a:r>
                      <a:endParaRPr lang="zh-CN" altLang="en-US" sz="2000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000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classid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设置浏览器的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ActiveX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控件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codebase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设置 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ActiveX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控件的位置，如果浏览器没有安装，会自动下载安装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data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在嵌套的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object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标签中指定嵌入的多媒体文件名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type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嵌套的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object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标签中设置媒体类型，对动画的类型是：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application/x-shockwave-flash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height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以百分比或象素指定嵌入对象的宽度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width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以百分比或象素指定嵌入对象的宽度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name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设置参数名称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value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设置参数值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movie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指定动画的下载地址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quality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指定嵌入对象的播放质量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wmode</a:t>
                      </a:r>
                      <a:endParaRPr lang="en-US" altLang="zh-CN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设置嵌入对象窗口模式，可取：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window|opaque|transparent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，其中，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window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为默认值，表示嵌入对象始终位于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html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的顶层，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opaque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允许嵌入对象上层可以有网页的遮挡，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transparent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设置</a:t>
                      </a:r>
                      <a:r>
                        <a:rPr lang="en-US" altLang="zh-CN" sz="2000">
                          <a:latin typeface="方正书宋简体" charset="0"/>
                          <a:cs typeface="方正书宋简体" charset="0"/>
                        </a:rPr>
                        <a:t>flash</a:t>
                      </a:r>
                      <a:r>
                        <a:rPr lang="zh-CN" altLang="en-US" sz="2000">
                          <a:latin typeface="方正书宋简体" charset="0"/>
                          <a:cs typeface="方正书宋简体" charset="0"/>
                        </a:rPr>
                        <a:t>背景透明</a:t>
                      </a:r>
                      <a:endParaRPr lang="zh-CN" altLang="en-US" sz="200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7" name="对象 3"/>
          <p:cNvGraphicFramePr/>
          <p:nvPr/>
        </p:nvGraphicFramePr>
        <p:xfrm>
          <a:off x="23813" y="660400"/>
          <a:ext cx="9056687" cy="611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525000" imgH="5448300" progId="Paint.Picture">
                  <p:embed/>
                </p:oleObj>
              </mc:Choice>
              <mc:Fallback>
                <p:oleObj name="" r:id="rId1" imgW="9525000" imgH="54483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13" y="660400"/>
                        <a:ext cx="9056687" cy="611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标题 271361"/>
          <p:cNvSpPr>
            <a:spLocks noGrp="1"/>
          </p:cNvSpPr>
          <p:nvPr>
            <p:ph type="title"/>
          </p:nvPr>
        </p:nvSpPr>
        <p:spPr>
          <a:xfrm>
            <a:off x="24130" y="-31750"/>
            <a:ext cx="8502015" cy="629285"/>
          </a:xfrm>
        </p:spPr>
        <p:txBody>
          <a:bodyPr anchor="b"/>
          <a:p>
            <a:pPr algn="l"/>
            <a:r>
              <a:rPr lang="en-US" altLang="zh-CN" sz="3000" b="1" dirty="0">
                <a:solidFill>
                  <a:schemeClr val="tx1"/>
                </a:solidFill>
                <a:effectLst/>
              </a:rPr>
              <a:t>&lt;object&gt;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标签使用示例：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625" y="2413000"/>
            <a:ext cx="8650288" cy="38671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323585"/>
          <p:cNvSpPr>
            <a:spLocks noGrp="1"/>
          </p:cNvSpPr>
          <p:nvPr>
            <p:ph type="title"/>
          </p:nvPr>
        </p:nvSpPr>
        <p:spPr>
          <a:xfrm>
            <a:off x="0" y="-7937"/>
            <a:ext cx="8855075" cy="692150"/>
          </a:xfrm>
        </p:spPr>
        <p:txBody>
          <a:bodyPr anchor="b"/>
          <a:p>
            <a:pPr algn="l">
              <a:spcBef>
                <a:spcPct val="20000"/>
              </a:spcBef>
              <a:spcAft>
                <a:spcPct val="20000"/>
              </a:spcAft>
              <a:buClrTx/>
              <a:buSzTx/>
              <a:buFontTx/>
            </a:pPr>
            <a:r>
              <a:rPr lang="en-US" altLang="zh-CN" sz="3600" b="1" dirty="0">
                <a:solidFill>
                  <a:srgbClr val="003366"/>
                </a:solidFill>
                <a:effectLst/>
              </a:rPr>
              <a:t>3.4 使用&lt;embed&gt;嵌入多媒体内容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23587" name="文本占位符 323586"/>
          <p:cNvSpPr>
            <a:spLocks noGrp="1"/>
          </p:cNvSpPr>
          <p:nvPr>
            <p:ph type="body" sz="half" idx="1"/>
          </p:nvPr>
        </p:nvSpPr>
        <p:spPr>
          <a:xfrm>
            <a:off x="0" y="741363"/>
            <a:ext cx="9144000" cy="3455988"/>
          </a:xfrm>
        </p:spPr>
        <p:txBody>
          <a:bodyPr anchor="t"/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sz="3000" b="1" strike="noStrike" noProof="1" dirty="0"/>
              <a:t>embed</a:t>
            </a:r>
            <a:r>
              <a:rPr sz="3000" b="1" strike="noStrike" noProof="1" dirty="0"/>
              <a:t>标签可用于在网页中嵌入flash动画、音频和视频等多媒体内容</a:t>
            </a:r>
            <a:r>
              <a:rPr lang="en-US" altLang="zh-CN" sz="3000" b="1" strike="noStrike" noProof="1" dirty="0"/>
              <a:t>(</a:t>
            </a:r>
            <a:r>
              <a:rPr lang="zh-CN" altLang="zh-CN" sz="3000" b="1" strike="noStrike" noProof="1" dirty="0"/>
              <a:t>注：</a:t>
            </a:r>
            <a:r>
              <a:rPr lang="en-US" altLang="zh-CN" sz="3000" b="1" strike="noStrike" noProof="1" dirty="0"/>
              <a:t>Firefox</a:t>
            </a:r>
            <a:r>
              <a:rPr lang="zh-CN" altLang="zh-CN" sz="3000" b="1" strike="noStrike" noProof="1" dirty="0"/>
              <a:t>不支持</a:t>
            </a:r>
            <a:r>
              <a:rPr lang="en-US" altLang="zh-CN" sz="3000" b="1" strike="noStrike" noProof="1" dirty="0"/>
              <a:t>&lt;embed&gt;)</a:t>
            </a:r>
            <a:endParaRPr lang="en-US" altLang="zh-CN" sz="3000" b="1" strike="noStrike" noProof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sz="3000" b="1" strike="noStrike" noProof="1" dirty="0"/>
              <a:t>基本语法：</a:t>
            </a:r>
            <a:endParaRPr lang="zh-CN" altLang="en-US" sz="3000" b="1" strike="noStrike" noProof="1" dirty="0"/>
          </a:p>
          <a:p>
            <a:pPr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sz="3000" b="1" strike="noStrike" noProof="1" dirty="0"/>
              <a:t> </a:t>
            </a:r>
            <a:r>
              <a:rPr lang="zh-CN" altLang="en-US" sz="2700" b="1" strike="noStrike" noProof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&lt;embed src="file_url"&gt;&lt;/embed&gt;</a:t>
            </a:r>
            <a:endParaRPr lang="zh-CN" altLang="en-US" sz="2700" b="1" strike="noStrike" noProof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zh-CN" sz="3000" b="1" strike="noStrike" noProof="1" dirty="0"/>
              <a:t>语法说明：</a:t>
            </a:r>
            <a:endParaRPr lang="zh-CN" altLang="zh-CN" sz="3000" b="1" strike="noStrike" noProof="1" dirty="0"/>
          </a:p>
          <a:p>
            <a:pPr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zh-CN" sz="2700" b="1" strike="noStrike" noProof="1" dirty="0">
                <a:solidFill>
                  <a:schemeClr val="accent5">
                    <a:lumMod val="10000"/>
                  </a:schemeClr>
                </a:solidFill>
              </a:rPr>
              <a:t>src属性指定多媒体文件，这是一个必设属性。多媒体文件的格式可以是mp3、mp4、swf等。</a:t>
            </a:r>
            <a:endParaRPr lang="en-US" altLang="zh-CN" sz="2700" b="1" strike="noStrike" noProof="1" dirty="0">
              <a:solidFill>
                <a:schemeClr val="accent5">
                  <a:lumMod val="10000"/>
                </a:schemeClr>
              </a:solidFill>
            </a:endParaRPr>
          </a:p>
          <a:p>
            <a:pPr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endParaRPr lang="zh-CN" altLang="en-US" sz="3000" b="1" strike="noStrike" noProof="1" dirty="0">
              <a:solidFill>
                <a:schemeClr val="accent5">
                  <a:lumMod val="10000"/>
                </a:schemeClr>
              </a:solidFill>
            </a:endParaRPr>
          </a:p>
          <a:p>
            <a:pPr fontAlgn="base">
              <a:spcAft>
                <a:spcPct val="20000"/>
              </a:spcAft>
              <a:buClr>
                <a:srgbClr val="FFFFCC"/>
              </a:buClr>
              <a:buNone/>
            </a:pPr>
            <a:r>
              <a:rPr lang="zh-CN" altLang="en-US" sz="2600" b="1" strike="noStrike" noProof="1" dirty="0">
                <a:solidFill>
                  <a:schemeClr val="hlink"/>
                </a:solidFill>
              </a:rPr>
              <a:t>  </a:t>
            </a:r>
            <a:endParaRPr lang="zh-CN" altLang="en-US" sz="3300" b="1" strike="noStrike" noProof="1" dirty="0"/>
          </a:p>
          <a:p>
            <a:pPr fontAlgn="base">
              <a:spcAft>
                <a:spcPct val="20000"/>
              </a:spcAft>
              <a:buClr>
                <a:srgbClr val="FFFFCC"/>
              </a:buClr>
              <a:buNone/>
            </a:pPr>
            <a:endParaRPr lang="zh-CN" altLang="en-US" sz="2800" b="1" strike="noStrike" noProof="1">
              <a:solidFill>
                <a:srgbClr val="F3F9A5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占位符 323586"/>
          <p:cNvSpPr>
            <a:spLocks noGrp="1"/>
          </p:cNvSpPr>
          <p:nvPr>
            <p:ph type="body" sz="half" idx="1"/>
          </p:nvPr>
        </p:nvSpPr>
        <p:spPr>
          <a:xfrm>
            <a:off x="0" y="296863"/>
            <a:ext cx="9144000" cy="582612"/>
          </a:xfrm>
        </p:spPr>
        <p:txBody>
          <a:bodyPr anchor="t"/>
          <a:p>
            <a:pPr>
              <a:spcBef>
                <a:spcPct val="25000"/>
              </a:spcBef>
              <a:spcAft>
                <a:spcPct val="20000"/>
              </a:spcAft>
              <a:buClr>
                <a:srgbClr val="FF0000"/>
              </a:buClr>
            </a:pPr>
            <a:r>
              <a:rPr lang="en-US" altLang="zh-CN" sz="3000" b="1" dirty="0"/>
              <a:t>&lt;embed&gt;</a:t>
            </a:r>
            <a:r>
              <a:rPr lang="zh-CN" altLang="en-US" sz="3000" b="1" dirty="0"/>
              <a:t>常用属性：</a:t>
            </a:r>
            <a:endParaRPr lang="zh-CN" altLang="en-US" sz="3000" b="1" dirty="0"/>
          </a:p>
          <a:p>
            <a:pPr>
              <a:spcAft>
                <a:spcPct val="20000"/>
              </a:spcAft>
              <a:buClr>
                <a:srgbClr val="FFFFCC"/>
              </a:buClr>
              <a:buNone/>
            </a:pPr>
            <a:r>
              <a:rPr lang="zh-CN" altLang="en-US" sz="2600" b="1" dirty="0">
                <a:solidFill>
                  <a:schemeClr val="hlink"/>
                </a:solidFill>
              </a:rPr>
              <a:t>  </a:t>
            </a:r>
            <a:endParaRPr lang="zh-CN" altLang="en-US" sz="3300" b="1" dirty="0"/>
          </a:p>
          <a:p>
            <a:pPr>
              <a:spcAft>
                <a:spcPct val="20000"/>
              </a:spcAft>
              <a:buClr>
                <a:srgbClr val="FFFFCC"/>
              </a:buClr>
              <a:buNone/>
            </a:pPr>
            <a:endParaRPr lang="zh-CN" altLang="en-US" sz="2800" b="1">
              <a:solidFill>
                <a:srgbClr val="F3F9A5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2388" y="1111250"/>
          <a:ext cx="8957310" cy="4110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705"/>
                <a:gridCol w="7253605"/>
              </a:tblGrid>
              <a:tr h="541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 性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2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src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指定嵌入对象的文件路径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width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以像素为单位定义嵌入对象的宽度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height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以像素为单位定义嵌入对象的高度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loop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设置嵌入对象的播放是否循环不断，取值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true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时循环不断，否则只播放一次，默认值是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false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hidden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设置多媒体播放软件的可视性，默认值是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false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，即可见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type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定义嵌入对象的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MIME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类型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7" name="对象 1"/>
          <p:cNvGraphicFramePr/>
          <p:nvPr/>
        </p:nvGraphicFramePr>
        <p:xfrm>
          <a:off x="128588" y="850900"/>
          <a:ext cx="8837612" cy="554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7629525" imgH="2962275" progId="Paint.Picture">
                  <p:embed/>
                </p:oleObj>
              </mc:Choice>
              <mc:Fallback>
                <p:oleObj name="" r:id="rId1" imgW="7629525" imgH="2962275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88" y="850900"/>
                        <a:ext cx="8837612" cy="554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标题 271361"/>
          <p:cNvSpPr>
            <a:spLocks noGrp="1"/>
          </p:cNvSpPr>
          <p:nvPr>
            <p:ph type="title"/>
          </p:nvPr>
        </p:nvSpPr>
        <p:spPr>
          <a:xfrm>
            <a:off x="128270" y="46355"/>
            <a:ext cx="8474710" cy="582930"/>
          </a:xfrm>
        </p:spPr>
        <p:txBody>
          <a:bodyPr anchor="b"/>
          <a:p>
            <a:pPr algn="l"/>
            <a:r>
              <a:rPr lang="en-US" altLang="zh-CN" sz="3000" b="1" dirty="0">
                <a:solidFill>
                  <a:schemeClr val="tx1"/>
                </a:solidFill>
                <a:effectLst/>
              </a:rPr>
              <a:t>&lt;embed&gt;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标签使用示例：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325" y="4214813"/>
            <a:ext cx="5434013" cy="452438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314325" y="5032375"/>
            <a:ext cx="8651875" cy="45402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323585"/>
          <p:cNvSpPr>
            <a:spLocks noGrp="1"/>
          </p:cNvSpPr>
          <p:nvPr>
            <p:ph type="title"/>
          </p:nvPr>
        </p:nvSpPr>
        <p:spPr>
          <a:xfrm>
            <a:off x="0" y="-7937"/>
            <a:ext cx="8229600" cy="692150"/>
          </a:xfrm>
        </p:spPr>
        <p:txBody>
          <a:bodyPr anchor="b"/>
          <a:p>
            <a:pPr algn="l">
              <a:spcBef>
                <a:spcPct val="20000"/>
              </a:spcBef>
              <a:spcAft>
                <a:spcPct val="20000"/>
              </a:spcAft>
            </a:pPr>
            <a:r>
              <a:rPr lang="en-US" altLang="zh-CN" sz="3600" b="1" dirty="0">
                <a:solidFill>
                  <a:srgbClr val="003366"/>
                </a:solidFill>
                <a:effectLst/>
              </a:rPr>
              <a:t>3.5 使用&lt;video&gt;嵌入多媒体内容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23587" name="文本占位符 323586"/>
          <p:cNvSpPr>
            <a:spLocks noGrp="1"/>
          </p:cNvSpPr>
          <p:nvPr>
            <p:ph type="body" sz="half" idx="1"/>
          </p:nvPr>
        </p:nvSpPr>
        <p:spPr>
          <a:xfrm>
            <a:off x="0" y="741363"/>
            <a:ext cx="9144000" cy="3455988"/>
          </a:xfrm>
        </p:spPr>
        <p:txBody>
          <a:bodyPr anchor="t"/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sz="3000" b="1" strike="noStrike" noProof="1" dirty="0"/>
              <a:t>&lt;video&gt;是HTML5新增标签</a:t>
            </a:r>
            <a:r>
              <a:rPr lang="zh-CN" sz="3000" b="1" strike="noStrike" noProof="1" dirty="0"/>
              <a:t>，</a:t>
            </a:r>
            <a:r>
              <a:rPr sz="3000" b="1" strike="noStrike" noProof="1" dirty="0"/>
              <a:t>用于在网页中嵌入音频、视频</a:t>
            </a:r>
            <a:r>
              <a:rPr lang="zh-CN" sz="3000" b="1" strike="noStrike" noProof="1" dirty="0"/>
              <a:t>。</a:t>
            </a:r>
            <a:endParaRPr lang="zh-CN" sz="3000" b="1" strike="noStrike" noProof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3000" b="1" strike="noStrike" noProof="1" dirty="0"/>
              <a:t>基本语法：</a:t>
            </a:r>
            <a:endParaRPr lang="zh-CN" altLang="en-US" sz="3000" b="1" strike="noStrike" noProof="1" dirty="0"/>
          </a:p>
          <a:p>
            <a:pPr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sz="3000" b="1" strike="noStrike" noProof="1" dirty="0"/>
              <a:t> </a:t>
            </a:r>
            <a:r>
              <a:rPr lang="zh-CN" altLang="en-US" sz="2700" b="1" strike="noStrike" noProof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&lt;video src="file_url"&gt;&lt;/video&gt;</a:t>
            </a:r>
            <a:endParaRPr lang="zh-CN" altLang="en-US" sz="2700" b="1" strike="noStrike" noProof="1" dirty="0">
              <a:solidFill>
                <a:schemeClr val="accent5">
                  <a:lumMod val="10000"/>
                </a:schemeClr>
              </a:solidFill>
              <a:sym typeface="+mn-ea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zh-CN" sz="3000" b="1" strike="noStrike" noProof="1" dirty="0"/>
              <a:t>语法说明：</a:t>
            </a:r>
            <a:endParaRPr lang="zh-CN" altLang="zh-CN" sz="3000" b="1" strike="noStrike" noProof="1" dirty="0"/>
          </a:p>
          <a:p>
            <a:pPr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zh-CN" sz="2700" b="1" strike="noStrike" noProof="1" dirty="0">
                <a:solidFill>
                  <a:schemeClr val="accent5">
                    <a:lumMod val="10000"/>
                  </a:schemeClr>
                </a:solidFill>
              </a:rPr>
              <a:t>src属性指定多媒体文件，这是一个必设属性。多媒体文件的格式可以是mp3、mp4、ogg和webm等。</a:t>
            </a:r>
            <a:endParaRPr lang="en-US" altLang="zh-CN" sz="2700" b="1" strike="noStrike" noProof="1" dirty="0">
              <a:solidFill>
                <a:schemeClr val="accent5">
                  <a:lumMod val="10000"/>
                </a:schemeClr>
              </a:solidFill>
            </a:endParaRPr>
          </a:p>
          <a:p>
            <a:pPr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endParaRPr lang="zh-CN" altLang="en-US" sz="3000" b="1" strike="noStrike" noProof="1" dirty="0">
              <a:solidFill>
                <a:schemeClr val="accent5">
                  <a:lumMod val="10000"/>
                </a:schemeClr>
              </a:solidFill>
            </a:endParaRPr>
          </a:p>
          <a:p>
            <a:pPr fontAlgn="base">
              <a:spcAft>
                <a:spcPct val="20000"/>
              </a:spcAft>
              <a:buClr>
                <a:srgbClr val="FFFFCC"/>
              </a:buClr>
              <a:buNone/>
            </a:pPr>
            <a:r>
              <a:rPr lang="zh-CN" altLang="en-US" sz="2600" b="1" strike="noStrike" noProof="1" dirty="0">
                <a:solidFill>
                  <a:schemeClr val="hlink"/>
                </a:solidFill>
              </a:rPr>
              <a:t>  </a:t>
            </a:r>
            <a:endParaRPr lang="zh-CN" altLang="en-US" sz="3300" b="1" strike="noStrike" noProof="1" dirty="0"/>
          </a:p>
          <a:p>
            <a:pPr fontAlgn="base">
              <a:spcAft>
                <a:spcPct val="20000"/>
              </a:spcAft>
              <a:buClr>
                <a:srgbClr val="FFFFCC"/>
              </a:buClr>
              <a:buNone/>
            </a:pPr>
            <a:endParaRPr lang="zh-CN" altLang="en-US" sz="2800" b="1" strike="noStrike" noProof="1">
              <a:solidFill>
                <a:srgbClr val="F3F9A5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占位符 323586"/>
          <p:cNvSpPr>
            <a:spLocks noGrp="1"/>
          </p:cNvSpPr>
          <p:nvPr>
            <p:ph type="body" sz="half" idx="1"/>
          </p:nvPr>
        </p:nvSpPr>
        <p:spPr>
          <a:xfrm>
            <a:off x="0" y="33338"/>
            <a:ext cx="9144000" cy="476250"/>
          </a:xfrm>
        </p:spPr>
        <p:txBody>
          <a:bodyPr anchor="t"/>
          <a:p>
            <a:pPr>
              <a:spcBef>
                <a:spcPct val="25000"/>
              </a:spcBef>
              <a:spcAft>
                <a:spcPct val="20000"/>
              </a:spcAft>
              <a:buClr>
                <a:srgbClr val="FF0000"/>
              </a:buClr>
            </a:pPr>
            <a:r>
              <a:rPr lang="en-US" altLang="zh-CN" sz="3000" b="1" dirty="0"/>
              <a:t>&lt;video&gt;</a:t>
            </a:r>
            <a:r>
              <a:rPr lang="zh-CN" altLang="en-US" sz="3000" b="1" dirty="0"/>
              <a:t>常用属性：</a:t>
            </a:r>
            <a:endParaRPr lang="zh-CN" altLang="en-US" sz="3000" b="1" dirty="0"/>
          </a:p>
          <a:p>
            <a:pPr>
              <a:spcAft>
                <a:spcPct val="20000"/>
              </a:spcAft>
              <a:buClr>
                <a:srgbClr val="FFFFCC"/>
              </a:buClr>
              <a:buNone/>
            </a:pPr>
            <a:r>
              <a:rPr lang="zh-CN" altLang="en-US" sz="2600" b="1" dirty="0">
                <a:solidFill>
                  <a:schemeClr val="hlink"/>
                </a:solidFill>
              </a:rPr>
              <a:t>  </a:t>
            </a:r>
            <a:endParaRPr lang="zh-CN" altLang="en-US" sz="3300" b="1" dirty="0"/>
          </a:p>
          <a:p>
            <a:pPr>
              <a:spcAft>
                <a:spcPct val="20000"/>
              </a:spcAft>
              <a:buClr>
                <a:srgbClr val="FFFFCC"/>
              </a:buClr>
              <a:buNone/>
            </a:pPr>
            <a:endParaRPr lang="zh-CN" altLang="en-US" sz="2800" b="1">
              <a:solidFill>
                <a:srgbClr val="F3F9A5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4450" y="644525"/>
          <a:ext cx="9055100" cy="611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755"/>
                <a:gridCol w="7585710"/>
              </a:tblGrid>
              <a:tr h="437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属 性</a:t>
                      </a:r>
                      <a:endParaRPr lang="zh-CN" altLang="en-US" sz="20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000" b="1">
                        <a:solidFill>
                          <a:schemeClr val="accent5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src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指定嵌入对象的文件路径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autoplay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嵌入对象在加载页面后自动播放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controls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出现该属性，则向用户显示控件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preload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设置视频在页面加载时进行加载，并预备播放，如果同时使用了“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autoplay”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，则该属性没效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muted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设置视频中的音频输出时静音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width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以像素为单位定义嵌入对象的宽度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height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以像素为单位定义嵌入对象的高度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loop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设置嵌入对象的播放是否循环不断，取值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true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时循环不断，否则只播放一次，默认值是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false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hidden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设置多媒体播放软件的可视性，默认值是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false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，即可见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poster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设置视频下载时显示的图像，或者在用户点击播放按钮前显示的图像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type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定义嵌入对象的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MIME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类型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对象 3"/>
          <p:cNvGraphicFramePr/>
          <p:nvPr/>
        </p:nvGraphicFramePr>
        <p:xfrm>
          <a:off x="3175" y="738188"/>
          <a:ext cx="9126538" cy="61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9029700" imgH="3152775" progId="Paint.Picture">
                  <p:embed/>
                </p:oleObj>
              </mc:Choice>
              <mc:Fallback>
                <p:oleObj name="" r:id="rId1" imgW="9029700" imgH="315277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5" y="738188"/>
                        <a:ext cx="9126538" cy="611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标题 271361"/>
          <p:cNvSpPr>
            <a:spLocks noGrp="1"/>
          </p:cNvSpPr>
          <p:nvPr>
            <p:ph type="title"/>
          </p:nvPr>
        </p:nvSpPr>
        <p:spPr>
          <a:xfrm>
            <a:off x="119380" y="46355"/>
            <a:ext cx="8483600" cy="574675"/>
          </a:xfrm>
        </p:spPr>
        <p:txBody>
          <a:bodyPr anchor="b"/>
          <a:p>
            <a:pPr algn="l"/>
            <a:r>
              <a:rPr lang="en-US" altLang="zh-CN" sz="3000" b="1" dirty="0">
                <a:effectLst/>
              </a:rPr>
              <a:t>&lt;video&gt;</a:t>
            </a:r>
            <a:r>
              <a:rPr lang="zh-CN" altLang="en-US" sz="3000" b="1" dirty="0">
                <a:effectLst/>
              </a:rPr>
              <a:t>标签使用示例：</a:t>
            </a:r>
            <a:endParaRPr lang="zh-CN" altLang="en-US" sz="3000" b="1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088" y="4214813"/>
            <a:ext cx="8937625" cy="420688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192088" y="5099050"/>
            <a:ext cx="7794625" cy="452438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323585"/>
          <p:cNvSpPr>
            <a:spLocks noGrp="1"/>
          </p:cNvSpPr>
          <p:nvPr>
            <p:ph type="title"/>
          </p:nvPr>
        </p:nvSpPr>
        <p:spPr>
          <a:xfrm>
            <a:off x="0" y="-7937"/>
            <a:ext cx="8229600" cy="692150"/>
          </a:xfrm>
        </p:spPr>
        <p:txBody>
          <a:bodyPr anchor="b"/>
          <a:p>
            <a:pPr algn="l">
              <a:spcBef>
                <a:spcPct val="20000"/>
              </a:spcBef>
              <a:spcAft>
                <a:spcPct val="20000"/>
              </a:spcAft>
            </a:pPr>
            <a:r>
              <a:rPr lang="en-US" altLang="zh-CN" sz="3600" b="1" dirty="0">
                <a:solidFill>
                  <a:srgbClr val="003366"/>
                </a:solidFill>
                <a:effectLst/>
              </a:rPr>
              <a:t>3.6 使用&lt;audio&gt;嵌入音频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23587" name="文本占位符 323586"/>
          <p:cNvSpPr>
            <a:spLocks noGrp="1"/>
          </p:cNvSpPr>
          <p:nvPr>
            <p:ph type="body" sz="half" idx="1"/>
          </p:nvPr>
        </p:nvSpPr>
        <p:spPr>
          <a:xfrm>
            <a:off x="-71437" y="741363"/>
            <a:ext cx="9144000" cy="3455988"/>
          </a:xfrm>
        </p:spPr>
        <p:txBody>
          <a:bodyPr anchor="t"/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sz="3000" b="1" strike="noStrike" noProof="1" dirty="0"/>
              <a:t>&lt;</a:t>
            </a:r>
            <a:r>
              <a:rPr lang="en-US" sz="3000" b="1" strike="noStrike" noProof="1" dirty="0"/>
              <a:t>audio</a:t>
            </a:r>
            <a:r>
              <a:rPr sz="3000" b="1" strike="noStrike" noProof="1" dirty="0"/>
              <a:t>&gt;是HTML5新增标签</a:t>
            </a:r>
            <a:r>
              <a:rPr lang="zh-CN" sz="3000" b="1" strike="noStrike" noProof="1" dirty="0"/>
              <a:t>，</a:t>
            </a:r>
            <a:r>
              <a:rPr sz="3000" b="1" strike="noStrike" noProof="1" dirty="0"/>
              <a:t>用于在网页中嵌入音频</a:t>
            </a:r>
            <a:r>
              <a:rPr lang="zh-CN" sz="3000" b="1" strike="noStrike" noProof="1" dirty="0"/>
              <a:t>。</a:t>
            </a:r>
            <a:endParaRPr lang="zh-CN" sz="3000" b="1" strike="noStrike" noProof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3000" b="1" strike="noStrike" noProof="1" dirty="0"/>
              <a:t>基本语法：</a:t>
            </a:r>
            <a:endParaRPr lang="zh-CN" altLang="en-US" sz="3000" b="1" strike="noStrike" noProof="1" dirty="0"/>
          </a:p>
          <a:p>
            <a:pPr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sz="3000" b="1" strike="noStrike" noProof="1" dirty="0"/>
              <a:t> </a:t>
            </a:r>
            <a:r>
              <a:rPr lang="zh-CN" altLang="en-US" sz="2700" b="1" strike="noStrike" noProof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&lt;audio src="file_url" control&gt;&lt;/audio&gt;</a:t>
            </a:r>
            <a:endParaRPr lang="zh-CN" altLang="en-US" sz="2700" b="1" strike="noStrike" noProof="1" dirty="0">
              <a:solidFill>
                <a:schemeClr val="accent5">
                  <a:lumMod val="10000"/>
                </a:schemeClr>
              </a:solidFill>
              <a:sym typeface="+mn-ea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zh-CN" sz="3000" b="1" strike="noStrike" noProof="1" dirty="0"/>
              <a:t>语法说明：</a:t>
            </a:r>
            <a:endParaRPr lang="zh-CN" altLang="zh-CN" sz="3000" b="1" strike="noStrike" noProof="1" dirty="0"/>
          </a:p>
          <a:p>
            <a:pPr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zh-CN" sz="2700" b="1" strike="noStrike" noProof="1" dirty="0">
                <a:solidFill>
                  <a:schemeClr val="accent5">
                    <a:lumMod val="10000"/>
                  </a:schemeClr>
                </a:solidFill>
              </a:rPr>
              <a:t>src属性指定多媒体文件，这是一个必设属性。嵌入的音频格式包括mp3、wav、ogg、webm等。</a:t>
            </a:r>
            <a:endParaRPr lang="zh-CN" altLang="zh-CN" sz="2700" b="1" strike="noStrike" noProof="1" dirty="0">
              <a:solidFill>
                <a:schemeClr val="accent5">
                  <a:lumMod val="10000"/>
                </a:schemeClr>
              </a:solidFill>
            </a:endParaRPr>
          </a:p>
          <a:p>
            <a:pPr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zh-CN" sz="2700" b="1" strike="noStrike" noProof="1" dirty="0">
                <a:solidFill>
                  <a:schemeClr val="tx1"/>
                </a:solidFill>
                <a:effectLst/>
              </a:rPr>
              <a:t>注：&lt;audio&gt;标签属性和&lt;video&gt;标签的绝大都数属性都是一样的，对前面</a:t>
            </a:r>
            <a:r>
              <a:rPr lang="zh-CN" altLang="zh-CN" sz="2700" b="1" strike="noStrike" noProof="1" dirty="0">
                <a:solidFill>
                  <a:schemeClr val="tx1"/>
                </a:solidFill>
                <a:effectLst/>
                <a:sym typeface="+mn-ea"/>
              </a:rPr>
              <a:t>所列的</a:t>
            </a:r>
            <a:r>
              <a:rPr lang="en-US" altLang="zh-CN" sz="2700" b="1" strike="noStrike" noProof="1" dirty="0">
                <a:solidFill>
                  <a:schemeClr val="tx1"/>
                </a:solidFill>
                <a:effectLst/>
              </a:rPr>
              <a:t>&lt;video&gt;</a:t>
            </a:r>
            <a:r>
              <a:rPr lang="zh-CN" altLang="zh-CN" sz="2700" b="1" strike="noStrike" noProof="1" dirty="0">
                <a:solidFill>
                  <a:schemeClr val="tx1"/>
                </a:solidFill>
                <a:effectLst/>
              </a:rPr>
              <a:t>属性中，除了poster属性&lt;audio&gt;标签没有外，其他属性都有，且作用也一样</a:t>
            </a:r>
            <a:endParaRPr lang="zh-CN" altLang="zh-CN" sz="2700" b="1" strike="noStrike" noProof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282625"/>
          <p:cNvSpPr>
            <a:spLocks noGrp="1"/>
          </p:cNvSpPr>
          <p:nvPr>
            <p:ph type="title"/>
          </p:nvPr>
        </p:nvSpPr>
        <p:spPr>
          <a:xfrm>
            <a:off x="0" y="188913"/>
            <a:ext cx="8229600" cy="615950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3.1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网页中的常用图片格式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82627" name="内容占位符 282626"/>
          <p:cNvSpPr>
            <a:spLocks noGrp="1"/>
          </p:cNvSpPr>
          <p:nvPr>
            <p:ph idx="1"/>
          </p:nvPr>
        </p:nvSpPr>
        <p:spPr>
          <a:xfrm>
            <a:off x="0" y="895985"/>
            <a:ext cx="9144000" cy="5750560"/>
          </a:xfrm>
        </p:spPr>
        <p:txBody>
          <a:bodyPr anchor="t"/>
          <a:p>
            <a:pPr lvl="0">
              <a:lnSpc>
                <a:spcPct val="95000"/>
              </a:lnSpc>
              <a:buClr>
                <a:srgbClr val="FF0000"/>
              </a:buClr>
              <a:buSzPct val="100000"/>
              <a:buFont typeface="Wingdings" panose="05000000000000000000" charset="0"/>
              <a:buChar char=""/>
            </a:pPr>
            <a:r>
              <a:rPr lang="en-US" altLang="zh-CN" sz="2900" b="1" dirty="0">
                <a:solidFill>
                  <a:srgbClr val="000000"/>
                </a:solidFill>
              </a:rPr>
              <a:t>GIF</a:t>
            </a:r>
            <a:r>
              <a:rPr lang="zh-CN" altLang="en-US" sz="2900" b="1" dirty="0">
                <a:solidFill>
                  <a:srgbClr val="000000"/>
                </a:solidFill>
              </a:rPr>
              <a:t>（</a:t>
            </a:r>
            <a:r>
              <a:rPr lang="en-US" altLang="zh-CN" sz="2900" b="1" dirty="0">
                <a:solidFill>
                  <a:srgbClr val="000000"/>
                </a:solidFill>
              </a:rPr>
              <a:t>Graphics Interchange Format</a:t>
            </a:r>
            <a:r>
              <a:rPr lang="zh-CN" altLang="en-US" sz="2900" b="1" dirty="0">
                <a:solidFill>
                  <a:srgbClr val="000000"/>
                </a:solidFill>
              </a:rPr>
              <a:t>，图形交换格式）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700" b="1" dirty="0"/>
              <a:t>最多使用</a:t>
            </a:r>
            <a:r>
              <a:rPr lang="en-US" altLang="zh-CN" sz="2700" b="1" dirty="0"/>
              <a:t>256</a:t>
            </a:r>
            <a:r>
              <a:rPr lang="zh-CN" altLang="en-US" sz="2700" b="1" dirty="0"/>
              <a:t>种颜色，最适合显示色调不连续或具有</a:t>
            </a:r>
            <a:endParaRPr lang="zh-CN" altLang="en-US" sz="2700" b="1" dirty="0"/>
          </a:p>
          <a:p>
            <a:pPr marL="914400" lvl="1" indent="-45720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700" b="1" dirty="0"/>
              <a:t>大面积单一颜色的图像，如站点图标、导航条等。</a:t>
            </a:r>
            <a:endParaRPr lang="zh-CN" altLang="en-US" b="1" dirty="0"/>
          </a:p>
          <a:p>
            <a:pPr lvl="0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buSzPct val="100000"/>
              <a:buFont typeface="Wingdings" panose="05000000000000000000" charset="0"/>
              <a:buChar char=""/>
            </a:pPr>
            <a:r>
              <a:rPr lang="en-US" altLang="zh-CN" sz="2900" b="1" dirty="0">
                <a:solidFill>
                  <a:srgbClr val="000000"/>
                </a:solidFill>
              </a:rPr>
              <a:t>JPEG</a:t>
            </a:r>
            <a:r>
              <a:rPr lang="zh-CN" altLang="en-US" sz="2900" b="1" dirty="0">
                <a:solidFill>
                  <a:srgbClr val="000000"/>
                </a:solidFill>
              </a:rPr>
              <a:t>（</a:t>
            </a:r>
            <a:r>
              <a:rPr lang="en-US" altLang="zh-CN" sz="2900" b="1" dirty="0">
                <a:solidFill>
                  <a:srgbClr val="000000"/>
                </a:solidFill>
              </a:rPr>
              <a:t>Join Photograph  Graphic</a:t>
            </a:r>
            <a:r>
              <a:rPr lang="zh-CN" altLang="en-US" sz="2900" b="1" dirty="0">
                <a:solidFill>
                  <a:srgbClr val="000000"/>
                </a:solidFill>
              </a:rPr>
              <a:t>，联合图像专家组标准</a:t>
            </a:r>
            <a:r>
              <a:rPr lang="en-US" altLang="zh-CN" sz="2900" b="1">
                <a:solidFill>
                  <a:srgbClr val="000000"/>
                </a:solidFill>
              </a:rPr>
              <a:t>)</a:t>
            </a:r>
            <a:endParaRPr lang="en-US" altLang="zh-CN" sz="2900" b="1">
              <a:solidFill>
                <a:srgbClr val="000000"/>
              </a:solidFill>
            </a:endParaRPr>
          </a:p>
          <a:p>
            <a:pPr marL="914400" lvl="1" indent="-45720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/>
              <a:t> </a:t>
            </a:r>
            <a:r>
              <a:rPr lang="zh-CN" altLang="en-US" sz="2700" b="1" dirty="0"/>
              <a:t>又称JGP，用来显示照片等颜色丰富的精美图像</a:t>
            </a:r>
            <a:endParaRPr lang="zh-CN" altLang="en-US" sz="2700" b="1" dirty="0"/>
          </a:p>
          <a:p>
            <a:pPr lvl="0">
              <a:lnSpc>
                <a:spcPct val="95000"/>
              </a:lnSpc>
              <a:spcAft>
                <a:spcPct val="10000"/>
              </a:spcAft>
              <a:buClr>
                <a:srgbClr val="FF0000"/>
              </a:buClr>
              <a:buSzPct val="100000"/>
              <a:buFont typeface="Wingdings" panose="05000000000000000000" charset="0"/>
              <a:buChar char=""/>
            </a:pPr>
            <a:r>
              <a:rPr lang="en-US" altLang="zh-CN" sz="2900" b="1" dirty="0">
                <a:solidFill>
                  <a:srgbClr val="000000"/>
                </a:solidFill>
              </a:rPr>
              <a:t>PNG</a:t>
            </a:r>
            <a:r>
              <a:rPr lang="zh-CN" altLang="en-US" sz="2900" b="1" dirty="0">
                <a:solidFill>
                  <a:srgbClr val="000000"/>
                </a:solidFill>
              </a:rPr>
              <a:t>（</a:t>
            </a:r>
            <a:r>
              <a:rPr lang="en-US" altLang="zh-CN" sz="2900" b="1" dirty="0">
                <a:solidFill>
                  <a:srgbClr val="000000"/>
                </a:solidFill>
              </a:rPr>
              <a:t>Portable Network  Graphics</a:t>
            </a:r>
            <a:r>
              <a:rPr lang="zh-CN" altLang="en-US" sz="2900" b="1" dirty="0">
                <a:solidFill>
                  <a:srgbClr val="000000"/>
                </a:solidFill>
              </a:rPr>
              <a:t>，可移植网络图形）</a:t>
            </a:r>
            <a:endParaRPr lang="zh-CN" altLang="en-US" sz="2900" b="1" dirty="0">
              <a:solidFill>
                <a:srgbClr val="000000"/>
              </a:solidFill>
            </a:endParaRPr>
          </a:p>
          <a:p>
            <a:pPr marL="914400" lvl="1" indent="-45720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700" b="1" dirty="0"/>
              <a:t>既融合了GIF格式透明显示的颜色，又具有JPEG处理</a:t>
            </a:r>
            <a:endParaRPr lang="zh-CN" altLang="en-US" sz="2700" b="1" dirty="0"/>
          </a:p>
          <a:p>
            <a:pPr marL="914400" lvl="1" indent="-45720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700" b="1" dirty="0"/>
              <a:t>精美图像的优势，是逐渐流行的网络图像格式</a:t>
            </a:r>
            <a:endParaRPr lang="zh-CN" altLang="en-US" sz="27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3587" name="文本占位符 323586"/>
          <p:cNvSpPr>
            <a:spLocks noGrp="1"/>
          </p:cNvSpPr>
          <p:nvPr>
            <p:ph type="body" sz="half" idx="1"/>
          </p:nvPr>
        </p:nvSpPr>
        <p:spPr>
          <a:xfrm>
            <a:off x="0" y="305118"/>
            <a:ext cx="9144000" cy="476250"/>
          </a:xfrm>
        </p:spPr>
        <p:txBody>
          <a:bodyPr anchor="t"/>
          <a:p>
            <a:pPr fontAlgn="base">
              <a:spcBef>
                <a:spcPct val="25000"/>
              </a:spcBef>
              <a:spcAft>
                <a:spcPct val="20000"/>
              </a:spcAft>
              <a:buClr>
                <a:srgbClr val="FF0000"/>
              </a:buClr>
            </a:pPr>
            <a:r>
              <a:rPr lang="zh-CN" altLang="zh-CN" sz="3000" b="1" strike="noStrike" noProof="1" dirty="0">
                <a:effectLst/>
                <a:sym typeface="+mn-ea"/>
              </a:rPr>
              <a:t>&lt;audio&gt;</a:t>
            </a:r>
            <a:r>
              <a:rPr lang="zh-CN" altLang="en-US" sz="3000" b="1" strike="noStrike" noProof="1" dirty="0"/>
              <a:t>常用属性：</a:t>
            </a:r>
            <a:endParaRPr lang="zh-CN" altLang="en-US" sz="3000" b="1" strike="noStrike" noProof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zh-CN" sz="3000" b="1" strike="noStrike" noProof="1" dirty="0">
                <a:effectLst/>
                <a:sym typeface="+mn-ea"/>
              </a:rPr>
              <a:t>  </a:t>
            </a:r>
            <a:r>
              <a:rPr lang="zh-CN" altLang="zh-CN" sz="2800" b="1" strike="noStrike" noProof="1" dirty="0">
                <a:solidFill>
                  <a:schemeClr val="accent5">
                    <a:lumMod val="10000"/>
                  </a:schemeClr>
                </a:solidFill>
                <a:effectLst/>
                <a:sym typeface="+mn-ea"/>
              </a:rPr>
              <a:t> &lt;audio&gt;标签属性和&lt;video&gt;标签的绝大都数属性都是一样的，对前面所列的</a:t>
            </a:r>
            <a:r>
              <a:rPr lang="en-US" altLang="zh-CN" sz="2800" b="1" strike="noStrike" noProof="1" dirty="0">
                <a:solidFill>
                  <a:schemeClr val="accent5">
                    <a:lumMod val="10000"/>
                  </a:schemeClr>
                </a:solidFill>
                <a:effectLst/>
                <a:sym typeface="+mn-ea"/>
              </a:rPr>
              <a:t>&lt;video&gt;</a:t>
            </a:r>
            <a:r>
              <a:rPr lang="zh-CN" altLang="zh-CN" sz="2800" b="1" strike="noStrike" noProof="1" dirty="0">
                <a:solidFill>
                  <a:schemeClr val="accent5">
                    <a:lumMod val="10000"/>
                  </a:schemeClr>
                </a:solidFill>
                <a:effectLst/>
                <a:sym typeface="+mn-ea"/>
              </a:rPr>
              <a:t>属性中，除了poster属性&lt;audio&gt;标签没有外，其他属性都有，且作用也一样。</a:t>
            </a:r>
            <a:endParaRPr lang="zh-CN" altLang="zh-CN" sz="2800" b="1" strike="noStrike" noProof="1" dirty="0">
              <a:solidFill>
                <a:schemeClr val="accent5">
                  <a:lumMod val="10000"/>
                </a:schemeClr>
              </a:solidFill>
              <a:effectLst/>
              <a:sym typeface="+mn-ea"/>
            </a:endParaRPr>
          </a:p>
          <a:p>
            <a:pPr fontAlgn="base">
              <a:spcBef>
                <a:spcPct val="25000"/>
              </a:spcBef>
              <a:spcAft>
                <a:spcPct val="20000"/>
              </a:spcAft>
              <a:buClr>
                <a:srgbClr val="FF0000"/>
              </a:buClr>
            </a:pPr>
            <a:endParaRPr lang="en-US" altLang="zh-CN" sz="3600" b="1" strike="noStrike" noProof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  <a:p>
            <a:pPr fontAlgn="base">
              <a:spcAft>
                <a:spcPct val="20000"/>
              </a:spcAft>
              <a:buClr>
                <a:srgbClr val="FFFFCC"/>
              </a:buClr>
              <a:buNone/>
            </a:pPr>
            <a:r>
              <a:rPr lang="zh-CN" altLang="en-US" sz="2600" b="1" strike="noStrike" noProof="1" dirty="0">
                <a:solidFill>
                  <a:schemeClr val="hlink"/>
                </a:solidFill>
              </a:rPr>
              <a:t>  </a:t>
            </a:r>
            <a:endParaRPr lang="zh-CN" altLang="en-US" sz="3300" b="1" strike="noStrike" noProof="1" dirty="0"/>
          </a:p>
          <a:p>
            <a:pPr fontAlgn="base">
              <a:spcAft>
                <a:spcPct val="20000"/>
              </a:spcAft>
              <a:buClr>
                <a:srgbClr val="FFFFCC"/>
              </a:buClr>
              <a:buNone/>
            </a:pPr>
            <a:endParaRPr lang="zh-CN" altLang="en-US" sz="2800" b="1" strike="noStrike" noProof="1">
              <a:solidFill>
                <a:srgbClr val="F3F9A5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7" name="对象 7"/>
          <p:cNvGraphicFramePr/>
          <p:nvPr/>
        </p:nvGraphicFramePr>
        <p:xfrm>
          <a:off x="192405" y="1443990"/>
          <a:ext cx="8601075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505575" imgH="2486025" progId="Paint.Picture">
                  <p:embed/>
                </p:oleObj>
              </mc:Choice>
              <mc:Fallback>
                <p:oleObj name="" r:id="rId1" imgW="6505575" imgH="2486025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" y="1443990"/>
                        <a:ext cx="8601075" cy="5106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标题 271361"/>
          <p:cNvSpPr>
            <a:spLocks noGrp="1"/>
          </p:cNvSpPr>
          <p:nvPr>
            <p:ph type="title"/>
          </p:nvPr>
        </p:nvSpPr>
        <p:spPr>
          <a:xfrm>
            <a:off x="192405" y="309880"/>
            <a:ext cx="8415655" cy="692150"/>
          </a:xfrm>
        </p:spPr>
        <p:txBody>
          <a:bodyPr anchor="b"/>
          <a:p>
            <a:pPr algn="l"/>
            <a:r>
              <a:rPr lang="en-US" altLang="zh-CN" sz="3000" b="1" dirty="0">
                <a:solidFill>
                  <a:schemeClr val="tx1"/>
                </a:solidFill>
                <a:effectLst/>
              </a:rPr>
              <a:t>&lt;audio&gt;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标签使用示例：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00" y="5188903"/>
            <a:ext cx="8297863" cy="452438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285697"/>
          <p:cNvSpPr>
            <a:spLocks noGrp="1"/>
          </p:cNvSpPr>
          <p:nvPr>
            <p:ph type="title"/>
          </p:nvPr>
        </p:nvSpPr>
        <p:spPr>
          <a:xfrm>
            <a:off x="0" y="189230"/>
            <a:ext cx="9077325" cy="417830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3.2 在网页中插入图片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85699" name="文本占位符 285698"/>
          <p:cNvSpPr>
            <a:spLocks noGrp="1"/>
          </p:cNvSpPr>
          <p:nvPr>
            <p:ph type="body" sz="half" idx="1"/>
          </p:nvPr>
        </p:nvSpPr>
        <p:spPr>
          <a:xfrm>
            <a:off x="0" y="694055"/>
            <a:ext cx="9144000" cy="1853565"/>
          </a:xfrm>
        </p:spPr>
        <p:txBody>
          <a:bodyPr anchor="t"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3100" b="1" dirty="0">
                <a:solidFill>
                  <a:srgbClr val="7030A0"/>
                </a:solidFill>
              </a:rPr>
              <a:t>1. </a:t>
            </a:r>
            <a:r>
              <a:rPr lang="zh-CN" altLang="en-US" sz="3100" b="1" dirty="0">
                <a:solidFill>
                  <a:srgbClr val="7030A0"/>
                </a:solidFill>
              </a:rPr>
              <a:t>在网页中</a:t>
            </a:r>
            <a:r>
              <a:rPr lang="zh-CN" altLang="en-US" sz="3100" b="1" dirty="0">
                <a:solidFill>
                  <a:srgbClr val="7030A0"/>
                </a:solidFill>
                <a:sym typeface="+mn-ea"/>
              </a:rPr>
              <a:t>使用</a:t>
            </a:r>
            <a:r>
              <a:rPr lang="en-US" altLang="zh-CN" sz="3100" b="1" dirty="0">
                <a:solidFill>
                  <a:srgbClr val="7030A0"/>
                </a:solidFill>
                <a:sym typeface="+mn-ea"/>
              </a:rPr>
              <a:t>&lt;img&gt;</a:t>
            </a:r>
            <a:r>
              <a:rPr lang="zh-CN" altLang="zh-CN" sz="3100" b="1" dirty="0">
                <a:solidFill>
                  <a:srgbClr val="7030A0"/>
                </a:solidFill>
                <a:sym typeface="+mn-ea"/>
              </a:rPr>
              <a:t>标签</a:t>
            </a:r>
            <a:r>
              <a:rPr lang="zh-CN" altLang="en-US" sz="3100" b="1" dirty="0">
                <a:solidFill>
                  <a:srgbClr val="7030A0"/>
                </a:solidFill>
              </a:rPr>
              <a:t>插入图片</a:t>
            </a:r>
            <a:endParaRPr lang="en-US" altLang="zh-CN" sz="3100" b="1" dirty="0">
              <a:solidFill>
                <a:srgbClr val="7030A0"/>
              </a:solidFill>
            </a:endParaRPr>
          </a:p>
          <a:p>
            <a:pPr marL="0" indent="-4318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基本语法：</a:t>
            </a:r>
            <a:endParaRPr lang="zh-CN" altLang="en-US" sz="2900" b="1" dirty="0"/>
          </a:p>
          <a:p>
            <a:pPr marL="609600" indent="-609600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  <a:buNone/>
            </a:pPr>
            <a:r>
              <a:rPr lang="zh-CN" altLang="en-US" sz="2100" dirty="0">
                <a:solidFill>
                  <a:schemeClr val="hlink"/>
                </a:solidFill>
              </a:rPr>
              <a:t>     </a:t>
            </a:r>
            <a:r>
              <a:rPr lang="en-US" altLang="zh-CN" sz="2700" b="1" err="1">
                <a:solidFill>
                  <a:srgbClr val="000000"/>
                </a:solidFill>
              </a:rPr>
              <a:t>&lt;img src=”</a:t>
            </a:r>
            <a:r>
              <a:rPr lang="zh-CN" altLang="en-US" sz="2700" b="1" err="1">
                <a:solidFill>
                  <a:srgbClr val="000000"/>
                </a:solidFill>
              </a:rPr>
              <a:t>图片文件路径</a:t>
            </a:r>
            <a:r>
              <a:rPr lang="en-US" altLang="zh-CN" sz="2700" b="1">
                <a:solidFill>
                  <a:srgbClr val="000000"/>
                </a:solidFill>
              </a:rPr>
              <a:t>”&gt;</a:t>
            </a:r>
            <a:endParaRPr lang="en-US" altLang="zh-CN" sz="27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语法说明</a:t>
            </a:r>
            <a:r>
              <a:rPr lang="en-US" altLang="zh-CN" sz="2900" b="1" dirty="0"/>
              <a:t>:</a:t>
            </a:r>
            <a:endParaRPr lang="en-US" altLang="zh-CN" sz="2900" b="1" dirty="0"/>
          </a:p>
          <a:p>
            <a:pPr marL="609600" indent="-6096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src属性指定需要插入的图片文件路径，为</a:t>
            </a:r>
            <a:r>
              <a:rPr lang="zh-CN" altLang="en-US" sz="2700" b="1" dirty="0">
                <a:solidFill>
                  <a:srgbClr val="FF0000"/>
                </a:solidFill>
              </a:rPr>
              <a:t>必设属性</a:t>
            </a: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。</a:t>
            </a:r>
            <a:endParaRPr lang="zh-CN" altLang="en-US" sz="27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609600" indent="-6096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  此时插入的一张</a:t>
            </a:r>
            <a:r>
              <a:rPr lang="zh-CN" altLang="en-US" sz="2700" b="1" dirty="0">
                <a:solidFill>
                  <a:srgbClr val="FF0000"/>
                </a:solidFill>
              </a:rPr>
              <a:t>原始的图片</a:t>
            </a: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，图片的各个样式保</a:t>
            </a: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持默认</a:t>
            </a:r>
            <a:endParaRPr lang="zh-CN" altLang="en-US" sz="2700" b="1" dirty="0">
              <a:solidFill>
                <a:schemeClr val="accent5">
                  <a:lumMod val="10000"/>
                </a:schemeClr>
              </a:solidFill>
              <a:sym typeface="+mn-ea"/>
            </a:endParaRPr>
          </a:p>
          <a:p>
            <a:pPr marL="609600" indent="-6096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  效果。图片默认样式可通过</a:t>
            </a:r>
            <a:r>
              <a:rPr lang="en-US" altLang="zh-CN" sz="2700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CSS</a:t>
            </a: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或</a:t>
            </a:r>
            <a:r>
              <a:rPr lang="en-US" altLang="zh-CN" sz="2700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img</a:t>
            </a:r>
            <a:r>
              <a:rPr lang="zh-CN" altLang="zh-CN" sz="2700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标签属性来修改，</a:t>
            </a:r>
            <a:endParaRPr lang="zh-CN" altLang="zh-CN" sz="2700" b="1" dirty="0">
              <a:solidFill>
                <a:schemeClr val="accent5">
                  <a:lumMod val="10000"/>
                </a:schemeClr>
              </a:solidFill>
              <a:sym typeface="+mn-ea"/>
            </a:endParaRPr>
          </a:p>
          <a:p>
            <a:pPr marL="609600" indent="-6096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700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  </a:t>
            </a:r>
            <a:r>
              <a:rPr lang="en-US" altLang="zh-CN" sz="2700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img</a:t>
            </a:r>
            <a:r>
              <a:rPr lang="zh-CN" altLang="zh-CN" sz="2700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元素的常用属性如下：</a:t>
            </a:r>
            <a:endParaRPr lang="zh-CN" altLang="zh-CN" sz="2700" b="1" dirty="0">
              <a:solidFill>
                <a:schemeClr val="accent5">
                  <a:lumMod val="10000"/>
                </a:schemeClr>
              </a:solidFill>
              <a:sym typeface="+mn-ea"/>
            </a:endParaRPr>
          </a:p>
          <a:p>
            <a:pPr marL="609600" indent="-6096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zh-CN" altLang="en-US" sz="28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4735195" y="4673600"/>
          <a:ext cx="4408805" cy="216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610350" imgH="3133725" progId="Paint.Picture">
                  <p:embed/>
                </p:oleObj>
              </mc:Choice>
              <mc:Fallback>
                <p:oleObj name="" r:id="rId1" imgW="6610350" imgH="31337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5195" y="4673600"/>
                        <a:ext cx="4408805" cy="216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1334135"/>
            <a:ext cx="4377055" cy="4370705"/>
          </a:xfrm>
          <a:prstGeom prst="rect">
            <a:avLst/>
          </a:prstGeom>
        </p:spPr>
      </p:pic>
      <p:sp>
        <p:nvSpPr>
          <p:cNvPr id="288770" name="标题 288769"/>
          <p:cNvSpPr>
            <a:spLocks noGrp="1"/>
          </p:cNvSpPr>
          <p:nvPr>
            <p:ph type="title"/>
          </p:nvPr>
        </p:nvSpPr>
        <p:spPr>
          <a:xfrm>
            <a:off x="635" y="57150"/>
            <a:ext cx="8569325" cy="577215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solidFill>
                  <a:schemeClr val="accent6">
                    <a:lumMod val="10000"/>
                  </a:schemeClr>
                </a:solidFill>
                <a:effectLst/>
              </a:rPr>
              <a:t>在网页中插入一张原始大小的图片</a:t>
            </a:r>
            <a:r>
              <a:rPr lang="en-US" altLang="zh-CN" sz="3000" b="1" strike="noStrike" noProof="1" dirty="0">
                <a:solidFill>
                  <a:schemeClr val="accent6">
                    <a:lumMod val="10000"/>
                  </a:schemeClr>
                </a:solidFill>
                <a:effectLst/>
              </a:rPr>
              <a:t>:</a:t>
            </a:r>
            <a:endParaRPr lang="en-US" altLang="zh-CN" sz="3000" b="1" strike="noStrike" noProof="1" dirty="0">
              <a:solidFill>
                <a:schemeClr val="accent6">
                  <a:lumMod val="1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97045" y="634365"/>
            <a:ext cx="4846955" cy="22021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7768" name="图片 2877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205605"/>
            <a:ext cx="5275580" cy="2652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6" name="标题 28774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713"/>
          </a:xfrm>
        </p:spPr>
        <p:txBody>
          <a:bodyPr wrap="square" lIns="91440" tIns="45720" rIns="91440" bIns="45720" anchor="ctr"/>
          <a:p>
            <a:pPr algn="l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</a:pPr>
            <a:r>
              <a:rPr lang="en-US" altLang="zh-CN" sz="3100" b="1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2.文件路径设置</a:t>
            </a:r>
            <a:endParaRPr lang="en-US" altLang="zh-CN" sz="3100" b="1" dirty="0">
              <a:solidFill>
                <a:srgbClr val="7030A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87747" name="文本占位符 287746"/>
          <p:cNvSpPr>
            <a:spLocks noGrp="1"/>
          </p:cNvSpPr>
          <p:nvPr>
            <p:ph type="body" sz="half" idx="1"/>
          </p:nvPr>
        </p:nvSpPr>
        <p:spPr>
          <a:xfrm>
            <a:off x="-635" y="1501140"/>
            <a:ext cx="9144000" cy="1584325"/>
          </a:xfrm>
        </p:spPr>
        <p:txBody>
          <a:bodyPr anchor="t"/>
          <a:p>
            <a:pPr marL="0" indent="-609600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600" b="1" dirty="0">
                <a:solidFill>
                  <a:srgbClr val="0000CC"/>
                </a:solidFill>
              </a:rPr>
              <a:t>绝对路径</a:t>
            </a:r>
            <a:r>
              <a:rPr lang="zh-CN" altLang="en-US" sz="2600" b="1" dirty="0"/>
              <a:t>：指文件的完整路径</a:t>
            </a:r>
            <a:endParaRPr lang="zh-CN" altLang="en-US" sz="2600" b="1" dirty="0"/>
          </a:p>
          <a:p>
            <a:pPr marL="609600" indent="-609600">
              <a:lnSpc>
                <a:spcPct val="95000"/>
              </a:lnSpc>
              <a:buClr>
                <a:srgbClr val="FF0000"/>
              </a:buClr>
            </a:pPr>
            <a:r>
              <a:rPr lang="zh-CN" altLang="en-US" sz="2600" b="1" dirty="0">
                <a:solidFill>
                  <a:srgbClr val="0000CC"/>
                </a:solidFill>
              </a:rPr>
              <a:t>文件相对路径</a:t>
            </a:r>
            <a:r>
              <a:rPr lang="zh-CN" altLang="en-US" sz="2600" b="1" dirty="0">
                <a:solidFill>
                  <a:schemeClr val="tx2"/>
                </a:solidFill>
              </a:rPr>
              <a:t>：</a:t>
            </a:r>
            <a:r>
              <a:rPr lang="zh-CN" altLang="en-US" sz="2600" b="1" dirty="0"/>
              <a:t>指相对于</a:t>
            </a:r>
            <a:r>
              <a:rPr lang="zh-CN" altLang="en-US" sz="2600" b="1" dirty="0">
                <a:solidFill>
                  <a:srgbClr val="FF0000"/>
                </a:solidFill>
              </a:rPr>
              <a:t>当前文件</a:t>
            </a:r>
            <a:r>
              <a:rPr lang="zh-CN" altLang="en-US" sz="2600" b="1" dirty="0"/>
              <a:t>的路径</a:t>
            </a:r>
            <a:endParaRPr lang="zh-CN" altLang="en-US" sz="2600" b="1" dirty="0"/>
          </a:p>
          <a:p>
            <a:pPr marL="609600" indent="-609600">
              <a:lnSpc>
                <a:spcPct val="95000"/>
              </a:lnSpc>
              <a:buClr>
                <a:srgbClr val="FF0000"/>
              </a:buClr>
            </a:pPr>
            <a:r>
              <a:rPr lang="zh-CN" altLang="en-US" sz="2600" b="1" dirty="0"/>
              <a:t>文件相对路径有以下几种：</a:t>
            </a:r>
            <a:endParaRPr lang="zh-CN" altLang="en-US" sz="2600" b="1" dirty="0"/>
          </a:p>
          <a:p>
            <a:pPr marL="609600" indent="-609600">
              <a:lnSpc>
                <a:spcPct val="95000"/>
              </a:lnSpc>
              <a:buClr>
                <a:srgbClr val="FF0000"/>
              </a:buClr>
            </a:pPr>
            <a:endParaRPr lang="zh-CN" altLang="en-US" sz="2900" b="1" dirty="0">
              <a:solidFill>
                <a:schemeClr val="tx2"/>
              </a:solidFill>
            </a:endParaRPr>
          </a:p>
        </p:txBody>
      </p:sp>
      <p:graphicFrame>
        <p:nvGraphicFramePr>
          <p:cNvPr id="287772" name="表格 287771"/>
          <p:cNvGraphicFramePr/>
          <p:nvPr/>
        </p:nvGraphicFramePr>
        <p:xfrm>
          <a:off x="111125" y="2901950"/>
          <a:ext cx="5724525" cy="1503045"/>
        </p:xfrm>
        <a:graphic>
          <a:graphicData uri="http://schemas.openxmlformats.org/drawingml/2006/table">
            <a:tbl>
              <a:tblPr/>
              <a:tblGrid>
                <a:gridCol w="5724525"/>
              </a:tblGrid>
              <a:tr h="15030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</a:rPr>
                        <a:t>①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图片文件和当前文件在同一目录下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</a:rPr>
                        <a:t>②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图片文件在当前文件的下一级目录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</a:rPr>
                        <a:t>③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图片文件在当前文件的上一级目录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780" name="内容占位符 287779"/>
          <p:cNvGraphicFramePr/>
          <p:nvPr>
            <p:ph sz="half" idx="2"/>
          </p:nvPr>
        </p:nvGraphicFramePr>
        <p:xfrm>
          <a:off x="5928995" y="2893695"/>
          <a:ext cx="3132455" cy="3669030"/>
        </p:xfrm>
        <a:graphic>
          <a:graphicData uri="http://schemas.openxmlformats.org/drawingml/2006/table">
            <a:tbl>
              <a:tblPr/>
              <a:tblGrid>
                <a:gridCol w="3132455"/>
              </a:tblGrid>
              <a:tr h="36690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图片相对路径设置：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400" b="1" dirty="0"/>
                        <a:t>同一目录，只需输入要图片文件的名称</a:t>
                      </a:r>
                      <a:endParaRPr lang="zh-CN" altLang="en-US" sz="2400" b="1" dirty="0"/>
                    </a:p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400" b="1" dirty="0"/>
                        <a:t>下一级目录， 需在图片文件名前添加“下一级目录名</a:t>
                      </a:r>
                      <a:r>
                        <a:rPr lang="en-US" altLang="zh-CN" sz="2400" b="1"/>
                        <a:t>/”</a:t>
                      </a:r>
                      <a:endParaRPr lang="en-US" altLang="zh-CN" sz="2400" b="1"/>
                    </a:p>
                    <a:p>
                      <a:pPr marL="0" lvl="0" indent="0">
                        <a:lnSpc>
                          <a:spcPct val="95000"/>
                        </a:lnSpc>
                        <a:buClr>
                          <a:srgbClr val="FF0000"/>
                        </a:buClr>
                        <a:buChar char="•"/>
                      </a:pPr>
                      <a:r>
                        <a:rPr lang="zh-CN" altLang="en-US" sz="2400" b="1" dirty="0"/>
                        <a:t>上一级目录，需在图片文件名前添加“</a:t>
                      </a:r>
                      <a:r>
                        <a:rPr lang="en-US" altLang="zh-CN" sz="2400" b="1"/>
                        <a:t>../”</a:t>
                      </a:r>
                      <a:endParaRPr lang="zh-CN" altLang="en-US" sz="2400" b="1"/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61" name="表格 287760"/>
          <p:cNvGraphicFramePr/>
          <p:nvPr/>
        </p:nvGraphicFramePr>
        <p:xfrm>
          <a:off x="4535170" y="0"/>
          <a:ext cx="4608830" cy="1579245"/>
        </p:xfrm>
        <a:graphic>
          <a:graphicData uri="http://schemas.openxmlformats.org/drawingml/2006/table">
            <a:tbl>
              <a:tblPr/>
              <a:tblGrid>
                <a:gridCol w="4608830"/>
              </a:tblGrid>
              <a:tr h="15792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solidFill>
                            <a:srgbClr val="9900CC"/>
                          </a:solidFill>
                        </a:rPr>
                        <a:t>图片路径示例：</a:t>
                      </a:r>
                      <a:endParaRPr lang="zh-CN" altLang="en-US" sz="2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1C39F">
                            <a:alpha val="100000"/>
                          </a:srgbClr>
                        </a:gs>
                        <a:gs pos="35001">
                          <a:srgbClr val="F0EBD5">
                            <a:alpha val="100000"/>
                          </a:srgbClr>
                        </a:gs>
                        <a:gs pos="100000">
                          <a:srgbClr val="FFEFD1">
                            <a:alpha val="10000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287769" name="图片 2877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70" y="346710"/>
            <a:ext cx="4608195" cy="1232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charRg st="1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>
                                            <p:txEl>
                                              <p:charRg st="1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7">
                                            <p:txEl>
                                              <p:charRg st="1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7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7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5699" name="文本占位符 285698"/>
          <p:cNvSpPr>
            <a:spLocks noGrp="1"/>
          </p:cNvSpPr>
          <p:nvPr>
            <p:ph type="body" sz="half" idx="1"/>
          </p:nvPr>
        </p:nvSpPr>
        <p:spPr>
          <a:xfrm>
            <a:off x="0" y="480695"/>
            <a:ext cx="9144000" cy="2206625"/>
          </a:xfrm>
        </p:spPr>
        <p:txBody>
          <a:bodyPr anchor="t"/>
          <a:p>
            <a:pPr marL="0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3100" b="1" dirty="0">
                <a:solidFill>
                  <a:srgbClr val="7030A0"/>
                </a:solidFill>
                <a:effectLst/>
                <a:sym typeface="+mn-ea"/>
              </a:rPr>
              <a:t>3. </a:t>
            </a:r>
            <a:r>
              <a:rPr lang="zh-CN" altLang="en-US" sz="3100" b="1" dirty="0">
                <a:solidFill>
                  <a:srgbClr val="7030A0"/>
                </a:solidFill>
                <a:effectLst/>
                <a:sym typeface="+mn-ea"/>
              </a:rPr>
              <a:t>使用</a:t>
            </a:r>
            <a:r>
              <a:rPr lang="en-US" altLang="zh-CN" sz="3100" b="1" dirty="0">
                <a:solidFill>
                  <a:srgbClr val="7030A0"/>
                </a:solidFill>
                <a:sym typeface="+mn-ea"/>
              </a:rPr>
              <a:t>&lt;img&gt;</a:t>
            </a:r>
            <a:r>
              <a:rPr lang="zh-CN" altLang="zh-CN" sz="3100" b="1" dirty="0">
                <a:solidFill>
                  <a:srgbClr val="7030A0"/>
                </a:solidFill>
                <a:sym typeface="+mn-ea"/>
              </a:rPr>
              <a:t>标签属性可以设置图片大小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-43180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基本语法：</a:t>
            </a:r>
            <a:endParaRPr lang="zh-CN" altLang="en-US" sz="2900" b="1" dirty="0"/>
          </a:p>
          <a:p>
            <a:pPr marL="609600" indent="-60960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dirty="0">
                <a:solidFill>
                  <a:schemeClr val="hlink"/>
                </a:solidFill>
              </a:rPr>
              <a:t> </a:t>
            </a:r>
            <a:r>
              <a:rPr lang="zh-CN" altLang="en-US" sz="2800" dirty="0">
                <a:solidFill>
                  <a:schemeClr val="hlink"/>
                </a:solidFill>
              </a:rPr>
              <a:t>    </a:t>
            </a:r>
            <a:r>
              <a:rPr sz="2800" b="1">
                <a:solidFill>
                  <a:srgbClr val="000000"/>
                </a:solidFill>
              </a:rPr>
              <a:t>&lt;img src="图片文件路径" </a:t>
            </a:r>
            <a:r>
              <a:rPr sz="2800" b="1">
                <a:solidFill>
                  <a:srgbClr val="FF0066"/>
                </a:solidFill>
              </a:rPr>
              <a:t>width</a:t>
            </a:r>
            <a:r>
              <a:rPr sz="2800" b="1">
                <a:solidFill>
                  <a:srgbClr val="000000"/>
                </a:solidFill>
              </a:rPr>
              <a:t>="宽度" </a:t>
            </a:r>
            <a:r>
              <a:rPr sz="2800" b="1">
                <a:solidFill>
                  <a:srgbClr val="FF0066"/>
                </a:solidFill>
              </a:rPr>
              <a:t>height</a:t>
            </a:r>
            <a:r>
              <a:rPr sz="2800" b="1">
                <a:solidFill>
                  <a:srgbClr val="000000"/>
                </a:solidFill>
              </a:rPr>
              <a:t>="高度"&gt;</a:t>
            </a:r>
            <a:endParaRPr lang="en-US" altLang="zh-CN" sz="2800" b="1">
              <a:solidFill>
                <a:srgbClr val="000000"/>
              </a:solidFill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语法说明</a:t>
            </a:r>
            <a:r>
              <a:rPr lang="en-US" altLang="zh-CN" sz="2900" b="1" dirty="0"/>
              <a:t>:</a:t>
            </a:r>
            <a:endParaRPr lang="en-US" altLang="zh-CN" sz="2900" b="1" dirty="0"/>
          </a:p>
          <a:p>
            <a:pPr marL="609600" indent="-609600">
              <a:lnSpc>
                <a:spcPct val="126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宽度和高度为某个数值，单位是像素。两个属性可以同时</a:t>
            </a:r>
            <a:endParaRPr lang="zh-CN" altLang="en-US" sz="27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609600" indent="-609600">
              <a:lnSpc>
                <a:spcPct val="126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  设置，也可以只设置其中一个。当只设置其中一个属性值</a:t>
            </a:r>
            <a:endParaRPr lang="zh-CN" altLang="en-US" sz="27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609600" indent="-609600">
              <a:lnSpc>
                <a:spcPct val="126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   时，另一个属性值会等比缩放。</a:t>
            </a:r>
            <a:endParaRPr lang="zh-CN" altLang="en-US" sz="27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609600" indent="-6096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zh-CN" altLang="en-US" sz="28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5962015" y="2612390"/>
            <a:ext cx="2509520" cy="782955"/>
          </a:xfrm>
          <a:prstGeom prst="wedgeEllipseCallout">
            <a:avLst>
              <a:gd name="adj1" fmla="val -52074"/>
              <a:gd name="adj2" fmla="val -64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accent6">
                    <a:lumMod val="10000"/>
                  </a:schemeClr>
                </a:solidFill>
              </a:rPr>
              <a:t>建议使用</a:t>
            </a:r>
            <a:r>
              <a:rPr lang="en-US" altLang="zh-CN" b="1">
                <a:solidFill>
                  <a:schemeClr val="accent6">
                    <a:lumMod val="10000"/>
                  </a:schemeClr>
                </a:solidFill>
              </a:rPr>
              <a:t>CSS</a:t>
            </a:r>
            <a:r>
              <a:rPr lang="zh-CN" altLang="en-US" b="1">
                <a:solidFill>
                  <a:schemeClr val="accent6">
                    <a:lumMod val="10000"/>
                  </a:schemeClr>
                </a:solidFill>
              </a:rPr>
              <a:t>设置图片大小</a:t>
            </a:r>
            <a:endParaRPr lang="zh-CN" altLang="en-US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790575"/>
            <a:ext cx="6751320" cy="5640070"/>
          </a:xfrm>
          <a:prstGeom prst="rect">
            <a:avLst/>
          </a:prstGeom>
        </p:spPr>
      </p:pic>
      <p:sp>
        <p:nvSpPr>
          <p:cNvPr id="288770" name="标题 288769"/>
          <p:cNvSpPr>
            <a:spLocks noGrp="1"/>
          </p:cNvSpPr>
          <p:nvPr>
            <p:ph type="title"/>
          </p:nvPr>
        </p:nvSpPr>
        <p:spPr>
          <a:xfrm>
            <a:off x="69850" y="0"/>
            <a:ext cx="8483600" cy="577215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使用标签属性设置图片大小：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05300" y="1013460"/>
            <a:ext cx="4838700" cy="256032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1605915" y="2849880"/>
            <a:ext cx="2630805" cy="723265"/>
          </a:xfrm>
          <a:prstGeom prst="wedgeEllipseCallout">
            <a:avLst>
              <a:gd name="adj1" fmla="val 2811"/>
              <a:gd name="adj2" fmla="val 91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accent6">
                    <a:lumMod val="10000"/>
                  </a:schemeClr>
                </a:solidFill>
              </a:rPr>
              <a:t>原图宽、度都为</a:t>
            </a:r>
            <a:r>
              <a:rPr lang="en-US" altLang="zh-CN" b="1">
                <a:solidFill>
                  <a:schemeClr val="accent6">
                    <a:lumMod val="10000"/>
                  </a:schemeClr>
                </a:solidFill>
              </a:rPr>
              <a:t>98px</a:t>
            </a:r>
            <a:endParaRPr lang="en-US" altLang="zh-CN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5699" name="文本占位符 285698"/>
          <p:cNvSpPr>
            <a:spLocks noGrp="1"/>
          </p:cNvSpPr>
          <p:nvPr>
            <p:ph type="body" sz="half" idx="1"/>
          </p:nvPr>
        </p:nvSpPr>
        <p:spPr>
          <a:xfrm>
            <a:off x="0" y="0"/>
            <a:ext cx="9144000" cy="6938645"/>
          </a:xfrm>
        </p:spPr>
        <p:txBody>
          <a:bodyPr anchor="t"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900" b="1" dirty="0">
                <a:solidFill>
                  <a:srgbClr val="7030A0"/>
                </a:solidFill>
              </a:rPr>
              <a:t>4. </a:t>
            </a:r>
            <a:r>
              <a:rPr lang="zh-CN" sz="2900" b="1" dirty="0">
                <a:solidFill>
                  <a:srgbClr val="7030A0"/>
                </a:solidFill>
              </a:rPr>
              <a:t>使用</a:t>
            </a:r>
            <a:r>
              <a:rPr lang="en-US" altLang="zh-CN" sz="2900" b="1" dirty="0">
                <a:solidFill>
                  <a:srgbClr val="7030A0"/>
                </a:solidFill>
              </a:rPr>
              <a:t>&lt;img&gt;</a:t>
            </a:r>
            <a:r>
              <a:rPr lang="zh-CN" altLang="zh-CN" sz="2900" b="1" dirty="0">
                <a:solidFill>
                  <a:srgbClr val="7030A0"/>
                </a:solidFill>
              </a:rPr>
              <a:t>的</a:t>
            </a:r>
            <a:r>
              <a:rPr lang="en-US" altLang="zh-CN" sz="2900" b="1" dirty="0">
                <a:solidFill>
                  <a:srgbClr val="7030A0"/>
                </a:solidFill>
              </a:rPr>
              <a:t>title</a:t>
            </a:r>
            <a:r>
              <a:rPr lang="zh-CN" altLang="zh-CN" sz="2900" b="1" dirty="0">
                <a:solidFill>
                  <a:srgbClr val="7030A0"/>
                </a:solidFill>
              </a:rPr>
              <a:t>和</a:t>
            </a:r>
            <a:r>
              <a:rPr lang="en-US" altLang="zh-CN" sz="2900" b="1" dirty="0">
                <a:solidFill>
                  <a:srgbClr val="7030A0"/>
                </a:solidFill>
              </a:rPr>
              <a:t>alt</a:t>
            </a:r>
            <a:r>
              <a:rPr lang="zh-CN" altLang="zh-CN" sz="2900" b="1" dirty="0">
                <a:solidFill>
                  <a:srgbClr val="7030A0"/>
                </a:solidFill>
              </a:rPr>
              <a:t>属性设置</a:t>
            </a:r>
            <a:r>
              <a:rPr lang="zh-CN" sz="2900" b="1" dirty="0">
                <a:solidFill>
                  <a:srgbClr val="7030A0"/>
                </a:solidFill>
              </a:rPr>
              <a:t>图片的提示信息和</a:t>
            </a:r>
            <a:r>
              <a:rPr lang="zh-CN" sz="2900" b="1" dirty="0">
                <a:solidFill>
                  <a:srgbClr val="7030A0"/>
                </a:solidFill>
                <a:sym typeface="+mn-ea"/>
              </a:rPr>
              <a:t>替换信息</a:t>
            </a:r>
            <a:endParaRPr lang="zh-CN" sz="2900" b="1" dirty="0">
              <a:solidFill>
                <a:srgbClr val="7030A0"/>
              </a:solidFill>
            </a:endParaRPr>
          </a:p>
          <a:p>
            <a:pPr marL="0" indent="-4318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sz="2900" b="1" dirty="0"/>
              <a:t>图片</a:t>
            </a:r>
            <a:r>
              <a:rPr lang="zh-CN" sz="2900" b="1" dirty="0">
                <a:sym typeface="+mn-ea"/>
              </a:rPr>
              <a:t>提示信息，</a:t>
            </a:r>
            <a:r>
              <a:rPr lang="zh-CN" sz="2900" b="1" dirty="0"/>
              <a:t>指</a:t>
            </a:r>
            <a:r>
              <a:rPr sz="2900" b="1" dirty="0"/>
              <a:t>用户将鼠标移到图片上时弹出图片的信息</a:t>
            </a:r>
            <a:r>
              <a:rPr lang="zh-CN" sz="2900" b="1" dirty="0"/>
              <a:t>；</a:t>
            </a:r>
            <a:r>
              <a:rPr lang="zh-CN" sz="2900" b="1" dirty="0"/>
              <a:t>替换信息，指因</a:t>
            </a:r>
            <a:r>
              <a:rPr sz="2900" b="1" dirty="0"/>
              <a:t>浏览器加载慢或者其他原因导致图片不显示时，在图片位置处显示图片的信息</a:t>
            </a:r>
            <a:r>
              <a:rPr lang="zh-CN" altLang="zh-CN" sz="2900" b="1" dirty="0"/>
              <a:t>。</a:t>
            </a:r>
            <a:endParaRPr lang="en-US" altLang="zh-CN" sz="2900" b="1" dirty="0"/>
          </a:p>
          <a:p>
            <a:pPr marL="0" indent="-4318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基本语法：</a:t>
            </a:r>
            <a:endParaRPr lang="zh-CN" altLang="en-US" sz="2900" b="1" dirty="0"/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dirty="0">
                <a:solidFill>
                  <a:schemeClr val="hlink"/>
                </a:solidFill>
              </a:rPr>
              <a:t> </a:t>
            </a:r>
            <a:r>
              <a:rPr lang="zh-CN" altLang="en-US" sz="2800" dirty="0">
                <a:solidFill>
                  <a:schemeClr val="hlink"/>
                </a:solidFill>
              </a:rPr>
              <a:t>    </a:t>
            </a:r>
            <a:r>
              <a:rPr sz="2800" b="1">
                <a:solidFill>
                  <a:srgbClr val="000000"/>
                </a:solidFill>
              </a:rPr>
              <a:t>&lt;img src="图片路径" </a:t>
            </a:r>
            <a:r>
              <a:rPr sz="2800" b="1">
                <a:solidFill>
                  <a:srgbClr val="FF0066"/>
                </a:solidFill>
              </a:rPr>
              <a:t>title</a:t>
            </a:r>
            <a:r>
              <a:rPr sz="2800" b="1">
                <a:solidFill>
                  <a:srgbClr val="000000"/>
                </a:solidFill>
              </a:rPr>
              <a:t>="图片描述信息" </a:t>
            </a:r>
            <a:r>
              <a:rPr sz="2800" b="1">
                <a:solidFill>
                  <a:srgbClr val="FF0066"/>
                </a:solidFill>
              </a:rPr>
              <a:t>alt</a:t>
            </a:r>
            <a:r>
              <a:rPr sz="2800" b="1">
                <a:solidFill>
                  <a:srgbClr val="000000"/>
                </a:solidFill>
              </a:rPr>
              <a:t>="图片替换信息"&gt;</a:t>
            </a:r>
            <a:endParaRPr sz="2800" b="1">
              <a:solidFill>
                <a:srgbClr val="000000"/>
              </a:solidFill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语法说明</a:t>
            </a:r>
            <a:r>
              <a:rPr lang="en-US" altLang="zh-CN" sz="2900" b="1" dirty="0"/>
              <a:t>:</a:t>
            </a:r>
            <a:endParaRPr lang="en-US" altLang="zh-CN" sz="2900" b="1" dirty="0"/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图片描述信息和替换信息可以包括空格、标点以及一些</a:t>
            </a:r>
            <a:endParaRPr lang="zh-CN" altLang="en-US" sz="27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   特殊字符。在实际使用时，title和alt属性的值通常会设</a:t>
            </a:r>
            <a:endParaRPr lang="zh-CN" altLang="en-US" sz="27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   置一样。为了提高友好性，alt属性一般都需要设置，而</a:t>
            </a:r>
            <a:endParaRPr lang="zh-CN" altLang="en-US" sz="27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solidFill>
                  <a:schemeClr val="accent5">
                    <a:lumMod val="10000"/>
                  </a:schemeClr>
                </a:solidFill>
              </a:rPr>
              <a:t>   title属性可选。</a:t>
            </a:r>
            <a:endParaRPr lang="zh-CN" altLang="en-US" sz="2800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845" y="618490"/>
            <a:ext cx="7703820" cy="4343400"/>
          </a:xfrm>
          <a:prstGeom prst="rect">
            <a:avLst/>
          </a:prstGeom>
        </p:spPr>
      </p:pic>
      <p:sp>
        <p:nvSpPr>
          <p:cNvPr id="288770" name="标题 288769"/>
          <p:cNvSpPr>
            <a:spLocks noGrp="1"/>
          </p:cNvSpPr>
          <p:nvPr>
            <p:ph type="title"/>
          </p:nvPr>
        </p:nvSpPr>
        <p:spPr>
          <a:xfrm>
            <a:off x="97155" y="0"/>
            <a:ext cx="8456295" cy="577215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ln/>
                <a:solidFill>
                  <a:schemeClr val="tx1"/>
                </a:solidFill>
                <a:effectLst/>
              </a:rPr>
              <a:t>设置图片的提示信息和替换信息：</a:t>
            </a:r>
            <a:endParaRPr lang="zh-CN" altLang="en-US" sz="3000" b="1" strike="noStrike" noProof="1" dirty="0">
              <a:ln/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/>
          <p:nvPr>
            <p:custDataLst>
              <p:tags r:id="rId3"/>
            </p:custDataLst>
          </p:nvPr>
        </p:nvGraphicFramePr>
        <p:xfrm>
          <a:off x="5300345" y="722630"/>
          <a:ext cx="3844290" cy="229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4861560" imgH="2286000" progId="Paint.Picture">
                  <p:embed/>
                </p:oleObj>
              </mc:Choice>
              <mc:Fallback>
                <p:oleObj name="" r:id="rId4" imgW="4861560" imgH="22860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0345" y="722630"/>
                        <a:ext cx="3844290" cy="229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08905" y="4380865"/>
            <a:ext cx="3935095" cy="23006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468,&quot;width&quot;:7620}"/>
</p:tagLst>
</file>

<file path=ppt/tags/tag2.xml><?xml version="1.0" encoding="utf-8"?>
<p:tagLst xmlns:p="http://schemas.openxmlformats.org/presentationml/2006/main">
  <p:tag name="KSO_WM_UNIT_PLACING_PICTURE_USER_VIEWPORT" val="{&quot;height&quot;:4032,&quot;width&quot;:7620}"/>
</p:tagLst>
</file>

<file path=ppt/tags/tag3.xml><?xml version="1.0" encoding="utf-8"?>
<p:tagLst xmlns:p="http://schemas.openxmlformats.org/presentationml/2006/main">
  <p:tag name="KSO_WM_UNIT_PLACING_PICTURE_USER_VIEWPORT" val="{&quot;height&quot;:3780,&quot;width&quot;:12132}"/>
</p:tagLst>
</file>

<file path=ppt/tags/tag4.xml><?xml version="1.0" encoding="utf-8"?>
<p:tagLst xmlns:p="http://schemas.openxmlformats.org/presentationml/2006/main">
  <p:tag name="KSO_WM_UNIT_PLACING_PICTURE_USER_VIEWPORT" val="{&quot;height&quot;:3616,&quot;width&quot;:6054}"/>
</p:tagLst>
</file>

<file path=ppt/tags/tag5.xml><?xml version="1.0" encoding="utf-8"?>
<p:tagLst xmlns:p="http://schemas.openxmlformats.org/presentationml/2006/main">
  <p:tag name="KSO_WM_UNIT_PLACING_PICTURE_USER_VIEWPORT" val="{&quot;height&quot;:3623,&quot;width&quot;:6197}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2924</Words>
  <Application>WPS 演示</Application>
  <PresentationFormat>在屏幕上显示</PresentationFormat>
  <Paragraphs>268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Verdana</vt:lpstr>
      <vt:lpstr>Times New Roman</vt:lpstr>
      <vt:lpstr>Wingdings</vt:lpstr>
      <vt:lpstr>方正书宋简体</vt:lpstr>
      <vt:lpstr>微软雅黑</vt:lpstr>
      <vt:lpstr>Arial Unicode MS</vt:lpstr>
      <vt:lpstr>Balloons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第3讲 在网页中插入多媒体内容</vt:lpstr>
      <vt:lpstr>3.1 网页中的常用图片格式</vt:lpstr>
      <vt:lpstr>3.2 在网页中插入图片</vt:lpstr>
      <vt:lpstr>在网页中插入一张原始大小的图片:</vt:lpstr>
      <vt:lpstr>2.文件路径设置</vt:lpstr>
      <vt:lpstr>PowerPoint 演示文稿</vt:lpstr>
      <vt:lpstr>使用标签属性设置图片大小：</vt:lpstr>
      <vt:lpstr>PowerPoint 演示文稿</vt:lpstr>
      <vt:lpstr>设置图片的提示信息和替换信息</vt:lpstr>
      <vt:lpstr>3.3 使用&lt;object&gt;嵌入Flash动画</vt:lpstr>
      <vt:lpstr>PowerPoint 演示文稿</vt:lpstr>
      <vt:lpstr>&lt;object&gt;标签使用示例：</vt:lpstr>
      <vt:lpstr>3.4 使用&lt;embed&gt;嵌入多媒体内容</vt:lpstr>
      <vt:lpstr>PowerPoint 演示文稿</vt:lpstr>
      <vt:lpstr>&lt;embed&gt;标签使用示例：</vt:lpstr>
      <vt:lpstr>3.5 使用&lt;video&gt;嵌入多媒体内容</vt:lpstr>
      <vt:lpstr>PowerPoint 演示文稿</vt:lpstr>
      <vt:lpstr>&lt;video&gt;标签使用示例：</vt:lpstr>
      <vt:lpstr>3.6 使用&lt;audio&gt;嵌入音频</vt:lpstr>
      <vt:lpstr>PowerPoint 演示文稿</vt:lpstr>
      <vt:lpstr>&lt;audio&gt;标签使用示例：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628</cp:revision>
  <dcterms:created xsi:type="dcterms:W3CDTF">2004-09-29T10:46:00Z</dcterms:created>
  <dcterms:modified xsi:type="dcterms:W3CDTF">2020-08-14T13:21:11Z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