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42" r:id="rId3"/>
    <p:sldId id="364" r:id="rId4"/>
    <p:sldId id="434" r:id="rId5"/>
    <p:sldId id="367" r:id="rId6"/>
    <p:sldId id="368" r:id="rId7"/>
    <p:sldId id="369" r:id="rId8"/>
    <p:sldId id="453" r:id="rId9"/>
    <p:sldId id="469" r:id="rId10"/>
    <p:sldId id="372" r:id="rId11"/>
    <p:sldId id="471" r:id="rId12"/>
    <p:sldId id="373" r:id="rId13"/>
    <p:sldId id="484" r:id="rId14"/>
    <p:sldId id="375" r:id="rId16"/>
    <p:sldId id="485" r:id="rId17"/>
    <p:sldId id="377" r:id="rId18"/>
    <p:sldId id="500" r:id="rId19"/>
    <p:sldId id="501" r:id="rId20"/>
    <p:sldId id="493" r:id="rId21"/>
    <p:sldId id="494" r:id="rId22"/>
    <p:sldId id="495" r:id="rId23"/>
    <p:sldId id="496" r:id="rId24"/>
    <p:sldId id="497" r:id="rId25"/>
    <p:sldId id="498" r:id="rId26"/>
    <p:sldId id="499" r:id="rId2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3300"/>
    <a:srgbClr val="333300"/>
    <a:srgbClr val="0000FF"/>
    <a:srgbClr val="003366"/>
    <a:srgbClr val="00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9"/>
    <p:restoredTop sz="93929"/>
  </p:normalViewPr>
  <p:slideViewPr>
    <p:cSldViewPr showGuides="1">
      <p:cViewPr varScale="1">
        <p:scale>
          <a:sx n="74" d="100"/>
          <a:sy n="74" d="100"/>
        </p:scale>
        <p:origin x="-5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fontAlgn="base"/>
            <a:endParaRPr lang="zh-CN" altLang="en-US" sz="1200" strike="noStrike" noProof="1" dirty="0"/>
          </a:p>
        </p:txBody>
      </p:sp>
      <p:sp>
        <p:nvSpPr>
          <p:cNvPr id="3076" name="幻灯片图像占位符 283651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283652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endParaRPr lang="zh-CN" altLang="en-US" sz="1200" strike="noStrike" noProof="1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404481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1506" name="文本占位符 404482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zh-CN" dirty="0"/>
          </a:p>
        </p:txBody>
      </p:sp>
      <p:sp>
        <p:nvSpPr>
          <p:cNvPr id="21507" name="灯片编号占位符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2051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2052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3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4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5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6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7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8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59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0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1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2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3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4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2065" name="组合 195600"/>
            <p:cNvGrpSpPr/>
            <p:nvPr userDrawn="1"/>
          </p:nvGrpSpPr>
          <p:grpSpPr>
            <a:xfrm rot="3220060">
              <a:off x="2630" y="753"/>
              <a:ext cx="569" cy="637"/>
              <a:chOff x="1727" y="866"/>
              <a:chExt cx="129" cy="157"/>
            </a:xfrm>
          </p:grpSpPr>
          <p:sp>
            <p:nvSpPr>
              <p:cNvPr id="2066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7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68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69" name="组合 195604"/>
            <p:cNvGrpSpPr/>
            <p:nvPr userDrawn="1"/>
          </p:nvGrpSpPr>
          <p:grpSpPr>
            <a:xfrm rot="-6691250">
              <a:off x="3635" y="131"/>
              <a:ext cx="356" cy="607"/>
              <a:chOff x="1727" y="866"/>
              <a:chExt cx="129" cy="157"/>
            </a:xfrm>
          </p:grpSpPr>
          <p:sp>
            <p:nvSpPr>
              <p:cNvPr id="2070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1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2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3" name="组合 195608"/>
            <p:cNvGrpSpPr/>
            <p:nvPr userDrawn="1"/>
          </p:nvGrpSpPr>
          <p:grpSpPr>
            <a:xfrm rot="852484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2074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5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6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77" name="组合 195612"/>
            <p:cNvGrpSpPr/>
            <p:nvPr userDrawn="1"/>
          </p:nvGrpSpPr>
          <p:grpSpPr>
            <a:xfrm rot="4106450" flipH="1">
              <a:off x="392" y="260"/>
              <a:ext cx="709" cy="892"/>
              <a:chOff x="1727" y="866"/>
              <a:chExt cx="129" cy="157"/>
            </a:xfrm>
          </p:grpSpPr>
          <p:sp>
            <p:nvSpPr>
              <p:cNvPr id="2078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79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0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081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2082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3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84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85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6" name="任意多边形 195621"/>
            <p:cNvSpPr/>
            <p:nvPr userDrawn="1"/>
          </p:nvSpPr>
          <p:spPr>
            <a:xfrm rot="9832527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7" name="任意多边形 195622"/>
            <p:cNvSpPr/>
            <p:nvPr userDrawn="1"/>
          </p:nvSpPr>
          <p:spPr>
            <a:xfrm rot="9832527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8" name="任意多边形 195623"/>
            <p:cNvSpPr/>
            <p:nvPr userDrawn="1"/>
          </p:nvSpPr>
          <p:spPr>
            <a:xfrm rot="9832527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89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0" name="任意多边形 195625"/>
            <p:cNvSpPr/>
            <p:nvPr userDrawn="1"/>
          </p:nvSpPr>
          <p:spPr>
            <a:xfrm rot="9832527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91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027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28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0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1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2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033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5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6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7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8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039" name="组合 194574"/>
              <p:cNvGrpSpPr/>
              <p:nvPr userDrawn="1"/>
            </p:nvGrpSpPr>
            <p:grpSpPr>
              <a:xfrm rot="-10713554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任意多边形 194575"/>
                <p:cNvSpPr/>
                <p:nvPr userDrawn="1"/>
              </p:nvSpPr>
              <p:spPr>
                <a:xfrm rot="4200091">
                  <a:off x="-242" y="1805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1" name="任意多边形 194576"/>
                <p:cNvSpPr/>
                <p:nvPr userDrawn="1"/>
              </p:nvSpPr>
              <p:spPr>
                <a:xfrm rot="4200091">
                  <a:off x="123" y="1759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2" name="任意多边形 194577"/>
                <p:cNvSpPr/>
                <p:nvPr userDrawn="1"/>
              </p:nvSpPr>
              <p:spPr>
                <a:xfrm rot="4200091">
                  <a:off x="197" y="1719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043" name="组合 194578"/>
            <p:cNvGrpSpPr/>
            <p:nvPr/>
          </p:nvGrpSpPr>
          <p:grpSpPr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5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6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7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9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0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51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3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54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55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6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7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8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59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0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1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2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3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4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5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6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7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68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8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fontAlgn="base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070" name="文本占位符 194605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6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2.xml"/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tags" Target="../tags/tag4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标题 245761"/>
          <p:cNvSpPr>
            <a:spLocks noGrp="1"/>
          </p:cNvSpPr>
          <p:nvPr>
            <p:ph type="title"/>
          </p:nvPr>
        </p:nvSpPr>
        <p:spPr>
          <a:xfrm>
            <a:off x="0" y="333375"/>
            <a:ext cx="9144000" cy="836613"/>
          </a:xfrm>
        </p:spPr>
        <p:txBody>
          <a:bodyPr anchor="b"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4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列表、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div</a:t>
            </a:r>
            <a:r>
              <a:rPr lang="zh-CN" altLang="zh-CN" sz="4000" b="1" dirty="0">
                <a:solidFill>
                  <a:srgbClr val="003366"/>
                </a:solidFill>
                <a:effectLst/>
              </a:rPr>
              <a:t>标签和元素类型</a:t>
            </a:r>
            <a:endParaRPr lang="zh-CN" altLang="zh-CN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45763" name="内容占位符 245762"/>
          <p:cNvSpPr>
            <a:spLocks noGrp="1"/>
          </p:cNvSpPr>
          <p:nvPr>
            <p:ph idx="1"/>
          </p:nvPr>
        </p:nvSpPr>
        <p:spPr>
          <a:xfrm>
            <a:off x="468313" y="1844675"/>
            <a:ext cx="8218487" cy="4870450"/>
          </a:xfrm>
        </p:spPr>
        <p:txBody>
          <a:bodyPr anchor="t"/>
          <a:p>
            <a:pPr>
              <a:lnSpc>
                <a:spcPct val="110000"/>
              </a:lnSpc>
              <a:buClr>
                <a:srgbClr val="FF0000"/>
              </a:buClr>
            </a:pPr>
            <a:r>
              <a:rPr sz="3300" b="1" dirty="0">
                <a:solidFill>
                  <a:srgbClr val="000000"/>
                </a:solidFill>
              </a:rPr>
              <a:t>4.1 使用列表标签创建列表</a:t>
            </a:r>
            <a:endParaRPr sz="33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sz="3300" b="1" dirty="0">
                <a:solidFill>
                  <a:srgbClr val="000000"/>
                </a:solidFill>
              </a:rPr>
              <a:t>4.2 </a:t>
            </a:r>
            <a:r>
              <a:rPr lang="en-US" sz="3300" b="1" dirty="0">
                <a:solidFill>
                  <a:srgbClr val="000000"/>
                </a:solidFill>
              </a:rPr>
              <a:t>&lt;div&gt;</a:t>
            </a:r>
            <a:r>
              <a:rPr lang="zh-CN" sz="3300" b="1" dirty="0">
                <a:solidFill>
                  <a:srgbClr val="000000"/>
                </a:solidFill>
              </a:rPr>
              <a:t>标签</a:t>
            </a:r>
            <a:endParaRPr lang="zh-CN" sz="3300" b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rgbClr val="FF0000"/>
              </a:buClr>
            </a:pPr>
            <a:r>
              <a:rPr lang="en-US" altLang="zh-CN" sz="3300" b="1" dirty="0">
                <a:solidFill>
                  <a:srgbClr val="000000"/>
                </a:solidFill>
              </a:rPr>
              <a:t>4.3 </a:t>
            </a:r>
            <a:r>
              <a:rPr lang="zh-CN" altLang="en-US" sz="3300" b="1" dirty="0">
                <a:solidFill>
                  <a:srgbClr val="000000"/>
                </a:solidFill>
              </a:rPr>
              <a:t>元素类型</a:t>
            </a:r>
            <a:endParaRPr sz="3300" b="1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buClr>
                <a:srgbClr val="FF0000"/>
              </a:buClr>
              <a:buNone/>
            </a:pPr>
            <a:endParaRPr lang="zh-CN" altLang="en-US" sz="41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占位符 272385"/>
          <p:cNvSpPr>
            <a:spLocks noGrp="1"/>
          </p:cNvSpPr>
          <p:nvPr>
            <p:ph type="body" sz="half" idx="1"/>
          </p:nvPr>
        </p:nvSpPr>
        <p:spPr>
          <a:xfrm>
            <a:off x="0" y="346075"/>
            <a:ext cx="9144000" cy="692150"/>
          </a:xfrm>
        </p:spPr>
        <p:txBody>
          <a:bodyPr anchor="t"/>
          <a:p>
            <a:pPr marL="609600" indent="-609600">
              <a:buClr>
                <a:srgbClr val="FF0000"/>
              </a:buClr>
            </a:pPr>
            <a:r>
              <a:rPr lang="zh-CN" altLang="en-US" b="1" dirty="0"/>
              <a:t>常用属性</a:t>
            </a:r>
            <a:endParaRPr lang="zh-CN" altLang="en-US" b="1" dirty="0"/>
          </a:p>
          <a:p>
            <a:pPr marL="990600" lvl="1" indent="-533400">
              <a:buClr>
                <a:srgbClr val="FFFFCC"/>
              </a:buClr>
              <a:buNone/>
            </a:pPr>
            <a:r>
              <a:rPr lang="zh-CN" altLang="en-US" sz="2600" b="1">
                <a:solidFill>
                  <a:srgbClr val="000000"/>
                </a:solidFill>
              </a:rPr>
              <a:t>项目列表的默认前导符是实心圆点，使用项目列表的</a:t>
            </a:r>
            <a:r>
              <a:rPr lang="en-US" altLang="zh-CN" sz="2600" b="1">
                <a:solidFill>
                  <a:srgbClr val="000000"/>
                </a:solidFill>
              </a:rPr>
              <a:t>type</a:t>
            </a:r>
            <a:endParaRPr lang="en-US" altLang="zh-CN" sz="2600" b="1">
              <a:solidFill>
                <a:srgbClr val="000000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zh-CN" altLang="en-US" sz="2600" b="1">
                <a:solidFill>
                  <a:srgbClr val="000000"/>
                </a:solidFill>
              </a:rPr>
              <a:t>属性可以将项目符号</a:t>
            </a:r>
            <a:r>
              <a:rPr lang="zh-CN" altLang="zh-CN" sz="2600" b="1">
                <a:solidFill>
                  <a:srgbClr val="000000"/>
                </a:solidFill>
              </a:rPr>
              <a:t>修改为其他项目符号，具体项目符号</a:t>
            </a:r>
            <a:endParaRPr lang="zh-CN" altLang="zh-CN" sz="2600" b="1">
              <a:solidFill>
                <a:srgbClr val="000000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zh-CN" altLang="zh-CN" sz="2600" b="1">
                <a:solidFill>
                  <a:srgbClr val="000000"/>
                </a:solidFill>
              </a:rPr>
              <a:t>如下表所示。</a:t>
            </a:r>
            <a:endParaRPr lang="zh-CN" altLang="zh-CN" sz="2600" b="1">
              <a:solidFill>
                <a:srgbClr val="000000"/>
              </a:solidFill>
            </a:endParaRPr>
          </a:p>
          <a:p>
            <a:pPr marL="609600" indent="-609600">
              <a:buClr>
                <a:srgbClr val="FFFFCC"/>
              </a:buClr>
            </a:pPr>
            <a:endParaRPr lang="zh-CN" altLang="en-US" sz="2800" b="1">
              <a:solidFill>
                <a:srgbClr val="F3F9A5"/>
              </a:solidFill>
            </a:endParaRPr>
          </a:p>
        </p:txBody>
      </p:sp>
      <p:graphicFrame>
        <p:nvGraphicFramePr>
          <p:cNvPr id="275484" name="表格 275483"/>
          <p:cNvGraphicFramePr/>
          <p:nvPr/>
        </p:nvGraphicFramePr>
        <p:xfrm>
          <a:off x="750570" y="2825433"/>
          <a:ext cx="9144000" cy="2240280"/>
        </p:xfrm>
        <a:graphic>
          <a:graphicData uri="http://schemas.openxmlformats.org/drawingml/2006/table">
            <a:tbl>
              <a:tblPr/>
              <a:tblGrid>
                <a:gridCol w="1123315"/>
                <a:gridCol w="1624648"/>
                <a:gridCol w="4500562"/>
              </a:tblGrid>
              <a:tr h="59245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500" b="1" dirty="0">
                          <a:solidFill>
                            <a:srgbClr val="000000"/>
                          </a:solidFill>
                        </a:rPr>
                        <a:t>属 性</a:t>
                      </a:r>
                      <a:endParaRPr lang="zh-CN" altLang="en-US" sz="25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5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endParaRPr lang="zh-CN" altLang="en-US" sz="25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 rowSpan="3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2500" b="1">
                        <a:solidFill>
                          <a:schemeClr val="tx1"/>
                        </a:solidFill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altLang="zh-CN" sz="25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chemeClr val="tx2"/>
                          </a:solidFill>
                        </a:rPr>
                        <a:t>disc</a:t>
                      </a:r>
                      <a:endParaRPr lang="zh-CN" altLang="en-US" sz="25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前导符为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●</a:t>
                      </a:r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（默认前导符）</a:t>
                      </a:r>
                      <a:endParaRPr lang="zh-CN" altLang="en-US" sz="2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chemeClr val="tx2"/>
                          </a:solidFill>
                        </a:rPr>
                        <a:t>circle</a:t>
                      </a:r>
                      <a:endParaRPr lang="zh-CN" altLang="en-US" sz="25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前导符为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○</a:t>
                      </a:r>
                      <a:endParaRPr lang="en-US" altLang="zh-C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chemeClr val="tx2"/>
                          </a:solidFill>
                        </a:rPr>
                        <a:t>square</a:t>
                      </a:r>
                      <a:endParaRPr lang="zh-CN" altLang="en-US" sz="25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500" b="1" dirty="0">
                          <a:solidFill>
                            <a:schemeClr val="tx1"/>
                          </a:solidFill>
                        </a:rPr>
                        <a:t>前导符为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■</a:t>
                      </a:r>
                      <a:endParaRPr lang="en-US" altLang="zh-C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>
            <p:custDataLst>
              <p:tags r:id="rId1"/>
            </p:custDataLst>
          </p:nvPr>
        </p:nvGraphicFramePr>
        <p:xfrm>
          <a:off x="0" y="454660"/>
          <a:ext cx="5021580" cy="640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4105275" imgH="6124575" progId="Paint.Picture">
                  <p:embed/>
                </p:oleObj>
              </mc:Choice>
              <mc:Fallback>
                <p:oleObj name="" r:id="rId2" imgW="4105275" imgH="612457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454660"/>
                        <a:ext cx="5021580" cy="640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06" name="标题 277505"/>
          <p:cNvSpPr>
            <a:spLocks noGrp="1"/>
          </p:cNvSpPr>
          <p:nvPr>
            <p:ph type="title"/>
          </p:nvPr>
        </p:nvSpPr>
        <p:spPr>
          <a:xfrm>
            <a:off x="0" y="73025"/>
            <a:ext cx="9144000" cy="471805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项目列表前导符设置示例：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0830" y="2348230"/>
            <a:ext cx="647700" cy="24066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0830" y="3778885"/>
            <a:ext cx="2811780" cy="24066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0830" y="5225415"/>
            <a:ext cx="2811780" cy="24066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95570" y="337820"/>
            <a:ext cx="3503295" cy="45110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70337"/>
          <p:cNvSpPr>
            <a:spLocks noGrp="1"/>
          </p:cNvSpPr>
          <p:nvPr>
            <p:ph type="title"/>
          </p:nvPr>
        </p:nvSpPr>
        <p:spPr>
          <a:xfrm>
            <a:off x="0" y="1270"/>
            <a:ext cx="8229600" cy="54610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</a:rPr>
              <a:t>2. </a:t>
            </a:r>
            <a:r>
              <a:rPr lang="zh-CN" altLang="zh-CN" sz="3300" b="1" dirty="0">
                <a:solidFill>
                  <a:schemeClr val="accent6">
                    <a:lumMod val="10000"/>
                  </a:schemeClr>
                </a:solidFill>
                <a:effectLst/>
              </a:rPr>
              <a:t>定义</a:t>
            </a: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  <a:effectLst/>
              </a:rPr>
              <a:t>列表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&lt;dl&gt;</a:t>
            </a:r>
            <a:endParaRPr lang="en-US" altLang="zh-CN" sz="3300" b="1" dirty="0">
              <a:solidFill>
                <a:schemeClr val="accent6">
                  <a:lumMod val="10000"/>
                </a:schemeClr>
              </a:solidFill>
              <a:effectLst/>
            </a:endParaRPr>
          </a:p>
        </p:txBody>
      </p:sp>
      <p:sp>
        <p:nvSpPr>
          <p:cNvPr id="266243" name="文本占位符 266242"/>
          <p:cNvSpPr>
            <a:spLocks noGrp="1"/>
          </p:cNvSpPr>
          <p:nvPr>
            <p:ph idx="1"/>
          </p:nvPr>
        </p:nvSpPr>
        <p:spPr>
          <a:xfrm>
            <a:off x="-13335" y="382905"/>
            <a:ext cx="9170670" cy="4953635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strike="noStrike" noProof="1" dirty="0"/>
              <a:t> </a:t>
            </a:r>
            <a:r>
              <a:rPr lang="zh-CN" altLang="zh-CN" sz="2600" b="1" strike="noStrike" noProof="1" dirty="0">
                <a:solidFill>
                  <a:schemeClr val="tx1"/>
                </a:solidFill>
                <a:effectLst/>
              </a:rPr>
              <a:t>定义</a:t>
            </a:r>
            <a:r>
              <a:rPr lang="zh-CN" altLang="en-US" sz="2600" b="1" strike="noStrike" noProof="1" dirty="0">
                <a:solidFill>
                  <a:schemeClr val="tx1"/>
                </a:solidFill>
                <a:effectLst/>
              </a:rPr>
              <a:t>列表</a:t>
            </a: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是一种具有两个层次的列表，用于 解释名词的 </a:t>
            </a:r>
            <a:endParaRPr lang="zh-CN" altLang="en-US" sz="2600" b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  定义，名词为第一层次，解释为第二层次。层次关系通过 </a:t>
            </a:r>
            <a:endParaRPr lang="zh-CN" altLang="en-US" sz="2600" b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  位置的缩进来体现</a:t>
            </a:r>
            <a:r>
              <a:rPr lang="zh-CN" altLang="en-US" sz="2600" b="1" dirty="0">
                <a:effectLst/>
                <a:sym typeface="+mn-ea"/>
              </a:rPr>
              <a:t>，列表项前面没有任何前导符。</a:t>
            </a:r>
            <a:endParaRPr lang="zh-CN" altLang="en-US" sz="2600" b="1" strike="noStrike" noProof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600" b="1" strike="noStrike" noProof="1" dirty="0"/>
              <a:t> 基本语法</a:t>
            </a:r>
            <a:endParaRPr lang="zh-CN" altLang="en-US" sz="2600" b="1" strike="noStrike" noProof="1" dirty="0"/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zh-CN" altLang="en-US" sz="2600" b="1" dirty="0">
                <a:sym typeface="+mn-ea"/>
              </a:rPr>
              <a:t> </a:t>
            </a:r>
            <a:r>
              <a:rPr lang="zh-CN" altLang="en-US" sz="2200" b="1" dirty="0">
                <a:sym typeface="+mn-ea"/>
              </a:rPr>
              <a:t> </a:t>
            </a:r>
            <a:r>
              <a:rPr lang="en-US" altLang="zh-CN" sz="2200" b="1">
                <a:solidFill>
                  <a:srgbClr val="FF0000"/>
                </a:solidFill>
                <a:sym typeface="+mn-ea"/>
              </a:rPr>
              <a:t>&lt;dl&gt;</a:t>
            </a:r>
            <a:endParaRPr lang="en-US" altLang="zh-CN" sz="2200" b="1">
              <a:solidFill>
                <a:srgbClr val="FF0000"/>
              </a:solidFill>
            </a:endParaRPr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sym typeface="+mn-ea"/>
              </a:rPr>
              <a:t>     </a:t>
            </a:r>
            <a:r>
              <a:rPr lang="en-US" altLang="zh-CN" sz="2200" b="1" err="1">
                <a:solidFill>
                  <a:srgbClr val="0000FF"/>
                </a:solidFill>
                <a:sym typeface="+mn-ea"/>
              </a:rPr>
              <a:t>&lt;dt</a:t>
            </a:r>
            <a:r>
              <a:rPr lang="en-US" altLang="zh-CN" sz="2200" b="1">
                <a:solidFill>
                  <a:srgbClr val="0000FF"/>
                </a:solidFill>
                <a:sym typeface="+mn-ea"/>
              </a:rPr>
              <a:t>&gt;</a:t>
            </a:r>
            <a:r>
              <a:rPr lang="zh-CN" altLang="en-US" sz="2200" b="1" dirty="0">
                <a:solidFill>
                  <a:srgbClr val="000000"/>
                </a:solidFill>
                <a:sym typeface="+mn-ea"/>
              </a:rPr>
              <a:t>名词一</a:t>
            </a:r>
            <a:r>
              <a:rPr lang="en-US" altLang="zh-CN" sz="2200" b="1" err="1">
                <a:solidFill>
                  <a:srgbClr val="0000FF"/>
                </a:solidFill>
                <a:sym typeface="+mn-ea"/>
              </a:rPr>
              <a:t>&lt;/dt</a:t>
            </a:r>
            <a:r>
              <a:rPr lang="en-US" altLang="zh-CN" sz="2200" b="1">
                <a:solidFill>
                  <a:srgbClr val="0000FF"/>
                </a:solidFill>
                <a:sym typeface="+mn-ea"/>
              </a:rPr>
              <a:t>&gt;</a:t>
            </a:r>
            <a:endParaRPr lang="en-US" altLang="zh-CN" sz="2200" b="1">
              <a:solidFill>
                <a:srgbClr val="0000FF"/>
              </a:solidFill>
            </a:endParaRPr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sym typeface="+mn-ea"/>
              </a:rPr>
              <a:t>        </a:t>
            </a:r>
            <a:r>
              <a:rPr lang="en-US" altLang="zh-CN" sz="2200" b="1" err="1">
                <a:sym typeface="+mn-ea"/>
              </a:rPr>
              <a:t>&lt;dd</a:t>
            </a:r>
            <a:r>
              <a:rPr lang="en-US" altLang="zh-CN" sz="2200" b="1">
                <a:sym typeface="+mn-ea"/>
              </a:rPr>
              <a:t>&gt;</a:t>
            </a:r>
            <a:r>
              <a:rPr lang="zh-CN" altLang="en-US" sz="2200" b="1" dirty="0">
                <a:solidFill>
                  <a:srgbClr val="000000"/>
                </a:solidFill>
                <a:sym typeface="+mn-ea"/>
              </a:rPr>
              <a:t>解释</a:t>
            </a:r>
            <a:r>
              <a:rPr lang="en-US" altLang="zh-CN" sz="2200" b="1">
                <a:solidFill>
                  <a:srgbClr val="000000"/>
                </a:solidFill>
                <a:sym typeface="+mn-ea"/>
              </a:rPr>
              <a:t>1</a:t>
            </a:r>
            <a:r>
              <a:rPr lang="en-US" altLang="zh-CN" sz="2200" b="1" err="1">
                <a:sym typeface="+mn-ea"/>
              </a:rPr>
              <a:t>&lt;/dd</a:t>
            </a:r>
            <a:r>
              <a:rPr lang="en-US" altLang="zh-CN" sz="2200" b="1">
                <a:sym typeface="+mn-ea"/>
              </a:rPr>
              <a:t>&gt;</a:t>
            </a:r>
            <a:endParaRPr lang="en-US" altLang="zh-CN" sz="2200" b="1"/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sym typeface="+mn-ea"/>
              </a:rPr>
              <a:t>        </a:t>
            </a:r>
            <a:r>
              <a:rPr lang="en-US" altLang="zh-CN" sz="2200" b="1" err="1">
                <a:sym typeface="+mn-ea"/>
              </a:rPr>
              <a:t>&lt;dd</a:t>
            </a:r>
            <a:r>
              <a:rPr lang="en-US" altLang="zh-CN" sz="2200" b="1">
                <a:sym typeface="+mn-ea"/>
              </a:rPr>
              <a:t>&gt;</a:t>
            </a:r>
            <a:r>
              <a:rPr lang="zh-CN" altLang="en-US" sz="2200" b="1" dirty="0">
                <a:solidFill>
                  <a:srgbClr val="000000"/>
                </a:solidFill>
                <a:sym typeface="+mn-ea"/>
              </a:rPr>
              <a:t>解释</a:t>
            </a:r>
            <a:r>
              <a:rPr lang="en-US" altLang="zh-CN" sz="2200" b="1">
                <a:solidFill>
                  <a:srgbClr val="000000"/>
                </a:solidFill>
                <a:sym typeface="+mn-ea"/>
              </a:rPr>
              <a:t>2</a:t>
            </a:r>
            <a:r>
              <a:rPr lang="en-US" altLang="zh-CN" sz="2200" b="1" err="1">
                <a:sym typeface="+mn-ea"/>
              </a:rPr>
              <a:t>&lt;/dd</a:t>
            </a:r>
            <a:r>
              <a:rPr lang="en-US" altLang="zh-CN" sz="2200" b="1">
                <a:sym typeface="+mn-ea"/>
              </a:rPr>
              <a:t>&gt;</a:t>
            </a:r>
            <a:endParaRPr lang="en-US" altLang="zh-CN" sz="2200" b="1"/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sym typeface="+mn-ea"/>
              </a:rPr>
              <a:t>               </a:t>
            </a: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……</a:t>
            </a:r>
            <a:endParaRPr lang="en-US" altLang="zh-CN" sz="2200" b="1">
              <a:solidFill>
                <a:srgbClr val="000000"/>
              </a:solidFill>
            </a:endParaRPr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sym typeface="+mn-ea"/>
              </a:rPr>
              <a:t>    </a:t>
            </a:r>
            <a:r>
              <a:rPr lang="en-US" altLang="zh-CN" sz="2200" b="1" err="1">
                <a:solidFill>
                  <a:srgbClr val="0000FF"/>
                </a:solidFill>
                <a:sym typeface="+mn-ea"/>
              </a:rPr>
              <a:t>&lt;dt</a:t>
            </a:r>
            <a:r>
              <a:rPr lang="en-US" altLang="zh-CN" sz="2200" b="1">
                <a:solidFill>
                  <a:srgbClr val="0000FF"/>
                </a:solidFill>
                <a:sym typeface="+mn-ea"/>
              </a:rPr>
              <a:t>&gt;</a:t>
            </a:r>
            <a:r>
              <a:rPr lang="zh-CN" altLang="en-US" sz="2200" b="1" dirty="0">
                <a:solidFill>
                  <a:srgbClr val="000000"/>
                </a:solidFill>
                <a:sym typeface="+mn-ea"/>
              </a:rPr>
              <a:t>名词二 </a:t>
            </a:r>
            <a:r>
              <a:rPr lang="en-US" altLang="zh-CN" sz="2200" b="1" err="1">
                <a:solidFill>
                  <a:srgbClr val="0000FF"/>
                </a:solidFill>
                <a:sym typeface="+mn-ea"/>
              </a:rPr>
              <a:t>&lt;/dt</a:t>
            </a:r>
            <a:r>
              <a:rPr lang="en-US" altLang="zh-CN" sz="2200" b="1">
                <a:solidFill>
                  <a:srgbClr val="0000FF"/>
                </a:solidFill>
                <a:sym typeface="+mn-ea"/>
              </a:rPr>
              <a:t>&gt;</a:t>
            </a:r>
            <a:endParaRPr lang="en-US" altLang="zh-CN" sz="2200" b="1">
              <a:solidFill>
                <a:srgbClr val="0000FF"/>
              </a:solidFill>
            </a:endParaRPr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sym typeface="+mn-ea"/>
              </a:rPr>
              <a:t>       </a:t>
            </a:r>
            <a:r>
              <a:rPr lang="en-US" altLang="zh-CN" sz="2200" b="1" err="1">
                <a:sym typeface="+mn-ea"/>
              </a:rPr>
              <a:t>&lt;dd</a:t>
            </a:r>
            <a:r>
              <a:rPr lang="en-US" altLang="zh-CN" sz="2200" b="1">
                <a:sym typeface="+mn-ea"/>
              </a:rPr>
              <a:t>&gt;</a:t>
            </a:r>
            <a:r>
              <a:rPr lang="zh-CN" altLang="en-US" sz="2200" b="1" dirty="0">
                <a:solidFill>
                  <a:srgbClr val="000000"/>
                </a:solidFill>
                <a:sym typeface="+mn-ea"/>
              </a:rPr>
              <a:t>解释</a:t>
            </a:r>
            <a:r>
              <a:rPr lang="en-US" altLang="zh-CN" sz="2200" b="1">
                <a:solidFill>
                  <a:srgbClr val="000000"/>
                </a:solidFill>
                <a:sym typeface="+mn-ea"/>
              </a:rPr>
              <a:t>1</a:t>
            </a:r>
            <a:r>
              <a:rPr lang="en-US" altLang="zh-CN" sz="2200" b="1" err="1">
                <a:sym typeface="+mn-ea"/>
              </a:rPr>
              <a:t>&lt;/dd</a:t>
            </a:r>
            <a:r>
              <a:rPr lang="en-US" altLang="zh-CN" sz="2200" b="1">
                <a:sym typeface="+mn-ea"/>
              </a:rPr>
              <a:t>&gt;</a:t>
            </a:r>
            <a:r>
              <a:rPr lang="en-US" altLang="zh-CN" sz="2200" b="1">
                <a:solidFill>
                  <a:srgbClr val="000000"/>
                </a:solidFill>
                <a:sym typeface="+mn-ea"/>
              </a:rPr>
              <a:t> </a:t>
            </a:r>
            <a:endParaRPr lang="en-US" altLang="zh-CN" sz="2200" b="1">
              <a:solidFill>
                <a:srgbClr val="000000"/>
              </a:solidFill>
            </a:endParaRPr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sym typeface="+mn-ea"/>
              </a:rPr>
              <a:t>             </a:t>
            </a: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……</a:t>
            </a:r>
            <a:endParaRPr lang="en-US" altLang="zh-CN" sz="2200" b="1">
              <a:solidFill>
                <a:srgbClr val="000000"/>
              </a:solidFill>
            </a:endParaRPr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en-US" altLang="zh-CN" sz="2200" b="1">
                <a:solidFill>
                  <a:srgbClr val="000000"/>
                </a:solidFill>
                <a:sym typeface="+mn-ea"/>
              </a:rPr>
              <a:t>     </a:t>
            </a: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……</a:t>
            </a:r>
            <a:endParaRPr lang="en-US" altLang="zh-CN" sz="2200" b="1">
              <a:solidFill>
                <a:srgbClr val="000000"/>
              </a:solidFill>
            </a:endParaRPr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r>
              <a:rPr lang="en-US" altLang="zh-CN" sz="2200" b="1">
                <a:solidFill>
                  <a:srgbClr val="FF0000"/>
                </a:solidFill>
                <a:sym typeface="+mn-ea"/>
              </a:rPr>
              <a:t> &lt;/dl&gt;</a:t>
            </a:r>
            <a:r>
              <a:rPr lang="zh-CN" altLang="en-US" sz="2200" b="1" strike="noStrike" noProof="1" dirty="0"/>
              <a:t> </a:t>
            </a:r>
            <a:endParaRPr lang="zh-CN" altLang="en-US" sz="2200" b="1" strike="noStrike" noProof="1" dirty="0"/>
          </a:p>
          <a:p>
            <a:pPr lvl="0">
              <a:lnSpc>
                <a:spcPct val="85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语法解释：</a:t>
            </a:r>
            <a:endParaRPr lang="zh-CN" altLang="en-US" sz="2600" b="1" dirty="0">
              <a:solidFill>
                <a:schemeClr val="tx1"/>
              </a:solidFill>
              <a:effectLst/>
              <a:sym typeface="+mn-ea"/>
            </a:endParaRPr>
          </a:p>
          <a:p>
            <a:pPr marL="0" lvl="0" indent="0">
              <a:lnSpc>
                <a:spcPct val="85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625" b="1" dirty="0">
                <a:solidFill>
                  <a:schemeClr val="tx1"/>
                </a:solidFill>
                <a:effectLst/>
                <a:sym typeface="+mn-ea"/>
              </a:rPr>
              <a:t>   </a:t>
            </a:r>
            <a:r>
              <a:rPr lang="zh-CN" altLang="en-US" sz="2300" b="1" dirty="0">
                <a:solidFill>
                  <a:srgbClr val="000000"/>
                </a:solidFill>
                <a:effectLst/>
                <a:sym typeface="+mn-ea"/>
              </a:rPr>
              <a:t>使用</a:t>
            </a:r>
            <a:r>
              <a:rPr lang="en-US" altLang="zh-CN" sz="2300" b="1" dirty="0">
                <a:solidFill>
                  <a:srgbClr val="000000"/>
                </a:solidFill>
                <a:effectLst/>
                <a:sym typeface="+mn-ea"/>
              </a:rPr>
              <a:t>&lt;dl&gt;</a:t>
            </a:r>
            <a:r>
              <a:rPr lang="zh-CN" altLang="zh-CN" sz="2300" b="1" dirty="0">
                <a:solidFill>
                  <a:srgbClr val="000000"/>
                </a:solidFill>
                <a:effectLst/>
                <a:sym typeface="+mn-ea"/>
              </a:rPr>
              <a:t>声明定义列表，</a:t>
            </a:r>
            <a:r>
              <a:rPr lang="zh-CN" altLang="en-US" sz="2300" b="1" dirty="0">
                <a:solidFill>
                  <a:srgbClr val="000000"/>
                </a:solidFill>
                <a:sym typeface="+mn-ea"/>
              </a:rPr>
              <a:t>使用</a:t>
            </a:r>
            <a:r>
              <a:rPr lang="en-US" altLang="zh-CN" sz="2300" b="1" err="1">
                <a:solidFill>
                  <a:srgbClr val="000000"/>
                </a:solidFill>
                <a:sym typeface="+mn-ea"/>
              </a:rPr>
              <a:t>&lt;dt</a:t>
            </a:r>
            <a:r>
              <a:rPr lang="en-US" altLang="zh-CN" sz="2300" b="1" dirty="0">
                <a:solidFill>
                  <a:srgbClr val="000000"/>
                </a:solidFill>
                <a:sym typeface="+mn-ea"/>
              </a:rPr>
              <a:t>&gt;</a:t>
            </a:r>
            <a:r>
              <a:rPr lang="zh-CN" altLang="en-US" sz="2300" b="1" dirty="0">
                <a:solidFill>
                  <a:srgbClr val="000000"/>
                </a:solidFill>
                <a:sym typeface="+mn-ea"/>
              </a:rPr>
              <a:t>定义需解释的名词，使用  </a:t>
            </a:r>
            <a:endParaRPr lang="zh-CN" altLang="en-US" sz="2300" b="1" dirty="0">
              <a:solidFill>
                <a:srgbClr val="000000"/>
              </a:solidFill>
              <a:sym typeface="+mn-ea"/>
            </a:endParaRPr>
          </a:p>
          <a:p>
            <a:pPr marL="0" lvl="0" indent="0">
              <a:lnSpc>
                <a:spcPct val="85000"/>
              </a:lnSpc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300" b="1" dirty="0">
                <a:solidFill>
                  <a:srgbClr val="000000"/>
                </a:solidFill>
                <a:sym typeface="+mn-ea"/>
              </a:rPr>
              <a:t>   </a:t>
            </a:r>
            <a:r>
              <a:rPr lang="en-US" altLang="zh-CN" sz="2300" b="1" err="1">
                <a:solidFill>
                  <a:srgbClr val="000000"/>
                </a:solidFill>
                <a:sym typeface="+mn-ea"/>
              </a:rPr>
              <a:t>&lt;dd</a:t>
            </a:r>
            <a:r>
              <a:rPr lang="en-US" altLang="zh-CN" sz="2300" b="1" dirty="0">
                <a:solidFill>
                  <a:srgbClr val="000000"/>
                </a:solidFill>
                <a:sym typeface="+mn-ea"/>
              </a:rPr>
              <a:t>&gt;</a:t>
            </a:r>
            <a:r>
              <a:rPr lang="zh-CN" altLang="en-US" sz="2300" b="1" dirty="0">
                <a:solidFill>
                  <a:srgbClr val="000000"/>
                </a:solidFill>
                <a:sym typeface="+mn-ea"/>
              </a:rPr>
              <a:t>解释名词。</a:t>
            </a:r>
            <a:endParaRPr lang="zh-CN" altLang="en-US" sz="2300" b="1" strike="noStrike" noProof="1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9554" name="标题 279553"/>
          <p:cNvSpPr>
            <a:spLocks noGrp="1"/>
          </p:cNvSpPr>
          <p:nvPr>
            <p:ph type="title"/>
          </p:nvPr>
        </p:nvSpPr>
        <p:spPr>
          <a:xfrm>
            <a:off x="10795" y="-36195"/>
            <a:ext cx="8535035" cy="692150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定义列表创建示例：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0795" y="1342390"/>
          <a:ext cx="8841105" cy="533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362825" imgH="4086225" progId="Paint.Picture">
                  <p:embed/>
                </p:oleObj>
              </mc:Choice>
              <mc:Fallback>
                <p:oleObj name="" r:id="rId1" imgW="7362825" imgH="40862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" y="1342390"/>
                        <a:ext cx="8841105" cy="533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41300" y="3729355"/>
            <a:ext cx="8610600" cy="2347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65" y="122555"/>
            <a:ext cx="4404360" cy="25806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70337"/>
          <p:cNvSpPr>
            <a:spLocks noGrp="1"/>
          </p:cNvSpPr>
          <p:nvPr>
            <p:ph type="title"/>
          </p:nvPr>
        </p:nvSpPr>
        <p:spPr>
          <a:xfrm>
            <a:off x="0" y="149225"/>
            <a:ext cx="8229600" cy="54610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4.1.3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嵌套列表</a:t>
            </a:r>
            <a:endParaRPr lang="en-US" altLang="zh-CN" sz="3300" b="1">
              <a:solidFill>
                <a:srgbClr val="003366"/>
              </a:solidFill>
              <a:effectLst/>
            </a:endParaRPr>
          </a:p>
        </p:txBody>
      </p:sp>
      <p:sp>
        <p:nvSpPr>
          <p:cNvPr id="266243" name="文本占位符 266242"/>
          <p:cNvSpPr>
            <a:spLocks noGrp="1"/>
          </p:cNvSpPr>
          <p:nvPr>
            <p:ph idx="1"/>
          </p:nvPr>
        </p:nvSpPr>
        <p:spPr>
          <a:xfrm>
            <a:off x="0" y="859155"/>
            <a:ext cx="9170670" cy="4641850"/>
          </a:xfrm>
        </p:spPr>
        <p:txBody>
          <a:bodyPr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strike="noStrike" noProof="1" dirty="0"/>
              <a:t> </a:t>
            </a:r>
            <a:r>
              <a:rPr lang="zh-CN" altLang="en-US" sz="3000" b="1" dirty="0">
                <a:sym typeface="+mn-ea"/>
              </a:rPr>
              <a:t>嵌套列表是指在一个</a:t>
            </a:r>
            <a:r>
              <a:rPr lang="zh-CN" altLang="en-US" sz="3000" b="1" dirty="0">
                <a:solidFill>
                  <a:srgbClr val="FF0000"/>
                </a:solidFill>
                <a:sym typeface="+mn-ea"/>
              </a:rPr>
              <a:t>列表项的定义</a:t>
            </a:r>
            <a:r>
              <a:rPr lang="zh-CN" altLang="en-US" sz="3000" b="1" dirty="0">
                <a:sym typeface="+mn-ea"/>
              </a:rPr>
              <a:t>中嵌套了</a:t>
            </a:r>
            <a:r>
              <a:rPr lang="zh-CN" altLang="en-US" sz="3000" b="1" dirty="0">
                <a:solidFill>
                  <a:srgbClr val="FF0000"/>
                </a:solidFill>
                <a:sym typeface="+mn-ea"/>
              </a:rPr>
              <a:t>另一个 </a:t>
            </a:r>
            <a:endParaRPr lang="zh-CN" altLang="en-US" sz="3000" b="1" dirty="0">
              <a:solidFill>
                <a:srgbClr val="FF0000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FF0000"/>
                </a:solidFill>
                <a:sym typeface="+mn-ea"/>
              </a:rPr>
              <a:t>  列表的定义</a:t>
            </a:r>
            <a:r>
              <a:rPr lang="zh-CN" altLang="en-US" sz="3000" b="1" dirty="0">
                <a:sym typeface="+mn-ea"/>
              </a:rPr>
              <a:t>。</a:t>
            </a:r>
            <a:endParaRPr lang="zh-CN" altLang="en-US" sz="3000" b="1" strike="noStrike" noProof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600" b="1" strike="noStrike" noProof="1" dirty="0"/>
          </a:p>
          <a:p>
            <a:pPr lvl="1">
              <a:lnSpc>
                <a:spcPct val="85000"/>
              </a:lnSpc>
              <a:buClr>
                <a:srgbClr val="FFFFCC"/>
              </a:buClr>
              <a:buNone/>
            </a:pPr>
            <a:endParaRPr lang="zh-CN" altLang="en-US" sz="2200" b="1" strike="noStrike" noProof="1" dirty="0"/>
          </a:p>
          <a:p>
            <a:pPr lvl="0">
              <a:lnSpc>
                <a:spcPct val="85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300" b="1" strike="noStrike" noProof="1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/>
        </p:nvGraphicFramePr>
        <p:xfrm>
          <a:off x="53975" y="491490"/>
          <a:ext cx="4838065" cy="637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4257675" imgH="5905500" progId="Paint.Picture">
                  <p:embed/>
                </p:oleObj>
              </mc:Choice>
              <mc:Fallback>
                <p:oleObj name="" r:id="rId1" imgW="4257675" imgH="59055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" y="491490"/>
                        <a:ext cx="4838065" cy="637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2" name="标题 281601"/>
          <p:cNvSpPr>
            <a:spLocks noGrp="1"/>
          </p:cNvSpPr>
          <p:nvPr>
            <p:ph type="title"/>
          </p:nvPr>
        </p:nvSpPr>
        <p:spPr>
          <a:xfrm>
            <a:off x="53340" y="78740"/>
            <a:ext cx="8500110" cy="495300"/>
          </a:xfrm>
          <a:noFill/>
        </p:spPr>
        <p:txBody>
          <a:bodyPr anchor="b"/>
          <a:p>
            <a:pPr algn="l" fontAlgn="base"/>
            <a:r>
              <a:rPr lang="zh-CN" altLang="en-US" sz="3000" b="1" dirty="0">
                <a:solidFill>
                  <a:schemeClr val="tx1"/>
                </a:solidFill>
                <a:effectLst/>
                <a:sym typeface="+mn-ea"/>
              </a:rPr>
              <a:t>嵌套</a:t>
            </a:r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列表示例：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</a:endParaRPr>
          </a:p>
        </p:txBody>
      </p:sp>
      <p:sp>
        <p:nvSpPr>
          <p:cNvPr id="281605" name="矩形 281604"/>
          <p:cNvSpPr/>
          <p:nvPr/>
        </p:nvSpPr>
        <p:spPr>
          <a:xfrm>
            <a:off x="464820" y="2683510"/>
            <a:ext cx="3975100" cy="1728470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1606" name="矩形 281605"/>
          <p:cNvSpPr/>
          <p:nvPr/>
        </p:nvSpPr>
        <p:spPr>
          <a:xfrm>
            <a:off x="464820" y="4411980"/>
            <a:ext cx="4427855" cy="1717675"/>
          </a:xfrm>
          <a:prstGeom prst="rect">
            <a:avLst/>
          </a:prstGeom>
          <a:noFill/>
          <a:ln w="12700" cap="sq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810" y="166370"/>
            <a:ext cx="4314190" cy="298259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238593"/>
          <p:cNvSpPr>
            <a:spLocks noGrp="1"/>
          </p:cNvSpPr>
          <p:nvPr>
            <p:ph type="title"/>
          </p:nvPr>
        </p:nvSpPr>
        <p:spPr>
          <a:xfrm>
            <a:off x="79375" y="115888"/>
            <a:ext cx="8521700" cy="639762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4.2 &lt;div&gt;</a:t>
            </a:r>
            <a:r>
              <a:rPr lang="zh-CN" altLang="zh-CN" sz="3600" b="1" dirty="0">
                <a:solidFill>
                  <a:srgbClr val="003366"/>
                </a:solidFill>
                <a:effectLst/>
              </a:rPr>
              <a:t>标签</a:t>
            </a:r>
            <a:endParaRPr lang="zh-CN" altLang="zh-CN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32770" name="内容占位符 238594"/>
          <p:cNvSpPr>
            <a:spLocks noGrp="1"/>
          </p:cNvSpPr>
          <p:nvPr>
            <p:ph idx="1"/>
          </p:nvPr>
        </p:nvSpPr>
        <p:spPr>
          <a:xfrm>
            <a:off x="9525" y="846138"/>
            <a:ext cx="9118600" cy="5392737"/>
          </a:xfrm>
        </p:spPr>
        <p:txBody>
          <a:bodyPr anchor="t"/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zh-CN" sz="3000" b="1" dirty="0">
                <a:sym typeface="宋体" panose="02010600030101010101" pitchFamily="2" charset="-122"/>
              </a:rPr>
              <a:t>&lt;div&gt; </a:t>
            </a:r>
            <a:r>
              <a:rPr lang="zh-CN" altLang="zh-CN" sz="3000" b="1" dirty="0"/>
              <a:t>是一个双标签，作为容器标签使用。</a:t>
            </a:r>
            <a:endParaRPr lang="zh-CN" altLang="zh-CN" sz="3000" b="1" dirty="0"/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zh-CN" sz="3000" b="1" dirty="0"/>
              <a:t>每一对&lt;div&gt;&lt;/div&gt;标签在 HTML 页面中都会构建一个区块，可以通过&lt;div&gt;将页面划分成许多大小不一的区块，达到控制和布局页面内容。</a:t>
            </a:r>
            <a:endParaRPr lang="zh-CN" altLang="zh-CN" sz="3000" b="1" dirty="0"/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zh-CN" sz="3000" b="1" dirty="0"/>
              <a:t>&lt;div&gt;属于块级元素，有关块级元素的特点请参见后面块级元素的</a:t>
            </a:r>
            <a:r>
              <a:rPr lang="en-US" altLang="zh-CN" sz="3000" b="1" dirty="0"/>
              <a:t>PPT</a:t>
            </a:r>
            <a:r>
              <a:rPr lang="zh-CN" altLang="en-US" sz="3000" b="1" dirty="0"/>
              <a:t>。</a:t>
            </a:r>
            <a:endParaRPr lang="zh-CN" altLang="zh-CN" sz="3000" b="1" dirty="0"/>
          </a:p>
          <a:p>
            <a:pPr>
              <a:lnSpc>
                <a:spcPct val="105000"/>
              </a:lnSpc>
              <a:buClr>
                <a:srgbClr val="FF0000"/>
              </a:buClr>
            </a:pPr>
            <a:endParaRPr lang="zh-CN" altLang="zh-CN" sz="3000" b="1" dirty="0"/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3" name="对象 1"/>
          <p:cNvGraphicFramePr/>
          <p:nvPr/>
        </p:nvGraphicFramePr>
        <p:xfrm>
          <a:off x="19050" y="603250"/>
          <a:ext cx="5202238" cy="625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371850" imgH="5448300" progId="Paint.Picture">
                  <p:embed/>
                </p:oleObj>
              </mc:Choice>
              <mc:Fallback>
                <p:oleObj name="" r:id="rId1" imgW="3371850" imgH="5448300" progId="Paint.Picture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" y="603250"/>
                        <a:ext cx="5202238" cy="625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标题 253953"/>
          <p:cNvSpPr>
            <a:spLocks noGrp="1"/>
          </p:cNvSpPr>
          <p:nvPr>
            <p:ph type="title"/>
          </p:nvPr>
        </p:nvSpPr>
        <p:spPr>
          <a:xfrm>
            <a:off x="-14605" y="105410"/>
            <a:ext cx="8895080" cy="497840"/>
          </a:xfrm>
        </p:spPr>
        <p:txBody>
          <a:bodyPr anchor="b"/>
          <a:p>
            <a:pPr algn="l"/>
            <a:r>
              <a:rPr lang="en-US" altLang="zh-CN" sz="3000" b="1" dirty="0">
                <a:solidFill>
                  <a:schemeClr val="tx1"/>
                </a:solidFill>
                <a:effectLst/>
              </a:rPr>
              <a:t>&lt;div&gt;</a:t>
            </a:r>
            <a:r>
              <a:rPr lang="zh-CN" altLang="zh-CN" sz="3000" b="1" dirty="0">
                <a:solidFill>
                  <a:schemeClr val="tx1"/>
                </a:solidFill>
                <a:effectLst/>
              </a:rPr>
              <a:t>标签使用</a:t>
            </a:r>
            <a:r>
              <a:rPr lang="zh-CN" altLang="en-US" sz="3000" b="1" dirty="0">
                <a:solidFill>
                  <a:schemeClr val="tx1"/>
                </a:solidFill>
                <a:effectLst/>
              </a:rPr>
              <a:t>示例：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3688" y="5819775"/>
            <a:ext cx="4927600" cy="51752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graphicFrame>
        <p:nvGraphicFramePr>
          <p:cNvPr id="33796" name="对象 3"/>
          <p:cNvGraphicFramePr/>
          <p:nvPr/>
        </p:nvGraphicFramePr>
        <p:xfrm>
          <a:off x="4981575" y="3130550"/>
          <a:ext cx="3898900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3895725" imgH="2257425" progId="Paint.Picture">
                  <p:embed/>
                </p:oleObj>
              </mc:Choice>
              <mc:Fallback>
                <p:oleObj name="" r:id="rId3" imgW="3895725" imgH="2257425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81575" y="3130550"/>
                        <a:ext cx="3898900" cy="225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3458" name="内容占位符 403457"/>
          <p:cNvSpPr>
            <a:spLocks noGrp="1"/>
          </p:cNvSpPr>
          <p:nvPr>
            <p:ph idx="1"/>
          </p:nvPr>
        </p:nvSpPr>
        <p:spPr>
          <a:xfrm>
            <a:off x="0" y="918845"/>
            <a:ext cx="8991600" cy="4609465"/>
          </a:xfrm>
        </p:spPr>
        <p:txBody>
          <a:bodyPr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3000" b="1" dirty="0">
                <a:solidFill>
                  <a:schemeClr val="tx1"/>
                </a:solidFill>
                <a:effectLst/>
              </a:rPr>
              <a:t>根据元素的显示形式及具有的特点，网页中的元素主要可以分为三类：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block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块级元素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effectLst/>
                <a:sym typeface="+mn-ea"/>
              </a:rPr>
              <a:t>inline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行内元素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en-US" altLang="zh-CN" b="1" dirty="0">
                <a:solidFill>
                  <a:schemeClr val="accent6">
                    <a:lumMod val="10000"/>
                  </a:schemeClr>
                </a:solidFill>
                <a:effectLst/>
              </a:rPr>
              <a:t>inline-block</a:t>
            </a:r>
            <a:r>
              <a:rPr lang="zh-CN" altLang="en-US" b="1" dirty="0">
                <a:solidFill>
                  <a:schemeClr val="accent6">
                    <a:lumMod val="10000"/>
                  </a:schemeClr>
                </a:solidFill>
                <a:effectLst/>
              </a:rPr>
              <a:t>行内块级元素</a:t>
            </a: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endParaRPr lang="zh-CN" altLang="en-US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900" b="1" dirty="0">
              <a:solidFill>
                <a:srgbClr val="000000"/>
              </a:solidFill>
            </a:endParaRPr>
          </a:p>
        </p:txBody>
      </p:sp>
      <p:sp>
        <p:nvSpPr>
          <p:cNvPr id="20482" name="标题 403458"/>
          <p:cNvSpPr>
            <a:spLocks noGrp="1"/>
          </p:cNvSpPr>
          <p:nvPr>
            <p:ph type="title"/>
          </p:nvPr>
        </p:nvSpPr>
        <p:spPr>
          <a:xfrm>
            <a:off x="0" y="188913"/>
            <a:ext cx="8291513" cy="431800"/>
          </a:xfrm>
        </p:spPr>
        <p:txBody>
          <a:bodyPr wrap="square" lIns="91440" tIns="45720" rIns="91440" bIns="45720" anchor="ctr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4.3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元素类型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51905"/>
          <p:cNvSpPr>
            <a:spLocks noGrp="1"/>
          </p:cNvSpPr>
          <p:nvPr>
            <p:ph type="title"/>
          </p:nvPr>
        </p:nvSpPr>
        <p:spPr>
          <a:xfrm>
            <a:off x="0" y="66040"/>
            <a:ext cx="8229600" cy="64135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  <a:sym typeface="+mn-ea"/>
              </a:rPr>
              <a:t>4.3.1 block</a:t>
            </a:r>
            <a:r>
              <a:rPr lang="zh-CN" altLang="en-US" sz="3300" b="1" dirty="0">
                <a:solidFill>
                  <a:srgbClr val="003366"/>
                </a:solidFill>
                <a:effectLst/>
                <a:sym typeface="+mn-ea"/>
              </a:rPr>
              <a:t>块级元素</a:t>
            </a:r>
            <a:endParaRPr lang="zh-CN" altLang="en-US" sz="33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252931" name="文本占位符 252930"/>
          <p:cNvSpPr>
            <a:spLocks noGrp="1"/>
          </p:cNvSpPr>
          <p:nvPr/>
        </p:nvSpPr>
        <p:spPr>
          <a:xfrm>
            <a:off x="46355" y="829945"/>
            <a:ext cx="9128125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strike="noStrike" noProof="1" dirty="0"/>
              <a:t>块级元素具有以下特点</a:t>
            </a:r>
            <a:r>
              <a:rPr lang="zh-CN" altLang="en-US" sz="2900" b="1" dirty="0">
                <a:effectLst/>
                <a:sym typeface="+mn-ea"/>
              </a:rPr>
              <a:t>：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独占一行。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不设置宽度样式时，宽度自动撑满父元素宽度。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和相邻的块级元素依次垂直排列。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可以设定元素的宽度(width)</a:t>
            </a:r>
            <a:r>
              <a:rPr lang="zh-CN"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、</a:t>
            </a: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高度</a:t>
            </a:r>
            <a:r>
              <a:rPr lang="en-US"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(</a:t>
            </a: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height</a:t>
            </a:r>
            <a:r>
              <a:rPr lang="en-US"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)</a:t>
            </a: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以及</a:t>
            </a:r>
            <a:r>
              <a:rPr sz="2900" b="1" dirty="0">
                <a:solidFill>
                  <a:schemeClr val="accent6">
                    <a:lumMod val="10000"/>
                  </a:schemeClr>
                </a:solidFill>
                <a:effectLst/>
              </a:rPr>
              <a:t>四个方向的内、外边距。</a:t>
            </a:r>
            <a:endParaRPr sz="29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>
              <a:lnSpc>
                <a:spcPct val="12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ym typeface="+mn-ea"/>
              </a:rPr>
              <a:t>常见的块级元素有div、p、h1~h6、ul、ol、dt、dd以及section、header、footer、nav等元素。块级元素一般是其他元素的容器，其中</a:t>
            </a:r>
            <a:r>
              <a:rPr lang="en-US" altLang="zh-CN" sz="2900" b="1" dirty="0">
                <a:sym typeface="+mn-ea"/>
              </a:rPr>
              <a:t>div</a:t>
            </a:r>
            <a:r>
              <a:rPr lang="zh-CN" altLang="en-US" sz="2900" b="1" dirty="0">
                <a:sym typeface="+mn-ea"/>
              </a:rPr>
              <a:t>元素</a:t>
            </a:r>
            <a:r>
              <a:rPr lang="zh-CN" altLang="zh-CN" sz="2900" b="1" dirty="0">
                <a:sym typeface="+mn-ea"/>
              </a:rPr>
              <a:t>是最常用的块级容器。</a:t>
            </a:r>
            <a:endParaRPr lang="zh-CN" altLang="en-US" sz="2900" b="1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标题 268289"/>
          <p:cNvSpPr>
            <a:spLocks noGrp="1"/>
          </p:cNvSpPr>
          <p:nvPr>
            <p:ph type="title"/>
          </p:nvPr>
        </p:nvSpPr>
        <p:spPr>
          <a:xfrm>
            <a:off x="-317" y="131128"/>
            <a:ext cx="8713787" cy="719137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4.1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使用列表标签创建列表</a:t>
            </a:r>
            <a:endParaRPr lang="zh-CN" altLang="en-US" sz="36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68291" name="内容占位符 268290"/>
          <p:cNvSpPr>
            <a:spLocks noGrp="1"/>
          </p:cNvSpPr>
          <p:nvPr>
            <p:ph idx="1"/>
          </p:nvPr>
        </p:nvSpPr>
        <p:spPr>
          <a:xfrm>
            <a:off x="0" y="850265"/>
            <a:ext cx="9144000" cy="5603240"/>
          </a:xfrm>
        </p:spPr>
        <p:txBody>
          <a:bodyPr anchor="t"/>
          <a:p>
            <a:pPr marL="248285" indent="-24828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sz="2900" b="1" dirty="0"/>
              <a:t> </a:t>
            </a:r>
            <a:r>
              <a:rPr lang="zh-CN" altLang="en-US" sz="2900" b="1" dirty="0"/>
              <a:t>使用列表标签，可以使相关内容以一种整齐划一的方式排列显示，同时各个列表项可以起到提纲挈领的作用。</a:t>
            </a:r>
            <a:endParaRPr lang="zh-CN" altLang="en-US" sz="2900" b="1" dirty="0"/>
          </a:p>
          <a:p>
            <a:pPr marL="248285" indent="-248285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2900" b="1" dirty="0"/>
              <a:t> 按列表项排列方式的不同，可分成：</a:t>
            </a:r>
            <a:endParaRPr lang="zh-CN" altLang="en-US" sz="2900" b="1" dirty="0"/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rgbClr val="000000"/>
                </a:solidFill>
              </a:rPr>
              <a:t>有序列表</a:t>
            </a:r>
            <a:endParaRPr lang="zh-CN" altLang="en-US" b="1" dirty="0">
              <a:solidFill>
                <a:srgbClr val="000000"/>
              </a:solidFill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rgbClr val="000000"/>
                </a:solidFill>
              </a:rPr>
              <a:t>无序列表</a:t>
            </a:r>
            <a:endParaRPr lang="zh-CN" altLang="en-US" b="1" dirty="0">
              <a:solidFill>
                <a:srgbClr val="000000"/>
              </a:solidFill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rgbClr val="000000"/>
                </a:solidFill>
              </a:rPr>
              <a:t>嵌套列表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609600" indent="-609600"/>
            <a:endParaRPr lang="zh-CN" altLang="en-US" sz="36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71361"/>
          <p:cNvSpPr>
            <a:spLocks noGrp="1"/>
          </p:cNvSpPr>
          <p:nvPr>
            <p:ph type="title"/>
          </p:nvPr>
        </p:nvSpPr>
        <p:spPr>
          <a:xfrm>
            <a:off x="233680" y="5080"/>
            <a:ext cx="8374380" cy="520065"/>
          </a:xfrm>
        </p:spPr>
        <p:txBody>
          <a:bodyPr anchor="b"/>
          <a:p>
            <a:pPr algn="l"/>
            <a:r>
              <a:rPr lang="zh-CN" altLang="en-US" sz="3000" b="1" dirty="0">
                <a:solidFill>
                  <a:schemeClr val="tx1"/>
                </a:solidFill>
                <a:effectLst/>
              </a:rPr>
              <a:t>块级元素示例：</a:t>
            </a:r>
            <a:endParaRPr lang="zh-CN" altLang="en-US" sz="3000" b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70205" y="525145"/>
          <a:ext cx="5251450" cy="633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191125" imgH="6600825" progId="Paint.Picture">
                  <p:embed/>
                </p:oleObj>
              </mc:Choice>
              <mc:Fallback>
                <p:oleObj name="" r:id="rId1" imgW="5191125" imgH="66008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205" y="525145"/>
                        <a:ext cx="5251450" cy="633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1077595"/>
            <a:ext cx="3968115" cy="3930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51905"/>
          <p:cNvSpPr>
            <a:spLocks noGrp="1"/>
          </p:cNvSpPr>
          <p:nvPr>
            <p:ph type="title"/>
          </p:nvPr>
        </p:nvSpPr>
        <p:spPr>
          <a:xfrm>
            <a:off x="0" y="66040"/>
            <a:ext cx="8229600" cy="641350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  <a:sym typeface="+mn-ea"/>
              </a:rPr>
              <a:t>4.3.2 inline</a:t>
            </a:r>
            <a:r>
              <a:rPr lang="zh-CN" altLang="zh-CN" sz="3600" b="1" dirty="0">
                <a:solidFill>
                  <a:srgbClr val="003366"/>
                </a:solidFill>
                <a:effectLst/>
                <a:sym typeface="+mn-ea"/>
              </a:rPr>
              <a:t>行内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元素</a:t>
            </a:r>
            <a:endParaRPr lang="zh-CN" altLang="en-US" sz="36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252931" name="文本占位符 252930"/>
          <p:cNvSpPr>
            <a:spLocks noGrp="1"/>
          </p:cNvSpPr>
          <p:nvPr/>
        </p:nvSpPr>
        <p:spPr>
          <a:xfrm>
            <a:off x="8255" y="707390"/>
            <a:ext cx="9128125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strike="noStrike" noProof="1" dirty="0"/>
              <a:t>行内元素也称为内联元素或内嵌元素。行内元素具有以下特点</a:t>
            </a:r>
            <a:r>
              <a:rPr lang="zh-CN" altLang="en-US" sz="2900" b="1" dirty="0">
                <a:effectLst/>
                <a:sym typeface="+mn-ea"/>
              </a:rPr>
              <a:t>：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行内元素不会独占一行，相邻的行内元素会从左往右依次排列在同一行里，直到一行排不下才会换行。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不可以设置宽度(width)和高度(height)。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可以设置四个方向的内边距以及左、右方向的外边距，但不可以设置上、下方向的外边距。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行内元素的高度由元素高度决定，宽度由内容的长度控制，即宽、高由内容撑开。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ym typeface="+mn-ea"/>
              </a:rPr>
              <a:t>行内元素内一般不可以包含块级元素。常见的行内元素有span、a、em 、strong等元素。</a:t>
            </a:r>
            <a:endParaRPr lang="zh-CN" altLang="en-US" sz="2900" b="1" strike="noStrike" noProof="1">
              <a:solidFill>
                <a:schemeClr val="tx2"/>
              </a:solidFill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4516120" y="1215390"/>
            <a:ext cx="4396105" cy="61150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</a:rPr>
              <a:t>源代码中</a:t>
            </a:r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行内元素</a:t>
            </a:r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</a:rPr>
              <a:t>换行显示时，两元素之间会被解析成空格。</a:t>
            </a:r>
            <a:endParaRPr lang="zh-CN" altLang="en-US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对象 5"/>
          <p:cNvGraphicFramePr/>
          <p:nvPr/>
        </p:nvGraphicFramePr>
        <p:xfrm>
          <a:off x="59690" y="525145"/>
          <a:ext cx="9025890" cy="6294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0382250" imgH="7696200" progId="Paint.Picture">
                  <p:embed/>
                </p:oleObj>
              </mc:Choice>
              <mc:Fallback>
                <p:oleObj name="" r:id="rId1" imgW="10382250" imgH="76962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690" y="525145"/>
                        <a:ext cx="9025890" cy="6294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标题 271361"/>
          <p:cNvSpPr>
            <a:spLocks noGrp="1"/>
          </p:cNvSpPr>
          <p:nvPr>
            <p:ph type="title"/>
          </p:nvPr>
        </p:nvSpPr>
        <p:spPr>
          <a:xfrm>
            <a:off x="59690" y="5080"/>
            <a:ext cx="8548370" cy="520065"/>
          </a:xfrm>
        </p:spPr>
        <p:txBody>
          <a:bodyPr anchor="b"/>
          <a:p>
            <a:pPr algn="l"/>
            <a:r>
              <a:rPr lang="zh-CN" altLang="en-US" sz="3000" b="1" dirty="0">
                <a:ln/>
                <a:solidFill>
                  <a:schemeClr val="tx1"/>
                </a:solidFill>
                <a:effectLst/>
              </a:rPr>
              <a:t>行内元素示例</a:t>
            </a:r>
            <a:r>
              <a:rPr lang="en-US" altLang="zh-CN" sz="3000" b="1" dirty="0">
                <a:ln/>
                <a:solidFill>
                  <a:schemeClr val="tx1"/>
                </a:solidFill>
                <a:effectLst/>
              </a:rPr>
              <a:t>:</a:t>
            </a:r>
            <a:endParaRPr lang="en-US" altLang="zh-CN" sz="3000" b="1" dirty="0">
              <a:ln/>
              <a:solidFill>
                <a:schemeClr val="tx1"/>
              </a:solidFill>
              <a:effectLst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45" y="0"/>
            <a:ext cx="5156835" cy="301244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251905"/>
          <p:cNvSpPr>
            <a:spLocks noGrp="1"/>
          </p:cNvSpPr>
          <p:nvPr>
            <p:ph type="title"/>
          </p:nvPr>
        </p:nvSpPr>
        <p:spPr>
          <a:xfrm>
            <a:off x="0" y="66040"/>
            <a:ext cx="8229600" cy="641350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  <a:sym typeface="+mn-ea"/>
              </a:rPr>
              <a:t>3. inline-block</a:t>
            </a:r>
            <a:r>
              <a:rPr lang="zh-CN" altLang="zh-CN" sz="3600" b="1" dirty="0">
                <a:solidFill>
                  <a:srgbClr val="003366"/>
                </a:solidFill>
                <a:effectLst/>
                <a:sym typeface="+mn-ea"/>
              </a:rPr>
              <a:t>行内块级</a:t>
            </a:r>
            <a:r>
              <a:rPr lang="zh-CN" altLang="en-US" sz="3600" b="1" dirty="0">
                <a:solidFill>
                  <a:srgbClr val="003366"/>
                </a:solidFill>
                <a:effectLst/>
                <a:sym typeface="+mn-ea"/>
              </a:rPr>
              <a:t>元素</a:t>
            </a:r>
            <a:endParaRPr lang="zh-CN" altLang="en-US" sz="3600" b="1" dirty="0">
              <a:solidFill>
                <a:srgbClr val="003366"/>
              </a:solidFill>
              <a:effectLst/>
              <a:sym typeface="+mn-ea"/>
            </a:endParaRPr>
          </a:p>
        </p:txBody>
      </p:sp>
      <p:sp>
        <p:nvSpPr>
          <p:cNvPr id="252931" name="文本占位符 252930"/>
          <p:cNvSpPr>
            <a:spLocks noGrp="1"/>
          </p:cNvSpPr>
          <p:nvPr/>
        </p:nvSpPr>
        <p:spPr>
          <a:xfrm>
            <a:off x="8255" y="707390"/>
            <a:ext cx="9128125" cy="4724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strike="noStrike" noProof="1" dirty="0"/>
              <a:t>行内块元素可看成是块元素block和内嵌元素inline的结合体，它同时具有block和inline的一些特性。行内元素具有以下特点</a:t>
            </a:r>
            <a:r>
              <a:rPr lang="zh-CN" altLang="en-US" sz="2900" b="1" dirty="0">
                <a:effectLst/>
                <a:sym typeface="+mn-ea"/>
              </a:rPr>
              <a:t>：</a:t>
            </a:r>
            <a:endParaRPr lang="zh-CN" altLang="en-US" sz="2900" b="1" dirty="0">
              <a:solidFill>
                <a:schemeClr val="tx1"/>
              </a:solidFill>
              <a:effectLst/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和相邻的行内元素以及行内块元素从左往向依次排列在同一行，直到一行排不下才会换行。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可以设置宽度(width)和高度(height）。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 lvl="1"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sz="2700" b="1" dirty="0">
                <a:solidFill>
                  <a:schemeClr val="accent6">
                    <a:lumMod val="10000"/>
                  </a:schemeClr>
                </a:solidFill>
                <a:effectLst/>
              </a:rPr>
              <a:t>可以设置四个方向的内、外边距。</a:t>
            </a:r>
            <a:endParaRPr sz="2700" b="1" dirty="0">
              <a:solidFill>
                <a:schemeClr val="accent6">
                  <a:lumMod val="10000"/>
                </a:schemeClr>
              </a:solidFill>
              <a:effectLst/>
            </a:endParaRPr>
          </a:p>
          <a:p>
            <a:pPr>
              <a:lnSpc>
                <a:spcPct val="126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ym typeface="+mn-ea"/>
              </a:rPr>
              <a:t>常见的行内块元素有img和input。</a:t>
            </a:r>
            <a:r>
              <a:rPr lang="zh-CN" altLang="en-US" sz="2900" b="1" dirty="0">
                <a:solidFill>
                  <a:srgbClr val="FF0000"/>
                </a:solidFill>
                <a:sym typeface="+mn-ea"/>
              </a:rPr>
              <a:t>注：img在规范中为行内元素，但在表现行为上却是行内块元素</a:t>
            </a:r>
            <a:r>
              <a:rPr lang="zh-CN" altLang="en-US" sz="2900" b="1" dirty="0">
                <a:sym typeface="+mn-ea"/>
              </a:rPr>
              <a:t>。</a:t>
            </a:r>
            <a:endParaRPr lang="zh-CN" altLang="en-US" sz="2900" b="1" dirty="0">
              <a:sym typeface="+mn-ea"/>
            </a:endParaRPr>
          </a:p>
        </p:txBody>
      </p:sp>
      <p:sp>
        <p:nvSpPr>
          <p:cNvPr id="2" name="椭圆形标注 1"/>
          <p:cNvSpPr/>
          <p:nvPr/>
        </p:nvSpPr>
        <p:spPr>
          <a:xfrm>
            <a:off x="7126605" y="3002280"/>
            <a:ext cx="2009775" cy="1480185"/>
          </a:xfrm>
          <a:prstGeom prst="wedgeEllipseCallout">
            <a:avLst>
              <a:gd name="adj1" fmla="val -50550"/>
              <a:gd name="adj2" fmla="val -400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</a:rPr>
              <a:t>源代码中</a:t>
            </a:r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行内块级元素</a:t>
            </a:r>
            <a:r>
              <a:rPr lang="zh-CN" altLang="en-US" sz="1600" b="1">
                <a:solidFill>
                  <a:schemeClr val="accent6">
                    <a:lumMod val="10000"/>
                  </a:schemeClr>
                </a:solidFill>
              </a:rPr>
              <a:t>换行显示时，两元素之间会被解析成空格。</a:t>
            </a:r>
            <a:endParaRPr lang="zh-CN" altLang="en-US" sz="1600" b="1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71361"/>
          <p:cNvSpPr>
            <a:spLocks noGrp="1"/>
          </p:cNvSpPr>
          <p:nvPr>
            <p:ph type="title"/>
          </p:nvPr>
        </p:nvSpPr>
        <p:spPr>
          <a:xfrm>
            <a:off x="378460" y="5080"/>
            <a:ext cx="8229600" cy="520065"/>
          </a:xfrm>
        </p:spPr>
        <p:txBody>
          <a:bodyPr anchor="b"/>
          <a:p>
            <a:r>
              <a:rPr lang="zh-CN" altLang="en-US" sz="3300" b="1" dirty="0">
                <a:effectLst/>
              </a:rPr>
              <a:t>行内块级元素示例</a:t>
            </a:r>
            <a:endParaRPr lang="zh-CN" altLang="en-US" sz="3300" b="1" dirty="0">
              <a:effectLst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95580" y="443865"/>
          <a:ext cx="7668260" cy="641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924800" imgH="6581775" progId="Paint.Picture">
                  <p:embed/>
                </p:oleObj>
              </mc:Choice>
              <mc:Fallback>
                <p:oleObj name="" r:id="rId1" imgW="7924800" imgH="65817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580" y="443865"/>
                        <a:ext cx="7668260" cy="641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718685" y="1247775"/>
          <a:ext cx="4268470" cy="366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6715125" imgH="5543550" progId="Paint.Picture">
                  <p:embed/>
                </p:oleObj>
              </mc:Choice>
              <mc:Fallback>
                <p:oleObj name="" r:id="rId3" imgW="6715125" imgH="55435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8685" y="1247775"/>
                        <a:ext cx="4268470" cy="366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70337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10870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4.1.1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有序列表</a:t>
            </a:r>
            <a:endParaRPr lang="en-US" altLang="zh-CN" sz="3300" b="1">
              <a:solidFill>
                <a:srgbClr val="003366"/>
              </a:solidFill>
              <a:effectLst/>
            </a:endParaRPr>
          </a:p>
        </p:txBody>
      </p:sp>
      <p:sp>
        <p:nvSpPr>
          <p:cNvPr id="266243" name="文本占位符 266242"/>
          <p:cNvSpPr>
            <a:spLocks noGrp="1"/>
          </p:cNvSpPr>
          <p:nvPr>
            <p:ph idx="1"/>
          </p:nvPr>
        </p:nvSpPr>
        <p:spPr>
          <a:xfrm>
            <a:off x="0" y="548005"/>
            <a:ext cx="9170670" cy="4953635"/>
          </a:xfrm>
        </p:spPr>
        <p:txBody>
          <a:bodyPr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strike="noStrike" noProof="1" dirty="0"/>
              <a:t> </a:t>
            </a:r>
            <a:r>
              <a:rPr lang="zh-CN" altLang="en-US" sz="2800" b="1" strike="noStrike" noProof="1" dirty="0"/>
              <a:t>有序列表，就是</a:t>
            </a: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以数字或字母等可以</a:t>
            </a:r>
            <a:r>
              <a:rPr lang="zh-CN" altLang="en-US" sz="2800" b="1" dirty="0">
                <a:solidFill>
                  <a:srgbClr val="FF0000"/>
                </a:solidFill>
                <a:effectLst/>
                <a:sym typeface="+mn-ea"/>
              </a:rPr>
              <a:t>表示</a:t>
            </a:r>
            <a:endParaRPr lang="zh-CN" altLang="en-US" sz="2800" b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FF0000"/>
                </a:solidFill>
                <a:effectLst/>
                <a:sym typeface="+mn-ea"/>
              </a:rPr>
              <a:t>  顺序</a:t>
            </a: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的符号为项目前导符来</a:t>
            </a:r>
            <a:r>
              <a:rPr lang="zh-CN" altLang="en-US" sz="2800" b="1" dirty="0">
                <a:effectLst/>
                <a:sym typeface="+mn-ea"/>
              </a:rPr>
              <a:t>排列各个列表</a:t>
            </a:r>
            <a:endParaRPr lang="zh-CN" altLang="en-US" sz="2800" b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  </a:t>
            </a:r>
            <a:r>
              <a:rPr lang="zh-CN" altLang="en-US" sz="2800" b="1" dirty="0">
                <a:effectLst/>
                <a:sym typeface="+mn-ea"/>
              </a:rPr>
              <a:t>项</a:t>
            </a: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的列表，通常各个列表项之间有</a:t>
            </a:r>
            <a:r>
              <a:rPr lang="zh-CN" altLang="en-US" sz="2800" b="1" dirty="0">
                <a:effectLst/>
                <a:sym typeface="+mn-ea"/>
              </a:rPr>
              <a:t>先后的</a:t>
            </a:r>
            <a:endParaRPr lang="zh-CN" altLang="en-US" sz="2800" b="1" dirty="0">
              <a:effectLst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  </a:t>
            </a:r>
            <a:r>
              <a:rPr lang="zh-CN" altLang="en-US" sz="2800" b="1" dirty="0">
                <a:effectLst/>
                <a:sym typeface="+mn-ea"/>
              </a:rPr>
              <a:t>顺序之分。</a:t>
            </a: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如右图所示：</a:t>
            </a:r>
            <a:endParaRPr lang="zh-CN" altLang="en-US" sz="2800" b="1" strike="noStrike" noProof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b="1" strike="noStrike" noProof="1" dirty="0"/>
              <a:t> 基本语法</a:t>
            </a:r>
            <a:endParaRPr lang="zh-CN" altLang="en-US" sz="2800" b="1" strike="noStrike" noProof="1" dirty="0"/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 err="1">
                <a:solidFill>
                  <a:srgbClr val="FF0000"/>
                </a:solidFill>
                <a:sym typeface="+mn-ea"/>
              </a:rPr>
              <a:t>&lt;ol</a:t>
            </a:r>
            <a:r>
              <a:rPr lang="en-US" altLang="zh-CN" sz="2600" b="1">
                <a:solidFill>
                  <a:srgbClr val="FF0000"/>
                </a:solidFill>
                <a:sym typeface="+mn-ea"/>
              </a:rPr>
              <a:t>&gt;</a:t>
            </a:r>
            <a:endParaRPr lang="en-US" altLang="zh-CN" sz="2600" b="1">
              <a:solidFill>
                <a:srgbClr val="FF0000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  <a:sym typeface="+mn-ea"/>
              </a:rPr>
              <a:t>     </a:t>
            </a:r>
            <a:r>
              <a:rPr lang="en-US" altLang="zh-CN" sz="2600" b="1" err="1">
                <a:solidFill>
                  <a:srgbClr val="0000FF"/>
                </a:solidFill>
                <a:sym typeface="+mn-ea"/>
              </a:rPr>
              <a:t>&lt;li</a:t>
            </a:r>
            <a:r>
              <a:rPr lang="en-US" altLang="zh-CN" sz="2600" b="1">
                <a:solidFill>
                  <a:srgbClr val="0000FF"/>
                </a:solidFill>
                <a:sym typeface="+mn-ea"/>
              </a:rPr>
              <a:t>&gt;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项目一</a:t>
            </a:r>
            <a:r>
              <a:rPr lang="en-US" altLang="zh-CN" sz="2600" b="1" err="1">
                <a:solidFill>
                  <a:srgbClr val="0000FF"/>
                </a:solidFill>
                <a:sym typeface="+mn-ea"/>
              </a:rPr>
              <a:t>&lt;/li</a:t>
            </a:r>
            <a:r>
              <a:rPr lang="en-US" altLang="zh-CN" sz="2600" b="1">
                <a:solidFill>
                  <a:srgbClr val="0000FF"/>
                </a:solidFill>
                <a:sym typeface="+mn-ea"/>
              </a:rPr>
              <a:t>&gt;</a:t>
            </a:r>
            <a:endParaRPr lang="en-US" altLang="zh-CN" sz="2600" b="1">
              <a:solidFill>
                <a:srgbClr val="0000FF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  <a:sym typeface="+mn-ea"/>
              </a:rPr>
              <a:t>     </a:t>
            </a:r>
            <a:r>
              <a:rPr lang="en-US" altLang="zh-CN" sz="2600" b="1" err="1">
                <a:solidFill>
                  <a:srgbClr val="0000FF"/>
                </a:solidFill>
                <a:sym typeface="+mn-ea"/>
              </a:rPr>
              <a:t>&lt;li</a:t>
            </a:r>
            <a:r>
              <a:rPr lang="en-US" altLang="zh-CN" sz="2600" b="1">
                <a:solidFill>
                  <a:srgbClr val="0000FF"/>
                </a:solidFill>
                <a:sym typeface="+mn-ea"/>
              </a:rPr>
              <a:t>&gt;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项目二</a:t>
            </a:r>
            <a:r>
              <a:rPr lang="en-US" altLang="zh-CN" sz="2600" b="1" err="1">
                <a:solidFill>
                  <a:srgbClr val="0000FF"/>
                </a:solidFill>
                <a:sym typeface="+mn-ea"/>
              </a:rPr>
              <a:t>&lt;/li</a:t>
            </a:r>
            <a:r>
              <a:rPr lang="en-US" altLang="zh-CN" sz="2600" b="1">
                <a:solidFill>
                  <a:srgbClr val="0000FF"/>
                </a:solidFill>
                <a:sym typeface="+mn-ea"/>
              </a:rPr>
              <a:t>&gt;</a:t>
            </a:r>
            <a:endParaRPr lang="en-US" altLang="zh-CN" sz="2600" b="1">
              <a:solidFill>
                <a:srgbClr val="0000FF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  <a:sym typeface="+mn-ea"/>
              </a:rPr>
              <a:t>     </a:t>
            </a:r>
            <a:r>
              <a:rPr lang="en-US" altLang="zh-CN" sz="2600" b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……</a:t>
            </a:r>
            <a:endParaRPr lang="en-US" altLang="zh-CN" sz="2600" b="1">
              <a:solidFill>
                <a:srgbClr val="000000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600" b="1" err="1">
                <a:solidFill>
                  <a:srgbClr val="FF0000"/>
                </a:solidFill>
                <a:sym typeface="+mn-ea"/>
              </a:rPr>
              <a:t>&lt;/ol</a:t>
            </a:r>
            <a:r>
              <a:rPr lang="en-US" altLang="zh-CN" sz="2600" b="1">
                <a:solidFill>
                  <a:srgbClr val="FF0000"/>
                </a:solidFill>
                <a:sym typeface="+mn-ea"/>
              </a:rPr>
              <a:t>&gt;</a:t>
            </a:r>
            <a:endParaRPr lang="zh-CN" altLang="en-US" b="1" strike="noStrike" noProof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b="1" strike="noStrike" noProof="1" dirty="0"/>
              <a:t>语法解释</a:t>
            </a:r>
            <a:endParaRPr lang="zh-CN" altLang="en-US" sz="2800" b="1" strike="noStrike" noProof="1" dirty="0"/>
          </a:p>
          <a:p>
            <a:pPr marL="609600" indent="0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None/>
            </a:pPr>
            <a:r>
              <a:rPr lang="zh-CN" altLang="en-US" sz="2600" b="1" strike="noStrike" noProof="1" err="1">
                <a:solidFill>
                  <a:srgbClr val="000000"/>
                </a:solidFill>
              </a:rPr>
              <a:t>使用</a:t>
            </a:r>
            <a:r>
              <a:rPr lang="en-US" altLang="zh-CN" sz="2600" b="1" strike="noStrike" noProof="1" err="1">
                <a:solidFill>
                  <a:srgbClr val="000000"/>
                </a:solidFill>
              </a:rPr>
              <a:t>&lt;ol&gt;</a:t>
            </a:r>
            <a:r>
              <a:rPr lang="zh-CN" altLang="en-US" sz="2600" b="1" strike="noStrike" noProof="1" err="1">
                <a:solidFill>
                  <a:srgbClr val="000000"/>
                </a:solidFill>
              </a:rPr>
              <a:t>声明有序列表，每个列表项使用一个</a:t>
            </a:r>
            <a:r>
              <a:rPr lang="en-US" altLang="zh-CN" sz="2600" b="1" strike="noStrike" noProof="1" err="1">
                <a:solidFill>
                  <a:srgbClr val="000000"/>
                </a:solidFill>
              </a:rPr>
              <a:t>&lt;li&gt;</a:t>
            </a:r>
            <a:r>
              <a:rPr lang="zh-CN" altLang="zh-CN" sz="2600" b="1" strike="noStrike" noProof="1" err="1">
                <a:solidFill>
                  <a:srgbClr val="000000"/>
                </a:solidFill>
              </a:rPr>
              <a:t>标签对创建。列表项前面的序号默认为阿拉伯数字。</a:t>
            </a:r>
            <a:endParaRPr lang="en-US" altLang="zh-CN" sz="3000" b="1" strike="noStrike" noProof="1" err="1">
              <a:solidFill>
                <a:srgbClr val="000000"/>
              </a:solidFill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7400290" y="742315"/>
          <a:ext cx="1524635" cy="116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85825" imgH="533400" progId="Paint.Picture">
                  <p:embed/>
                </p:oleObj>
              </mc:Choice>
              <mc:Fallback>
                <p:oleObj name="" r:id="rId1" imgW="885825" imgH="5334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00290" y="742315"/>
                        <a:ext cx="1524635" cy="1163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对象 8"/>
          <p:cNvGraphicFramePr/>
          <p:nvPr/>
        </p:nvGraphicFramePr>
        <p:xfrm>
          <a:off x="97155" y="816610"/>
          <a:ext cx="5038725" cy="565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3562350" imgH="3362325" progId="Paint.Picture">
                  <p:embed/>
                </p:oleObj>
              </mc:Choice>
              <mc:Fallback>
                <p:oleObj name="" r:id="rId1" imgW="3562350" imgH="336232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" y="816610"/>
                        <a:ext cx="5038725" cy="565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1362" name="标题 271361"/>
          <p:cNvSpPr>
            <a:spLocks noGrp="1"/>
          </p:cNvSpPr>
          <p:nvPr>
            <p:ph type="title"/>
          </p:nvPr>
        </p:nvSpPr>
        <p:spPr>
          <a:xfrm>
            <a:off x="97155" y="137160"/>
            <a:ext cx="8506460" cy="511175"/>
          </a:xfrm>
          <a:noFill/>
        </p:spPr>
        <p:txBody>
          <a:bodyPr anchor="b">
            <a:scene3d>
              <a:camera prst="orthographicFront"/>
              <a:lightRig rig="threePt" dir="t"/>
            </a:scene3d>
          </a:bodyPr>
          <a:p>
            <a:pPr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有序列表标签示例：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0375" y="3853815"/>
            <a:ext cx="3853815" cy="18923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820" y="73025"/>
            <a:ext cx="4107180" cy="224536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占位符 272385"/>
          <p:cNvSpPr>
            <a:spLocks noGrp="1"/>
          </p:cNvSpPr>
          <p:nvPr>
            <p:ph type="body" sz="half" idx="1"/>
          </p:nvPr>
        </p:nvSpPr>
        <p:spPr>
          <a:xfrm>
            <a:off x="0" y="235585"/>
            <a:ext cx="9144000" cy="692150"/>
          </a:xfrm>
        </p:spPr>
        <p:txBody>
          <a:bodyPr anchor="t"/>
          <a:p>
            <a:pPr marL="609600" indent="-609600">
              <a:buClr>
                <a:srgbClr val="FF0000"/>
              </a:buClr>
            </a:pPr>
            <a:r>
              <a:rPr lang="zh-CN" altLang="en-US" b="1" dirty="0"/>
              <a:t>常用属性</a:t>
            </a:r>
            <a:endParaRPr lang="zh-CN" altLang="en-US" b="1" dirty="0"/>
          </a:p>
          <a:p>
            <a:pPr marL="990600" lvl="1" indent="-533400">
              <a:buClr>
                <a:srgbClr val="FFFFCC"/>
              </a:buClr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列表项前面的编号我们称为前导符，默认情况下，前导符是从</a:t>
            </a:r>
            <a:r>
              <a:rPr lang="en-US" altLang="zh-CN" sz="2400" b="1">
                <a:solidFill>
                  <a:srgbClr val="000000"/>
                </a:solidFill>
              </a:rPr>
              <a:t>1</a:t>
            </a:r>
            <a:endParaRPr lang="en-US" altLang="zh-CN" sz="2400" b="1">
              <a:solidFill>
                <a:srgbClr val="000000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开始的阿拉伯数字。前导符可通过有序列表的</a:t>
            </a:r>
            <a:r>
              <a:rPr lang="en-US" altLang="zh-CN" sz="2400" b="1">
                <a:solidFill>
                  <a:srgbClr val="000000"/>
                </a:solidFill>
              </a:rPr>
              <a:t>type</a:t>
            </a:r>
            <a:r>
              <a:rPr lang="zh-CN" altLang="zh-CN" sz="2400" b="1">
                <a:solidFill>
                  <a:srgbClr val="000000"/>
                </a:solidFill>
              </a:rPr>
              <a:t>属性来修改。</a:t>
            </a:r>
            <a:endParaRPr lang="zh-CN" altLang="zh-CN" sz="2400" b="1">
              <a:solidFill>
                <a:srgbClr val="000000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type</a:t>
            </a:r>
            <a:r>
              <a:rPr lang="zh-CN" altLang="zh-CN" sz="2400" b="1">
                <a:solidFill>
                  <a:srgbClr val="000000"/>
                </a:solidFill>
              </a:rPr>
              <a:t>属性的取值如下表所示：</a:t>
            </a:r>
            <a:endParaRPr lang="zh-CN" altLang="zh-CN" sz="2400" b="1">
              <a:solidFill>
                <a:srgbClr val="000000"/>
              </a:solidFill>
            </a:endParaRPr>
          </a:p>
          <a:p>
            <a:pPr marL="609600" indent="-609600">
              <a:buClr>
                <a:srgbClr val="FFFFCC"/>
              </a:buClr>
            </a:pPr>
            <a:endParaRPr lang="zh-CN" altLang="en-US" sz="2800" b="1">
              <a:solidFill>
                <a:srgbClr val="F3F9A5"/>
              </a:solidFill>
            </a:endParaRPr>
          </a:p>
        </p:txBody>
      </p:sp>
      <p:graphicFrame>
        <p:nvGraphicFramePr>
          <p:cNvPr id="272427" name="内容占位符 272426"/>
          <p:cNvGraphicFramePr/>
          <p:nvPr>
            <p:ph sz="half" idx="2"/>
          </p:nvPr>
        </p:nvGraphicFramePr>
        <p:xfrm>
          <a:off x="791845" y="2520633"/>
          <a:ext cx="9144000" cy="3193415"/>
        </p:xfrm>
        <a:graphic>
          <a:graphicData uri="http://schemas.openxmlformats.org/drawingml/2006/table">
            <a:tbl>
              <a:tblPr/>
              <a:tblGrid>
                <a:gridCol w="1116013"/>
                <a:gridCol w="885825"/>
                <a:gridCol w="5557837"/>
              </a:tblGrid>
              <a:tr h="47244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500" b="1" dirty="0">
                          <a:solidFill>
                            <a:srgbClr val="000000"/>
                          </a:solidFill>
                        </a:rPr>
                        <a:t>属 性</a:t>
                      </a:r>
                      <a:endParaRPr lang="zh-CN" altLang="en-US" sz="25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500" b="1" dirty="0">
                          <a:solidFill>
                            <a:srgbClr val="000000"/>
                          </a:solidFill>
                        </a:rPr>
                        <a:t>属性值</a:t>
                      </a:r>
                      <a:endParaRPr lang="zh-CN" altLang="en-US" sz="2500" b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0075">
                <a:tc rowSpan="5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en-US" altLang="zh-CN" sz="2500" b="1"/>
                    </a:p>
                    <a:p>
                      <a:pPr marL="0" lvl="0" indent="0">
                        <a:buNone/>
                      </a:pPr>
                      <a:endParaRPr lang="en-US" altLang="zh-CN" sz="2500" b="1"/>
                    </a:p>
                    <a:p>
                      <a:pPr marL="0" lvl="0" indent="0">
                        <a:buNone/>
                      </a:pPr>
                      <a:r>
                        <a:rPr lang="en-US" altLang="zh-CN" sz="2500" b="1"/>
                        <a:t>type</a:t>
                      </a:r>
                      <a:endParaRPr lang="zh-CN" altLang="en-US" sz="25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chemeClr val="tx2"/>
                          </a:solidFill>
                        </a:rPr>
                        <a:t>1</a:t>
                      </a:r>
                      <a:endParaRPr lang="zh-CN" altLang="en-US" sz="25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500" b="1" dirty="0"/>
                        <a:t>前导符为数字</a:t>
                      </a:r>
                      <a:r>
                        <a:rPr lang="en-US" altLang="zh-CN" sz="2500" b="1" dirty="0"/>
                        <a:t>1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 dirty="0"/>
                        <a:t>2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/>
                        <a:t>3</a:t>
                      </a:r>
                      <a:r>
                        <a:rPr lang="en-US" altLang="zh-CN" sz="2500" b="1">
                          <a:latin typeface="Arial" panose="020B0604020202020204" pitchFamily="34" charset="0"/>
                        </a:rPr>
                        <a:t>…</a:t>
                      </a:r>
                      <a:r>
                        <a:rPr lang="zh-CN" altLang="en-US" sz="2500" b="1" dirty="0"/>
                        <a:t>，默认值</a:t>
                      </a:r>
                      <a:endParaRPr lang="zh-CN" altLang="en-US" sz="25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900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sz="25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500" b="1" dirty="0"/>
                        <a:t>前导符为小写字母</a:t>
                      </a:r>
                      <a:r>
                        <a:rPr lang="en-US" altLang="zh-CN" sz="2500" b="1" dirty="0"/>
                        <a:t>a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 dirty="0"/>
                        <a:t>b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/>
                        <a:t>c</a:t>
                      </a:r>
                      <a:r>
                        <a:rPr lang="en-US" altLang="zh-CN" sz="2500" b="1">
                          <a:latin typeface="Arial" panose="020B0604020202020204" pitchFamily="34" charset="0"/>
                        </a:rPr>
                        <a:t>…</a:t>
                      </a:r>
                      <a:endParaRPr lang="zh-CN" altLang="en-US" sz="25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chemeClr val="tx2"/>
                          </a:solidFill>
                        </a:rPr>
                        <a:t>A</a:t>
                      </a:r>
                      <a:endParaRPr lang="zh-CN" altLang="en-US" sz="25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500" b="1" dirty="0"/>
                        <a:t>前导符为大写字母</a:t>
                      </a:r>
                      <a:r>
                        <a:rPr lang="en-US" altLang="zh-CN" sz="2500" b="1" dirty="0"/>
                        <a:t>A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 dirty="0"/>
                        <a:t>B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/>
                        <a:t>C</a:t>
                      </a:r>
                      <a:r>
                        <a:rPr lang="en-US" altLang="zh-CN" sz="2500" b="1">
                          <a:latin typeface="Arial" panose="020B0604020202020204" pitchFamily="34" charset="0"/>
                        </a:rPr>
                        <a:t>…</a:t>
                      </a:r>
                      <a:endParaRPr lang="zh-CN" altLang="en-US" sz="25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2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chemeClr val="tx2"/>
                          </a:solidFill>
                        </a:rPr>
                        <a:t>i</a:t>
                      </a:r>
                      <a:endParaRPr lang="zh-CN" altLang="en-US" sz="25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500" b="1" dirty="0"/>
                        <a:t>前导符为小写罗马数字</a:t>
                      </a:r>
                      <a:r>
                        <a:rPr lang="en-US" altLang="zh-CN" sz="2500" b="1" dirty="0"/>
                        <a:t>i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 dirty="0"/>
                        <a:t>ii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/>
                        <a:t>iii</a:t>
                      </a:r>
                      <a:r>
                        <a:rPr lang="en-US" altLang="zh-CN" sz="2500" b="1">
                          <a:latin typeface="Arial" panose="020B0604020202020204" pitchFamily="34" charset="0"/>
                        </a:rPr>
                        <a:t>…</a:t>
                      </a:r>
                      <a:endParaRPr lang="zh-CN" altLang="en-US" sz="25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 vMerge="1"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500" b="1">
                          <a:solidFill>
                            <a:schemeClr val="tx2"/>
                          </a:solidFill>
                        </a:rPr>
                        <a:t>I</a:t>
                      </a:r>
                      <a:endParaRPr lang="zh-CN" altLang="en-US" sz="2500" b="1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500" b="1" dirty="0"/>
                        <a:t>前导符为大写罗马数字</a:t>
                      </a:r>
                      <a:r>
                        <a:rPr lang="en-US" altLang="zh-CN" sz="2500" b="1" dirty="0"/>
                        <a:t>I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 dirty="0"/>
                        <a:t>Ⅱ</a:t>
                      </a:r>
                      <a:r>
                        <a:rPr lang="zh-CN" altLang="en-US" sz="2500" b="1" dirty="0"/>
                        <a:t>、</a:t>
                      </a:r>
                      <a:r>
                        <a:rPr lang="en-US" altLang="zh-CN" sz="2500" b="1"/>
                        <a:t>Ⅲ</a:t>
                      </a:r>
                      <a:r>
                        <a:rPr lang="en-US" altLang="zh-CN" sz="2500" b="1">
                          <a:latin typeface="Arial" panose="020B0604020202020204" pitchFamily="34" charset="0"/>
                        </a:rPr>
                        <a:t>…</a:t>
                      </a:r>
                      <a:endParaRPr lang="zh-CN" altLang="en-US" sz="25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0" y="543560"/>
          <a:ext cx="5026025" cy="629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086225" imgH="6124575" progId="Paint.Picture">
                  <p:embed/>
                </p:oleObj>
              </mc:Choice>
              <mc:Fallback>
                <p:oleObj name="" r:id="rId2" imgW="4086225" imgH="61245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543560"/>
                        <a:ext cx="5026025" cy="6290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0" name="标题 27340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2925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有序列表前导符设置示例：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6230" y="3810000"/>
            <a:ext cx="2211070" cy="24066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16230" y="2372360"/>
            <a:ext cx="647700" cy="24066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16865" y="5187315"/>
            <a:ext cx="2210435" cy="24892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16195" y="437515"/>
            <a:ext cx="3912235" cy="4749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" grpId="0" bldLvl="0" animBg="1"/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70337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91515"/>
          </a:xfrm>
        </p:spPr>
        <p:txBody>
          <a:bodyPr anchor="b"/>
          <a:p>
            <a:pPr algn="l"/>
            <a:r>
              <a:rPr lang="en-US" altLang="zh-CN" sz="3600" b="1" dirty="0">
                <a:solidFill>
                  <a:srgbClr val="003366"/>
                </a:solidFill>
                <a:effectLst/>
              </a:rPr>
              <a:t>4.1.2 </a:t>
            </a:r>
            <a:r>
              <a:rPr lang="zh-CN" altLang="en-US" sz="3600" b="1" dirty="0">
                <a:solidFill>
                  <a:srgbClr val="003366"/>
                </a:solidFill>
                <a:effectLst/>
              </a:rPr>
              <a:t>无序列表</a:t>
            </a:r>
            <a:endParaRPr lang="en-US" altLang="zh-CN" sz="3600" b="1">
              <a:solidFill>
                <a:srgbClr val="003366"/>
              </a:solidFill>
              <a:effectLst/>
            </a:endParaRPr>
          </a:p>
        </p:txBody>
      </p:sp>
      <p:sp>
        <p:nvSpPr>
          <p:cNvPr id="266243" name="文本占位符 266242"/>
          <p:cNvSpPr>
            <a:spLocks noGrp="1"/>
          </p:cNvSpPr>
          <p:nvPr>
            <p:ph idx="1"/>
          </p:nvPr>
        </p:nvSpPr>
        <p:spPr>
          <a:xfrm>
            <a:off x="163195" y="854710"/>
            <a:ext cx="7562215" cy="5013325"/>
          </a:xfrm>
        </p:spPr>
        <p:txBody>
          <a:bodyPr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3000" b="1" strike="noStrike" noProof="1" dirty="0"/>
              <a:t> </a:t>
            </a:r>
            <a:r>
              <a:rPr lang="zh-CN" altLang="en-US" sz="2900" b="1" strike="noStrike" noProof="1" dirty="0"/>
              <a:t>无序列表中，各个列表项之间没有顺序级 </a:t>
            </a:r>
            <a:endParaRPr lang="zh-CN" altLang="en-US" sz="2900" b="1" strike="noStrike" noProof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900" b="1" strike="noStrike" noProof="1" dirty="0"/>
              <a:t>  别之分，通常在各个列表项前使用项目符</a:t>
            </a:r>
            <a:endParaRPr lang="zh-CN" altLang="en-US" sz="2900" b="1" strike="noStrike" noProof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900" b="1" strike="noStrike" noProof="1" dirty="0"/>
              <a:t>  号作为前导符或不使用任何前导符。</a:t>
            </a:r>
            <a:r>
              <a:rPr lang="zh-CN" altLang="en-US" sz="2900" b="1" dirty="0">
                <a:solidFill>
                  <a:schemeClr val="tx1"/>
                </a:solidFill>
                <a:effectLst/>
                <a:sym typeface="+mn-ea"/>
              </a:rPr>
              <a:t>如右</a:t>
            </a:r>
            <a:endParaRPr lang="zh-CN" altLang="en-US" sz="2900" b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900" b="1" dirty="0">
                <a:solidFill>
                  <a:schemeClr val="tx1"/>
                </a:solidFill>
                <a:effectLst/>
                <a:sym typeface="+mn-ea"/>
              </a:rPr>
              <a:t>   图所示。</a:t>
            </a:r>
            <a:endParaRPr lang="zh-CN" altLang="en-US" sz="2900" b="1" strike="noStrike" noProof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900" b="1" dirty="0">
                <a:sym typeface="+mn-ea"/>
              </a:rPr>
              <a:t> 主要又分为以下两种类型：</a:t>
            </a:r>
            <a:endParaRPr lang="zh-CN" altLang="en-US" sz="2900" b="1" dirty="0">
              <a:sym typeface="+mn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rgbClr val="000000"/>
                </a:solidFill>
                <a:sym typeface="+mn-ea"/>
              </a:rPr>
              <a:t> 项目列表</a:t>
            </a:r>
            <a:r>
              <a:rPr lang="en-US" altLang="zh-CN" b="1" dirty="0">
                <a:solidFill>
                  <a:srgbClr val="000000"/>
                </a:solidFill>
                <a:sym typeface="+mn-ea"/>
              </a:rPr>
              <a:t>&lt;ul&gt;</a:t>
            </a:r>
            <a:endParaRPr lang="en-US" altLang="zh-CN" b="1" dirty="0">
              <a:solidFill>
                <a:srgbClr val="000000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b="1" dirty="0">
                <a:solidFill>
                  <a:srgbClr val="000000"/>
                </a:solidFill>
                <a:sym typeface="+mn-ea"/>
              </a:rPr>
              <a:t>    </a:t>
            </a:r>
            <a:r>
              <a:rPr lang="zh-CN" altLang="en-US" sz="2600" b="1" dirty="0">
                <a:solidFill>
                  <a:schemeClr val="tx1"/>
                </a:solidFill>
                <a:effectLst/>
                <a:sym typeface="+mn-ea"/>
              </a:rPr>
              <a:t>使用实心圆点等项目符号作为前导符</a:t>
            </a:r>
            <a:r>
              <a:rPr lang="zh-CN" altLang="en-US" sz="2600" b="1" dirty="0">
                <a:effectLst/>
                <a:sym typeface="+mn-ea"/>
              </a:rPr>
              <a:t>。</a:t>
            </a:r>
            <a:endParaRPr lang="zh-CN" altLang="en-US" sz="2600" b="1" dirty="0">
              <a:solidFill>
                <a:schemeClr val="tx1"/>
              </a:solidFill>
              <a:effectLst/>
              <a:sym typeface="+mn-ea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Char char=""/>
            </a:pPr>
            <a:r>
              <a:rPr lang="zh-CN" altLang="en-US" b="1" dirty="0">
                <a:solidFill>
                  <a:srgbClr val="000000"/>
                </a:solidFill>
                <a:sym typeface="+mn-ea"/>
              </a:rPr>
              <a:t> 定义列表</a:t>
            </a:r>
            <a:r>
              <a:rPr lang="en-US" altLang="zh-CN" b="1" dirty="0">
                <a:solidFill>
                  <a:srgbClr val="000000"/>
                </a:solidFill>
                <a:sym typeface="+mn-ea"/>
              </a:rPr>
              <a:t>&lt;dl&gt;</a:t>
            </a:r>
            <a:endParaRPr lang="en-US" altLang="zh-CN" b="1" dirty="0">
              <a:solidFill>
                <a:srgbClr val="000000"/>
              </a:solidFill>
              <a:sym typeface="+mn-ea"/>
            </a:endParaRP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charset="0"/>
              <a:buNone/>
            </a:pPr>
            <a:r>
              <a:rPr lang="zh-CN" altLang="en-US" b="1" strike="noStrike" noProof="1" dirty="0">
                <a:solidFill>
                  <a:srgbClr val="000000"/>
                </a:solidFill>
                <a:sym typeface="+mn-ea"/>
              </a:rPr>
              <a:t>    </a:t>
            </a:r>
            <a:r>
              <a:rPr lang="zh-CN" altLang="en-US" sz="2600" b="1" strike="noStrike" noProof="1" dirty="0">
                <a:solidFill>
                  <a:schemeClr val="tx1"/>
                </a:solidFill>
                <a:effectLst/>
                <a:sym typeface="+mn-ea"/>
              </a:rPr>
              <a:t>使用两层表示的列表，没有任何前导符。</a:t>
            </a:r>
            <a:endParaRPr lang="zh-CN" altLang="en-US" sz="2600" b="1" strike="noStrike" noProof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sz="3000" b="1" strike="noStrike" noProof="1" err="1">
              <a:solidFill>
                <a:srgbClr val="000000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7725410" y="1172845"/>
          <a:ext cx="1141095" cy="10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71500" imgH="609600" progId="Paint.Picture">
                  <p:embed/>
                </p:oleObj>
              </mc:Choice>
              <mc:Fallback>
                <p:oleObj name="" r:id="rId1" imgW="571500" imgH="6096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725410" y="1172845"/>
                        <a:ext cx="1141095" cy="109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270337"/>
          <p:cNvSpPr>
            <a:spLocks noGrp="1"/>
          </p:cNvSpPr>
          <p:nvPr>
            <p:ph type="title"/>
          </p:nvPr>
        </p:nvSpPr>
        <p:spPr>
          <a:xfrm>
            <a:off x="86995" y="50800"/>
            <a:ext cx="8229600" cy="691515"/>
          </a:xfrm>
        </p:spPr>
        <p:txBody>
          <a:bodyPr anchor="b"/>
          <a:p>
            <a:pPr algn="l"/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</a:rPr>
              <a:t>1. </a:t>
            </a:r>
            <a:r>
              <a:rPr lang="zh-CN" altLang="zh-CN" sz="3300" b="1" dirty="0">
                <a:solidFill>
                  <a:schemeClr val="accent6">
                    <a:lumMod val="10000"/>
                  </a:schemeClr>
                </a:solidFill>
                <a:effectLst/>
              </a:rPr>
              <a:t>项目</a:t>
            </a:r>
            <a:r>
              <a:rPr lang="zh-CN" altLang="en-US" sz="3300" b="1" dirty="0">
                <a:solidFill>
                  <a:schemeClr val="accent6">
                    <a:lumMod val="10000"/>
                  </a:schemeClr>
                </a:solidFill>
                <a:effectLst/>
              </a:rPr>
              <a:t>列表</a:t>
            </a:r>
            <a:r>
              <a:rPr lang="en-US" altLang="zh-CN" sz="3300" b="1" dirty="0">
                <a:solidFill>
                  <a:schemeClr val="accent6">
                    <a:lumMod val="10000"/>
                  </a:schemeClr>
                </a:solidFill>
                <a:effectLst/>
              </a:rPr>
              <a:t>&lt;ul&gt;</a:t>
            </a:r>
            <a:endParaRPr lang="en-US" altLang="zh-CN" sz="3300" b="1" dirty="0">
              <a:solidFill>
                <a:schemeClr val="accent6">
                  <a:lumMod val="10000"/>
                </a:schemeClr>
              </a:solidFill>
              <a:effectLst/>
            </a:endParaRPr>
          </a:p>
        </p:txBody>
      </p:sp>
      <p:sp>
        <p:nvSpPr>
          <p:cNvPr id="266243" name="文本占位符 266242"/>
          <p:cNvSpPr>
            <a:spLocks noGrp="1"/>
          </p:cNvSpPr>
          <p:nvPr>
            <p:ph idx="1"/>
          </p:nvPr>
        </p:nvSpPr>
        <p:spPr>
          <a:xfrm>
            <a:off x="0" y="883920"/>
            <a:ext cx="9170670" cy="4617720"/>
          </a:xfrm>
        </p:spPr>
        <p:txBody>
          <a:bodyPr/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b="1" strike="noStrike" noProof="1" dirty="0"/>
              <a:t> </a:t>
            </a:r>
            <a:r>
              <a:rPr lang="zh-CN" altLang="en-US" sz="2800" b="1" strike="noStrike" noProof="1" dirty="0"/>
              <a:t>项目列表，就是使用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无顺序</a:t>
            </a: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的符号项目</a:t>
            </a:r>
            <a:r>
              <a:rPr lang="en-US" altLang="zh-CN" sz="2800" b="1" dirty="0">
                <a:solidFill>
                  <a:schemeClr val="tx1"/>
                </a:solidFill>
                <a:effectLst/>
                <a:sym typeface="+mn-ea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●、</a:t>
            </a:r>
            <a:r>
              <a:rPr lang="en-US" altLang="zh-CN" sz="2800" b="1" dirty="0">
                <a:solidFill>
                  <a:schemeClr val="tx1"/>
                </a:solidFill>
                <a:effectLst/>
                <a:sym typeface="+mn-ea"/>
              </a:rPr>
              <a:t>○</a:t>
            </a: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effectLst/>
                <a:sym typeface="+mn-ea"/>
              </a:rPr>
              <a:t>■</a:t>
            </a: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等</a:t>
            </a:r>
            <a:r>
              <a:rPr lang="en-US" altLang="zh-CN" sz="2800" b="1" dirty="0">
                <a:solidFill>
                  <a:schemeClr val="tx1"/>
                </a:solidFill>
                <a:effectLst/>
                <a:sym typeface="+mn-ea"/>
              </a:rPr>
              <a:t>) </a:t>
            </a:r>
            <a:endParaRPr lang="en-US" altLang="zh-CN" sz="2800" b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  为项目前导符来排列各</a:t>
            </a:r>
            <a:r>
              <a:rPr lang="zh-CN" altLang="en-US" sz="2800" b="1" dirty="0">
                <a:effectLst/>
                <a:sym typeface="+mn-ea"/>
              </a:rPr>
              <a:t>个列表项</a:t>
            </a:r>
            <a:r>
              <a:rPr lang="zh-CN" altLang="en-US" sz="2800" b="1" dirty="0">
                <a:solidFill>
                  <a:schemeClr val="tx1"/>
                </a:solidFill>
                <a:effectLst/>
                <a:sym typeface="+mn-ea"/>
              </a:rPr>
              <a:t>的列表</a:t>
            </a:r>
            <a:r>
              <a:rPr lang="zh-CN" altLang="en-US" sz="2800" b="1" dirty="0">
                <a:effectLst/>
                <a:sym typeface="+mn-ea"/>
              </a:rPr>
              <a:t>。</a:t>
            </a:r>
            <a:endParaRPr lang="zh-CN" altLang="en-US" sz="2800" b="1" strike="noStrike" noProof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b="1" strike="noStrike" noProof="1" dirty="0"/>
              <a:t> 基本语法</a:t>
            </a:r>
            <a:endParaRPr lang="zh-CN" altLang="en-US" sz="2800" b="1" strike="noStrike" noProof="1" dirty="0"/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 err="1">
                <a:solidFill>
                  <a:srgbClr val="FF0000"/>
                </a:solidFill>
                <a:sym typeface="+mn-ea"/>
              </a:rPr>
              <a:t>&lt;ul</a:t>
            </a:r>
            <a:r>
              <a:rPr lang="en-US" altLang="zh-CN" sz="2600" b="1">
                <a:solidFill>
                  <a:srgbClr val="FF0000"/>
                </a:solidFill>
                <a:sym typeface="+mn-ea"/>
              </a:rPr>
              <a:t>&gt;</a:t>
            </a:r>
            <a:endParaRPr lang="en-US" altLang="zh-CN" sz="2600" b="1">
              <a:solidFill>
                <a:srgbClr val="FF0000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  <a:sym typeface="+mn-ea"/>
              </a:rPr>
              <a:t>     </a:t>
            </a:r>
            <a:r>
              <a:rPr lang="en-US" altLang="zh-CN" sz="2600" b="1" err="1">
                <a:solidFill>
                  <a:srgbClr val="0000FF"/>
                </a:solidFill>
                <a:sym typeface="+mn-ea"/>
              </a:rPr>
              <a:t>&lt;li</a:t>
            </a:r>
            <a:r>
              <a:rPr lang="en-US" altLang="zh-CN" sz="2600" b="1">
                <a:solidFill>
                  <a:srgbClr val="0000FF"/>
                </a:solidFill>
                <a:sym typeface="+mn-ea"/>
              </a:rPr>
              <a:t>&gt;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项目一</a:t>
            </a:r>
            <a:r>
              <a:rPr lang="en-US" altLang="zh-CN" sz="2600" b="1" err="1">
                <a:solidFill>
                  <a:srgbClr val="0000FF"/>
                </a:solidFill>
                <a:sym typeface="+mn-ea"/>
              </a:rPr>
              <a:t>&lt;/li</a:t>
            </a:r>
            <a:r>
              <a:rPr lang="en-US" altLang="zh-CN" sz="2600" b="1">
                <a:solidFill>
                  <a:srgbClr val="0000FF"/>
                </a:solidFill>
                <a:sym typeface="+mn-ea"/>
              </a:rPr>
              <a:t>&gt;</a:t>
            </a:r>
            <a:endParaRPr lang="en-US" altLang="zh-CN" sz="2600" b="1">
              <a:solidFill>
                <a:srgbClr val="0000FF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  <a:sym typeface="+mn-ea"/>
              </a:rPr>
              <a:t>     </a:t>
            </a:r>
            <a:r>
              <a:rPr lang="en-US" altLang="zh-CN" sz="2600" b="1" err="1">
                <a:solidFill>
                  <a:srgbClr val="0000FF"/>
                </a:solidFill>
                <a:sym typeface="+mn-ea"/>
              </a:rPr>
              <a:t>&lt;li</a:t>
            </a:r>
            <a:r>
              <a:rPr lang="en-US" altLang="zh-CN" sz="2600" b="1">
                <a:solidFill>
                  <a:srgbClr val="0000FF"/>
                </a:solidFill>
                <a:sym typeface="+mn-ea"/>
              </a:rPr>
              <a:t>&gt;</a:t>
            </a:r>
            <a:r>
              <a:rPr lang="zh-CN" altLang="en-US" sz="2600" b="1" dirty="0">
                <a:solidFill>
                  <a:srgbClr val="000000"/>
                </a:solidFill>
                <a:sym typeface="+mn-ea"/>
              </a:rPr>
              <a:t>项目二</a:t>
            </a:r>
            <a:r>
              <a:rPr lang="en-US" altLang="zh-CN" sz="2600" b="1" err="1">
                <a:solidFill>
                  <a:srgbClr val="0000FF"/>
                </a:solidFill>
                <a:sym typeface="+mn-ea"/>
              </a:rPr>
              <a:t>&lt;/li</a:t>
            </a:r>
            <a:r>
              <a:rPr lang="en-US" altLang="zh-CN" sz="2600" b="1">
                <a:solidFill>
                  <a:srgbClr val="0000FF"/>
                </a:solidFill>
                <a:sym typeface="+mn-ea"/>
              </a:rPr>
              <a:t>&gt;</a:t>
            </a:r>
            <a:endParaRPr lang="en-US" altLang="zh-CN" sz="2600" b="1">
              <a:solidFill>
                <a:srgbClr val="0000FF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  <a:sym typeface="+mn-ea"/>
              </a:rPr>
              <a:t>     </a:t>
            </a:r>
            <a:r>
              <a:rPr lang="en-US" altLang="zh-CN" sz="2600" b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……</a:t>
            </a:r>
            <a:endParaRPr lang="en-US" altLang="zh-CN" sz="2600" b="1">
              <a:solidFill>
                <a:srgbClr val="000000"/>
              </a:solidFill>
            </a:endParaRPr>
          </a:p>
          <a:p>
            <a:pPr marL="990600" lvl="1" indent="-533400">
              <a:buClr>
                <a:srgbClr val="FFFFCC"/>
              </a:buClr>
              <a:buNone/>
            </a:pPr>
            <a:r>
              <a:rPr lang="en-US" altLang="zh-CN" sz="2600" b="1">
                <a:solidFill>
                  <a:srgbClr val="000000"/>
                </a:solidFill>
                <a:sym typeface="+mn-ea"/>
              </a:rPr>
              <a:t> </a:t>
            </a:r>
            <a:r>
              <a:rPr lang="en-US" altLang="zh-CN" sz="2600" b="1" err="1">
                <a:solidFill>
                  <a:srgbClr val="FF0000"/>
                </a:solidFill>
                <a:sym typeface="+mn-ea"/>
              </a:rPr>
              <a:t>&lt;/ul</a:t>
            </a:r>
            <a:r>
              <a:rPr lang="en-US" altLang="zh-CN" sz="2600" b="1">
                <a:solidFill>
                  <a:srgbClr val="FF0000"/>
                </a:solidFill>
                <a:sym typeface="+mn-ea"/>
              </a:rPr>
              <a:t>&gt;</a:t>
            </a:r>
            <a:endParaRPr lang="zh-CN" altLang="en-US" b="1" strike="noStrike" noProof="1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800" b="1" strike="noStrike" noProof="1" dirty="0"/>
              <a:t> 语法解释</a:t>
            </a:r>
            <a:endParaRPr lang="zh-CN" altLang="en-US" sz="2800" b="1" strike="noStrike" noProof="1" dirty="0"/>
          </a:p>
          <a:p>
            <a:pPr marL="609600" indent="0">
              <a:lnSpc>
                <a:spcPct val="110000"/>
              </a:lnSpc>
              <a:spcBef>
                <a:spcPts val="0"/>
              </a:spcBef>
              <a:buClr>
                <a:srgbClr val="FFFF00"/>
              </a:buClr>
              <a:buNone/>
            </a:pPr>
            <a:r>
              <a:rPr lang="zh-CN" altLang="en-US" sz="2600" b="1" strike="noStrike" noProof="1" err="1">
                <a:solidFill>
                  <a:srgbClr val="000000"/>
                </a:solidFill>
              </a:rPr>
              <a:t>使用</a:t>
            </a:r>
            <a:r>
              <a:rPr lang="en-US" altLang="zh-CN" sz="2600" b="1" strike="noStrike" noProof="1" err="1">
                <a:solidFill>
                  <a:srgbClr val="000000"/>
                </a:solidFill>
              </a:rPr>
              <a:t>&lt;ul&gt;</a:t>
            </a:r>
            <a:r>
              <a:rPr lang="zh-CN" altLang="en-US" sz="2600" b="1" strike="noStrike" noProof="1" err="1">
                <a:solidFill>
                  <a:srgbClr val="000000"/>
                </a:solidFill>
              </a:rPr>
              <a:t>声明项目列表，每个列表项使用一个</a:t>
            </a:r>
            <a:r>
              <a:rPr lang="en-US" altLang="zh-CN" sz="2600" b="1" strike="noStrike" noProof="1" err="1">
                <a:solidFill>
                  <a:srgbClr val="000000"/>
                </a:solidFill>
              </a:rPr>
              <a:t>&lt;li&gt;</a:t>
            </a:r>
            <a:r>
              <a:rPr lang="zh-CN" altLang="zh-CN" sz="2600" b="1" strike="noStrike" noProof="1" err="1">
                <a:solidFill>
                  <a:srgbClr val="000000"/>
                </a:solidFill>
              </a:rPr>
              <a:t>标签对创建。列表项的默认前导符为实心圆点。</a:t>
            </a:r>
            <a:endParaRPr lang="en-US" altLang="zh-CN" sz="3000" b="1" strike="noStrike" noProof="1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82" name="标题 276481"/>
          <p:cNvSpPr>
            <a:spLocks noGrp="1"/>
          </p:cNvSpPr>
          <p:nvPr>
            <p:ph type="title"/>
          </p:nvPr>
        </p:nvSpPr>
        <p:spPr>
          <a:xfrm>
            <a:off x="44450" y="158115"/>
            <a:ext cx="8517255" cy="692150"/>
          </a:xfrm>
          <a:noFill/>
        </p:spPr>
        <p:txBody>
          <a:bodyPr anchor="b"/>
          <a:p>
            <a:pPr algn="l" fontAlgn="base"/>
            <a:r>
              <a:rPr lang="zh-CN" altLang="en-US" sz="3000" b="1" strike="noStrike" noProof="1" dirty="0">
                <a:solidFill>
                  <a:schemeClr val="tx1"/>
                </a:solidFill>
                <a:effectLst/>
              </a:rPr>
              <a:t>项目列表创建示例：</a:t>
            </a:r>
            <a:endParaRPr lang="zh-CN" altLang="en-US" sz="3000" b="1" strike="noStrike" noProof="1" dirty="0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2" name="对象 1"/>
          <p:cNvGraphicFramePr/>
          <p:nvPr>
            <p:custDataLst>
              <p:tags r:id="rId1"/>
            </p:custDataLst>
          </p:nvPr>
        </p:nvGraphicFramePr>
        <p:xfrm>
          <a:off x="43815" y="1128395"/>
          <a:ext cx="5195570" cy="558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4638675" imgH="3419475" progId="Paint.Picture">
                  <p:embed/>
                </p:oleObj>
              </mc:Choice>
              <mc:Fallback>
                <p:oleObj name="" r:id="rId2" imgW="4638675" imgH="34194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815" y="1128395"/>
                        <a:ext cx="5195570" cy="558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55905" y="4050030"/>
            <a:ext cx="2508250" cy="18923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41545" y="256540"/>
            <a:ext cx="4231005" cy="229362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907,&quot;width&quot;:7915}"/>
</p:tagLst>
</file>

<file path=ppt/tags/tag2.xml><?xml version="1.0" encoding="utf-8"?>
<p:tagLst xmlns:p="http://schemas.openxmlformats.org/presentationml/2006/main">
  <p:tag name="KSO_WM_UNIT_PLACING_PICTURE_USER_VIEWPORT" val="{&quot;height&quot;:7128,&quot;width&quot;:7620}"/>
</p:tagLst>
</file>

<file path=ppt/tags/tag3.xml><?xml version="1.0" encoding="utf-8"?>
<p:tagLst xmlns:p="http://schemas.openxmlformats.org/presentationml/2006/main">
  <p:tag name="KSO_WM_UNIT_PLACING_PICTURE_USER_VIEWPORT" val="{&quot;height&quot;:8798,&quot;width&quot;:8182}"/>
</p:tagLst>
</file>

<file path=ppt/tags/tag4.xml><?xml version="1.0" encoding="utf-8"?>
<p:tagLst xmlns:p="http://schemas.openxmlformats.org/presentationml/2006/main">
  <p:tag name="KSO_WM_UNIT_PLACING_PICTURE_USER_VIEWPORT" val="{&quot;height&quot;:3612,&quot;width&quot;:7620}"/>
</p:tagLst>
</file>

<file path=ppt/tags/tag5.xml><?xml version="1.0" encoding="utf-8"?>
<p:tagLst xmlns:p="http://schemas.openxmlformats.org/presentationml/2006/main">
  <p:tag name="KSO_WM_UNIT_PLACING_PICTURE_USER_VIEWPORT" val="{&quot;height&quot;:10093,&quot;width&quot;:7908}"/>
</p:tagLst>
</file>

<file path=ppt/tags/tag6.xml><?xml version="1.0" encoding="utf-8"?>
<p:tagLst xmlns:p="http://schemas.openxmlformats.org/presentationml/2006/main">
  <p:tag name="KSO_WM_UNIT_PLACING_PICTURE_USER_VIEWPORT" val="{&quot;height&quot;:7104,&quot;width&quot;:7620}"/>
</p:tagLst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2323</Words>
  <Application>WPS 演示</Application>
  <PresentationFormat>在屏幕上显示</PresentationFormat>
  <Paragraphs>229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24</vt:i4>
      </vt:variant>
    </vt:vector>
  </HeadingPairs>
  <TitlesOfParts>
    <vt:vector size="47" baseType="lpstr">
      <vt:lpstr>Arial</vt:lpstr>
      <vt:lpstr>宋体</vt:lpstr>
      <vt:lpstr>Wingdings</vt:lpstr>
      <vt:lpstr>Verdana</vt:lpstr>
      <vt:lpstr>Times New Roman</vt:lpstr>
      <vt:lpstr>Wingdings</vt:lpstr>
      <vt:lpstr>微软雅黑</vt:lpstr>
      <vt:lpstr>Arial Unicode MS</vt:lpstr>
      <vt:lpstr>Balloons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第4讲 列表、div标签和元素类型</vt:lpstr>
      <vt:lpstr>4.1 使用列表标签创建列表</vt:lpstr>
      <vt:lpstr>4.1.1 有序列表</vt:lpstr>
      <vt:lpstr>有序列表标签示例：</vt:lpstr>
      <vt:lpstr>PowerPoint 演示文稿</vt:lpstr>
      <vt:lpstr>有序列表前导符设置示例：</vt:lpstr>
      <vt:lpstr>4.1.2 无序列表</vt:lpstr>
      <vt:lpstr>1. 项目列表&lt;ul&gt;</vt:lpstr>
      <vt:lpstr>项目列表创建示例：</vt:lpstr>
      <vt:lpstr>PowerPoint 演示文稿</vt:lpstr>
      <vt:lpstr>项目列表前导符设置示例：</vt:lpstr>
      <vt:lpstr>2. 定义列表&lt;dl&gt;</vt:lpstr>
      <vt:lpstr>定义列表创建示例：</vt:lpstr>
      <vt:lpstr>4.1.3 嵌套列表</vt:lpstr>
      <vt:lpstr>嵌套列表示例：</vt:lpstr>
      <vt:lpstr>4.2 &lt;div&gt;标签</vt:lpstr>
      <vt:lpstr>&lt;div&gt;标签使用示例：</vt:lpstr>
      <vt:lpstr>4.3 元素类型</vt:lpstr>
      <vt:lpstr>4.3.1 block块级元素</vt:lpstr>
      <vt:lpstr>块级元素示例：</vt:lpstr>
      <vt:lpstr>4.3.2 inline行内元素</vt:lpstr>
      <vt:lpstr>行内元素示例</vt:lpstr>
      <vt:lpstr>3. inline-block行内块级元素</vt:lpstr>
      <vt:lpstr>行内块级元素示例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576</cp:revision>
  <dcterms:created xsi:type="dcterms:W3CDTF">2004-09-29T10:46:00Z</dcterms:created>
  <dcterms:modified xsi:type="dcterms:W3CDTF">2020-08-17T03:16:28Z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