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387" r:id="rId3"/>
    <p:sldId id="389" r:id="rId4"/>
    <p:sldId id="539" r:id="rId5"/>
    <p:sldId id="391" r:id="rId6"/>
    <p:sldId id="541" r:id="rId7"/>
    <p:sldId id="540" r:id="rId8"/>
    <p:sldId id="444" r:id="rId9"/>
    <p:sldId id="542" r:id="rId10"/>
    <p:sldId id="543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544" r:id="rId20"/>
    <p:sldId id="401" r:id="rId21"/>
    <p:sldId id="402" r:id="rId23"/>
    <p:sldId id="403" r:id="rId24"/>
    <p:sldId id="404" r:id="rId25"/>
    <p:sldId id="405" r:id="rId26"/>
    <p:sldId id="406" r:id="rId27"/>
    <p:sldId id="435" r:id="rId28"/>
    <p:sldId id="545" r:id="rId29"/>
    <p:sldId id="436" r:id="rId30"/>
    <p:sldId id="437" r:id="rId31"/>
    <p:sldId id="439" r:id="rId3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FF0000"/>
    <a:srgbClr val="FF0066"/>
    <a:srgbClr val="000000"/>
    <a:srgbClr val="003300"/>
    <a:srgbClr val="3333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9"/>
    <p:restoredTop sz="93929"/>
  </p:normalViewPr>
  <p:slideViewPr>
    <p:cSldViewPr showGuides="1">
      <p:cViewPr varScale="1">
        <p:scale>
          <a:sx n="74" d="100"/>
          <a:sy n="74" d="100"/>
        </p:scale>
        <p:origin x="-52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3650" name="页眉占位符 2836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/>
          </a:p>
        </p:txBody>
      </p:sp>
      <p:sp>
        <p:nvSpPr>
          <p:cNvPr id="283651" name="日期占位符 28365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strike="noStrike" noProof="1" dirty="0"/>
          </a:p>
        </p:txBody>
      </p:sp>
      <p:sp>
        <p:nvSpPr>
          <p:cNvPr id="3076" name="幻灯片图像占位符 283651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文本占位符 283652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83654" name="页脚占位符 28365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CN" altLang="en-US" sz="1200" strike="noStrike" noProof="1" dirty="0"/>
          </a:p>
        </p:txBody>
      </p:sp>
      <p:sp>
        <p:nvSpPr>
          <p:cNvPr id="283655" name="灯片编号占位符 28365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幻灯片图像占位符 37273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4818" name="文本占位符 372738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altLang="zh-CN" dirty="0"/>
          </a:p>
        </p:txBody>
      </p:sp>
      <p:sp>
        <p:nvSpPr>
          <p:cNvPr id="3481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幻灯片图像占位符 37273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4818" name="文本占位符 372738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altLang="zh-CN" dirty="0"/>
          </a:p>
        </p:txBody>
      </p:sp>
      <p:sp>
        <p:nvSpPr>
          <p:cNvPr id="3481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37478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6866" name="文本占位符 374786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altLang="zh-CN" dirty="0"/>
          </a:p>
        </p:txBody>
      </p:sp>
      <p:sp>
        <p:nvSpPr>
          <p:cNvPr id="36867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幻灯片图像占位符 37683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8914" name="文本占位符 376834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altLang="zh-CN" dirty="0"/>
          </a:p>
        </p:txBody>
      </p:sp>
      <p:sp>
        <p:nvSpPr>
          <p:cNvPr id="38915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幻灯片图像占位符 38092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3010" name="文本占位符 380930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altLang="zh-CN" dirty="0"/>
          </a:p>
        </p:txBody>
      </p:sp>
      <p:sp>
        <p:nvSpPr>
          <p:cNvPr id="43011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195585"/>
          <p:cNvGrpSpPr/>
          <p:nvPr/>
        </p:nvGrpSpPr>
        <p:grpSpPr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2051" name="组合 195586"/>
            <p:cNvGrpSpPr/>
            <p:nvPr userDrawn="1"/>
          </p:nvGrpSpPr>
          <p:grpSpPr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2052" name="任意多边形 195587"/>
              <p:cNvSpPr/>
              <p:nvPr userDrawn="1"/>
            </p:nvSpPr>
            <p:spPr>
              <a:xfrm rot="-9414770" flipV="1">
                <a:off x="3534" y="778"/>
                <a:ext cx="1333" cy="1485"/>
              </a:xfrm>
              <a:custGeom>
                <a:avLst/>
                <a:gdLst/>
                <a:ahLst/>
                <a:cxnLst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3" name="任意多边形 195588"/>
              <p:cNvSpPr/>
              <p:nvPr userDrawn="1"/>
            </p:nvSpPr>
            <p:spPr>
              <a:xfrm rot="-9414770" flipV="1">
                <a:off x="4029" y="1802"/>
                <a:ext cx="571" cy="531"/>
              </a:xfrm>
              <a:custGeom>
                <a:avLst/>
                <a:gdLst/>
                <a:ahLst/>
                <a:cxnLst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4" name="任意多边形 195589"/>
              <p:cNvSpPr/>
              <p:nvPr userDrawn="1"/>
            </p:nvSpPr>
            <p:spPr>
              <a:xfrm rot="-9414770" flipV="1">
                <a:off x="3639" y="2167"/>
                <a:ext cx="277" cy="249"/>
              </a:xfrm>
              <a:custGeom>
                <a:avLst/>
                <a:gdLst/>
                <a:ahLst/>
                <a:cxnLst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5" name="任意多边形 195590"/>
              <p:cNvSpPr/>
              <p:nvPr userDrawn="1"/>
            </p:nvSpPr>
            <p:spPr>
              <a:xfrm rot="-9414770" flipV="1">
                <a:off x="3979" y="977"/>
                <a:ext cx="245" cy="347"/>
              </a:xfrm>
              <a:custGeom>
                <a:avLst/>
                <a:gdLst/>
                <a:ahLst/>
                <a:cxnLst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6" name="任意多边形 195591"/>
              <p:cNvSpPr/>
              <p:nvPr userDrawn="1"/>
            </p:nvSpPr>
            <p:spPr>
              <a:xfrm rot="-9414770" flipV="1">
                <a:off x="3845" y="2207"/>
                <a:ext cx="103" cy="209"/>
              </a:xfrm>
              <a:custGeom>
                <a:avLst/>
                <a:gdLst/>
                <a:ahLst/>
                <a:cxnLst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7" name="任意多边形 195592"/>
              <p:cNvSpPr/>
              <p:nvPr userDrawn="1"/>
            </p:nvSpPr>
            <p:spPr>
              <a:xfrm rot="-9414770" flipV="1">
                <a:off x="3895" y="1325"/>
                <a:ext cx="120" cy="90"/>
              </a:xfrm>
              <a:custGeom>
                <a:avLst/>
                <a:gdLst/>
                <a:ahLst/>
                <a:cxnLst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8" name="任意多边形 195593"/>
              <p:cNvSpPr/>
              <p:nvPr userDrawn="1"/>
            </p:nvSpPr>
            <p:spPr>
              <a:xfrm rot="-9414770" flipV="1">
                <a:off x="3010" y="2344"/>
                <a:ext cx="330" cy="2059"/>
              </a:xfrm>
              <a:custGeom>
                <a:avLst/>
                <a:gdLst/>
                <a:ahLst/>
                <a:cxnLst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059" name="任意多边形 195594"/>
            <p:cNvSpPr/>
            <p:nvPr userDrawn="1"/>
          </p:nvSpPr>
          <p:spPr>
            <a:xfrm rot="373331" flipH="1">
              <a:off x="22" y="1957"/>
              <a:ext cx="323" cy="649"/>
            </a:xfrm>
            <a:custGeom>
              <a:avLst/>
              <a:gdLst/>
              <a:ahLst/>
              <a:cxnLst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0" name="任意多边形 195595"/>
            <p:cNvSpPr/>
            <p:nvPr userDrawn="1"/>
          </p:nvSpPr>
          <p:spPr>
            <a:xfrm>
              <a:off x="168" y="1260"/>
              <a:ext cx="1259" cy="1532"/>
            </a:xfrm>
            <a:custGeom>
              <a:avLst/>
              <a:gdLst/>
              <a:ahLst/>
              <a:cxnLst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1" name="任意多边形 195596"/>
            <p:cNvSpPr/>
            <p:nvPr userDrawn="1"/>
          </p:nvSpPr>
          <p:spPr>
            <a:xfrm>
              <a:off x="0" y="2610"/>
              <a:ext cx="801" cy="459"/>
            </a:xfrm>
            <a:custGeom>
              <a:avLst/>
              <a:gdLst/>
              <a:ahLst/>
              <a:cxnLst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2" name="任意多边形 195597"/>
            <p:cNvSpPr/>
            <p:nvPr userDrawn="1"/>
          </p:nvSpPr>
          <p:spPr>
            <a:xfrm rot="373331" flipH="1">
              <a:off x="898" y="2855"/>
              <a:ext cx="354" cy="464"/>
            </a:xfrm>
            <a:custGeom>
              <a:avLst/>
              <a:gdLst/>
              <a:ahLst/>
              <a:cxnLst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3" name="任意多边形 195598"/>
            <p:cNvSpPr/>
            <p:nvPr userDrawn="1"/>
          </p:nvSpPr>
          <p:spPr>
            <a:xfrm rot="373331" flipH="1">
              <a:off x="799" y="2979"/>
              <a:ext cx="87" cy="274"/>
            </a:xfrm>
            <a:custGeom>
              <a:avLst/>
              <a:gdLst/>
              <a:ahLst/>
              <a:cxnLst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4" name="任意多边形 195599"/>
            <p:cNvSpPr/>
            <p:nvPr userDrawn="1"/>
          </p:nvSpPr>
          <p:spPr>
            <a:xfrm>
              <a:off x="1190" y="3273"/>
              <a:ext cx="1108" cy="1047"/>
            </a:xfrm>
            <a:custGeom>
              <a:avLst/>
              <a:gdLst/>
              <a:ahLst/>
              <a:cxnLst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065" name="组合 195600"/>
            <p:cNvGrpSpPr/>
            <p:nvPr userDrawn="1"/>
          </p:nvGrpSpPr>
          <p:grpSpPr>
            <a:xfrm rot="3220060">
              <a:off x="2629" y="752"/>
              <a:ext cx="569" cy="637"/>
              <a:chOff x="1727" y="866"/>
              <a:chExt cx="129" cy="157"/>
            </a:xfrm>
          </p:grpSpPr>
          <p:sp>
            <p:nvSpPr>
              <p:cNvPr id="2066" name="任意多边形 195601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67" name="任意多边形 195602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68" name="任意多边形 195603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069" name="组合 195604"/>
            <p:cNvGrpSpPr/>
            <p:nvPr userDrawn="1"/>
          </p:nvGrpSpPr>
          <p:grpSpPr>
            <a:xfrm rot="-6691250">
              <a:off x="3634" y="130"/>
              <a:ext cx="356" cy="607"/>
              <a:chOff x="1727" y="866"/>
              <a:chExt cx="129" cy="157"/>
            </a:xfrm>
          </p:grpSpPr>
          <p:sp>
            <p:nvSpPr>
              <p:cNvPr id="2070" name="任意多边形 195605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1" name="任意多边形 195606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2" name="任意多边形 195607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073" name="组合 195608"/>
            <p:cNvGrpSpPr/>
            <p:nvPr userDrawn="1"/>
          </p:nvGrpSpPr>
          <p:grpSpPr>
            <a:xfrm rot="852484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2074" name="任意多边形 195609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5" name="任意多边形 195610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6" name="任意多边形 195611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077" name="组合 195612"/>
            <p:cNvGrpSpPr/>
            <p:nvPr userDrawn="1"/>
          </p:nvGrpSpPr>
          <p:grpSpPr>
            <a:xfrm rot="4106450" flipH="1">
              <a:off x="391" y="259"/>
              <a:ext cx="709" cy="892"/>
              <a:chOff x="1727" y="866"/>
              <a:chExt cx="129" cy="157"/>
            </a:xfrm>
          </p:grpSpPr>
          <p:sp>
            <p:nvSpPr>
              <p:cNvPr id="2078" name="任意多边形 195613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9" name="任意多边形 195614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80" name="任意多边形 195615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081" name="组合 195616"/>
            <p:cNvGrpSpPr/>
            <p:nvPr userDrawn="1"/>
          </p:nvGrpSpPr>
          <p:grpSpPr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2082" name="任意多边形 19561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83" name="任意多边形 19561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84" name="任意多边形 19561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085" name="任意多边形 195620"/>
            <p:cNvSpPr/>
            <p:nvPr userDrawn="1"/>
          </p:nvSpPr>
          <p:spPr>
            <a:xfrm>
              <a:off x="1217" y="2"/>
              <a:ext cx="862" cy="886"/>
            </a:xfrm>
            <a:custGeom>
              <a:avLst/>
              <a:gdLst/>
              <a:ahLst/>
              <a:cxnLst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6" name="任意多边形 195621"/>
            <p:cNvSpPr/>
            <p:nvPr userDrawn="1"/>
          </p:nvSpPr>
          <p:spPr>
            <a:xfrm rot="9832527" flipV="1">
              <a:off x="2158" y="102"/>
              <a:ext cx="681" cy="593"/>
            </a:xfrm>
            <a:custGeom>
              <a:avLst/>
              <a:gdLst/>
              <a:ahLst/>
              <a:cxnLst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7" name="任意多边形 195622"/>
            <p:cNvSpPr/>
            <p:nvPr userDrawn="1"/>
          </p:nvSpPr>
          <p:spPr>
            <a:xfrm rot="9832527" flipV="1">
              <a:off x="1997" y="858"/>
              <a:ext cx="330" cy="278"/>
            </a:xfrm>
            <a:custGeom>
              <a:avLst/>
              <a:gdLst/>
              <a:ahLst/>
              <a:cxnLst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8" name="任意多边形 195623"/>
            <p:cNvSpPr/>
            <p:nvPr userDrawn="1"/>
          </p:nvSpPr>
          <p:spPr>
            <a:xfrm rot="9832527" flipV="1">
              <a:off x="2224" y="808"/>
              <a:ext cx="123" cy="233"/>
            </a:xfrm>
            <a:custGeom>
              <a:avLst/>
              <a:gdLst/>
              <a:ahLst/>
              <a:cxnLst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9" name="任意多边形 195624"/>
            <p:cNvSpPr/>
            <p:nvPr userDrawn="1"/>
          </p:nvSpPr>
          <p:spPr>
            <a:xfrm>
              <a:off x="1603" y="0"/>
              <a:ext cx="124" cy="121"/>
            </a:xfrm>
            <a:custGeom>
              <a:avLst/>
              <a:gdLst/>
              <a:ahLst/>
              <a:cxnLst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0" name="任意多边形 195625"/>
            <p:cNvSpPr/>
            <p:nvPr userDrawn="1"/>
          </p:nvSpPr>
          <p:spPr>
            <a:xfrm rot="9832527" flipV="1">
              <a:off x="2173" y="1238"/>
              <a:ext cx="393" cy="2300"/>
            </a:xfrm>
            <a:custGeom>
              <a:avLst/>
              <a:gdLst/>
              <a:ahLst/>
              <a:cxnLst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1" name="任意多边形 195626"/>
            <p:cNvSpPr/>
            <p:nvPr userDrawn="1"/>
          </p:nvSpPr>
          <p:spPr>
            <a:xfrm>
              <a:off x="0" y="1848"/>
              <a:ext cx="36" cy="132"/>
            </a:xfrm>
            <a:custGeom>
              <a:avLst/>
              <a:gdLst/>
              <a:ahLst/>
              <a:cxnLst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95631" name="标题 195630"/>
          <p:cNvSpPr>
            <a:spLocks noGrp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 sz="5200" b="1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195632" name="副标题 195631"/>
          <p:cNvSpPr>
            <a:spLocks noGrp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1pPr>
            <a:lvl2pPr marL="457200" lvl="1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2pPr>
            <a:lvl3pPr marL="914400" lvl="2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3pPr>
            <a:lvl4pPr marL="1371600" lvl="3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4pPr>
            <a:lvl5pPr marL="1828800" lvl="4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195628" name="日期占位符 195627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>
                <a:latin typeface="Verdana" panose="020B0604030504040204" pitchFamily="34" charset="0"/>
              </a:defRPr>
            </a:lvl1pPr>
          </a:lstStyle>
          <a:p>
            <a:pPr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195629" name="页脚占位符 1956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>
                <a:latin typeface="Verdana" panose="020B0604030504040204" pitchFamily="34" charset="0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195630" name="灯片编号占位符 195629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5828" y="103188"/>
            <a:ext cx="2060972" cy="59531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63439" cy="59531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4561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4561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194561"/>
          <p:cNvGrpSpPr/>
          <p:nvPr/>
        </p:nvGrpSpPr>
        <p:grpSpPr>
          <a:xfrm>
            <a:off x="-7937" y="0"/>
            <a:ext cx="2833687" cy="6856413"/>
            <a:chOff x="-5" y="0"/>
            <a:chExt cx="1785" cy="4319"/>
          </a:xfrm>
        </p:grpSpPr>
        <p:sp>
          <p:nvSpPr>
            <p:cNvPr id="1027" name="任意多边形 194562"/>
            <p:cNvSpPr/>
            <p:nvPr/>
          </p:nvSpPr>
          <p:spPr>
            <a:xfrm>
              <a:off x="-5" y="3262"/>
              <a:ext cx="472" cy="802"/>
            </a:xfrm>
            <a:custGeom>
              <a:avLst/>
              <a:gdLst/>
              <a:ahLst/>
              <a:cxnLst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28" name="组合 194563"/>
            <p:cNvGrpSpPr/>
            <p:nvPr/>
          </p:nvGrpSpPr>
          <p:grpSpPr>
            <a:xfrm rot="-6635092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029" name="任意多边形 194564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0" name="任意多边形 194565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1" name="任意多边形 194566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032" name="任意多边形 194567"/>
            <p:cNvSpPr/>
            <p:nvPr/>
          </p:nvSpPr>
          <p:spPr>
            <a:xfrm>
              <a:off x="90" y="1736"/>
              <a:ext cx="710" cy="768"/>
            </a:xfrm>
            <a:custGeom>
              <a:avLst/>
              <a:gdLst/>
              <a:ahLst/>
              <a:cxnLst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33" name="组合 194568"/>
            <p:cNvGrpSpPr/>
            <p:nvPr/>
          </p:nvGrpSpPr>
          <p:grpSpPr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034" name="任意多边形 194569"/>
              <p:cNvSpPr/>
              <p:nvPr userDrawn="1"/>
            </p:nvSpPr>
            <p:spPr>
              <a:xfrm rot="373331" flipH="1">
                <a:off x="125" y="2787"/>
                <a:ext cx="313" cy="303"/>
              </a:xfrm>
              <a:custGeom>
                <a:avLst/>
                <a:gdLst/>
                <a:ahLst/>
                <a:cxnLst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5" name="任意多边形 194570"/>
              <p:cNvSpPr/>
              <p:nvPr userDrawn="1"/>
            </p:nvSpPr>
            <p:spPr>
              <a:xfrm rot="373331" flipH="1">
                <a:off x="41" y="2843"/>
                <a:ext cx="262" cy="308"/>
              </a:xfrm>
              <a:custGeom>
                <a:avLst/>
                <a:gdLst/>
                <a:ahLst/>
                <a:cxnLst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6" name="任意多边形 194571"/>
              <p:cNvSpPr/>
              <p:nvPr userDrawn="1"/>
            </p:nvSpPr>
            <p:spPr>
              <a:xfrm rot="373331" flipH="1">
                <a:off x="121" y="2907"/>
                <a:ext cx="93" cy="156"/>
              </a:xfrm>
              <a:custGeom>
                <a:avLst/>
                <a:gdLst/>
                <a:ahLst/>
                <a:cxnLst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7" name="任意多边形 194572"/>
              <p:cNvSpPr/>
              <p:nvPr userDrawn="1"/>
            </p:nvSpPr>
            <p:spPr>
              <a:xfrm rot="373331" flipH="1">
                <a:off x="313" y="3110"/>
                <a:ext cx="85" cy="93"/>
              </a:xfrm>
              <a:custGeom>
                <a:avLst/>
                <a:gdLst/>
                <a:ahLst/>
                <a:cxnLst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8" name="任意多边形 194573"/>
              <p:cNvSpPr/>
              <p:nvPr userDrawn="1"/>
            </p:nvSpPr>
            <p:spPr>
              <a:xfrm rot="373331" flipH="1">
                <a:off x="289" y="3135"/>
                <a:ext cx="21" cy="55"/>
              </a:xfrm>
              <a:custGeom>
                <a:avLst/>
                <a:gdLst/>
                <a:ahLst/>
                <a:cxnLst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039" name="组合 194574"/>
              <p:cNvGrpSpPr/>
              <p:nvPr userDrawn="1"/>
            </p:nvGrpSpPr>
            <p:grpSpPr>
              <a:xfrm rot="-10713554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040" name="任意多边形 194575"/>
                <p:cNvSpPr/>
                <p:nvPr userDrawn="1"/>
              </p:nvSpPr>
              <p:spPr>
                <a:xfrm rot="4200091">
                  <a:off x="-242" y="1804"/>
                  <a:ext cx="143" cy="390"/>
                </a:xfrm>
                <a:custGeom>
                  <a:avLst/>
                  <a:gdLst/>
                  <a:ahLst/>
                  <a:cxnLst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1" name="任意多边形 194576"/>
                <p:cNvSpPr/>
                <p:nvPr userDrawn="1"/>
              </p:nvSpPr>
              <p:spPr>
                <a:xfrm rot="4200091">
                  <a:off x="122" y="1758"/>
                  <a:ext cx="33" cy="160"/>
                </a:xfrm>
                <a:custGeom>
                  <a:avLst/>
                  <a:gdLst/>
                  <a:ahLst/>
                  <a:cxnLst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2" name="任意多边形 194577"/>
                <p:cNvSpPr/>
                <p:nvPr userDrawn="1"/>
              </p:nvSpPr>
              <p:spPr>
                <a:xfrm rot="4200091">
                  <a:off x="196" y="1718"/>
                  <a:ext cx="60" cy="27"/>
                </a:xfrm>
                <a:custGeom>
                  <a:avLst/>
                  <a:gdLst/>
                  <a:ahLst/>
                  <a:cxnLst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1043" name="组合 194578"/>
            <p:cNvGrpSpPr/>
            <p:nvPr/>
          </p:nvGrpSpPr>
          <p:grpSpPr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044" name="任意多边形 194579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5" name="任意多边形 194580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6" name="任意多边形 194581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047" name="组合 194582"/>
            <p:cNvGrpSpPr/>
            <p:nvPr/>
          </p:nvGrpSpPr>
          <p:grpSpPr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048" name="任意多边形 194583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9" name="任意多边形 194584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0" name="任意多边形 194585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051" name="组合 194586"/>
            <p:cNvGrpSpPr/>
            <p:nvPr/>
          </p:nvGrpSpPr>
          <p:grpSpPr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052" name="任意多边形 19458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3" name="任意多边形 19458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4" name="任意多边形 19458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055" name="任意多边形 194590"/>
            <p:cNvSpPr/>
            <p:nvPr/>
          </p:nvSpPr>
          <p:spPr>
            <a:xfrm>
              <a:off x="87" y="94"/>
              <a:ext cx="699" cy="756"/>
            </a:xfrm>
            <a:custGeom>
              <a:avLst/>
              <a:gdLst/>
              <a:ahLst/>
              <a:cxnLst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6" name="任意多边形 194591"/>
            <p:cNvSpPr/>
            <p:nvPr/>
          </p:nvSpPr>
          <p:spPr>
            <a:xfrm rot="828663">
              <a:off x="242" y="3404"/>
              <a:ext cx="132" cy="167"/>
            </a:xfrm>
            <a:custGeom>
              <a:avLst/>
              <a:gdLst/>
              <a:ahLst/>
              <a:cxnLst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7" name="任意多边形 194592"/>
            <p:cNvSpPr/>
            <p:nvPr/>
          </p:nvSpPr>
          <p:spPr>
            <a:xfrm rot="828663">
              <a:off x="266" y="3592"/>
              <a:ext cx="66" cy="43"/>
            </a:xfrm>
            <a:custGeom>
              <a:avLst/>
              <a:gdLst/>
              <a:ahLst/>
              <a:cxnLst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8" name="任意多边形 194593"/>
            <p:cNvSpPr/>
            <p:nvPr/>
          </p:nvSpPr>
          <p:spPr>
            <a:xfrm>
              <a:off x="11" y="4110"/>
              <a:ext cx="118" cy="209"/>
            </a:xfrm>
            <a:custGeom>
              <a:avLst/>
              <a:gdLst/>
              <a:ahLst/>
              <a:cxnLst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9" name="任意多边形 194594"/>
            <p:cNvSpPr/>
            <p:nvPr/>
          </p:nvSpPr>
          <p:spPr>
            <a:xfrm>
              <a:off x="0" y="3968"/>
              <a:ext cx="130" cy="128"/>
            </a:xfrm>
            <a:custGeom>
              <a:avLst/>
              <a:gdLst/>
              <a:ahLst/>
              <a:cxnLst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0" name="任意多边形 194595"/>
            <p:cNvSpPr/>
            <p:nvPr/>
          </p:nvSpPr>
          <p:spPr>
            <a:xfrm>
              <a:off x="0" y="3949"/>
              <a:ext cx="47" cy="86"/>
            </a:xfrm>
            <a:custGeom>
              <a:avLst/>
              <a:gdLst/>
              <a:ahLst/>
              <a:cxnLst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1" name="任意多边形 194596"/>
            <p:cNvSpPr/>
            <p:nvPr/>
          </p:nvSpPr>
          <p:spPr>
            <a:xfrm>
              <a:off x="0" y="3239"/>
              <a:ext cx="497" cy="740"/>
            </a:xfrm>
            <a:custGeom>
              <a:avLst/>
              <a:gdLst/>
              <a:ahLst/>
              <a:cxnLst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2" name="任意多边形 194597"/>
            <p:cNvSpPr/>
            <p:nvPr/>
          </p:nvSpPr>
          <p:spPr>
            <a:xfrm rot="1584153">
              <a:off x="20" y="410"/>
              <a:ext cx="344" cy="245"/>
            </a:xfrm>
            <a:custGeom>
              <a:avLst/>
              <a:gdLst/>
              <a:ahLst/>
              <a:cxnLst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3" name="任意多边形 194598"/>
            <p:cNvSpPr/>
            <p:nvPr/>
          </p:nvSpPr>
          <p:spPr>
            <a:xfrm rot="1584153">
              <a:off x="242" y="756"/>
              <a:ext cx="167" cy="115"/>
            </a:xfrm>
            <a:custGeom>
              <a:avLst/>
              <a:gdLst/>
              <a:ahLst/>
              <a:cxnLst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4" name="任意多边形 194599"/>
            <p:cNvSpPr/>
            <p:nvPr/>
          </p:nvSpPr>
          <p:spPr>
            <a:xfrm rot="1584153">
              <a:off x="574" y="286"/>
              <a:ext cx="147" cy="160"/>
            </a:xfrm>
            <a:custGeom>
              <a:avLst/>
              <a:gdLst/>
              <a:ahLst/>
              <a:cxnLst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5" name="任意多边形 194600"/>
            <p:cNvSpPr/>
            <p:nvPr/>
          </p:nvSpPr>
          <p:spPr>
            <a:xfrm rot="1584153">
              <a:off x="236" y="721"/>
              <a:ext cx="62" cy="97"/>
            </a:xfrm>
            <a:custGeom>
              <a:avLst/>
              <a:gdLst/>
              <a:ahLst/>
              <a:cxnLst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6" name="任意多边形 194601"/>
            <p:cNvSpPr/>
            <p:nvPr/>
          </p:nvSpPr>
          <p:spPr>
            <a:xfrm rot="1584153">
              <a:off x="585" y="466"/>
              <a:ext cx="72" cy="41"/>
            </a:xfrm>
            <a:custGeom>
              <a:avLst/>
              <a:gdLst/>
              <a:ahLst/>
              <a:cxnLst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7" name="任意多边形 194602"/>
            <p:cNvSpPr/>
            <p:nvPr/>
          </p:nvSpPr>
          <p:spPr>
            <a:xfrm>
              <a:off x="0" y="886"/>
              <a:ext cx="360" cy="650"/>
            </a:xfrm>
            <a:custGeom>
              <a:avLst/>
              <a:gdLst/>
              <a:ahLst/>
              <a:cxnLst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8" name="任意多边形 194603"/>
            <p:cNvSpPr/>
            <p:nvPr/>
          </p:nvSpPr>
          <p:spPr>
            <a:xfrm rot="1584153">
              <a:off x="56" y="84"/>
              <a:ext cx="804" cy="686"/>
            </a:xfrm>
            <a:custGeom>
              <a:avLst/>
              <a:gdLst/>
              <a:ahLst/>
              <a:cxnLst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94605" name="标题 194604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8" cy="13144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1070" name="文本占位符 194605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4561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94607" name="日期占位符 194606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Verdana" panose="020B0604030504040204" pitchFamily="34" charset="0"/>
              </a:defRPr>
            </a:lvl1pPr>
          </a:lstStyle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194608" name="页脚占位符 19460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Verdana" panose="020B0604030504040204" pitchFamily="34" charset="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94609" name="灯片编号占位符 194608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sldNum="0" hdr="0" ftr="0" dt="0"/>
  <p:txStyles>
    <p:titleStyle>
      <a:lvl1pPr marL="0" lvl="0" indent="0" algn="ctr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wmf"/><Relationship Id="rId1" Type="http://schemas.openxmlformats.org/officeDocument/2006/relationships/oleObject" Target="../embeddings/oleObject8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wmf"/><Relationship Id="rId1" Type="http://schemas.openxmlformats.org/officeDocument/2006/relationships/oleObject" Target="../embeddings/oleObject9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294913"/>
          <p:cNvSpPr>
            <a:spLocks noGrp="1"/>
          </p:cNvSpPr>
          <p:nvPr>
            <p:ph type="title"/>
          </p:nvPr>
        </p:nvSpPr>
        <p:spPr>
          <a:xfrm>
            <a:off x="0" y="333375"/>
            <a:ext cx="9144000" cy="836613"/>
          </a:xfrm>
        </p:spPr>
        <p:txBody>
          <a:bodyPr anchor="b"/>
          <a:p>
            <a:r>
              <a:rPr lang="zh-CN" altLang="en-US" sz="3900" b="1" dirty="0">
                <a:solidFill>
                  <a:srgbClr val="003366"/>
                </a:solidFill>
                <a:effectLst/>
              </a:rPr>
              <a:t>第</a:t>
            </a:r>
            <a:r>
              <a:rPr lang="en-US" altLang="zh-CN" sz="3900" b="1" dirty="0">
                <a:solidFill>
                  <a:srgbClr val="003366"/>
                </a:solidFill>
                <a:effectLst/>
              </a:rPr>
              <a:t>5</a:t>
            </a:r>
            <a:r>
              <a:rPr lang="zh-CN" altLang="en-US" sz="3900" b="1" dirty="0">
                <a:solidFill>
                  <a:srgbClr val="003366"/>
                </a:solidFill>
                <a:effectLst/>
              </a:rPr>
              <a:t>讲 在网页中创建超链接</a:t>
            </a:r>
            <a:endParaRPr lang="en-US" altLang="zh-CN" sz="39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294915" name="内容占位符 294914"/>
          <p:cNvSpPr>
            <a:spLocks noGrp="1"/>
          </p:cNvSpPr>
          <p:nvPr>
            <p:ph idx="1"/>
          </p:nvPr>
        </p:nvSpPr>
        <p:spPr>
          <a:xfrm>
            <a:off x="394970" y="1374775"/>
            <a:ext cx="8749030" cy="4608830"/>
          </a:xfrm>
        </p:spPr>
        <p:txBody>
          <a:bodyPr anchor="t"/>
          <a:p>
            <a:pPr>
              <a:lnSpc>
                <a:spcPct val="105000"/>
              </a:lnSpc>
              <a:buClr>
                <a:srgbClr val="FF0000"/>
              </a:buClr>
            </a:pPr>
            <a:r>
              <a:rPr lang="en-US" sz="3000" b="1" dirty="0">
                <a:solidFill>
                  <a:schemeClr val="tx1"/>
                </a:solidFill>
                <a:effectLst/>
              </a:rPr>
              <a:t>5</a:t>
            </a:r>
            <a:r>
              <a:rPr sz="3000" b="1" dirty="0">
                <a:solidFill>
                  <a:schemeClr val="tx1"/>
                </a:solidFill>
                <a:effectLst/>
              </a:rPr>
              <a:t>.1 超链接概述</a:t>
            </a:r>
            <a:endParaRPr sz="3000" b="1" dirty="0">
              <a:solidFill>
                <a:schemeClr val="tx1"/>
              </a:solidFill>
              <a:effectLst/>
            </a:endParaRPr>
          </a:p>
          <a:p>
            <a:pPr>
              <a:lnSpc>
                <a:spcPct val="105000"/>
              </a:lnSpc>
              <a:buClr>
                <a:srgbClr val="FF0000"/>
              </a:buClr>
            </a:pPr>
            <a:r>
              <a:rPr lang="en-US" sz="3000" b="1" dirty="0">
                <a:solidFill>
                  <a:schemeClr val="tx1"/>
                </a:solidFill>
                <a:effectLst/>
              </a:rPr>
              <a:t>5</a:t>
            </a:r>
            <a:r>
              <a:rPr sz="3000" b="1" dirty="0">
                <a:solidFill>
                  <a:schemeClr val="tx1"/>
                </a:solidFill>
                <a:effectLst/>
              </a:rPr>
              <a:t>.2 超链接标签</a:t>
            </a:r>
            <a:endParaRPr sz="3000" b="1" dirty="0">
              <a:solidFill>
                <a:schemeClr val="tx1"/>
              </a:solidFill>
              <a:effectLst/>
            </a:endParaRPr>
          </a:p>
          <a:p>
            <a:pPr>
              <a:lnSpc>
                <a:spcPct val="105000"/>
              </a:lnSpc>
              <a:buClr>
                <a:srgbClr val="FF0000"/>
              </a:buClr>
            </a:pPr>
            <a:r>
              <a:rPr lang="en-US" sz="3000" b="1" dirty="0">
                <a:solidFill>
                  <a:schemeClr val="tx1"/>
                </a:solidFill>
                <a:effectLst/>
              </a:rPr>
              <a:t>5</a:t>
            </a:r>
            <a:r>
              <a:rPr sz="3000" b="1" dirty="0">
                <a:solidFill>
                  <a:schemeClr val="tx1"/>
                </a:solidFill>
                <a:effectLst/>
              </a:rPr>
              <a:t>.3 设置超链接目标窗口</a:t>
            </a:r>
            <a:endParaRPr sz="3000" b="1" dirty="0">
              <a:solidFill>
                <a:schemeClr val="tx1"/>
              </a:solidFill>
              <a:effectLst/>
            </a:endParaRPr>
          </a:p>
          <a:p>
            <a:pPr>
              <a:lnSpc>
                <a:spcPct val="105000"/>
              </a:lnSpc>
              <a:buClr>
                <a:srgbClr val="FF0000"/>
              </a:buClr>
            </a:pPr>
            <a:r>
              <a:rPr lang="en-US" sz="3000" b="1" dirty="0">
                <a:solidFill>
                  <a:schemeClr val="tx1"/>
                </a:solidFill>
                <a:effectLst/>
              </a:rPr>
              <a:t>5</a:t>
            </a:r>
            <a:r>
              <a:rPr sz="3000" b="1" dirty="0">
                <a:solidFill>
                  <a:schemeClr val="tx1"/>
                </a:solidFill>
                <a:effectLst/>
              </a:rPr>
              <a:t>.4 链接路径设置</a:t>
            </a:r>
            <a:endParaRPr sz="3000" b="1" dirty="0">
              <a:solidFill>
                <a:schemeClr val="tx1"/>
              </a:solidFill>
              <a:effectLst/>
            </a:endParaRPr>
          </a:p>
          <a:p>
            <a:pPr>
              <a:lnSpc>
                <a:spcPct val="105000"/>
              </a:lnSpc>
              <a:buClr>
                <a:srgbClr val="FF0000"/>
              </a:buClr>
            </a:pPr>
            <a:r>
              <a:rPr lang="en-US" sz="3000" b="1" dirty="0">
                <a:solidFill>
                  <a:schemeClr val="tx1"/>
                </a:solidFill>
                <a:effectLst/>
              </a:rPr>
              <a:t>5</a:t>
            </a:r>
            <a:r>
              <a:rPr sz="3000" b="1" dirty="0">
                <a:solidFill>
                  <a:schemeClr val="tx1"/>
                </a:solidFill>
                <a:effectLst/>
              </a:rPr>
              <a:t>.5 基准URL标签&lt;base&gt;</a:t>
            </a:r>
            <a:endParaRPr sz="3000" b="1" dirty="0">
              <a:solidFill>
                <a:schemeClr val="tx1"/>
              </a:solidFill>
              <a:effectLst/>
            </a:endParaRPr>
          </a:p>
          <a:p>
            <a:pPr>
              <a:lnSpc>
                <a:spcPct val="105000"/>
              </a:lnSpc>
              <a:buClr>
                <a:srgbClr val="FF0000"/>
              </a:buClr>
            </a:pPr>
            <a:r>
              <a:rPr lang="en-US" sz="3000" b="1" dirty="0">
                <a:solidFill>
                  <a:schemeClr val="tx1"/>
                </a:solidFill>
                <a:effectLst/>
              </a:rPr>
              <a:t>5</a:t>
            </a:r>
            <a:r>
              <a:rPr sz="3000" b="1" dirty="0">
                <a:solidFill>
                  <a:schemeClr val="tx1"/>
                </a:solidFill>
                <a:effectLst/>
              </a:rPr>
              <a:t>.6 超链接类型</a:t>
            </a:r>
            <a:endParaRPr sz="3000" b="1" dirty="0">
              <a:solidFill>
                <a:schemeClr val="tx1"/>
              </a:solidFill>
              <a:effectLst/>
            </a:endParaRPr>
          </a:p>
          <a:p>
            <a:pPr>
              <a:lnSpc>
                <a:spcPct val="105000"/>
              </a:lnSpc>
              <a:buClr>
                <a:srgbClr val="FF0000"/>
              </a:buClr>
            </a:pPr>
            <a:r>
              <a:rPr lang="en-US" sz="3000" b="1" dirty="0">
                <a:solidFill>
                  <a:schemeClr val="tx1"/>
                </a:solidFill>
                <a:effectLst/>
              </a:rPr>
              <a:t>5</a:t>
            </a:r>
            <a:r>
              <a:rPr sz="3000" b="1" dirty="0">
                <a:solidFill>
                  <a:schemeClr val="tx1"/>
                </a:solidFill>
                <a:effectLst/>
              </a:rPr>
              <a:t>.7 浮动框架&lt;iframe&gt;</a:t>
            </a:r>
            <a:endParaRPr sz="3000" b="1" dirty="0">
              <a:solidFill>
                <a:schemeClr val="tx1"/>
              </a:solidFill>
              <a:effectLst/>
            </a:endParaRPr>
          </a:p>
          <a:p>
            <a:pPr>
              <a:lnSpc>
                <a:spcPct val="105000"/>
              </a:lnSpc>
              <a:buClr>
                <a:srgbClr val="FF0000"/>
              </a:buClr>
            </a:pPr>
            <a:r>
              <a:rPr lang="en-US" sz="3000" b="1" dirty="0">
                <a:solidFill>
                  <a:schemeClr val="tx1"/>
                </a:solidFill>
                <a:effectLst/>
              </a:rPr>
              <a:t>5</a:t>
            </a:r>
            <a:r>
              <a:rPr sz="3000" b="1" dirty="0">
                <a:solidFill>
                  <a:schemeClr val="tx1"/>
                </a:solidFill>
                <a:effectLst/>
              </a:rPr>
              <a:t>.8 超链接与浮动框架关系</a:t>
            </a:r>
            <a:endParaRPr sz="3000" b="1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1058" name="内容占位符 301057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 anchor="t"/>
          <a:p>
            <a:pPr marL="609600" indent="-609600">
              <a:buClr>
                <a:srgbClr val="FF0000"/>
              </a:buClr>
            </a:pPr>
            <a:r>
              <a:rPr lang="zh-CN" altLang="en-US" sz="2900" b="1" dirty="0">
                <a:solidFill>
                  <a:srgbClr val="000000"/>
                </a:solidFill>
              </a:rPr>
              <a:t>根据超链接的目标端点来分，超链接可分为：</a:t>
            </a:r>
            <a:endParaRPr lang="zh-CN" altLang="en-US" b="1" dirty="0">
              <a:solidFill>
                <a:srgbClr val="000000"/>
              </a:solidFill>
            </a:endParaRPr>
          </a:p>
          <a:p>
            <a:pPr marL="990600" lvl="1" indent="-533400"/>
            <a:r>
              <a:rPr lang="zh-CN" altLang="en-US" sz="2600" b="1" dirty="0"/>
              <a:t>内部链接</a:t>
            </a:r>
            <a:endParaRPr lang="zh-CN" altLang="en-US" sz="2600" b="1" dirty="0"/>
          </a:p>
          <a:p>
            <a:pPr marL="990600" lvl="1" indent="-533400"/>
            <a:r>
              <a:rPr lang="zh-CN" altLang="en-US" sz="2600" b="1" dirty="0"/>
              <a:t>外部链接</a:t>
            </a:r>
            <a:endParaRPr lang="zh-CN" altLang="en-US" sz="2600" b="1" dirty="0"/>
          </a:p>
          <a:p>
            <a:pPr marL="990600" lvl="1" indent="-533400"/>
            <a:r>
              <a:rPr lang="zh-CN" altLang="en-US" sz="2600" b="1" dirty="0"/>
              <a:t>书签链接</a:t>
            </a:r>
            <a:endParaRPr lang="zh-CN" altLang="en-US" sz="2600" b="1" dirty="0"/>
          </a:p>
          <a:p>
            <a:pPr marL="990600" lvl="1" indent="-533400"/>
            <a:r>
              <a:rPr lang="zh-CN" altLang="en-US" sz="2600" b="1" dirty="0"/>
              <a:t>脚本链接</a:t>
            </a:r>
            <a:endParaRPr lang="zh-CN" altLang="en-US" sz="2600" b="1" dirty="0"/>
          </a:p>
          <a:p>
            <a:pPr marL="990600" lvl="1" indent="-533400"/>
            <a:r>
              <a:rPr lang="zh-CN" altLang="en-US" sz="2600" b="1" dirty="0"/>
              <a:t>文件下载链接</a:t>
            </a:r>
            <a:endParaRPr lang="zh-CN" altLang="en-US" sz="2600" b="1" dirty="0"/>
          </a:p>
          <a:p>
            <a:pPr marL="609600" indent="-609600">
              <a:buClr>
                <a:srgbClr val="FF0000"/>
              </a:buClr>
            </a:pPr>
            <a:r>
              <a:rPr lang="zh-CN" altLang="en-US" sz="2900" b="1" dirty="0">
                <a:solidFill>
                  <a:srgbClr val="000000"/>
                </a:solidFill>
              </a:rPr>
              <a:t>根据超链接的源端点来分，超链接可分为：</a:t>
            </a:r>
            <a:endParaRPr lang="zh-CN" altLang="en-US" sz="2900" b="1" dirty="0">
              <a:solidFill>
                <a:srgbClr val="000000"/>
              </a:solidFill>
            </a:endParaRPr>
          </a:p>
          <a:p>
            <a:pPr marL="990600" lvl="1" indent="-533400"/>
            <a:r>
              <a:rPr lang="zh-CN" altLang="en-US" sz="2600" b="1" dirty="0"/>
              <a:t>文本链接</a:t>
            </a:r>
            <a:endParaRPr lang="zh-CN" altLang="en-US" sz="2600" b="1" dirty="0"/>
          </a:p>
          <a:p>
            <a:pPr marL="990600" lvl="1" indent="-533400"/>
            <a:r>
              <a:rPr lang="zh-CN" altLang="en-US" sz="2600" b="1" dirty="0"/>
              <a:t>图像链接</a:t>
            </a:r>
            <a:endParaRPr lang="zh-CN" altLang="en-US" sz="2600" b="1" dirty="0"/>
          </a:p>
          <a:p>
            <a:pPr marL="990600" lvl="1" indent="-533400"/>
            <a:r>
              <a:rPr lang="zh-CN" altLang="en-US" sz="2600" b="1" dirty="0"/>
              <a:t>图像映射</a:t>
            </a:r>
            <a:endParaRPr lang="zh-CN" altLang="en-US" sz="2600" b="1" dirty="0"/>
          </a:p>
        </p:txBody>
      </p:sp>
      <p:sp>
        <p:nvSpPr>
          <p:cNvPr id="19458" name="标题 301058"/>
          <p:cNvSpPr>
            <a:spLocks noGrp="1"/>
          </p:cNvSpPr>
          <p:nvPr>
            <p:ph type="title"/>
          </p:nvPr>
        </p:nvSpPr>
        <p:spPr>
          <a:xfrm>
            <a:off x="0" y="260350"/>
            <a:ext cx="8686800" cy="400050"/>
          </a:xfrm>
        </p:spPr>
        <p:txBody>
          <a:bodyPr wrap="square" lIns="91440" tIns="45720" rIns="91440" bIns="45720" anchor="ctr"/>
          <a:p>
            <a:pPr algn="l"/>
            <a:r>
              <a:rPr lang="en-US" sz="3600" b="1" dirty="0">
                <a:solidFill>
                  <a:srgbClr val="003366"/>
                </a:solidFill>
                <a:effectLst/>
              </a:rPr>
              <a:t>5.6 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超链接类型</a:t>
            </a:r>
            <a:endParaRPr lang="zh-CN" altLang="en-US" sz="3600" b="1">
              <a:solidFill>
                <a:srgbClr val="003366"/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302081"/>
          <p:cNvSpPr>
            <a:spLocks noGrp="1"/>
          </p:cNvSpPr>
          <p:nvPr>
            <p:ph type="title"/>
          </p:nvPr>
        </p:nvSpPr>
        <p:spPr>
          <a:xfrm>
            <a:off x="187325" y="189230"/>
            <a:ext cx="8499475" cy="607060"/>
          </a:xfrm>
        </p:spPr>
        <p:txBody>
          <a:bodyPr anchor="b"/>
          <a:p>
            <a:pPr algn="l"/>
            <a:r>
              <a:rPr lang="en-US" altLang="zh-CN" sz="3300" b="1" dirty="0">
                <a:solidFill>
                  <a:srgbClr val="003366"/>
                </a:solidFill>
                <a:effectLst/>
              </a:rPr>
              <a:t>5.6.1 </a:t>
            </a:r>
            <a:r>
              <a:rPr lang="zh-CN" altLang="en-US" sz="3300" b="1" dirty="0">
                <a:solidFill>
                  <a:srgbClr val="003366"/>
                </a:solidFill>
                <a:effectLst/>
              </a:rPr>
              <a:t>内部链接</a:t>
            </a:r>
            <a:endParaRPr lang="zh-CN" altLang="en-US" sz="33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302083" name="内容占位符 302082"/>
          <p:cNvSpPr>
            <a:spLocks noGrp="1"/>
          </p:cNvSpPr>
          <p:nvPr>
            <p:ph idx="1"/>
          </p:nvPr>
        </p:nvSpPr>
        <p:spPr>
          <a:xfrm>
            <a:off x="0" y="1125538"/>
            <a:ext cx="8991600" cy="5732462"/>
          </a:xfrm>
        </p:spPr>
        <p:txBody>
          <a:bodyPr anchor="t"/>
          <a:p>
            <a:pPr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2900" b="1" dirty="0">
                <a:solidFill>
                  <a:srgbClr val="000000"/>
                </a:solidFill>
              </a:rPr>
              <a:t>内部链接是指在</a:t>
            </a:r>
            <a:r>
              <a:rPr lang="zh-CN" altLang="en-US" sz="2900" b="1" dirty="0">
                <a:solidFill>
                  <a:srgbClr val="FF0000"/>
                </a:solidFill>
              </a:rPr>
              <a:t>同一个网站</a:t>
            </a:r>
            <a:r>
              <a:rPr lang="zh-CN" altLang="en-US" sz="2900" b="1" dirty="0">
                <a:solidFill>
                  <a:srgbClr val="000000"/>
                </a:solidFill>
              </a:rPr>
              <a:t>内部，</a:t>
            </a:r>
            <a:r>
              <a:rPr lang="zh-CN" altLang="en-US" sz="2900" b="1" dirty="0">
                <a:solidFill>
                  <a:srgbClr val="FF0000"/>
                </a:solidFill>
              </a:rPr>
              <a:t>不同网页之间</a:t>
            </a:r>
            <a:r>
              <a:rPr lang="zh-CN" altLang="en-US" sz="2900" b="1" dirty="0">
                <a:solidFill>
                  <a:srgbClr val="000000"/>
                </a:solidFill>
              </a:rPr>
              <a:t>的链接关系</a:t>
            </a:r>
            <a:endParaRPr lang="zh-CN" altLang="en-US" sz="2900" b="1" dirty="0">
              <a:solidFill>
                <a:srgbClr val="000000"/>
              </a:solidFill>
            </a:endParaRPr>
          </a:p>
          <a:p>
            <a:pPr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2900" b="1" dirty="0">
                <a:solidFill>
                  <a:srgbClr val="000000"/>
                </a:solidFill>
              </a:rPr>
              <a:t>基本语法</a:t>
            </a:r>
            <a:endParaRPr lang="zh-CN" altLang="en-US" sz="2900" b="1" dirty="0">
              <a:solidFill>
                <a:srgbClr val="000000"/>
              </a:solidFill>
            </a:endParaRPr>
          </a:p>
          <a:p>
            <a:pPr lvl="1">
              <a:lnSpc>
                <a:spcPct val="105000"/>
              </a:lnSpc>
              <a:buClr>
                <a:srgbClr val="FFFFCC"/>
              </a:buClr>
              <a:buNone/>
            </a:pPr>
            <a:r>
              <a:rPr lang="en-US" altLang="zh-CN" b="1" err="1"/>
              <a:t>&lt;a href=“file_path</a:t>
            </a:r>
            <a:r>
              <a:rPr lang="en-US" altLang="zh-CN" b="1" dirty="0"/>
              <a:t>”&gt;</a:t>
            </a:r>
            <a:r>
              <a:rPr lang="zh-CN" altLang="en-US" b="1" dirty="0"/>
              <a:t>链接文本</a:t>
            </a:r>
            <a:r>
              <a:rPr lang="en-US" altLang="zh-CN" b="1" dirty="0"/>
              <a:t>/</a:t>
            </a:r>
            <a:r>
              <a:rPr lang="zh-CN" altLang="en-US" b="1" dirty="0"/>
              <a:t>图片</a:t>
            </a:r>
            <a:r>
              <a:rPr lang="en-US" altLang="zh-CN" b="1"/>
              <a:t>&lt;/a&gt;</a:t>
            </a:r>
            <a:endParaRPr lang="en-US" altLang="zh-CN" b="1"/>
          </a:p>
          <a:p>
            <a:pPr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Tx/>
            </a:pPr>
            <a:r>
              <a:rPr lang="zh-CN" altLang="en-US" sz="2900" b="1" dirty="0">
                <a:solidFill>
                  <a:srgbClr val="000000"/>
                </a:solidFill>
              </a:rPr>
              <a:t>语法解释</a:t>
            </a:r>
            <a:endParaRPr lang="zh-CN" altLang="en-US" sz="2900" b="1" dirty="0">
              <a:solidFill>
                <a:srgbClr val="000000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rgbClr val="FFFFCC"/>
              </a:buClr>
              <a:buNone/>
            </a:pPr>
            <a:r>
              <a:rPr lang="zh-CN" altLang="en-US" sz="3400" b="1" dirty="0">
                <a:solidFill>
                  <a:schemeClr val="hlink"/>
                </a:solidFill>
              </a:rPr>
              <a:t>  </a:t>
            </a:r>
            <a:r>
              <a:rPr lang="zh-CN" altLang="en-US" b="1" dirty="0"/>
              <a:t>通过“</a:t>
            </a:r>
            <a:r>
              <a:rPr lang="en-US" altLang="zh-CN" b="1" err="1"/>
              <a:t>href</a:t>
            </a:r>
            <a:r>
              <a:rPr lang="en-US" altLang="zh-CN" b="1" dirty="0"/>
              <a:t>”</a:t>
            </a:r>
            <a:r>
              <a:rPr lang="zh-CN" altLang="en-US" b="1" dirty="0"/>
              <a:t>属性指定目标端点； “</a:t>
            </a:r>
            <a:r>
              <a:rPr lang="en-US" altLang="zh-CN" b="1" err="1"/>
              <a:t>file_path</a:t>
            </a:r>
            <a:r>
              <a:rPr lang="en-US" altLang="zh-CN" b="1" dirty="0"/>
              <a:t>”</a:t>
            </a:r>
            <a:r>
              <a:rPr lang="zh-CN" altLang="en-US" b="1" dirty="0"/>
              <a:t>为目标端点的链接路径，一般使用</a:t>
            </a:r>
            <a:r>
              <a:rPr lang="zh-CN" altLang="en-US" b="1" dirty="0">
                <a:solidFill>
                  <a:srgbClr val="FF0000"/>
                </a:solidFill>
              </a:rPr>
              <a:t>相对路径</a:t>
            </a:r>
            <a:r>
              <a:rPr lang="zh-CN" altLang="en-US" b="1" dirty="0"/>
              <a:t>；提供给鼠标单击的内容，即源端点，既可以使用“文本”，也可以使用“图片”</a:t>
            </a: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303105"/>
          <p:cNvSpPr>
            <a:spLocks noGrp="1"/>
          </p:cNvSpPr>
          <p:nvPr>
            <p:ph type="title"/>
          </p:nvPr>
        </p:nvSpPr>
        <p:spPr>
          <a:xfrm>
            <a:off x="82550" y="-16510"/>
            <a:ext cx="8635365" cy="615315"/>
          </a:xfrm>
        </p:spPr>
        <p:txBody>
          <a:bodyPr anchor="b"/>
          <a:p>
            <a:pPr algn="l">
              <a:buClrTx/>
              <a:buSzTx/>
              <a:buFontTx/>
            </a:pPr>
            <a:r>
              <a:rPr lang="en-US" altLang="zh-CN" sz="3300" b="1" dirty="0">
                <a:solidFill>
                  <a:srgbClr val="003366"/>
                </a:solidFill>
                <a:effectLst/>
              </a:rPr>
              <a:t>5.6.2 外部链接</a:t>
            </a:r>
            <a:endParaRPr lang="en-US" altLang="zh-CN" sz="33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303107" name="内容占位符 303106"/>
          <p:cNvSpPr>
            <a:spLocks noGrp="1"/>
          </p:cNvSpPr>
          <p:nvPr>
            <p:ph idx="1"/>
          </p:nvPr>
        </p:nvSpPr>
        <p:spPr>
          <a:xfrm>
            <a:off x="18415" y="490855"/>
            <a:ext cx="8959850" cy="5876925"/>
          </a:xfrm>
        </p:spPr>
        <p:txBody>
          <a:bodyPr anchor="t"/>
          <a:p>
            <a:pPr>
              <a:lnSpc>
                <a:spcPct val="105000"/>
              </a:lnSpc>
              <a:buClr>
                <a:srgbClr val="FF0000"/>
              </a:buClr>
            </a:pPr>
            <a:r>
              <a:rPr lang="zh-CN" altLang="en-US" sz="2900" b="1" dirty="0">
                <a:solidFill>
                  <a:srgbClr val="000000"/>
                </a:solidFill>
              </a:rPr>
              <a:t>外部链接是指跳转到</a:t>
            </a:r>
            <a:r>
              <a:rPr lang="zh-CN" altLang="en-US" sz="2900" b="1" dirty="0">
                <a:solidFill>
                  <a:srgbClr val="FF0000"/>
                </a:solidFill>
              </a:rPr>
              <a:t>当前网站外部</a:t>
            </a:r>
            <a:r>
              <a:rPr lang="zh-CN" altLang="en-US" sz="2900" b="1" dirty="0">
                <a:solidFill>
                  <a:srgbClr val="000000"/>
                </a:solidFill>
              </a:rPr>
              <a:t>，和其他网站中的页面或其他元素之间的链接。</a:t>
            </a:r>
            <a:endParaRPr lang="zh-CN" altLang="en-US" sz="2900" b="1" dirty="0">
              <a:solidFill>
                <a:srgbClr val="000000"/>
              </a:solidFill>
            </a:endParaRPr>
          </a:p>
          <a:p>
            <a:pPr>
              <a:lnSpc>
                <a:spcPct val="105000"/>
              </a:lnSpc>
              <a:buClr>
                <a:srgbClr val="FF0000"/>
              </a:buClr>
            </a:pPr>
            <a:r>
              <a:rPr lang="zh-CN" altLang="en-US" sz="2900" b="1" dirty="0">
                <a:solidFill>
                  <a:srgbClr val="000000"/>
                </a:solidFill>
              </a:rPr>
              <a:t>基本语法</a:t>
            </a:r>
            <a:endParaRPr lang="zh-CN" altLang="en-US" sz="2900" b="1" dirty="0">
              <a:solidFill>
                <a:srgbClr val="000000"/>
              </a:solidFill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rgbClr val="FFFFCC"/>
              </a:buClr>
              <a:buNone/>
            </a:pPr>
            <a:r>
              <a:rPr lang="zh-CN" altLang="en-US" sz="3000" b="1" dirty="0"/>
              <a:t>  </a:t>
            </a:r>
            <a:r>
              <a:rPr lang="en-US" altLang="zh-CN" sz="2600" b="1" err="1"/>
              <a:t>&lt;a href</a:t>
            </a:r>
            <a:r>
              <a:rPr lang="en-US" altLang="zh-CN" sz="2600" b="1" dirty="0"/>
              <a:t>=“URL”&gt;</a:t>
            </a:r>
            <a:r>
              <a:rPr lang="zh-CN" altLang="en-US" sz="2600" b="1" dirty="0"/>
              <a:t>链接文本</a:t>
            </a:r>
            <a:r>
              <a:rPr lang="en-US" altLang="zh-CN" sz="2600" b="1" dirty="0"/>
              <a:t>/</a:t>
            </a:r>
            <a:r>
              <a:rPr lang="zh-CN" altLang="en-US" sz="2600" b="1" dirty="0"/>
              <a:t>图片</a:t>
            </a:r>
            <a:r>
              <a:rPr lang="en-US" altLang="zh-CN" sz="2600" b="1"/>
              <a:t>&lt;/a&gt;</a:t>
            </a:r>
            <a:endParaRPr lang="en-US" altLang="zh-CN" sz="2600" b="1"/>
          </a:p>
          <a:p>
            <a:pPr>
              <a:lnSpc>
                <a:spcPct val="105000"/>
              </a:lnSpc>
              <a:buClr>
                <a:srgbClr val="FF0000"/>
              </a:buClr>
            </a:pPr>
            <a:r>
              <a:rPr lang="zh-CN" altLang="en-US" sz="2900" b="1" dirty="0">
                <a:solidFill>
                  <a:srgbClr val="000000"/>
                </a:solidFill>
              </a:rPr>
              <a:t>语法解释</a:t>
            </a:r>
            <a:endParaRPr lang="zh-CN" altLang="en-US" sz="2900" b="1" dirty="0">
              <a:solidFill>
                <a:srgbClr val="000000"/>
              </a:solidFill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zh-CN" altLang="en-US" sz="2900" b="1" dirty="0"/>
              <a:t>   </a:t>
            </a:r>
            <a:r>
              <a:rPr lang="zh-CN" altLang="en-US" sz="2600" b="1" dirty="0"/>
              <a:t>通过“</a:t>
            </a:r>
            <a:r>
              <a:rPr lang="en-US" altLang="zh-CN" sz="2600" b="1" err="1"/>
              <a:t>href</a:t>
            </a:r>
            <a:r>
              <a:rPr lang="en-US" altLang="zh-CN" sz="2600" b="1" dirty="0"/>
              <a:t>”</a:t>
            </a:r>
            <a:r>
              <a:rPr lang="zh-CN" altLang="en-US" sz="2600" b="1" dirty="0"/>
              <a:t>属性指定目标端点； “</a:t>
            </a:r>
            <a:r>
              <a:rPr lang="en-US" altLang="zh-CN" sz="2600" b="1" dirty="0"/>
              <a:t>URL”</a:t>
            </a:r>
            <a:r>
              <a:rPr lang="zh-CN" altLang="en-US" sz="2600" b="1" dirty="0"/>
              <a:t>为目标端点的链接路径。一般情况下，该路径需要使用绝对路径；提供给鼠标单击的内容，即源端点，既可以使用“文本”，也可以使用“图片”。</a:t>
            </a:r>
            <a:endParaRPr lang="zh-CN" altLang="en-US" sz="2600" b="1" dirty="0"/>
          </a:p>
        </p:txBody>
      </p:sp>
      <p:pic>
        <p:nvPicPr>
          <p:cNvPr id="303108" name="图片 3031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4985" y="4309110"/>
            <a:ext cx="4850765" cy="25311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3107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3107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charRg st="39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3107">
                                            <p:txEl>
                                              <p:charRg st="39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3107">
                                            <p:txEl>
                                              <p:charRg st="39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charRg st="4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3107">
                                            <p:txEl>
                                              <p:charRg st="4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3107">
                                            <p:txEl>
                                              <p:charRg st="4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charRg st="72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3107">
                                            <p:txEl>
                                              <p:charRg st="72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3107">
                                            <p:txEl>
                                              <p:charRg st="72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30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4130" name="标题 304129"/>
          <p:cNvSpPr>
            <a:spLocks noGrp="1"/>
          </p:cNvSpPr>
          <p:nvPr>
            <p:ph type="title"/>
          </p:nvPr>
        </p:nvSpPr>
        <p:spPr>
          <a:xfrm>
            <a:off x="323850" y="1412875"/>
            <a:ext cx="8820150" cy="1655763"/>
          </a:xfrm>
        </p:spPr>
        <p:txBody>
          <a:bodyPr anchor="b"/>
          <a:p>
            <a:pPr algn="l">
              <a:lnSpc>
                <a:spcPct val="126000"/>
              </a:lnSpc>
            </a:pPr>
            <a:r>
              <a:rPr lang="en-US" altLang="zh-CN" sz="2800" b="1" err="1">
                <a:solidFill>
                  <a:srgbClr val="000000"/>
                </a:solidFill>
                <a:effectLst/>
              </a:rPr>
              <a:t>&lt;a href</a:t>
            </a:r>
            <a:r>
              <a:rPr lang="en-US" altLang="zh-CN" sz="2800" b="1">
                <a:solidFill>
                  <a:srgbClr val="000000"/>
                </a:solidFill>
                <a:effectLst/>
              </a:rPr>
              <a:t>=”</a:t>
            </a:r>
            <a:r>
              <a:rPr lang="en-US" altLang="zh-CN" sz="2800" b="1">
                <a:solidFill>
                  <a:srgbClr val="0000CC"/>
                </a:solidFill>
                <a:effectLst/>
              </a:rPr>
              <a:t>mailto:</a:t>
            </a:r>
            <a:r>
              <a:rPr lang="zh-CN" altLang="en-US" sz="2800" b="1" dirty="0">
                <a:solidFill>
                  <a:srgbClr val="000000"/>
                </a:solidFill>
                <a:effectLst/>
              </a:rPr>
              <a:t>邮址</a:t>
            </a:r>
            <a:r>
              <a:rPr lang="en-US" altLang="zh-CN" sz="2800" b="1">
                <a:solidFill>
                  <a:srgbClr val="000000"/>
                </a:solidFill>
                <a:effectLst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effectLst/>
              </a:rPr>
              <a:t>？</a:t>
            </a:r>
            <a:r>
              <a:rPr lang="en-US" altLang="zh-CN" sz="2800" b="1">
                <a:solidFill>
                  <a:srgbClr val="0000CC"/>
                </a:solidFill>
                <a:effectLst/>
              </a:rPr>
              <a:t>subject</a:t>
            </a:r>
            <a:r>
              <a:rPr lang="en-US" altLang="zh-CN" sz="2800" b="1" err="1">
                <a:solidFill>
                  <a:srgbClr val="000000"/>
                </a:solidFill>
                <a:effectLst/>
              </a:rPr>
              <a:t>=content</a:t>
            </a:r>
            <a:r>
              <a:rPr lang="en-US" altLang="zh-CN" sz="2800" b="1" err="1">
                <a:solidFill>
                  <a:srgbClr val="FF0000"/>
                </a:solidFill>
                <a:effectLst/>
              </a:rPr>
              <a:t>&amp;</a:t>
            </a:r>
            <a:r>
              <a:rPr lang="en-US" altLang="zh-CN" sz="2800" b="1" err="1">
                <a:solidFill>
                  <a:srgbClr val="0000CC"/>
                </a:solidFill>
                <a:effectLst/>
              </a:rPr>
              <a:t>cc</a:t>
            </a:r>
            <a:r>
              <a:rPr lang="en-US" altLang="zh-CN" sz="2800" b="1" dirty="0">
                <a:solidFill>
                  <a:srgbClr val="000000"/>
                </a:solidFill>
                <a:effectLst/>
              </a:rPr>
              <a:t>=</a:t>
            </a:r>
            <a:r>
              <a:rPr lang="zh-CN" altLang="en-US" sz="2800" b="1" dirty="0">
                <a:solidFill>
                  <a:srgbClr val="000000"/>
                </a:solidFill>
                <a:effectLst/>
              </a:rPr>
              <a:t>邮址</a:t>
            </a:r>
            <a:r>
              <a:rPr lang="en-US" altLang="zh-CN" sz="2800" b="1">
                <a:solidFill>
                  <a:srgbClr val="000000"/>
                </a:solidFill>
                <a:effectLst/>
              </a:rPr>
              <a:t>2</a:t>
            </a:r>
            <a:r>
              <a:rPr lang="en-US" altLang="zh-CN" sz="2800" b="1">
                <a:solidFill>
                  <a:schemeClr val="tx1"/>
                </a:solidFill>
                <a:effectLst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effectLst/>
              </a:rPr>
              <a:t>&amp;</a:t>
            </a:r>
            <a:r>
              <a:rPr lang="en-US" altLang="zh-CN" sz="2800" b="1">
                <a:solidFill>
                  <a:srgbClr val="0000CC"/>
                </a:solidFill>
                <a:effectLst/>
              </a:rPr>
              <a:t>bcc</a:t>
            </a:r>
            <a:r>
              <a:rPr lang="en-US" altLang="zh-CN" sz="2800" b="1" dirty="0">
                <a:solidFill>
                  <a:srgbClr val="000000"/>
                </a:solidFill>
                <a:effectLst/>
              </a:rPr>
              <a:t>=</a:t>
            </a:r>
            <a:r>
              <a:rPr lang="zh-CN" altLang="en-US" sz="2800" b="1" dirty="0">
                <a:solidFill>
                  <a:srgbClr val="000000"/>
                </a:solidFill>
                <a:effectLst/>
              </a:rPr>
              <a:t>邮址</a:t>
            </a:r>
            <a:r>
              <a:rPr lang="en-US" altLang="zh-CN" sz="2800" b="1" dirty="0">
                <a:solidFill>
                  <a:srgbClr val="000000"/>
                </a:solidFill>
                <a:effectLst/>
              </a:rPr>
              <a:t>3”&gt;</a:t>
            </a:r>
            <a:r>
              <a:rPr lang="zh-CN" altLang="en-US" sz="2800" b="1" dirty="0">
                <a:solidFill>
                  <a:srgbClr val="000000"/>
                </a:solidFill>
                <a:effectLst/>
              </a:rPr>
              <a:t>链接文本</a:t>
            </a:r>
            <a:r>
              <a:rPr lang="en-US" altLang="zh-CN" sz="2800" b="1">
                <a:solidFill>
                  <a:srgbClr val="000000"/>
                </a:solidFill>
                <a:effectLst/>
              </a:rPr>
              <a:t>&lt;/a&gt;</a:t>
            </a:r>
            <a:endParaRPr lang="en-US" altLang="zh-CN" sz="2800" b="1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304161" name="内容占位符 304160"/>
          <p:cNvGraphicFramePr/>
          <p:nvPr>
            <p:ph idx="1"/>
            <p:custDataLst>
              <p:tags r:id="rId1"/>
            </p:custDataLst>
          </p:nvPr>
        </p:nvGraphicFramePr>
        <p:xfrm>
          <a:off x="694055" y="3698240"/>
          <a:ext cx="7323455" cy="2409825"/>
        </p:xfrm>
        <a:graphic>
          <a:graphicData uri="http://schemas.openxmlformats.org/drawingml/2006/table">
            <a:tbl>
              <a:tblPr/>
              <a:tblGrid>
                <a:gridCol w="2132965"/>
                <a:gridCol w="5190490"/>
              </a:tblGrid>
              <a:tr h="5937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 b="1" dirty="0"/>
                        <a:t>参 数  </a:t>
                      </a:r>
                      <a:endParaRPr lang="zh-CN" altLang="en-US" sz="26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 b="1" dirty="0"/>
                        <a:t>描  述</a:t>
                      </a:r>
                      <a:endParaRPr lang="zh-CN" altLang="en-US" sz="26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600" b="1">
                          <a:solidFill>
                            <a:srgbClr val="000000"/>
                          </a:solidFill>
                        </a:rPr>
                        <a:t>subject</a:t>
                      </a:r>
                      <a:endParaRPr lang="en-US" altLang="zh-CN" sz="26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600" b="1" dirty="0">
                          <a:solidFill>
                            <a:srgbClr val="000000"/>
                          </a:solidFill>
                        </a:rPr>
                        <a:t>指定电子邮件主题</a:t>
                      </a:r>
                      <a:endParaRPr lang="zh-CN" altLang="en-US" sz="26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600" b="1">
                          <a:solidFill>
                            <a:srgbClr val="000000"/>
                          </a:solidFill>
                        </a:rPr>
                        <a:t>cc</a:t>
                      </a:r>
                      <a:endParaRPr lang="en-US" altLang="zh-CN" sz="26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600" b="1" dirty="0">
                          <a:solidFill>
                            <a:srgbClr val="000000"/>
                          </a:solidFill>
                        </a:rPr>
                        <a:t>指定抄送收件人</a:t>
                      </a:r>
                      <a:endParaRPr lang="zh-CN" altLang="en-US" sz="26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600" b="1">
                          <a:solidFill>
                            <a:srgbClr val="000000"/>
                          </a:solidFill>
                        </a:rPr>
                        <a:t>bcc</a:t>
                      </a:r>
                      <a:endParaRPr lang="en-US" altLang="zh-CN" sz="26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600" b="1" dirty="0">
                          <a:solidFill>
                            <a:srgbClr val="000000"/>
                          </a:solidFill>
                        </a:rPr>
                        <a:t>指定暗送收件人</a:t>
                      </a:r>
                      <a:endParaRPr lang="zh-CN" altLang="en-US" sz="26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4162" name="表格 304161"/>
          <p:cNvGraphicFramePr/>
          <p:nvPr/>
        </p:nvGraphicFramePr>
        <p:xfrm>
          <a:off x="694055" y="3157855"/>
          <a:ext cx="7323455" cy="540385"/>
        </p:xfrm>
        <a:graphic>
          <a:graphicData uri="http://schemas.openxmlformats.org/drawingml/2006/table">
            <a:tbl>
              <a:tblPr/>
              <a:tblGrid>
                <a:gridCol w="7323455"/>
              </a:tblGrid>
              <a:tr h="54038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 b="1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zh-CN" altLang="en-US" sz="2600" b="1" dirty="0">
                          <a:solidFill>
                            <a:srgbClr val="000000"/>
                          </a:solidFill>
                        </a:rPr>
                        <a:t>邮件参数含义</a:t>
                      </a:r>
                      <a:endParaRPr lang="zh-CN" altLang="en-US" sz="26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4160" name="表格 304159"/>
          <p:cNvGraphicFramePr/>
          <p:nvPr/>
        </p:nvGraphicFramePr>
        <p:xfrm>
          <a:off x="140018" y="635953"/>
          <a:ext cx="8567738" cy="777875"/>
        </p:xfrm>
        <a:graphic>
          <a:graphicData uri="http://schemas.openxmlformats.org/drawingml/2006/table">
            <a:tbl>
              <a:tblPr/>
              <a:tblGrid>
                <a:gridCol w="8567738"/>
              </a:tblGrid>
              <a:tr h="776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l">
                        <a:buClr>
                          <a:srgbClr val="FF0000"/>
                        </a:buClr>
                        <a:buSzPct val="60000"/>
                        <a:buFont typeface="Wingdings" panose="05000000000000000000" charset="0"/>
                        <a:buChar char="l"/>
                      </a:pPr>
                      <a:r>
                        <a:rPr lang="zh-CN" altLang="en-US" sz="3000" b="1" dirty="0">
                          <a:solidFill>
                            <a:srgbClr val="003366"/>
                          </a:solidFill>
                        </a:rPr>
                        <a:t>启动邮件发送系统设置语法</a:t>
                      </a:r>
                      <a:endParaRPr lang="zh-CN" altLang="en-US" sz="3000" b="1" dirty="0">
                        <a:solidFill>
                          <a:srgbClr val="003366"/>
                        </a:solidFill>
                      </a:endParaRP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4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4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4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4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30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文本占位符 305153"/>
          <p:cNvSpPr>
            <a:spLocks noGrp="1"/>
          </p:cNvSpPr>
          <p:nvPr>
            <p:ph idx="1"/>
          </p:nvPr>
        </p:nvSpPr>
        <p:spPr>
          <a:xfrm>
            <a:off x="323850" y="1412875"/>
            <a:ext cx="8667750" cy="5229225"/>
          </a:xfrm>
        </p:spPr>
        <p:txBody>
          <a:bodyPr anchor="t"/>
          <a:p>
            <a:pPr marL="533400" indent="-533400">
              <a:spcBef>
                <a:spcPct val="10000"/>
              </a:spcBef>
              <a:buClr>
                <a:srgbClr val="FFFF00"/>
              </a:buClr>
              <a:buNone/>
            </a:pPr>
            <a:r>
              <a:rPr lang="en-US" altLang="zh-CN" sz="3300" b="1" dirty="0"/>
              <a:t>  </a:t>
            </a:r>
            <a:endParaRPr lang="en-US" altLang="zh-CN" sz="3300" b="1" dirty="0"/>
          </a:p>
        </p:txBody>
      </p:sp>
      <p:sp>
        <p:nvSpPr>
          <p:cNvPr id="305155" name="矩形 305154"/>
          <p:cNvSpPr/>
          <p:nvPr/>
        </p:nvSpPr>
        <p:spPr>
          <a:xfrm>
            <a:off x="0" y="172720"/>
            <a:ext cx="8698865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algn="l" fontAlgn="base"/>
            <a:r>
              <a:rPr lang="en-US" altLang="zh-CN" sz="3000" b="1" strike="noStrike" noProof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3000" b="1" strike="noStrike" noProof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内部和外部超链接示例：</a:t>
            </a:r>
            <a:endParaRPr lang="zh-CN" altLang="en-US" sz="3000" b="1" strike="noStrike" noProof="1" dirty="0"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323850" y="1363345"/>
          <a:ext cx="8053705" cy="452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019925" imgH="2466975" progId="Paint.Picture">
                  <p:embed/>
                </p:oleObj>
              </mc:Choice>
              <mc:Fallback>
                <p:oleObj name="" r:id="rId1" imgW="7019925" imgH="24669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3850" y="1363345"/>
                        <a:ext cx="8053705" cy="4526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306177"/>
          <p:cNvSpPr>
            <a:spLocks noGrp="1"/>
          </p:cNvSpPr>
          <p:nvPr>
            <p:ph type="title"/>
          </p:nvPr>
        </p:nvSpPr>
        <p:spPr>
          <a:xfrm>
            <a:off x="232410" y="260350"/>
            <a:ext cx="8527415" cy="688975"/>
          </a:xfrm>
        </p:spPr>
        <p:txBody>
          <a:bodyPr anchor="b"/>
          <a:p>
            <a:pPr algn="l"/>
            <a:r>
              <a:rPr lang="en-US" altLang="zh-CN" sz="3300" b="1" dirty="0">
                <a:solidFill>
                  <a:srgbClr val="003366"/>
                </a:solidFill>
                <a:effectLst/>
              </a:rPr>
              <a:t>5.6.3 书</a:t>
            </a:r>
            <a:r>
              <a:rPr lang="en-US" altLang="zh-CN" sz="3300" b="1" dirty="0">
                <a:solidFill>
                  <a:srgbClr val="003366"/>
                </a:solidFill>
                <a:effectLst/>
              </a:rPr>
              <a:t>签链接</a:t>
            </a:r>
            <a:endParaRPr lang="zh-CN" altLang="en-US" sz="36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306179" name="内容占位符 306178"/>
          <p:cNvSpPr>
            <a:spLocks noGrp="1"/>
          </p:cNvSpPr>
          <p:nvPr>
            <p:ph idx="1"/>
          </p:nvPr>
        </p:nvSpPr>
        <p:spPr>
          <a:xfrm>
            <a:off x="89218" y="1190625"/>
            <a:ext cx="8812212" cy="5445125"/>
          </a:xfrm>
        </p:spPr>
        <p:txBody>
          <a:bodyPr anchor="t"/>
          <a:p>
            <a:pPr marL="360045" indent="-360045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2900" b="1" dirty="0">
                <a:solidFill>
                  <a:srgbClr val="0000CC"/>
                </a:solidFill>
              </a:rPr>
              <a:t>书签链接：</a:t>
            </a:r>
            <a:r>
              <a:rPr lang="zh-CN" altLang="en-US" sz="2900" b="1" dirty="0">
                <a:solidFill>
                  <a:srgbClr val="000000"/>
                </a:solidFill>
              </a:rPr>
              <a:t>目标端点为网页中的某个设置了称为</a:t>
            </a:r>
            <a:r>
              <a:rPr lang="zh-CN" altLang="en-US" sz="2900" b="1" dirty="0">
                <a:solidFill>
                  <a:srgbClr val="FF0000"/>
                </a:solidFill>
              </a:rPr>
              <a:t>书签</a:t>
            </a:r>
            <a:r>
              <a:rPr lang="zh-CN" altLang="en-US" sz="2900" b="1" dirty="0">
                <a:solidFill>
                  <a:srgbClr val="000000"/>
                </a:solidFill>
              </a:rPr>
              <a:t>的</a:t>
            </a:r>
            <a:r>
              <a:rPr lang="zh-CN" altLang="en-US" sz="2900" b="1" dirty="0">
                <a:solidFill>
                  <a:srgbClr val="FF0000"/>
                </a:solidFill>
              </a:rPr>
              <a:t>位置</a:t>
            </a:r>
            <a:r>
              <a:rPr lang="zh-CN" altLang="en-US" sz="2900" b="1" dirty="0">
                <a:solidFill>
                  <a:srgbClr val="000000"/>
                </a:solidFill>
              </a:rPr>
              <a:t>的链接</a:t>
            </a:r>
            <a:endParaRPr lang="zh-CN" altLang="en-US" sz="2900" b="1" dirty="0">
              <a:solidFill>
                <a:srgbClr val="000000"/>
              </a:solidFill>
            </a:endParaRPr>
          </a:p>
          <a:p>
            <a:pPr marL="360045" indent="-360045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2900" b="1" dirty="0">
                <a:solidFill>
                  <a:srgbClr val="000000"/>
                </a:solidFill>
              </a:rPr>
              <a:t>创建书签链接步骤：</a:t>
            </a:r>
            <a:endParaRPr lang="zh-CN" altLang="en-US" sz="2900" b="1" dirty="0">
              <a:solidFill>
                <a:srgbClr val="000000"/>
              </a:solidFill>
            </a:endParaRPr>
          </a:p>
          <a:p>
            <a:pPr lvl="1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sz="2700" b="1" dirty="0"/>
              <a:t>创建书签</a:t>
            </a:r>
            <a:endParaRPr lang="zh-CN" altLang="en-US" sz="2700" b="1" dirty="0"/>
          </a:p>
          <a:p>
            <a:pPr lvl="1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sz="2700" b="1" dirty="0"/>
              <a:t>为书签制作链接</a:t>
            </a:r>
            <a:endParaRPr lang="zh-CN" altLang="en-US" sz="2700" b="1" dirty="0"/>
          </a:p>
          <a:p>
            <a:pPr marL="1371600" lvl="2" indent="-457200">
              <a:buClr>
                <a:srgbClr val="FFFFCC"/>
              </a:buClr>
              <a:buNone/>
            </a:pPr>
            <a:r>
              <a:rPr lang="zh-CN" altLang="en-US" sz="3400" b="1" dirty="0">
                <a:solidFill>
                  <a:schemeClr val="hlink"/>
                </a:solidFill>
              </a:rPr>
              <a:t>     </a:t>
            </a:r>
            <a:endParaRPr lang="zh-CN" altLang="en-US" sz="3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179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179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charRg st="3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6179">
                                            <p:txEl>
                                              <p:charRg st="3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6179">
                                            <p:txEl>
                                              <p:charRg st="3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charRg st="4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6179">
                                            <p:txEl>
                                              <p:charRg st="4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6179">
                                            <p:txEl>
                                              <p:charRg st="4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charRg st="45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6179">
                                            <p:txEl>
                                              <p:charRg st="45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6179">
                                            <p:txEl>
                                              <p:charRg st="45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307201"/>
          <p:cNvSpPr>
            <a:spLocks noGrp="1"/>
          </p:cNvSpPr>
          <p:nvPr>
            <p:ph type="title"/>
          </p:nvPr>
        </p:nvSpPr>
        <p:spPr>
          <a:xfrm>
            <a:off x="-8572" y="48895"/>
            <a:ext cx="8291512" cy="765175"/>
          </a:xfrm>
        </p:spPr>
        <p:txBody>
          <a:bodyPr anchor="b"/>
          <a:p>
            <a:pPr marL="838200" indent="-838200" algn="l"/>
            <a:r>
              <a:rPr lang="en-US" altLang="zh-CN" sz="3200" b="1" dirty="0">
                <a:solidFill>
                  <a:srgbClr val="003366"/>
                </a:solidFill>
                <a:effectLst/>
              </a:rPr>
              <a:t>1. </a:t>
            </a:r>
            <a:r>
              <a:rPr lang="zh-CN" altLang="en-US" sz="3200" b="1" dirty="0">
                <a:solidFill>
                  <a:srgbClr val="003366"/>
                </a:solidFill>
                <a:effectLst/>
              </a:rPr>
              <a:t>建立书签</a:t>
            </a:r>
            <a:endParaRPr lang="zh-CN" altLang="en-US" sz="32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307203" name="内容占位符 307202"/>
          <p:cNvSpPr>
            <a:spLocks noGrp="1"/>
          </p:cNvSpPr>
          <p:nvPr>
            <p:ph idx="1"/>
          </p:nvPr>
        </p:nvSpPr>
        <p:spPr>
          <a:xfrm>
            <a:off x="-71755" y="981075"/>
            <a:ext cx="8812213" cy="5445125"/>
          </a:xfrm>
        </p:spPr>
        <p:txBody>
          <a:bodyPr anchor="t"/>
          <a:p>
            <a:pPr marL="360045" indent="-360045">
              <a:spcBef>
                <a:spcPts val="0"/>
              </a:spcBef>
              <a:buClr>
                <a:srgbClr val="FF0000"/>
              </a:buClr>
            </a:pPr>
            <a:r>
              <a:rPr lang="zh-CN" altLang="en-US" sz="2900" b="1" dirty="0"/>
              <a:t>基本语法</a:t>
            </a:r>
            <a:endParaRPr lang="zh-CN" altLang="en-US" sz="2900" b="1" dirty="0"/>
          </a:p>
          <a:p>
            <a:pPr marL="990600" lvl="1" indent="-533400">
              <a:buClr>
                <a:srgbClr val="FFFFCC"/>
              </a:buClr>
              <a:buNone/>
            </a:pPr>
            <a:r>
              <a:rPr lang="zh-CN" altLang="en-US" sz="3200" b="1" dirty="0"/>
              <a:t>  </a:t>
            </a:r>
            <a:r>
              <a:rPr lang="en-US" altLang="zh-CN" b="1">
                <a:solidFill>
                  <a:srgbClr val="000000"/>
                </a:solidFill>
              </a:rPr>
              <a:t>&lt;</a:t>
            </a:r>
            <a:r>
              <a:rPr lang="en-US" altLang="zh-CN" b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chemeClr val="hlink"/>
                </a:solidFill>
              </a:rPr>
              <a:t> </a:t>
            </a:r>
            <a:r>
              <a:rPr lang="en-US" altLang="zh-CN" b="1">
                <a:solidFill>
                  <a:srgbClr val="0000CC"/>
                </a:solidFill>
              </a:rPr>
              <a:t>id</a:t>
            </a:r>
            <a:r>
              <a:rPr lang="en-US" altLang="zh-CN" b="1">
                <a:solidFill>
                  <a:srgbClr val="000000"/>
                </a:solidFill>
              </a:rPr>
              <a:t>=“</a:t>
            </a:r>
            <a:r>
              <a:rPr lang="zh-CN" altLang="en-US" b="1" dirty="0">
                <a:solidFill>
                  <a:srgbClr val="000000"/>
                </a:solidFill>
              </a:rPr>
              <a:t>书签名</a:t>
            </a:r>
            <a:r>
              <a:rPr lang="en-US" altLang="zh-CN" b="1" dirty="0">
                <a:solidFill>
                  <a:srgbClr val="000000"/>
                </a:solidFill>
              </a:rPr>
              <a:t>”&gt;[</a:t>
            </a:r>
            <a:r>
              <a:rPr lang="zh-CN" altLang="en-US" b="1" dirty="0">
                <a:solidFill>
                  <a:srgbClr val="000000"/>
                </a:solidFill>
              </a:rPr>
              <a:t>文本</a:t>
            </a:r>
            <a:r>
              <a:rPr lang="en-US" altLang="zh-CN" b="1" dirty="0">
                <a:solidFill>
                  <a:srgbClr val="000000"/>
                </a:solidFill>
              </a:rPr>
              <a:t>/</a:t>
            </a:r>
            <a:r>
              <a:rPr lang="zh-CN" altLang="en-US" b="1" dirty="0">
                <a:solidFill>
                  <a:srgbClr val="000000"/>
                </a:solidFill>
              </a:rPr>
              <a:t>图片</a:t>
            </a:r>
            <a:r>
              <a:rPr lang="en-US" altLang="zh-CN" b="1">
                <a:solidFill>
                  <a:srgbClr val="000000"/>
                </a:solidFill>
              </a:rPr>
              <a:t>]</a:t>
            </a:r>
            <a:r>
              <a:rPr lang="en-US" altLang="zh-CN" b="1">
                <a:solidFill>
                  <a:srgbClr val="FF0000"/>
                </a:solidFill>
              </a:rPr>
              <a:t>&lt;/a&gt;</a:t>
            </a:r>
            <a:endParaRPr lang="en-US" altLang="zh-CN" b="1">
              <a:solidFill>
                <a:srgbClr val="FF0000"/>
              </a:solidFill>
            </a:endParaRPr>
          </a:p>
          <a:p>
            <a:pPr marL="360045" indent="-360045" algn="l">
              <a:spcBef>
                <a:spcPts val="0"/>
              </a:spcBef>
              <a:buClr>
                <a:srgbClr val="FF0000"/>
              </a:buClr>
              <a:buSzTx/>
              <a:buFontTx/>
            </a:pPr>
            <a:r>
              <a:rPr lang="zh-CN" altLang="en-US" sz="2900" b="1" dirty="0"/>
              <a:t>语法解释</a:t>
            </a:r>
            <a:endParaRPr lang="zh-CN" altLang="en-US" sz="2900" b="1" dirty="0"/>
          </a:p>
          <a:p>
            <a:pPr marL="990600" lvl="1" indent="-533400">
              <a:lnSpc>
                <a:spcPct val="126000"/>
              </a:lnSpc>
              <a:spcBef>
                <a:spcPts val="0"/>
              </a:spcBef>
              <a:buClr>
                <a:srgbClr val="FFFFCC"/>
              </a:buClr>
              <a:buNone/>
            </a:pPr>
            <a:r>
              <a:rPr lang="zh-CN" altLang="en-US" sz="3800" b="1" dirty="0">
                <a:solidFill>
                  <a:schemeClr val="hlink"/>
                </a:solidFill>
              </a:rPr>
              <a:t> </a:t>
            </a:r>
            <a:r>
              <a:rPr lang="en-US" altLang="zh-CN" b="1" dirty="0">
                <a:solidFill>
                  <a:srgbClr val="000000"/>
                </a:solidFill>
              </a:rPr>
              <a:t>[</a:t>
            </a:r>
            <a:r>
              <a:rPr lang="zh-CN" altLang="en-US" b="1" dirty="0">
                <a:solidFill>
                  <a:srgbClr val="000000"/>
                </a:solidFill>
              </a:rPr>
              <a:t>文本</a:t>
            </a:r>
            <a:r>
              <a:rPr lang="en-US" altLang="zh-CN" b="1" dirty="0">
                <a:solidFill>
                  <a:srgbClr val="000000"/>
                </a:solidFill>
              </a:rPr>
              <a:t>/</a:t>
            </a:r>
            <a:r>
              <a:rPr lang="zh-CN" altLang="en-US" b="1" dirty="0">
                <a:solidFill>
                  <a:srgbClr val="000000"/>
                </a:solidFill>
              </a:rPr>
              <a:t>图片</a:t>
            </a:r>
            <a:r>
              <a:rPr lang="en-US" altLang="zh-CN" b="1" dirty="0">
                <a:solidFill>
                  <a:srgbClr val="000000"/>
                </a:solidFill>
              </a:rPr>
              <a:t>]</a:t>
            </a:r>
            <a:r>
              <a:rPr lang="zh-CN" altLang="en-US" b="1" dirty="0">
                <a:solidFill>
                  <a:srgbClr val="000000"/>
                </a:solidFill>
              </a:rPr>
              <a:t>中的“</a:t>
            </a:r>
            <a:r>
              <a:rPr lang="en-US" altLang="zh-CN" b="1" dirty="0">
                <a:solidFill>
                  <a:srgbClr val="000000"/>
                </a:solidFill>
              </a:rPr>
              <a:t>[]”</a:t>
            </a:r>
            <a:r>
              <a:rPr lang="zh-CN" altLang="en-US" b="1" dirty="0">
                <a:solidFill>
                  <a:srgbClr val="000000"/>
                </a:solidFill>
              </a:rPr>
              <a:t>表示文本或图片可有可无</a:t>
            </a:r>
            <a:endParaRPr lang="zh-CN" altLang="en-US" b="1" dirty="0">
              <a:solidFill>
                <a:srgbClr val="000000"/>
              </a:solidFill>
            </a:endParaRPr>
          </a:p>
          <a:p>
            <a:pPr marL="990600" lvl="1" indent="-533400">
              <a:lnSpc>
                <a:spcPct val="126000"/>
              </a:lnSpc>
              <a:spcBef>
                <a:spcPts val="0"/>
              </a:spcBef>
              <a:buClr>
                <a:srgbClr val="FFFFCC"/>
              </a:buClr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书签将在光标处建立一个名为</a:t>
            </a:r>
            <a:r>
              <a:rPr lang="en-US" altLang="zh-CN" b="1" dirty="0">
                <a:solidFill>
                  <a:srgbClr val="000000"/>
                </a:solidFill>
              </a:rPr>
              <a:t>”id”</a:t>
            </a:r>
            <a:r>
              <a:rPr lang="zh-CN" altLang="en-US" b="1" dirty="0">
                <a:solidFill>
                  <a:srgbClr val="000000"/>
                </a:solidFill>
              </a:rPr>
              <a:t>属性值所规定的</a:t>
            </a:r>
            <a:endParaRPr lang="zh-CN" altLang="en-US" b="1" dirty="0">
              <a:solidFill>
                <a:srgbClr val="000000"/>
              </a:solidFill>
            </a:endParaRPr>
          </a:p>
          <a:p>
            <a:pPr marL="990600" lvl="1" indent="-533400">
              <a:lnSpc>
                <a:spcPct val="126000"/>
              </a:lnSpc>
              <a:spcBef>
                <a:spcPts val="0"/>
              </a:spcBef>
              <a:buClr>
                <a:srgbClr val="FFFFCC"/>
              </a:buClr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书签。</a:t>
            </a:r>
            <a:endParaRPr lang="zh-CN" altLang="en-US" b="1" dirty="0">
              <a:solidFill>
                <a:srgbClr val="000000"/>
              </a:solidFill>
            </a:endParaRPr>
          </a:p>
          <a:p>
            <a:pPr marL="360045" indent="-360045" algn="l">
              <a:spcBef>
                <a:spcPts val="0"/>
              </a:spcBef>
              <a:buClr>
                <a:srgbClr val="FF0000"/>
              </a:buClr>
              <a:buSzTx/>
              <a:buFontTx/>
            </a:pPr>
            <a:r>
              <a:rPr lang="zh-CN" altLang="en-US" sz="2900" b="1" i="1" dirty="0">
                <a:solidFill>
                  <a:srgbClr val="FF0000"/>
                </a:solidFill>
              </a:rPr>
              <a:t>注意：书签名间不能含有空格</a:t>
            </a:r>
            <a:endParaRPr lang="zh-CN" altLang="en-US" sz="29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0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0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charRg st="5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03">
                                            <p:txEl>
                                              <p:charRg st="5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03">
                                            <p:txEl>
                                              <p:charRg st="5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charRg st="33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03">
                                            <p:txEl>
                                              <p:charRg st="33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03">
                                            <p:txEl>
                                              <p:charRg st="33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charRg st="38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03">
                                            <p:txEl>
                                              <p:charRg st="38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03">
                                            <p:txEl>
                                              <p:charRg st="38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203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203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03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203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charRg st="97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03">
                                            <p:txEl>
                                              <p:charRg st="97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203">
                                            <p:txEl>
                                              <p:charRg st="97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308225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692150"/>
          </a:xfrm>
        </p:spPr>
        <p:txBody>
          <a:bodyPr anchor="b"/>
          <a:p>
            <a:pPr marL="838200" indent="-838200" algn="l"/>
            <a:r>
              <a:rPr lang="en-US" altLang="zh-CN" sz="3200" b="1" dirty="0">
                <a:solidFill>
                  <a:srgbClr val="003366"/>
                </a:solidFill>
                <a:effectLst/>
              </a:rPr>
              <a:t>2. </a:t>
            </a:r>
            <a:r>
              <a:rPr lang="zh-CN" altLang="en-US" sz="3200" b="1" dirty="0">
                <a:solidFill>
                  <a:srgbClr val="003366"/>
                </a:solidFill>
                <a:effectLst/>
              </a:rPr>
              <a:t>建立书签链接</a:t>
            </a:r>
            <a:endParaRPr lang="zh-CN" altLang="en-US" sz="32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308227" name="内容占位符 308226"/>
          <p:cNvSpPr>
            <a:spLocks noGrp="1"/>
          </p:cNvSpPr>
          <p:nvPr>
            <p:ph idx="1"/>
          </p:nvPr>
        </p:nvSpPr>
        <p:spPr>
          <a:xfrm>
            <a:off x="0" y="908050"/>
            <a:ext cx="9081135" cy="5949950"/>
          </a:xfrm>
        </p:spPr>
        <p:txBody>
          <a:bodyPr anchor="t"/>
          <a:p>
            <a:pPr marL="360045" indent="-360045" algn="l">
              <a:lnSpc>
                <a:spcPct val="126000"/>
              </a:lnSpc>
              <a:buClr>
                <a:srgbClr val="FF0000"/>
              </a:buClr>
              <a:buSzTx/>
              <a:buFontTx/>
            </a:pPr>
            <a:r>
              <a:rPr lang="zh-CN" altLang="en-US" sz="2900" b="1" dirty="0"/>
              <a:t>基本语法</a:t>
            </a:r>
            <a:endParaRPr lang="zh-CN" altLang="en-US" sz="2900" b="1" dirty="0"/>
          </a:p>
          <a:p>
            <a:pPr marL="990600" lvl="1" indent="-533400">
              <a:lnSpc>
                <a:spcPct val="126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sz="2700" b="1" dirty="0">
                <a:solidFill>
                  <a:srgbClr val="000000"/>
                </a:solidFill>
              </a:rPr>
              <a:t>链接到同一页面中的书签：</a:t>
            </a:r>
            <a:endParaRPr lang="zh-CN" altLang="en-US" b="1" dirty="0">
              <a:solidFill>
                <a:srgbClr val="000000"/>
              </a:solidFill>
            </a:endParaRPr>
          </a:p>
          <a:p>
            <a:pPr marL="990600" lvl="1" indent="-533400">
              <a:lnSpc>
                <a:spcPct val="105000"/>
              </a:lnSpc>
              <a:spcBef>
                <a:spcPct val="0"/>
              </a:spcBef>
              <a:buClr>
                <a:srgbClr val="FFFFCC"/>
              </a:buClr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    </a:t>
            </a:r>
            <a:r>
              <a:rPr lang="en-US" altLang="zh-CN" sz="2600" b="1" err="1"/>
              <a:t>&lt;a href</a:t>
            </a:r>
            <a:r>
              <a:rPr lang="en-US" altLang="zh-CN" sz="2600" b="1"/>
              <a:t>=”</a:t>
            </a:r>
            <a:r>
              <a:rPr lang="en-US" altLang="zh-CN" sz="2600" b="1">
                <a:solidFill>
                  <a:srgbClr val="FF0000"/>
                </a:solidFill>
              </a:rPr>
              <a:t>#</a:t>
            </a:r>
            <a:r>
              <a:rPr lang="zh-CN" altLang="en-US" sz="2600" b="1" dirty="0">
                <a:solidFill>
                  <a:srgbClr val="0000CC"/>
                </a:solidFill>
              </a:rPr>
              <a:t>书签名</a:t>
            </a:r>
            <a:r>
              <a:rPr lang="en-US" altLang="zh-CN" sz="2600" b="1" dirty="0"/>
              <a:t>”&gt;</a:t>
            </a:r>
            <a:r>
              <a:rPr lang="zh-CN" altLang="en-US" sz="2600" b="1" dirty="0"/>
              <a:t>链接文本</a:t>
            </a:r>
            <a:r>
              <a:rPr lang="en-US" altLang="zh-CN" sz="2600" b="1"/>
              <a:t>&lt;/a&gt;</a:t>
            </a:r>
            <a:endParaRPr lang="en-US" altLang="zh-CN" sz="2600" b="1"/>
          </a:p>
          <a:p>
            <a:pPr marL="990600" lvl="1" indent="-533400">
              <a:lnSpc>
                <a:spcPct val="126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sz="2700" b="1" dirty="0">
                <a:solidFill>
                  <a:srgbClr val="000000"/>
                </a:solidFill>
              </a:rPr>
              <a:t>链接到其他页面中的书签: </a:t>
            </a:r>
            <a:r>
              <a:rPr lang="en-US" altLang="zh-CN" b="1"/>
              <a:t> </a:t>
            </a:r>
            <a:endParaRPr lang="en-US" altLang="zh-CN" sz="3200" b="1">
              <a:solidFill>
                <a:srgbClr val="FF0000"/>
              </a:solidFill>
            </a:endParaRPr>
          </a:p>
          <a:p>
            <a:pPr marL="1371600" lvl="2" indent="-457200">
              <a:lnSpc>
                <a:spcPct val="105000"/>
              </a:lnSpc>
              <a:spcBef>
                <a:spcPct val="0"/>
              </a:spcBef>
              <a:buClr>
                <a:srgbClr val="FFFFCC"/>
              </a:buClr>
              <a:buNone/>
            </a:pPr>
            <a:r>
              <a:rPr lang="en-US" altLang="zh-CN" sz="2600" b="1">
                <a:solidFill>
                  <a:schemeClr val="hlink"/>
                </a:solidFill>
              </a:rPr>
              <a:t> </a:t>
            </a:r>
            <a:r>
              <a:rPr lang="en-US" altLang="zh-CN" sz="2600" b="1" err="1"/>
              <a:t>&lt;a href</a:t>
            </a:r>
            <a:r>
              <a:rPr lang="en-US" altLang="zh-CN" sz="2600" b="1"/>
              <a:t>=”</a:t>
            </a:r>
            <a:r>
              <a:rPr lang="en-US" altLang="zh-CN" sz="2600" b="1" err="1">
                <a:solidFill>
                  <a:srgbClr val="FF0000"/>
                </a:solidFill>
              </a:rPr>
              <a:t>file_path</a:t>
            </a:r>
            <a:r>
              <a:rPr lang="en-US" altLang="zh-CN" sz="2600" b="1">
                <a:solidFill>
                  <a:srgbClr val="FF0000"/>
                </a:solidFill>
              </a:rPr>
              <a:t>#</a:t>
            </a:r>
            <a:r>
              <a:rPr lang="zh-CN" altLang="en-US" sz="2600" b="1" dirty="0">
                <a:solidFill>
                  <a:srgbClr val="0000CC"/>
                </a:solidFill>
              </a:rPr>
              <a:t>书签名</a:t>
            </a:r>
            <a:r>
              <a:rPr lang="en-US" altLang="zh-CN" sz="2600" b="1" dirty="0"/>
              <a:t>”&gt;</a:t>
            </a:r>
            <a:r>
              <a:rPr lang="zh-CN" altLang="en-US" sz="2600" b="1" dirty="0"/>
              <a:t>链接文本</a:t>
            </a:r>
            <a:r>
              <a:rPr lang="en-US" altLang="zh-CN" sz="2600" b="1">
                <a:sym typeface="+mn-ea"/>
              </a:rPr>
              <a:t>&lt;/a&gt;</a:t>
            </a:r>
            <a:endParaRPr lang="en-US" altLang="zh-CN" sz="2600" b="1"/>
          </a:p>
          <a:p>
            <a:pPr marL="360045" indent="-360045">
              <a:lnSpc>
                <a:spcPct val="126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sz="2900" b="1" dirty="0"/>
              <a:t>语法解释</a:t>
            </a:r>
            <a:endParaRPr lang="zh-CN" altLang="en-US" sz="2900" b="1" dirty="0"/>
          </a:p>
          <a:p>
            <a:pPr marL="990600" lvl="1" indent="-533400">
              <a:lnSpc>
                <a:spcPct val="126000"/>
              </a:lnSpc>
              <a:spcBef>
                <a:spcPct val="0"/>
              </a:spcBef>
              <a:buClr>
                <a:srgbClr val="FFFFCC"/>
              </a:buClr>
              <a:buNone/>
            </a:pPr>
            <a:r>
              <a:rPr lang="zh-CN" altLang="en-US" sz="3400" b="1" dirty="0">
                <a:solidFill>
                  <a:schemeClr val="tx2"/>
                </a:solidFill>
              </a:rPr>
              <a:t>  </a:t>
            </a:r>
            <a:r>
              <a:rPr lang="zh-CN" altLang="en-US" sz="2700" b="1" dirty="0">
                <a:solidFill>
                  <a:srgbClr val="000000"/>
                </a:solidFill>
              </a:rPr>
              <a:t>“书签名”是已定义的书签名，“file_path”是要跳转到的页面路径。</a:t>
            </a:r>
            <a:endParaRPr lang="zh-CN" altLang="en-US" sz="2700" b="1" dirty="0">
              <a:solidFill>
                <a:srgbClr val="000000"/>
              </a:solidFill>
            </a:endParaRPr>
          </a:p>
          <a:p>
            <a:pPr marL="609600" indent="-609600">
              <a:lnSpc>
                <a:spcPct val="105000"/>
              </a:lnSpc>
              <a:spcBef>
                <a:spcPct val="0"/>
              </a:spcBef>
              <a:buClr>
                <a:srgbClr val="FF0000"/>
              </a:buClr>
            </a:pPr>
            <a:endParaRPr lang="zh-CN" altLang="en-US" sz="3600" b="1" dirty="0">
              <a:solidFill>
                <a:srgbClr val="F3F9A5"/>
              </a:solidFill>
            </a:endParaRPr>
          </a:p>
        </p:txBody>
      </p:sp>
      <p:graphicFrame>
        <p:nvGraphicFramePr>
          <p:cNvPr id="308228" name="表格 308227"/>
          <p:cNvGraphicFramePr/>
          <p:nvPr/>
        </p:nvGraphicFramePr>
        <p:xfrm>
          <a:off x="2786380" y="3009265"/>
          <a:ext cx="3345180" cy="518795"/>
        </p:xfrm>
        <a:graphic>
          <a:graphicData uri="http://schemas.openxmlformats.org/drawingml/2006/table">
            <a:tbl>
              <a:tblPr/>
              <a:tblGrid>
                <a:gridCol w="3345180"/>
              </a:tblGrid>
              <a:tr h="51879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rgbClr val="FF0066"/>
                      </a:solidFill>
                      <a:prstDash val="sysDashDot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FF0066"/>
                      </a:solidFill>
                      <a:prstDash val="sysDashDot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0066"/>
                      </a:solidFill>
                      <a:prstDash val="sysDashDot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0066"/>
                      </a:solidFill>
                      <a:prstDash val="sysDash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22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22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charRg st="5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227">
                                            <p:txEl>
                                              <p:charRg st="5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227">
                                            <p:txEl>
                                              <p:charRg st="5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308227">
                                            <p:txEl>
                                              <p:charRg st="5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2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charRg st="18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227">
                                            <p:txEl>
                                              <p:charRg st="18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8227">
                                            <p:txEl>
                                              <p:charRg st="18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charRg st="43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8227">
                                            <p:txEl>
                                              <p:charRg st="43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8227">
                                            <p:txEl>
                                              <p:charRg st="43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308227">
                                            <p:txEl>
                                              <p:charRg st="43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9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charRg st="58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8227">
                                            <p:txEl>
                                              <p:charRg st="58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8227">
                                            <p:txEl>
                                              <p:charRg st="58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59"/>
                            </p:stCondLst>
                            <p:childTnLst>
                              <p:par>
                                <p:cTn id="3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charRg st="92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8227">
                                            <p:txEl>
                                              <p:charRg st="92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8227">
                                            <p:txEl>
                                              <p:charRg st="92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charRg st="97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8227">
                                            <p:txEl>
                                              <p:charRg st="97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8227">
                                            <p:txEl>
                                              <p:charRg st="97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33655" y="584200"/>
          <a:ext cx="9083675" cy="6266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9972675" imgH="6838950" progId="Paint.Picture">
                  <p:embed/>
                </p:oleObj>
              </mc:Choice>
              <mc:Fallback>
                <p:oleObj name="" r:id="rId1" imgW="9972675" imgH="68389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655" y="584200"/>
                        <a:ext cx="9083675" cy="6266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5226050" y="0"/>
          <a:ext cx="3891915" cy="467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4869180" imgH="5509260" progId="Paint.Picture">
                  <p:embed/>
                </p:oleObj>
              </mc:Choice>
              <mc:Fallback>
                <p:oleObj name="" r:id="rId3" imgW="4869180" imgH="550926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26050" y="0"/>
                        <a:ext cx="3891915" cy="4678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3" name="文本占位符 305153"/>
          <p:cNvSpPr>
            <a:spLocks noGrp="1"/>
          </p:cNvSpPr>
          <p:nvPr>
            <p:ph idx="1"/>
          </p:nvPr>
        </p:nvSpPr>
        <p:spPr>
          <a:xfrm>
            <a:off x="323850" y="1412875"/>
            <a:ext cx="8667750" cy="5229225"/>
          </a:xfrm>
        </p:spPr>
        <p:txBody>
          <a:bodyPr anchor="t"/>
          <a:p>
            <a:pPr marL="533400" indent="-533400">
              <a:spcBef>
                <a:spcPct val="10000"/>
              </a:spcBef>
              <a:buClr>
                <a:srgbClr val="FFFF00"/>
              </a:buClr>
              <a:buNone/>
            </a:pPr>
            <a:r>
              <a:rPr lang="en-US" altLang="zh-CN" sz="3300" b="1" dirty="0"/>
              <a:t>  </a:t>
            </a:r>
            <a:endParaRPr lang="en-US" altLang="zh-CN" sz="3300" b="1" dirty="0"/>
          </a:p>
        </p:txBody>
      </p:sp>
      <p:sp>
        <p:nvSpPr>
          <p:cNvPr id="305155" name="矩形 305154"/>
          <p:cNvSpPr/>
          <p:nvPr/>
        </p:nvSpPr>
        <p:spPr>
          <a:xfrm>
            <a:off x="34290" y="0"/>
            <a:ext cx="866394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algn="l" fontAlgn="base"/>
            <a:r>
              <a:rPr lang="zh-CN" altLang="en-US" sz="3000" b="1" strike="noStrike" noProof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书签链接示例：</a:t>
            </a:r>
            <a:endParaRPr lang="zh-CN" altLang="en-US" sz="3000" b="1" strike="noStrike" noProof="1" dirty="0"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4150" y="2016760"/>
            <a:ext cx="1536700" cy="23177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323850" y="6186170"/>
            <a:ext cx="1840865" cy="23177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" name="矩形 9"/>
          <p:cNvSpPr/>
          <p:nvPr/>
        </p:nvSpPr>
        <p:spPr>
          <a:xfrm>
            <a:off x="5226050" y="4510405"/>
            <a:ext cx="2602865" cy="23177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309249"/>
          <p:cNvSpPr>
            <a:spLocks noGrp="1"/>
          </p:cNvSpPr>
          <p:nvPr>
            <p:ph type="title"/>
          </p:nvPr>
        </p:nvSpPr>
        <p:spPr>
          <a:xfrm>
            <a:off x="103505" y="0"/>
            <a:ext cx="8665845" cy="760730"/>
          </a:xfrm>
        </p:spPr>
        <p:txBody>
          <a:bodyPr anchor="b"/>
          <a:p>
            <a:pPr algn="l">
              <a:buClrTx/>
              <a:buSzTx/>
              <a:buFontTx/>
            </a:pPr>
            <a:r>
              <a:rPr lang="en-US" altLang="zh-CN" sz="3200" b="1" dirty="0">
                <a:solidFill>
                  <a:srgbClr val="003366"/>
                </a:solidFill>
                <a:effectLst/>
              </a:rPr>
              <a:t>5.6.4 脚本链接</a:t>
            </a:r>
            <a:endParaRPr lang="en-US" altLang="zh-CN" sz="32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309251" name="内容占位符 309250"/>
          <p:cNvSpPr>
            <a:spLocks noGrp="1"/>
          </p:cNvSpPr>
          <p:nvPr>
            <p:ph idx="1"/>
          </p:nvPr>
        </p:nvSpPr>
        <p:spPr>
          <a:xfrm>
            <a:off x="0" y="988060"/>
            <a:ext cx="9144000" cy="5661025"/>
          </a:xfrm>
        </p:spPr>
        <p:txBody>
          <a:bodyPr anchor="t"/>
          <a:p>
            <a:pPr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2900" b="1" dirty="0">
                <a:solidFill>
                  <a:srgbClr val="FF0000"/>
                </a:solidFill>
              </a:rPr>
              <a:t>目标端点为脚本代码</a:t>
            </a:r>
            <a:r>
              <a:rPr lang="zh-CN" altLang="en-US" sz="2900" b="1" dirty="0"/>
              <a:t>的链接称为脚下本链接。在链接语句中，可以通过脚本来实现</a:t>
            </a:r>
            <a:r>
              <a:rPr lang="en-US" altLang="zh-CN" sz="2900" b="1" dirty="0"/>
              <a:t>HTML</a:t>
            </a:r>
            <a:r>
              <a:rPr lang="zh-CN" altLang="en-US" sz="2900" b="1" dirty="0"/>
              <a:t>语言完成不了的功能。</a:t>
            </a:r>
            <a:endParaRPr lang="zh-CN" altLang="en-US" sz="2900" b="1" dirty="0"/>
          </a:p>
          <a:p>
            <a:pPr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2900" b="1" dirty="0"/>
              <a:t>基本语法</a:t>
            </a:r>
            <a:endParaRPr lang="zh-CN" altLang="en-US" sz="2900" b="1" dirty="0"/>
          </a:p>
          <a:p>
            <a:pPr lvl="1">
              <a:buClr>
                <a:srgbClr val="FFFFCC"/>
              </a:buClr>
              <a:buNone/>
            </a:pPr>
            <a:r>
              <a:rPr lang="en-US" altLang="zh-CN" b="1" err="1">
                <a:solidFill>
                  <a:srgbClr val="000000"/>
                </a:solidFill>
              </a:rPr>
              <a:t>&lt;a href</a:t>
            </a:r>
            <a:r>
              <a:rPr lang="en-US" altLang="zh-CN" b="1">
                <a:solidFill>
                  <a:srgbClr val="000000"/>
                </a:solidFill>
              </a:rPr>
              <a:t>=“</a:t>
            </a:r>
            <a:r>
              <a:rPr lang="en-US" altLang="zh-CN" b="1" err="1">
                <a:solidFill>
                  <a:srgbClr val="FF0000"/>
                </a:solidFill>
              </a:rPr>
              <a:t>javascript</a:t>
            </a:r>
            <a:r>
              <a:rPr lang="en-US" altLang="zh-CN" b="1">
                <a:solidFill>
                  <a:srgbClr val="FF0000"/>
                </a:solidFill>
              </a:rPr>
              <a:t>: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…</a:t>
            </a:r>
            <a:r>
              <a:rPr lang="en-US" altLang="zh-CN" b="1" dirty="0">
                <a:solidFill>
                  <a:srgbClr val="000000"/>
                </a:solidFill>
              </a:rPr>
              <a:t>”&gt;</a:t>
            </a:r>
            <a:r>
              <a:rPr lang="zh-CN" altLang="en-US" b="1" dirty="0">
                <a:solidFill>
                  <a:srgbClr val="000000"/>
                </a:solidFill>
              </a:rPr>
              <a:t>链接文本</a:t>
            </a:r>
            <a:r>
              <a:rPr lang="en-US" altLang="zh-CN" b="1">
                <a:solidFill>
                  <a:srgbClr val="000000"/>
                </a:solidFill>
              </a:rPr>
              <a:t>&lt;/a&gt;</a:t>
            </a:r>
            <a:endParaRPr lang="en-US" altLang="zh-CN" b="1">
              <a:solidFill>
                <a:srgbClr val="000000"/>
              </a:solidFill>
            </a:endParaRPr>
          </a:p>
          <a:p>
            <a:pPr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Pct val="60000"/>
              <a:buFont typeface="Wingdings" panose="05000000000000000000" charset="0"/>
              <a:buChar char=""/>
            </a:pPr>
            <a:r>
              <a:rPr lang="zh-CN" altLang="en-US" sz="2900" b="1" dirty="0"/>
              <a:t>语法解释</a:t>
            </a:r>
            <a:endParaRPr lang="zh-CN" altLang="en-US" sz="2900" b="1" dirty="0"/>
          </a:p>
          <a:p>
            <a:pPr lvl="1">
              <a:buClr>
                <a:srgbClr val="FFFFCC"/>
              </a:buClr>
              <a:buNone/>
            </a:pPr>
            <a:r>
              <a:rPr lang="zh-CN" altLang="en-US" sz="3400" b="1" dirty="0">
                <a:solidFill>
                  <a:schemeClr val="tx2"/>
                </a:solidFill>
              </a:rPr>
              <a:t>  </a:t>
            </a:r>
            <a:r>
              <a:rPr lang="zh-CN" altLang="en-US" b="1" dirty="0">
                <a:solidFill>
                  <a:srgbClr val="000000"/>
                </a:solidFill>
              </a:rPr>
              <a:t>在</a:t>
            </a:r>
            <a:r>
              <a:rPr lang="en-US" altLang="zh-CN" b="1" err="1">
                <a:solidFill>
                  <a:srgbClr val="000000"/>
                </a:solidFill>
              </a:rPr>
              <a:t>javascript</a:t>
            </a:r>
            <a:r>
              <a:rPr lang="en-US" altLang="zh-CN" b="1" dirty="0">
                <a:solidFill>
                  <a:srgbClr val="000000"/>
                </a:solidFill>
              </a:rPr>
              <a:t>:</a:t>
            </a:r>
            <a:r>
              <a:rPr lang="zh-CN" altLang="en-US" b="1" dirty="0">
                <a:solidFill>
                  <a:srgbClr val="000000"/>
                </a:solidFill>
              </a:rPr>
              <a:t>后面编写的就是具体的脚本</a:t>
            </a:r>
            <a:endParaRPr lang="zh-CN" altLang="en-US" b="1" dirty="0">
              <a:solidFill>
                <a:srgbClr val="000000"/>
              </a:solidFill>
            </a:endParaRPr>
          </a:p>
          <a:p>
            <a:pPr>
              <a:buClr>
                <a:srgbClr val="FF0000"/>
              </a:buClr>
              <a:buSzPct val="60000"/>
              <a:buFont typeface="Wingdings" panose="05000000000000000000" charset="0"/>
              <a:buChar char=""/>
            </a:pPr>
            <a:r>
              <a:rPr lang="zh-CN" altLang="en-US" sz="2900" b="1" dirty="0"/>
              <a:t>示例：</a:t>
            </a:r>
            <a:endParaRPr lang="zh-CN" altLang="en-US" sz="2900" b="1" dirty="0"/>
          </a:p>
          <a:p>
            <a:pPr lvl="1">
              <a:buClr>
                <a:srgbClr val="FFFFCC"/>
              </a:buClr>
              <a:buNone/>
            </a:pPr>
            <a:r>
              <a:rPr lang="zh-CN" altLang="en-US" sz="2400" b="1" dirty="0">
                <a:solidFill>
                  <a:schemeClr val="tx2"/>
                </a:solidFill>
                <a:sym typeface="+mn-ea"/>
              </a:rPr>
              <a:t>  </a:t>
            </a:r>
            <a:r>
              <a:rPr sz="2400" b="1">
                <a:solidFill>
                  <a:srgbClr val="000000"/>
                </a:solidFill>
                <a:sym typeface="+mn-ea"/>
              </a:rPr>
              <a:t>&lt;a href="</a:t>
            </a:r>
            <a:r>
              <a:rPr sz="2400" b="1">
                <a:solidFill>
                  <a:srgbClr val="0000FF"/>
                </a:solidFill>
                <a:sym typeface="+mn-ea"/>
              </a:rPr>
              <a:t>javascript:alert('您好，欢迎访问我的站点!')</a:t>
            </a:r>
            <a:r>
              <a:rPr sz="2400" b="1">
                <a:solidFill>
                  <a:srgbClr val="000000"/>
                </a:solidFill>
                <a:sym typeface="+mn-ea"/>
              </a:rPr>
              <a:t>"&gt;欢迎访问&lt;/a&gt;</a:t>
            </a:r>
            <a:endParaRPr lang="zh-CN" altLang="zh-CN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51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51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charRg st="56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9251">
                                            <p:txEl>
                                              <p:charRg st="56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251">
                                            <p:txEl>
                                              <p:charRg st="56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charRg st="88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9251">
                                            <p:txEl>
                                              <p:charRg st="88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9251">
                                            <p:txEl>
                                              <p:charRg st="88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charRg st="93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9251">
                                            <p:txEl>
                                              <p:charRg st="93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9251">
                                            <p:txEl>
                                              <p:charRg st="93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62" name="内容占位符 296961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 anchor="t"/>
          <a:p>
            <a:pPr marL="360045" indent="-360045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2900" b="1" dirty="0">
                <a:solidFill>
                  <a:srgbClr val="000000"/>
                </a:solidFill>
              </a:rPr>
              <a:t>浏览者通过单击</a:t>
            </a:r>
            <a:r>
              <a:rPr lang="zh-CN" altLang="en-US" sz="2900" b="1" dirty="0">
                <a:solidFill>
                  <a:srgbClr val="FF0000"/>
                </a:solidFill>
              </a:rPr>
              <a:t>文本</a:t>
            </a:r>
            <a:r>
              <a:rPr lang="zh-CN" altLang="en-US" sz="2900" b="1" dirty="0">
                <a:solidFill>
                  <a:srgbClr val="000000"/>
                </a:solidFill>
              </a:rPr>
              <a:t>或</a:t>
            </a:r>
            <a:r>
              <a:rPr lang="zh-CN" altLang="en-US" sz="2900" b="1" dirty="0">
                <a:solidFill>
                  <a:srgbClr val="FF0000"/>
                </a:solidFill>
              </a:rPr>
              <a:t>图片</a:t>
            </a:r>
            <a:r>
              <a:rPr lang="zh-CN" altLang="en-US" sz="2900" b="1" dirty="0">
                <a:solidFill>
                  <a:srgbClr val="000000"/>
                </a:solidFill>
              </a:rPr>
              <a:t>对象，可以从一个页面跳到另一个页面，或从页面的一个位置跳到另一个位置，实现这样的功能的对象称为超链接对象。</a:t>
            </a:r>
            <a:endParaRPr lang="zh-CN" altLang="en-US" sz="2900" b="1" dirty="0">
              <a:solidFill>
                <a:srgbClr val="000000"/>
              </a:solidFill>
            </a:endParaRPr>
          </a:p>
          <a:p>
            <a:pPr marL="360045" indent="-360045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2900" b="1" dirty="0">
                <a:solidFill>
                  <a:srgbClr val="000000"/>
                </a:solidFill>
              </a:rPr>
              <a:t>创建超链接的条件：必须</a:t>
            </a:r>
            <a:r>
              <a:rPr lang="zh-CN" altLang="en-US" sz="2900" b="1" dirty="0">
                <a:solidFill>
                  <a:srgbClr val="FF0000"/>
                </a:solidFill>
              </a:rPr>
              <a:t>同时</a:t>
            </a:r>
            <a:r>
              <a:rPr lang="zh-CN" altLang="en-US" sz="2900" b="1" dirty="0">
                <a:solidFill>
                  <a:srgbClr val="000000"/>
                </a:solidFill>
              </a:rPr>
              <a:t>存在两个端点。一个是</a:t>
            </a:r>
            <a:r>
              <a:rPr lang="zh-CN" altLang="en-US" sz="2900" b="1" dirty="0">
                <a:solidFill>
                  <a:srgbClr val="FF0000"/>
                </a:solidFill>
              </a:rPr>
              <a:t>源端点</a:t>
            </a:r>
            <a:r>
              <a:rPr lang="zh-CN" altLang="en-US" sz="2900" b="1" dirty="0">
                <a:solidFill>
                  <a:srgbClr val="000000"/>
                </a:solidFill>
              </a:rPr>
              <a:t>；另一个是</a:t>
            </a:r>
            <a:r>
              <a:rPr lang="zh-CN" altLang="en-US" sz="2900" b="1" dirty="0">
                <a:solidFill>
                  <a:srgbClr val="FF0000"/>
                </a:solidFill>
              </a:rPr>
              <a:t>目标端点</a:t>
            </a:r>
            <a:r>
              <a:rPr lang="zh-CN" altLang="en-US" sz="2900" b="1" dirty="0">
                <a:solidFill>
                  <a:srgbClr val="000000"/>
                </a:solidFill>
              </a:rPr>
              <a:t>。</a:t>
            </a:r>
            <a:endParaRPr lang="zh-CN" altLang="en-US" sz="2900" b="1" dirty="0">
              <a:solidFill>
                <a:srgbClr val="000000"/>
              </a:solidFill>
            </a:endParaRPr>
          </a:p>
          <a:p>
            <a:pPr lvl="1">
              <a:lnSpc>
                <a:spcPct val="126000"/>
              </a:lnSpc>
              <a:spcBef>
                <a:spcPts val="0"/>
              </a:spcBef>
              <a:buClr>
                <a:srgbClr val="FF0066"/>
              </a:buClr>
              <a:buFont typeface="Wingdings" panose="05000000000000000000" charset="0"/>
              <a:buChar char="ü"/>
            </a:pPr>
            <a:r>
              <a:rPr lang="zh-CN" altLang="en-US" sz="2700" b="1" dirty="0">
                <a:solidFill>
                  <a:schemeClr val="tx1"/>
                </a:solidFill>
                <a:effectLst/>
              </a:rPr>
              <a:t> </a:t>
            </a:r>
            <a:r>
              <a:rPr lang="zh-CN" altLang="en-US" sz="2700" b="1" dirty="0">
                <a:solidFill>
                  <a:srgbClr val="0000CC"/>
                </a:solidFill>
                <a:effectLst/>
              </a:rPr>
              <a:t>源端点</a:t>
            </a:r>
            <a:r>
              <a:rPr lang="zh-CN" altLang="en-US" sz="2700" b="1" dirty="0">
                <a:solidFill>
                  <a:schemeClr val="tx1"/>
                </a:solidFill>
                <a:effectLst/>
              </a:rPr>
              <a:t>：</a:t>
            </a:r>
            <a:r>
              <a:rPr lang="zh-CN" altLang="en-US" sz="2700" b="1" dirty="0"/>
              <a:t>指网页中的提供链接单击的</a:t>
            </a:r>
            <a:r>
              <a:rPr lang="zh-CN" altLang="en-US" sz="2700" b="1" dirty="0">
                <a:solidFill>
                  <a:srgbClr val="FF0066"/>
                </a:solidFill>
              </a:rPr>
              <a:t>对象</a:t>
            </a:r>
            <a:r>
              <a:rPr lang="zh-CN" altLang="en-US" sz="2700" b="1" dirty="0"/>
              <a:t>，</a:t>
            </a:r>
            <a:r>
              <a:rPr lang="zh-CN" altLang="en-US" sz="2700" b="1" dirty="0">
                <a:sym typeface="+mn-ea"/>
              </a:rPr>
              <a:t>如</a:t>
            </a:r>
            <a:r>
              <a:rPr lang="zh-CN" altLang="en-US" sz="2700" b="1" dirty="0"/>
              <a:t>	       </a:t>
            </a:r>
            <a:endParaRPr lang="zh-CN" altLang="en-US" sz="2700" b="1" dirty="0"/>
          </a:p>
          <a:p>
            <a:pPr marL="457200" lvl="1" indent="0">
              <a:lnSpc>
                <a:spcPct val="126000"/>
              </a:lnSpc>
              <a:spcBef>
                <a:spcPts val="0"/>
              </a:spcBef>
              <a:buClr>
                <a:srgbClr val="FF0066"/>
              </a:buClr>
              <a:buFont typeface="Wingdings" panose="05000000000000000000" charset="0"/>
              <a:buNone/>
            </a:pPr>
            <a:r>
              <a:rPr lang="zh-CN" altLang="en-US" sz="2700" b="1" dirty="0">
                <a:sym typeface="+mn-ea"/>
              </a:rPr>
              <a:t>               链</a:t>
            </a:r>
            <a:r>
              <a:rPr lang="zh-CN" altLang="en-US" sz="2700" b="1" dirty="0"/>
              <a:t>接文本或链接图像。</a:t>
            </a:r>
            <a:endParaRPr lang="zh-CN" altLang="en-US" sz="2700" b="1" dirty="0"/>
          </a:p>
          <a:p>
            <a:pPr lvl="1">
              <a:lnSpc>
                <a:spcPct val="126000"/>
              </a:lnSpc>
              <a:spcBef>
                <a:spcPts val="0"/>
              </a:spcBef>
              <a:buClr>
                <a:srgbClr val="FF0066"/>
              </a:buClr>
              <a:buFont typeface="Wingdings" panose="05000000000000000000" charset="0"/>
              <a:buChar char="ü"/>
            </a:pPr>
            <a:r>
              <a:rPr lang="zh-CN" altLang="en-US" sz="2700" b="1" dirty="0">
                <a:solidFill>
                  <a:schemeClr val="tx1"/>
                </a:solidFill>
                <a:effectLst/>
              </a:rPr>
              <a:t> </a:t>
            </a:r>
            <a:r>
              <a:rPr lang="zh-CN" altLang="en-US" sz="2700" b="1" dirty="0">
                <a:solidFill>
                  <a:srgbClr val="0000CC"/>
                </a:solidFill>
                <a:effectLst/>
              </a:rPr>
              <a:t>目标端点</a:t>
            </a:r>
            <a:r>
              <a:rPr lang="zh-CN" altLang="en-US" sz="2700" b="1" dirty="0">
                <a:solidFill>
                  <a:schemeClr val="tx1"/>
                </a:solidFill>
                <a:effectLst/>
              </a:rPr>
              <a:t>：</a:t>
            </a:r>
            <a:r>
              <a:rPr lang="zh-CN" altLang="en-US" sz="2700" b="1" dirty="0"/>
              <a:t>指链接跳过去的</a:t>
            </a:r>
            <a:r>
              <a:rPr lang="zh-CN" altLang="en-US" sz="2700" b="1" dirty="0">
                <a:solidFill>
                  <a:srgbClr val="FF0066"/>
                </a:solidFill>
              </a:rPr>
              <a:t>页面</a:t>
            </a:r>
            <a:r>
              <a:rPr lang="zh-CN" altLang="en-US" sz="2700" b="1" dirty="0"/>
              <a:t>或</a:t>
            </a:r>
            <a:r>
              <a:rPr lang="zh-CN" altLang="en-US" sz="2700" b="1" dirty="0">
                <a:solidFill>
                  <a:srgbClr val="FF0066"/>
                </a:solidFill>
              </a:rPr>
              <a:t>位置</a:t>
            </a:r>
            <a:r>
              <a:rPr lang="zh-CN" altLang="en-US" sz="2700" b="1" dirty="0"/>
              <a:t>，</a:t>
            </a:r>
            <a:r>
              <a:rPr lang="zh-CN" altLang="en-US" sz="2700" b="1" dirty="0">
                <a:sym typeface="+mn-ea"/>
              </a:rPr>
              <a:t>如某</a:t>
            </a:r>
            <a:r>
              <a:rPr lang="zh-CN" altLang="en-US" sz="2700" b="1" dirty="0"/>
              <a:t>		               </a:t>
            </a:r>
            <a:r>
              <a:rPr lang="zh-CN" altLang="en-US" sz="2700" b="1" dirty="0">
                <a:sym typeface="+mn-ea"/>
              </a:rPr>
              <a:t>网</a:t>
            </a:r>
            <a:r>
              <a:rPr lang="zh-CN" altLang="en-US" sz="2700" b="1" dirty="0"/>
              <a:t>页、书签等。</a:t>
            </a:r>
            <a:endParaRPr lang="en-US" altLang="zh-CN" sz="2700" b="1" dirty="0"/>
          </a:p>
        </p:txBody>
      </p:sp>
      <p:sp>
        <p:nvSpPr>
          <p:cNvPr id="15362" name="标题 296962"/>
          <p:cNvSpPr>
            <a:spLocks noGrp="1"/>
          </p:cNvSpPr>
          <p:nvPr>
            <p:ph type="title"/>
          </p:nvPr>
        </p:nvSpPr>
        <p:spPr>
          <a:xfrm>
            <a:off x="0" y="292100"/>
            <a:ext cx="8686800" cy="400050"/>
          </a:xfrm>
        </p:spPr>
        <p:txBody>
          <a:bodyPr wrap="square" lIns="91440" tIns="45720" rIns="91440" bIns="45720" anchor="ctr"/>
          <a:p>
            <a:pPr algn="l"/>
            <a:r>
              <a:rPr lang="en-US" altLang="zh-CN" sz="3600" b="1" dirty="0">
                <a:solidFill>
                  <a:srgbClr val="003366"/>
                </a:solidFill>
                <a:effectLst/>
              </a:rPr>
              <a:t>5.1 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超链接概述</a:t>
            </a:r>
            <a:endParaRPr lang="zh-CN" altLang="en-US" sz="3600" b="1" dirty="0">
              <a:solidFill>
                <a:srgbClr val="003366"/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310273"/>
          <p:cNvSpPr>
            <a:spLocks noGrp="1"/>
          </p:cNvSpPr>
          <p:nvPr>
            <p:ph type="title"/>
          </p:nvPr>
        </p:nvSpPr>
        <p:spPr>
          <a:xfrm>
            <a:off x="87630" y="260350"/>
            <a:ext cx="8672195" cy="688975"/>
          </a:xfrm>
        </p:spPr>
        <p:txBody>
          <a:bodyPr anchor="b"/>
          <a:p>
            <a:pPr algn="l"/>
            <a:r>
              <a:rPr lang="en-US" altLang="zh-CN" sz="3200" b="1" dirty="0">
                <a:solidFill>
                  <a:srgbClr val="003366"/>
                </a:solidFill>
                <a:effectLst/>
              </a:rPr>
              <a:t>5.6.5 文件下载链接</a:t>
            </a:r>
            <a:endParaRPr lang="zh-CN" altLang="en-US" sz="32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310275" name="内容占位符 310274"/>
          <p:cNvSpPr>
            <a:spLocks noGrp="1"/>
          </p:cNvSpPr>
          <p:nvPr>
            <p:ph idx="1"/>
          </p:nvPr>
        </p:nvSpPr>
        <p:spPr>
          <a:xfrm>
            <a:off x="20955" y="1052830"/>
            <a:ext cx="9259570" cy="5445125"/>
          </a:xfrm>
        </p:spPr>
        <p:txBody>
          <a:bodyPr anchor="t"/>
          <a:p>
            <a:pPr marL="360045" indent="-360045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2900" b="1" dirty="0">
                <a:solidFill>
                  <a:schemeClr val="tx1"/>
                </a:solidFill>
                <a:effectLst/>
              </a:rPr>
              <a:t>目标端点为某个</a:t>
            </a:r>
            <a:r>
              <a:rPr lang="zh-CN" altLang="en-US" sz="2900" b="1" dirty="0">
                <a:solidFill>
                  <a:srgbClr val="FF0066"/>
                </a:solidFill>
                <a:effectLst/>
              </a:rPr>
              <a:t>需下载的文件</a:t>
            </a:r>
            <a:r>
              <a:rPr lang="zh-CN" altLang="en-US" sz="2900" b="1" dirty="0">
                <a:solidFill>
                  <a:schemeClr val="tx1"/>
                </a:solidFill>
                <a:effectLst/>
              </a:rPr>
              <a:t>的链接称为文件下载链接。当用户单击该链接后，浏览器会自动判断文件类型，以做出不同情况的处理，如直接打开，或弹出下载对话框供下载</a:t>
            </a:r>
            <a:endParaRPr lang="zh-CN" altLang="en-US" sz="2900" b="1" dirty="0">
              <a:solidFill>
                <a:schemeClr val="tx1"/>
              </a:solidFill>
              <a:effectLst/>
            </a:endParaRPr>
          </a:p>
          <a:p>
            <a:pPr marL="360045" indent="-360045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2900" b="1" dirty="0">
                <a:solidFill>
                  <a:schemeClr val="tx1"/>
                </a:solidFill>
                <a:effectLst/>
              </a:rPr>
              <a:t>可用于下载的文件类型有</a:t>
            </a:r>
            <a:r>
              <a:rPr lang="en-US" altLang="zh-CN" sz="2900" b="1" dirty="0">
                <a:solidFill>
                  <a:schemeClr val="tx1"/>
                </a:solidFill>
                <a:effectLst/>
              </a:rPr>
              <a:t>.doc</a:t>
            </a:r>
            <a:r>
              <a:rPr lang="zh-CN" altLang="en-US" sz="2900" b="1" dirty="0">
                <a:solidFill>
                  <a:schemeClr val="tx1"/>
                </a:solidFill>
                <a:effectLst/>
              </a:rPr>
              <a:t>、</a:t>
            </a:r>
            <a:r>
              <a:rPr lang="en-US" altLang="zh-CN" sz="2900" b="1" err="1">
                <a:solidFill>
                  <a:schemeClr val="tx1"/>
                </a:solidFill>
                <a:effectLst/>
              </a:rPr>
              <a:t>.Rar</a:t>
            </a:r>
            <a:r>
              <a:rPr lang="zh-CN" altLang="en-US" sz="2900" b="1" dirty="0">
                <a:solidFill>
                  <a:schemeClr val="tx1"/>
                </a:solidFill>
                <a:effectLst/>
              </a:rPr>
              <a:t>、</a:t>
            </a:r>
            <a:r>
              <a:rPr lang="en-US" altLang="zh-CN" sz="2900" b="1" dirty="0">
                <a:solidFill>
                  <a:schemeClr val="tx1"/>
                </a:solidFill>
                <a:effectLst/>
              </a:rPr>
              <a:t>.cab</a:t>
            </a:r>
            <a:r>
              <a:rPr lang="zh-CN" altLang="en-US" sz="2900" b="1" dirty="0">
                <a:solidFill>
                  <a:schemeClr val="tx1"/>
                </a:solidFill>
                <a:effectLst/>
              </a:rPr>
              <a:t>、</a:t>
            </a:r>
            <a:r>
              <a:rPr lang="en-US" altLang="zh-CN" sz="2900" b="1" dirty="0">
                <a:solidFill>
                  <a:schemeClr val="tx1"/>
                </a:solidFill>
                <a:effectLst/>
              </a:rPr>
              <a:t>.zip</a:t>
            </a:r>
            <a:r>
              <a:rPr lang="zh-CN" altLang="en-US" sz="2900" b="1" dirty="0">
                <a:solidFill>
                  <a:schemeClr val="tx1"/>
                </a:solidFill>
                <a:effectLst/>
              </a:rPr>
              <a:t>、</a:t>
            </a:r>
            <a:r>
              <a:rPr lang="en-US" altLang="zh-CN" sz="2900" b="1" dirty="0">
                <a:solidFill>
                  <a:schemeClr val="tx1"/>
                </a:solidFill>
                <a:effectLst/>
              </a:rPr>
              <a:t>.exe</a:t>
            </a:r>
            <a:r>
              <a:rPr lang="zh-CN" altLang="en-US" sz="2900" b="1" dirty="0">
                <a:solidFill>
                  <a:schemeClr val="tx1"/>
                </a:solidFill>
                <a:effectLst/>
              </a:rPr>
              <a:t>等</a:t>
            </a:r>
            <a:endParaRPr lang="zh-CN" altLang="en-US" sz="2900" b="1" dirty="0">
              <a:solidFill>
                <a:schemeClr val="tx1"/>
              </a:solidFill>
              <a:effectLst/>
            </a:endParaRPr>
          </a:p>
          <a:p>
            <a:pPr marL="1371600" lvl="2" indent="-457200">
              <a:buClr>
                <a:srgbClr val="FFFFCC"/>
              </a:buClr>
              <a:buNone/>
            </a:pPr>
            <a:r>
              <a:rPr lang="zh-CN" altLang="en-US" sz="3400" b="1" dirty="0">
                <a:solidFill>
                  <a:schemeClr val="hlink"/>
                </a:solidFill>
              </a:rPr>
              <a:t>     </a:t>
            </a:r>
            <a:endParaRPr lang="zh-CN" altLang="en-US" sz="3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charRg st="0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0275">
                                            <p:txEl>
                                              <p:charRg st="0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0275">
                                            <p:txEl>
                                              <p:charRg st="0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charRg st="77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0275">
                                            <p:txEl>
                                              <p:charRg st="77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0275">
                                            <p:txEl>
                                              <p:charRg st="77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1298" name="内容占位符 311297"/>
          <p:cNvSpPr>
            <a:spLocks noGrp="1"/>
          </p:cNvSpPr>
          <p:nvPr>
            <p:ph idx="1"/>
          </p:nvPr>
        </p:nvSpPr>
        <p:spPr>
          <a:xfrm>
            <a:off x="0" y="0"/>
            <a:ext cx="9144000" cy="6308725"/>
          </a:xfrm>
        </p:spPr>
        <p:txBody>
          <a:bodyPr anchor="t"/>
          <a:p>
            <a:pPr marL="360045" indent="-360045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b="1" dirty="0"/>
              <a:t>基本语法</a:t>
            </a:r>
            <a:endParaRPr lang="zh-CN" altLang="en-US" b="1" dirty="0"/>
          </a:p>
          <a:p>
            <a:pPr marL="990600" lvl="1" indent="-533400">
              <a:buClr>
                <a:srgbClr val="FFFFCC"/>
              </a:buClr>
              <a:buNone/>
            </a:pPr>
            <a:r>
              <a:rPr lang="en-US" altLang="zh-CN" b="1" err="1">
                <a:solidFill>
                  <a:srgbClr val="000000"/>
                </a:solidFill>
              </a:rPr>
              <a:t>&lt;a href</a:t>
            </a:r>
            <a:r>
              <a:rPr lang="en-US" altLang="zh-CN" b="1">
                <a:solidFill>
                  <a:srgbClr val="000000"/>
                </a:solidFill>
              </a:rPr>
              <a:t>=“</a:t>
            </a:r>
            <a:r>
              <a:rPr lang="en-US" altLang="zh-CN" b="1" err="1">
                <a:solidFill>
                  <a:srgbClr val="000000"/>
                </a:solidFill>
              </a:rPr>
              <a:t>File_path</a:t>
            </a:r>
            <a:r>
              <a:rPr lang="en-US" altLang="zh-CN" b="1" dirty="0">
                <a:solidFill>
                  <a:srgbClr val="000000"/>
                </a:solidFill>
              </a:rPr>
              <a:t>”&gt;</a:t>
            </a:r>
            <a:r>
              <a:rPr lang="zh-CN" altLang="en-US" b="1" dirty="0">
                <a:solidFill>
                  <a:srgbClr val="000000"/>
                </a:solidFill>
              </a:rPr>
              <a:t>链接</a:t>
            </a:r>
            <a:r>
              <a:rPr lang="en-US" altLang="zh-CN" b="1">
                <a:solidFill>
                  <a:srgbClr val="000000"/>
                </a:solidFill>
              </a:rPr>
              <a:t>&lt;/a&gt;</a:t>
            </a:r>
            <a:endParaRPr lang="en-US" altLang="zh-CN" b="1">
              <a:solidFill>
                <a:srgbClr val="000000"/>
              </a:solidFill>
            </a:endParaRPr>
          </a:p>
          <a:p>
            <a:pPr marL="360045" indent="-360045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2900" b="1" dirty="0">
                <a:solidFill>
                  <a:schemeClr val="tx1"/>
                </a:solidFill>
                <a:effectLst/>
              </a:rPr>
              <a:t>文件下载示例</a:t>
            </a:r>
            <a:endParaRPr lang="zh-CN" altLang="en-US" sz="2900" b="1">
              <a:solidFill>
                <a:srgbClr val="F3F9A5"/>
              </a:solidFill>
            </a:endParaRPr>
          </a:p>
          <a:p>
            <a:pPr marL="990600" lvl="1" indent="-533400">
              <a:buClr>
                <a:srgbClr val="FFFFCC"/>
              </a:buClr>
              <a:buNone/>
            </a:pPr>
            <a:endParaRPr lang="zh-CN" altLang="en-US" sz="2900" b="1">
              <a:solidFill>
                <a:srgbClr val="F3F9A5"/>
              </a:solidFill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180975" y="1875155"/>
          <a:ext cx="7998460" cy="4614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6553200" imgH="2743200" progId="Paint.Picture">
                  <p:embed/>
                </p:oleObj>
              </mc:Choice>
              <mc:Fallback>
                <p:oleObj name="" r:id="rId1" imgW="6553200" imgH="27432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0975" y="1875155"/>
                        <a:ext cx="7998460" cy="4614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312321"/>
          <p:cNvSpPr>
            <a:spLocks noGrp="1"/>
          </p:cNvSpPr>
          <p:nvPr>
            <p:ph type="title"/>
          </p:nvPr>
        </p:nvSpPr>
        <p:spPr>
          <a:xfrm>
            <a:off x="132715" y="260350"/>
            <a:ext cx="8627110" cy="688975"/>
          </a:xfrm>
        </p:spPr>
        <p:txBody>
          <a:bodyPr anchor="b"/>
          <a:p>
            <a:pPr algn="l">
              <a:buClrTx/>
              <a:buSzTx/>
              <a:buFontTx/>
            </a:pPr>
            <a:r>
              <a:rPr lang="en-US" altLang="zh-CN" sz="3300" b="1" dirty="0">
                <a:solidFill>
                  <a:srgbClr val="003366"/>
                </a:solidFill>
                <a:effectLst/>
              </a:rPr>
              <a:t>5.6.6 文本链接</a:t>
            </a:r>
            <a:endParaRPr lang="en-US" altLang="zh-CN" sz="33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312323" name="内容占位符 312322"/>
          <p:cNvSpPr>
            <a:spLocks noGrp="1"/>
          </p:cNvSpPr>
          <p:nvPr>
            <p:ph idx="1"/>
          </p:nvPr>
        </p:nvSpPr>
        <p:spPr>
          <a:xfrm>
            <a:off x="-71755" y="1412875"/>
            <a:ext cx="8991600" cy="5445125"/>
          </a:xfrm>
        </p:spPr>
        <p:txBody>
          <a:bodyPr anchor="t"/>
          <a:p>
            <a:pPr marL="360045" indent="-360045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2900" b="1" dirty="0"/>
              <a:t>文本链接是指</a:t>
            </a:r>
            <a:r>
              <a:rPr lang="zh-CN" altLang="en-US" sz="2900" b="1" dirty="0">
                <a:solidFill>
                  <a:srgbClr val="FF0000"/>
                </a:solidFill>
              </a:rPr>
              <a:t>源端点为文本</a:t>
            </a:r>
            <a:r>
              <a:rPr lang="zh-CN" altLang="en-US" sz="2900" b="1" dirty="0"/>
              <a:t>的超链接</a:t>
            </a:r>
            <a:endParaRPr lang="zh-CN" altLang="en-US" sz="2900" b="1" dirty="0"/>
          </a:p>
          <a:p>
            <a:pPr marL="360045" indent="-360045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2900" b="1" dirty="0"/>
              <a:t>基本语法</a:t>
            </a:r>
            <a:endParaRPr lang="zh-CN" altLang="en-US" sz="2900" b="1" dirty="0"/>
          </a:p>
          <a:p>
            <a:pPr marL="990600" lvl="1" indent="-533400">
              <a:buClr>
                <a:srgbClr val="FFFFCC"/>
              </a:buClr>
              <a:buNone/>
            </a:pPr>
            <a:r>
              <a:rPr lang="zh-CN" altLang="en-US" sz="3200" b="1" dirty="0"/>
              <a:t> </a:t>
            </a:r>
            <a:r>
              <a:rPr lang="zh-CN" altLang="en-US" b="1" dirty="0"/>
              <a:t> </a:t>
            </a:r>
            <a:r>
              <a:rPr lang="en-US" altLang="zh-CN" b="1" err="1">
                <a:solidFill>
                  <a:srgbClr val="000000"/>
                </a:solidFill>
              </a:rPr>
              <a:t>&lt;a href= “file_path</a:t>
            </a:r>
            <a:r>
              <a:rPr lang="en-US" altLang="zh-CN" b="1">
                <a:solidFill>
                  <a:srgbClr val="000000"/>
                </a:solidFill>
              </a:rPr>
              <a:t>”&gt;</a:t>
            </a:r>
            <a:r>
              <a:rPr lang="zh-CN" altLang="en-US" b="1" dirty="0">
                <a:solidFill>
                  <a:srgbClr val="FF0000"/>
                </a:solidFill>
              </a:rPr>
              <a:t>链接文本</a:t>
            </a:r>
            <a:r>
              <a:rPr lang="en-US" altLang="zh-CN" b="1">
                <a:solidFill>
                  <a:srgbClr val="000000"/>
                </a:solidFill>
              </a:rPr>
              <a:t>&lt;/a&gt;</a:t>
            </a:r>
            <a:endParaRPr lang="en-US" altLang="zh-CN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313345"/>
          <p:cNvSpPr>
            <a:spLocks noGrp="1"/>
          </p:cNvSpPr>
          <p:nvPr>
            <p:ph type="title"/>
          </p:nvPr>
        </p:nvSpPr>
        <p:spPr>
          <a:xfrm>
            <a:off x="97155" y="260350"/>
            <a:ext cx="8662670" cy="688975"/>
          </a:xfrm>
        </p:spPr>
        <p:txBody>
          <a:bodyPr anchor="b"/>
          <a:p>
            <a:pPr algn="l"/>
            <a:r>
              <a:rPr lang="en-US" altLang="zh-CN" sz="3300" b="1" dirty="0">
                <a:solidFill>
                  <a:srgbClr val="003366"/>
                </a:solidFill>
                <a:effectLst/>
              </a:rPr>
              <a:t>5.6.7 图片链接</a:t>
            </a:r>
            <a:endParaRPr lang="zh-CN" altLang="en-US" sz="36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313347" name="内容占位符 313346"/>
          <p:cNvSpPr>
            <a:spLocks noGrp="1"/>
          </p:cNvSpPr>
          <p:nvPr>
            <p:ph idx="1"/>
          </p:nvPr>
        </p:nvSpPr>
        <p:spPr>
          <a:xfrm>
            <a:off x="0" y="1196975"/>
            <a:ext cx="9144000" cy="5661025"/>
          </a:xfrm>
        </p:spPr>
        <p:txBody>
          <a:bodyPr anchor="t"/>
          <a:p>
            <a:pPr marL="360045" indent="-360045">
              <a:lnSpc>
                <a:spcPct val="126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sz="2900" b="1" dirty="0"/>
              <a:t>图片链接是指</a:t>
            </a:r>
            <a:r>
              <a:rPr lang="zh-CN" altLang="en-US" sz="2900" b="1" dirty="0">
                <a:solidFill>
                  <a:srgbClr val="FF0000"/>
                </a:solidFill>
              </a:rPr>
              <a:t>源端点为图像文件</a:t>
            </a:r>
            <a:r>
              <a:rPr lang="zh-CN" altLang="en-US" sz="2900" b="1" dirty="0"/>
              <a:t>的超链接</a:t>
            </a:r>
            <a:endParaRPr lang="zh-CN" altLang="en-US" sz="2900" b="1" dirty="0"/>
          </a:p>
          <a:p>
            <a:pPr marL="360045" indent="-360045">
              <a:lnSpc>
                <a:spcPct val="126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sz="2900" b="1" dirty="0"/>
              <a:t>基本语法</a:t>
            </a:r>
            <a:endParaRPr lang="zh-CN" altLang="en-US" sz="2900" b="1" dirty="0"/>
          </a:p>
          <a:p>
            <a:pPr marL="609600" indent="-609600">
              <a:lnSpc>
                <a:spcPct val="105000"/>
              </a:lnSpc>
              <a:spcBef>
                <a:spcPct val="0"/>
              </a:spcBef>
              <a:buClr>
                <a:srgbClr val="FF0000"/>
              </a:buClr>
              <a:buNone/>
            </a:pPr>
            <a:r>
              <a:rPr lang="zh-CN" altLang="en-US" sz="2500" b="1">
                <a:solidFill>
                  <a:srgbClr val="000000"/>
                </a:solidFill>
              </a:rPr>
              <a:t> </a:t>
            </a:r>
            <a:r>
              <a:rPr lang="en-US" altLang="zh-CN" sz="2400" b="1" err="1">
                <a:solidFill>
                  <a:srgbClr val="000000"/>
                </a:solidFill>
              </a:rPr>
              <a:t>&lt;a href=“file_path</a:t>
            </a:r>
            <a:r>
              <a:rPr lang="en-US" altLang="zh-CN" sz="2400" b="1">
                <a:solidFill>
                  <a:srgbClr val="000000"/>
                </a:solidFill>
              </a:rPr>
              <a:t>”&gt;</a:t>
            </a:r>
            <a:r>
              <a:rPr lang="en-US" altLang="zh-CN" sz="2400" b="1" err="1">
                <a:solidFill>
                  <a:srgbClr val="FF0000"/>
                </a:solidFill>
              </a:rPr>
              <a:t>&lt;img src=“img_path</a:t>
            </a:r>
            <a:r>
              <a:rPr lang="en-US" altLang="zh-CN" sz="2400" b="1">
                <a:solidFill>
                  <a:srgbClr val="FF0000"/>
                </a:solidFill>
              </a:rPr>
              <a:t>”&gt;</a:t>
            </a:r>
            <a:r>
              <a:rPr lang="en-US" altLang="zh-CN" sz="2400" b="1">
                <a:solidFill>
                  <a:srgbClr val="000000"/>
                </a:solidFill>
              </a:rPr>
              <a:t>&lt;/a&gt;</a:t>
            </a:r>
            <a:endParaRPr lang="en-US" altLang="zh-CN" sz="2400" b="1">
              <a:solidFill>
                <a:srgbClr val="000000"/>
              </a:solidFill>
            </a:endParaRPr>
          </a:p>
          <a:p>
            <a:pPr marL="360045" indent="-360045">
              <a:lnSpc>
                <a:spcPct val="126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sz="2900" b="1" dirty="0"/>
              <a:t>语法解释</a:t>
            </a:r>
            <a:endParaRPr lang="zh-CN" altLang="en-US" sz="2900" b="1" dirty="0"/>
          </a:p>
          <a:p>
            <a:pPr marL="990600" lvl="1" indent="-533400">
              <a:lnSpc>
                <a:spcPct val="126000"/>
              </a:lnSpc>
              <a:spcBef>
                <a:spcPct val="0"/>
              </a:spcBef>
              <a:buClr>
                <a:srgbClr val="FFFFCC"/>
              </a:buClr>
              <a:buNone/>
            </a:pPr>
            <a:r>
              <a:rPr lang="zh-CN" altLang="en-US" sz="3300" b="1" dirty="0">
                <a:solidFill>
                  <a:schemeClr val="tx2"/>
                </a:solidFill>
              </a:rPr>
              <a:t>  </a:t>
            </a:r>
            <a:r>
              <a:rPr lang="en-US" altLang="zh-CN" b="1" dirty="0">
                <a:solidFill>
                  <a:srgbClr val="000000"/>
                </a:solidFill>
              </a:rPr>
              <a:t>”</a:t>
            </a:r>
            <a:r>
              <a:rPr lang="en-US" altLang="zh-CN" b="1" err="1">
                <a:solidFill>
                  <a:srgbClr val="000000"/>
                </a:solidFill>
              </a:rPr>
              <a:t>file_path</a:t>
            </a:r>
            <a:r>
              <a:rPr lang="en-US" altLang="zh-CN" b="1" dirty="0">
                <a:solidFill>
                  <a:srgbClr val="000000"/>
                </a:solidFill>
              </a:rPr>
              <a:t>”</a:t>
            </a:r>
            <a:r>
              <a:rPr lang="zh-CN" altLang="en-US" b="1" dirty="0">
                <a:solidFill>
                  <a:srgbClr val="000000"/>
                </a:solidFill>
              </a:rPr>
              <a:t>为要跳转到的目标端点的链接路径，</a:t>
            </a:r>
            <a:endParaRPr lang="zh-CN" altLang="en-US" b="1" dirty="0">
              <a:solidFill>
                <a:srgbClr val="000000"/>
              </a:solidFill>
            </a:endParaRPr>
          </a:p>
          <a:p>
            <a:pPr marL="990600" lvl="1" indent="-533400">
              <a:lnSpc>
                <a:spcPct val="126000"/>
              </a:lnSpc>
              <a:spcBef>
                <a:spcPct val="0"/>
              </a:spcBef>
              <a:buClr>
                <a:srgbClr val="FFFFCC"/>
              </a:buClr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  ；</a:t>
            </a:r>
            <a:r>
              <a:rPr lang="en-US" altLang="zh-CN" b="1" err="1">
                <a:solidFill>
                  <a:srgbClr val="000000"/>
                </a:solidFill>
              </a:rPr>
              <a:t>”img_path</a:t>
            </a:r>
            <a:r>
              <a:rPr lang="en-US" altLang="zh-CN" b="1" dirty="0">
                <a:solidFill>
                  <a:srgbClr val="000000"/>
                </a:solidFill>
              </a:rPr>
              <a:t>”</a:t>
            </a:r>
            <a:r>
              <a:rPr lang="zh-CN" altLang="en-US" b="1" dirty="0">
                <a:solidFill>
                  <a:srgbClr val="000000"/>
                </a:solidFill>
              </a:rPr>
              <a:t>为图片文件路径</a:t>
            </a:r>
            <a:r>
              <a:rPr lang="zh-CN" b="1" dirty="0">
                <a:solidFill>
                  <a:srgbClr val="000000"/>
                </a:solidFill>
              </a:rPr>
              <a:t>。</a:t>
            </a:r>
            <a:endParaRPr lang="zh-CN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7" name="矩形 314378"/>
          <p:cNvSpPr/>
          <p:nvPr/>
        </p:nvSpPr>
        <p:spPr>
          <a:xfrm>
            <a:off x="468313" y="1412875"/>
            <a:ext cx="8424862" cy="4752975"/>
          </a:xfrm>
          <a:prstGeom prst="rect">
            <a:avLst/>
          </a:prstGeom>
          <a:noFill/>
          <a:ln w="28575">
            <a:noFill/>
          </a:ln>
        </p:spPr>
        <p:txBody>
          <a:bodyPr anchor="t"/>
          <a:p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43815" y="899160"/>
          <a:ext cx="8947785" cy="570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9696450" imgH="2686050" progId="Paint.Picture">
                  <p:embed/>
                </p:oleObj>
              </mc:Choice>
              <mc:Fallback>
                <p:oleObj name="" r:id="rId1" imgW="9696450" imgH="26860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815" y="899160"/>
                        <a:ext cx="8947785" cy="5709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8" name="标题 271361"/>
          <p:cNvSpPr>
            <a:spLocks noGrp="1"/>
          </p:cNvSpPr>
          <p:nvPr>
            <p:ph type="title"/>
          </p:nvPr>
        </p:nvSpPr>
        <p:spPr>
          <a:xfrm>
            <a:off x="43815" y="46355"/>
            <a:ext cx="8559165" cy="692150"/>
          </a:xfrm>
        </p:spPr>
        <p:txBody>
          <a:bodyPr anchor="b"/>
          <a:p>
            <a:pPr algn="l"/>
            <a:r>
              <a:rPr lang="zh-CN" altLang="en-US" sz="3000" b="1" dirty="0">
                <a:solidFill>
                  <a:schemeClr val="tx1"/>
                </a:solidFill>
                <a:effectLst/>
              </a:rPr>
              <a:t>图片链接示例：</a:t>
            </a:r>
            <a:endParaRPr lang="zh-CN" altLang="en-US" sz="3000" b="1" dirty="0">
              <a:solidFill>
                <a:schemeClr val="tx1"/>
              </a:solidFill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720" y="384810"/>
            <a:ext cx="3894455" cy="32626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371713"/>
          <p:cNvSpPr>
            <a:spLocks noGrp="1"/>
          </p:cNvSpPr>
          <p:nvPr>
            <p:ph type="title"/>
          </p:nvPr>
        </p:nvSpPr>
        <p:spPr>
          <a:xfrm>
            <a:off x="0" y="127000"/>
            <a:ext cx="8229600" cy="692150"/>
          </a:xfrm>
        </p:spPr>
        <p:txBody>
          <a:bodyPr wrap="square" lIns="91440" tIns="45720" rIns="91440" bIns="45720" anchor="ctr"/>
          <a:p>
            <a:pPr algn="l"/>
            <a:r>
              <a:rPr lang="en-US" altLang="zh-CN" sz="3600" b="1" dirty="0">
                <a:solidFill>
                  <a:srgbClr val="003366"/>
                </a:solidFill>
                <a:effectLst/>
              </a:rPr>
              <a:t>5.7 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浮动框架</a:t>
            </a:r>
            <a:r>
              <a:rPr lang="en-US" altLang="zh-CN" sz="3600" b="1" err="1">
                <a:solidFill>
                  <a:srgbClr val="003366"/>
                </a:solidFill>
                <a:effectLst/>
              </a:rPr>
              <a:t>&lt;iframe</a:t>
            </a:r>
            <a:r>
              <a:rPr lang="en-US" altLang="zh-CN" sz="3600" b="1">
                <a:solidFill>
                  <a:srgbClr val="003366"/>
                </a:solidFill>
                <a:effectLst/>
              </a:rPr>
              <a:t>&gt;</a:t>
            </a:r>
            <a:endParaRPr lang="en-US" altLang="zh-CN" sz="3600" b="1">
              <a:solidFill>
                <a:srgbClr val="003366"/>
              </a:solidFill>
              <a:effectLst/>
            </a:endParaRPr>
          </a:p>
        </p:txBody>
      </p:sp>
      <p:sp>
        <p:nvSpPr>
          <p:cNvPr id="371715" name="文本占位符 371714"/>
          <p:cNvSpPr>
            <a:spLocks noGrp="1"/>
          </p:cNvSpPr>
          <p:nvPr>
            <p:ph type="body" sz="half" idx="1"/>
          </p:nvPr>
        </p:nvSpPr>
        <p:spPr>
          <a:xfrm>
            <a:off x="0" y="1006475"/>
            <a:ext cx="9144000" cy="5514340"/>
          </a:xfrm>
        </p:spPr>
        <p:txBody>
          <a:bodyPr anchor="t"/>
          <a:p>
            <a:pPr marL="360045" indent="-360045">
              <a:lnSpc>
                <a:spcPct val="126000"/>
              </a:lnSpc>
              <a:spcBef>
                <a:spcPct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sz="2900" b="1" dirty="0"/>
              <a:t>浮动框架就象HTML页面中其他对象一样，可以出现在页面中的任何一个位置，但与其他对象不同的是浮动框架在页面中构建了一个区域，在这个区域中可以显示另一个HTML页面的内容，区域中显示的页面使用浮动框架的属性src来指定</a:t>
            </a:r>
            <a:r>
              <a:rPr lang="zh-CN" altLang="en-US" sz="2900" b="1" dirty="0"/>
              <a:t>。</a:t>
            </a:r>
            <a:endParaRPr lang="zh-CN" altLang="en-US" sz="2900" b="1" dirty="0"/>
          </a:p>
          <a:p>
            <a:pPr marL="360045" indent="-360045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900" b="1" dirty="0"/>
              <a:t>基本语法</a:t>
            </a:r>
            <a:endParaRPr lang="zh-CN" altLang="en-US" sz="2900" b="1" dirty="0"/>
          </a:p>
          <a:p>
            <a:pPr marL="609600" indent="-609600">
              <a:spcBef>
                <a:spcPts val="0"/>
              </a:spcBef>
              <a:buClr>
                <a:srgbClr val="FFFFCC"/>
              </a:buClr>
              <a:buNone/>
            </a:pPr>
            <a:r>
              <a:rPr lang="zh-CN" altLang="en-US" sz="3600" b="1">
                <a:solidFill>
                  <a:srgbClr val="F3F9A5"/>
                </a:solidFill>
              </a:rPr>
              <a:t> </a:t>
            </a:r>
            <a:r>
              <a:rPr lang="en-US" altLang="zh-CN" sz="2500" b="1" err="1">
                <a:solidFill>
                  <a:srgbClr val="000000"/>
                </a:solidFill>
              </a:rPr>
              <a:t>&lt;</a:t>
            </a:r>
            <a:r>
              <a:rPr lang="en-US" altLang="zh-CN" sz="2500" b="1" err="1">
                <a:solidFill>
                  <a:srgbClr val="0000FF"/>
                </a:solidFill>
              </a:rPr>
              <a:t>iframe</a:t>
            </a:r>
            <a:r>
              <a:rPr lang="en-US" altLang="zh-CN" sz="2500" b="1" err="1">
                <a:solidFill>
                  <a:srgbClr val="000000"/>
                </a:solidFill>
              </a:rPr>
              <a:t> src=“file_URL” name=“iframe_name” </a:t>
            </a:r>
            <a:r>
              <a:rPr lang="en-US" altLang="zh-CN" sz="2500" b="1">
                <a:solidFill>
                  <a:srgbClr val="000000"/>
                </a:solidFill>
              </a:rPr>
              <a:t>&gt;</a:t>
            </a:r>
            <a:endParaRPr lang="en-US" altLang="zh-CN" sz="2500" b="1">
              <a:solidFill>
                <a:srgbClr val="000000"/>
              </a:solidFill>
            </a:endParaRPr>
          </a:p>
          <a:p>
            <a:pPr marL="609600" indent="-609600">
              <a:spcAft>
                <a:spcPct val="20000"/>
              </a:spcAft>
              <a:buClr>
                <a:srgbClr val="FFFFCC"/>
              </a:buClr>
            </a:pPr>
            <a:endParaRPr lang="zh-CN" altLang="en-US" sz="3100" b="1" dirty="0"/>
          </a:p>
          <a:p>
            <a:pPr marL="609600" indent="-609600">
              <a:spcAft>
                <a:spcPct val="20000"/>
              </a:spcAft>
              <a:buClr>
                <a:srgbClr val="FFFFCC"/>
              </a:buClr>
            </a:pPr>
            <a:endParaRPr lang="zh-CN" altLang="en-US" sz="31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371713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92150"/>
          </a:xfrm>
        </p:spPr>
        <p:txBody>
          <a:bodyPr wrap="square" lIns="91440" tIns="45720" rIns="91440" bIns="45720" anchor="ctr"/>
          <a:p>
            <a:pPr algn="l"/>
            <a:br>
              <a:rPr lang="en-US" altLang="zh-CN" sz="3800" b="1" dirty="0">
                <a:solidFill>
                  <a:srgbClr val="003366"/>
                </a:solidFill>
                <a:effectLst/>
              </a:rPr>
            </a:br>
            <a:endParaRPr lang="en-US" altLang="zh-CN" sz="3800" b="1">
              <a:solidFill>
                <a:srgbClr val="003366"/>
              </a:solidFill>
              <a:effectLst/>
            </a:endParaRPr>
          </a:p>
        </p:txBody>
      </p:sp>
      <p:sp>
        <p:nvSpPr>
          <p:cNvPr id="371715" name="文本占位符 371714"/>
          <p:cNvSpPr>
            <a:spLocks noGrp="1"/>
          </p:cNvSpPr>
          <p:nvPr>
            <p:ph type="body" sz="half" idx="1"/>
          </p:nvPr>
        </p:nvSpPr>
        <p:spPr>
          <a:xfrm>
            <a:off x="0" y="570865"/>
            <a:ext cx="9144000" cy="5949950"/>
          </a:xfrm>
        </p:spPr>
        <p:txBody>
          <a:bodyPr anchor="t"/>
          <a:p>
            <a:pPr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900" b="1" dirty="0"/>
              <a:t>&lt;iframe&gt;</a:t>
            </a:r>
            <a:r>
              <a:rPr lang="zh-CN" altLang="en-US" sz="2900" b="1" dirty="0"/>
              <a:t>常用属性</a:t>
            </a:r>
            <a:endParaRPr lang="en-US" altLang="zh-CN" sz="2900" b="1"/>
          </a:p>
        </p:txBody>
      </p:sp>
      <p:graphicFrame>
        <p:nvGraphicFramePr>
          <p:cNvPr id="371774" name="内容占位符 371773"/>
          <p:cNvGraphicFramePr/>
          <p:nvPr>
            <p:ph sz="half" idx="2"/>
            <p:custDataLst>
              <p:tags r:id="rId1"/>
            </p:custDataLst>
          </p:nvPr>
        </p:nvGraphicFramePr>
        <p:xfrm>
          <a:off x="253365" y="1413510"/>
          <a:ext cx="8757920" cy="3357880"/>
        </p:xfrm>
        <a:graphic>
          <a:graphicData uri="http://schemas.openxmlformats.org/drawingml/2006/table">
            <a:tbl>
              <a:tblPr/>
              <a:tblGrid>
                <a:gridCol w="2499995"/>
                <a:gridCol w="6257925"/>
              </a:tblGrid>
              <a:tr h="37655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300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属 性  </a:t>
                      </a:r>
                      <a:endParaRPr lang="zh-CN" altLang="en-US" sz="2300" b="1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300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描 述</a:t>
                      </a:r>
                      <a:endParaRPr lang="zh-CN" altLang="en-US" sz="2300" b="1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9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300" b="1" err="1">
                          <a:solidFill>
                            <a:schemeClr val="tx1"/>
                          </a:solidFill>
                        </a:rPr>
                        <a:t>src</a:t>
                      </a:r>
                      <a:endParaRPr lang="en-US" altLang="zh-CN" sz="2300" b="1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300" b="1" dirty="0">
                          <a:solidFill>
                            <a:schemeClr val="tx1"/>
                          </a:solidFill>
                        </a:rPr>
                        <a:t>设置浮动框架中显示页面源文件的路径</a:t>
                      </a:r>
                      <a:endParaRPr lang="zh-CN" altLang="en-US" sz="2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55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300" b="1">
                          <a:solidFill>
                            <a:schemeClr val="tx1"/>
                          </a:solidFill>
                        </a:rPr>
                        <a:t>width</a:t>
                      </a:r>
                      <a:endParaRPr lang="en-US" altLang="zh-CN" sz="23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300" b="1" dirty="0">
                          <a:solidFill>
                            <a:schemeClr val="tx1"/>
                          </a:solidFill>
                        </a:rPr>
                        <a:t>设置浮动框的宽度，单位为像素</a:t>
                      </a:r>
                      <a:endParaRPr lang="zh-CN" altLang="en-US" sz="2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55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300" b="1">
                          <a:solidFill>
                            <a:schemeClr val="tx1"/>
                          </a:solidFill>
                        </a:rPr>
                        <a:t>height</a:t>
                      </a:r>
                      <a:endParaRPr lang="en-US" altLang="zh-CN" sz="23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300" b="1" dirty="0">
                          <a:solidFill>
                            <a:schemeClr val="tx1"/>
                          </a:solidFill>
                        </a:rPr>
                        <a:t>设置浮动框的高度</a:t>
                      </a:r>
                      <a:r>
                        <a:rPr lang="zh-CN" altLang="en-US" sz="2300" b="1" dirty="0">
                          <a:sym typeface="+mn-ea"/>
                        </a:rPr>
                        <a:t>，单位为像素</a:t>
                      </a:r>
                      <a:endParaRPr lang="zh-CN" altLang="en-US" sz="2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55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300" b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altLang="zh-CN" sz="23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300" b="1" dirty="0">
                          <a:solidFill>
                            <a:schemeClr val="tx1"/>
                          </a:solidFill>
                        </a:rPr>
                        <a:t>设置浮动框的名称，以便于其他对象引用它</a:t>
                      </a:r>
                      <a:endParaRPr lang="zh-CN" altLang="en-US" sz="2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233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300" b="1" err="1">
                          <a:solidFill>
                            <a:schemeClr val="tx1"/>
                          </a:solidFill>
                        </a:rPr>
                        <a:t>frameborder</a:t>
                      </a:r>
                      <a:endParaRPr lang="en-US" altLang="zh-CN" sz="2300" b="1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300" b="1" dirty="0">
                          <a:solidFill>
                            <a:schemeClr val="tx1"/>
                          </a:solidFill>
                        </a:rPr>
                        <a:t>设置浮动框架边框是否显示，默认显示。取值为</a:t>
                      </a:r>
                      <a:r>
                        <a:rPr lang="en-US" altLang="zh-CN" sz="2300" b="1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sz="2300" b="1" dirty="0">
                          <a:solidFill>
                            <a:schemeClr val="tx1"/>
                          </a:solidFill>
                        </a:rPr>
                        <a:t>或</a:t>
                      </a:r>
                      <a:r>
                        <a:rPr lang="en-US" altLang="zh-CN" sz="23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300" b="1" dirty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300" b="1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sz="2300" b="1" dirty="0">
                          <a:solidFill>
                            <a:schemeClr val="tx1"/>
                          </a:solidFill>
                        </a:rPr>
                        <a:t>表示不显示边框，</a:t>
                      </a:r>
                      <a:r>
                        <a:rPr lang="en-US" altLang="zh-CN" sz="23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300" b="1" dirty="0">
                          <a:solidFill>
                            <a:schemeClr val="tx1"/>
                          </a:solidFill>
                        </a:rPr>
                        <a:t>表示显示边框</a:t>
                      </a:r>
                      <a:endParaRPr lang="zh-CN" altLang="en-US" sz="2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3762" name="矩形 373761"/>
          <p:cNvSpPr/>
          <p:nvPr/>
        </p:nvSpPr>
        <p:spPr>
          <a:xfrm>
            <a:off x="163830" y="0"/>
            <a:ext cx="8461375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algn="l" fontAlgn="base"/>
            <a:r>
              <a:rPr lang="zh-CN" altLang="en-US" sz="3000" b="1" dirty="0">
                <a:solidFill>
                  <a:schemeClr val="tx1"/>
                </a:solidFill>
                <a:effectLst/>
                <a:sym typeface="+mn-ea"/>
              </a:rPr>
              <a:t>在网页中嵌入浮动框架示例：</a:t>
            </a:r>
            <a:endParaRPr lang="zh-CN" altLang="en-US" sz="3000" b="1" strike="noStrike" noProof="1" dirty="0">
              <a:solidFill>
                <a:schemeClr val="tx1"/>
              </a:solidFill>
              <a:effectLst/>
              <a:sym typeface="+mn-ea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163195" y="1130300"/>
          <a:ext cx="7565390" cy="5239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6819900" imgH="3162300" progId="Paint.Picture">
                  <p:embed/>
                </p:oleObj>
              </mc:Choice>
              <mc:Fallback>
                <p:oleObj name="" r:id="rId1" imgW="6819900" imgH="31623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3195" y="1130300"/>
                        <a:ext cx="7565390" cy="5239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450" y="777875"/>
            <a:ext cx="4019550" cy="26085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3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3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5810" name="内容占位符 375809"/>
          <p:cNvSpPr>
            <a:spLocks noGrp="1"/>
          </p:cNvSpPr>
          <p:nvPr>
            <p:ph idx="1"/>
          </p:nvPr>
        </p:nvSpPr>
        <p:spPr>
          <a:xfrm>
            <a:off x="45720" y="1061403"/>
            <a:ext cx="8640763" cy="5516562"/>
          </a:xfrm>
        </p:spPr>
        <p:txBody>
          <a:bodyPr anchor="t"/>
          <a:p>
            <a:pPr marL="360045" indent="-360045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2900" b="1" dirty="0"/>
              <a:t>浮动框架的一个重要应用就是作为超链接的目标窗口。</a:t>
            </a:r>
            <a:endParaRPr lang="zh-CN" altLang="en-US" sz="2900" b="1" dirty="0"/>
          </a:p>
          <a:p>
            <a:pPr marL="360045" indent="-360045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2900" b="1" dirty="0"/>
              <a:t>具体实现方法：</a:t>
            </a:r>
            <a:r>
              <a:rPr sz="2900" b="1" dirty="0"/>
              <a:t>首先需要给浮动框架</a:t>
            </a:r>
            <a:r>
              <a:rPr sz="2900" b="1" dirty="0">
                <a:solidFill>
                  <a:srgbClr val="FF0000"/>
                </a:solidFill>
              </a:rPr>
              <a:t>命名</a:t>
            </a:r>
            <a:r>
              <a:rPr sz="2900" b="1" dirty="0"/>
              <a:t>，然后</a:t>
            </a:r>
            <a:r>
              <a:rPr sz="2900" b="1" dirty="0">
                <a:solidFill>
                  <a:srgbClr val="FF0000"/>
                </a:solidFill>
              </a:rPr>
              <a:t>将框架名作为超链接的target的属性值</a:t>
            </a:r>
            <a:r>
              <a:rPr lang="zh-CN" altLang="en-US" sz="2900" b="1" dirty="0">
                <a:sym typeface="+mn-ea"/>
              </a:rPr>
              <a:t>。</a:t>
            </a:r>
            <a:endParaRPr sz="2900" b="1" dirty="0">
              <a:solidFill>
                <a:srgbClr val="FF0000"/>
              </a:solidFill>
            </a:endParaRPr>
          </a:p>
        </p:txBody>
      </p:sp>
      <p:sp>
        <p:nvSpPr>
          <p:cNvPr id="37890" name="标题 375810"/>
          <p:cNvSpPr>
            <a:spLocks noGrp="1"/>
          </p:cNvSpPr>
          <p:nvPr>
            <p:ph type="title"/>
          </p:nvPr>
        </p:nvSpPr>
        <p:spPr>
          <a:xfrm>
            <a:off x="0" y="188913"/>
            <a:ext cx="8686800" cy="615950"/>
          </a:xfrm>
        </p:spPr>
        <p:txBody>
          <a:bodyPr wrap="square" lIns="91440" tIns="45720" rIns="91440" bIns="45720" anchor="ctr"/>
          <a:p>
            <a:pPr algn="l"/>
            <a:r>
              <a:rPr lang="en-US" altLang="zh-CN" sz="3600" b="1" dirty="0">
                <a:solidFill>
                  <a:srgbClr val="003366"/>
                </a:solidFill>
                <a:effectLst/>
              </a:rPr>
              <a:t>5.8 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超链接与浮动框架关系</a:t>
            </a:r>
            <a:endParaRPr lang="zh-CN" altLang="en-US" sz="3600" b="1">
              <a:solidFill>
                <a:srgbClr val="003366"/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5810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5810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>
                                            <p:txEl>
                                              <p:charRg st="43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5810">
                                            <p:txEl>
                                              <p:charRg st="43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5810">
                                            <p:txEl>
                                              <p:charRg st="43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" y="692150"/>
            <a:ext cx="8549640" cy="3548380"/>
          </a:xfrm>
          <a:prstGeom prst="rect">
            <a:avLst/>
          </a:prstGeom>
        </p:spPr>
      </p:pic>
      <p:sp>
        <p:nvSpPr>
          <p:cNvPr id="379906" name="矩形 379905"/>
          <p:cNvSpPr/>
          <p:nvPr/>
        </p:nvSpPr>
        <p:spPr>
          <a:xfrm>
            <a:off x="8255" y="0"/>
            <a:ext cx="86169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algn="l" fontAlgn="base"/>
            <a:r>
              <a:rPr lang="zh-CN" altLang="en-US" sz="3000" b="1" dirty="0">
                <a:solidFill>
                  <a:schemeClr val="tx1"/>
                </a:solidFill>
                <a:effectLst/>
                <a:sym typeface="+mn-ea"/>
              </a:rPr>
              <a:t>超链接与浮动框架关系示例：</a:t>
            </a:r>
            <a:endParaRPr lang="zh-CN" altLang="en-US" sz="3000" b="1" strike="noStrike" noProof="1" dirty="0">
              <a:solidFill>
                <a:schemeClr val="tx1"/>
              </a:solidFill>
              <a:effectLst/>
              <a:sym typeface="+mn-ea"/>
            </a:endParaRPr>
          </a:p>
        </p:txBody>
      </p:sp>
      <p:sp>
        <p:nvSpPr>
          <p:cNvPr id="379909" name="直接连接符 379908"/>
          <p:cNvSpPr/>
          <p:nvPr/>
        </p:nvSpPr>
        <p:spPr>
          <a:xfrm flipH="1">
            <a:off x="7951470" y="2889885"/>
            <a:ext cx="527685" cy="309880"/>
          </a:xfrm>
          <a:prstGeom prst="line">
            <a:avLst/>
          </a:prstGeom>
          <a:ln w="47625" cap="sq" cmpd="sng">
            <a:solidFill>
              <a:srgbClr val="99FF33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79910" name="直接连接符 379909"/>
          <p:cNvSpPr/>
          <p:nvPr/>
        </p:nvSpPr>
        <p:spPr>
          <a:xfrm flipV="1">
            <a:off x="7280910" y="2865120"/>
            <a:ext cx="1597660" cy="24130"/>
          </a:xfrm>
          <a:prstGeom prst="line">
            <a:avLst/>
          </a:prstGeom>
          <a:ln w="47625" cap="sq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911" name="直接连接符 379910"/>
          <p:cNvSpPr/>
          <p:nvPr/>
        </p:nvSpPr>
        <p:spPr>
          <a:xfrm flipV="1">
            <a:off x="6593205" y="3413125"/>
            <a:ext cx="2032000" cy="15875"/>
          </a:xfrm>
          <a:prstGeom prst="line">
            <a:avLst/>
          </a:prstGeom>
          <a:ln w="47625" cap="sq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4241165"/>
            <a:ext cx="3398520" cy="26168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715" y="4241800"/>
            <a:ext cx="3583305" cy="26162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9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9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7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297985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36613"/>
          </a:xfrm>
        </p:spPr>
        <p:txBody>
          <a:bodyPr wrap="square" lIns="91440" tIns="45720" rIns="91440" bIns="45720" anchor="ctr"/>
          <a:p>
            <a:pPr algn="l"/>
            <a:r>
              <a:rPr lang="en-US" altLang="zh-CN" sz="4000" b="1" dirty="0">
                <a:solidFill>
                  <a:srgbClr val="003366"/>
                </a:solidFill>
                <a:effectLst/>
              </a:rPr>
              <a:t>5.2 </a:t>
            </a:r>
            <a:r>
              <a:rPr lang="zh-CN" altLang="en-US" sz="4000" b="1" dirty="0">
                <a:solidFill>
                  <a:srgbClr val="003366"/>
                </a:solidFill>
                <a:effectLst/>
              </a:rPr>
              <a:t>超链接标签</a:t>
            </a:r>
            <a:endParaRPr lang="en-US" altLang="zh-CN" sz="4000" b="1" dirty="0">
              <a:solidFill>
                <a:srgbClr val="003366"/>
              </a:solidFill>
              <a:effectLst/>
            </a:endParaRPr>
          </a:p>
        </p:txBody>
      </p:sp>
      <p:graphicFrame>
        <p:nvGraphicFramePr>
          <p:cNvPr id="298081" name="表格 298080"/>
          <p:cNvGraphicFramePr/>
          <p:nvPr/>
        </p:nvGraphicFramePr>
        <p:xfrm>
          <a:off x="-317" y="836613"/>
          <a:ext cx="8964613" cy="639763"/>
        </p:xfrm>
        <a:graphic>
          <a:graphicData uri="http://schemas.openxmlformats.org/drawingml/2006/table">
            <a:tbl>
              <a:tblPr/>
              <a:tblGrid>
                <a:gridCol w="8964613"/>
              </a:tblGrid>
              <a:tr h="6397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rgbClr val="FF0000"/>
                        </a:buClr>
                      </a:pPr>
                      <a:r>
                        <a:rPr lang="en-US" altLang="zh-CN" sz="2900" b="1" dirty="0"/>
                        <a:t> </a:t>
                      </a:r>
                      <a:r>
                        <a:rPr lang="zh-CN" altLang="en-US" sz="2900" b="1" dirty="0">
                          <a:solidFill>
                            <a:schemeClr val="tx1"/>
                          </a:solidFill>
                        </a:rPr>
                        <a:t>创建超链接使用的标签为</a:t>
                      </a:r>
                      <a:r>
                        <a:rPr lang="en-US" altLang="zh-CN" sz="2900" b="1">
                          <a:solidFill>
                            <a:schemeClr val="tx1"/>
                          </a:solidFill>
                        </a:rPr>
                        <a:t>&lt;a&gt;</a:t>
                      </a:r>
                      <a:endParaRPr lang="en-US" altLang="zh-CN" sz="29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8050" name="表格 298049"/>
          <p:cNvGraphicFramePr/>
          <p:nvPr/>
        </p:nvGraphicFramePr>
        <p:xfrm>
          <a:off x="0" y="2717483"/>
          <a:ext cx="7993380" cy="655955"/>
        </p:xfrm>
        <a:graphic>
          <a:graphicData uri="http://schemas.openxmlformats.org/drawingml/2006/table">
            <a:tbl>
              <a:tblPr/>
              <a:tblGrid>
                <a:gridCol w="7993063"/>
              </a:tblGrid>
              <a:tr h="65595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rgbClr val="FF0000"/>
                        </a:buClr>
                      </a:pPr>
                      <a:r>
                        <a:rPr lang="en-US" altLang="zh-CN" sz="2900" b="1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zh-CN" altLang="en-US" sz="2900" b="1" dirty="0">
                          <a:solidFill>
                            <a:schemeClr val="tx1"/>
                          </a:solidFill>
                        </a:rPr>
                        <a:t>超链接标签常用属性：</a:t>
                      </a:r>
                      <a:endParaRPr lang="zh-CN" altLang="en-US" sz="2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8097" name="表格 298096"/>
          <p:cNvGraphicFramePr/>
          <p:nvPr/>
        </p:nvGraphicFramePr>
        <p:xfrm>
          <a:off x="0" y="1477010"/>
          <a:ext cx="9074150" cy="1117600"/>
        </p:xfrm>
        <a:graphic>
          <a:graphicData uri="http://schemas.openxmlformats.org/drawingml/2006/table">
            <a:tbl>
              <a:tblPr/>
              <a:tblGrid>
                <a:gridCol w="9074150"/>
              </a:tblGrid>
              <a:tr h="11176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rgbClr val="FF0000"/>
                        </a:buClr>
                      </a:pPr>
                      <a:r>
                        <a:rPr lang="en-US" altLang="zh-CN" sz="3300" b="1" dirty="0"/>
                        <a:t> </a:t>
                      </a:r>
                      <a:r>
                        <a:rPr lang="zh-CN" altLang="en-US" sz="2900" b="1" dirty="0">
                          <a:solidFill>
                            <a:schemeClr val="tx1"/>
                          </a:solidFill>
                        </a:rPr>
                        <a:t>创建超链接的基本语法：</a:t>
                      </a:r>
                      <a:endParaRPr lang="zh-CN" altLang="en-US" sz="3000" b="1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>
                        <a:buClr>
                          <a:srgbClr val="FF0000"/>
                        </a:buClr>
                        <a:buNone/>
                      </a:pPr>
                      <a:r>
                        <a:rPr b="1"/>
                        <a:t>  </a:t>
                      </a:r>
                      <a:r>
                        <a:rPr sz="2700" b="1"/>
                        <a:t>  </a:t>
                      </a:r>
                      <a:r>
                        <a:rPr sz="2700" b="1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&lt;a href="目标端点"&gt;源端点&lt;/a&gt;</a:t>
                      </a:r>
                      <a:endParaRPr sz="2700" b="1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83210" y="3373755"/>
          <a:ext cx="8397875" cy="28822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955"/>
                <a:gridCol w="2117725"/>
                <a:gridCol w="4989195"/>
              </a:tblGrid>
              <a:tr h="38735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200" b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属</a:t>
                      </a:r>
                      <a:r>
                        <a:rPr lang="zh-CN" altLang="en-US" sz="2200" b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CN" altLang="en-US" sz="2200" b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性</a:t>
                      </a:r>
                      <a:endParaRPr lang="zh-CN" altLang="en-US" sz="2200" b="1">
                        <a:solidFill>
                          <a:schemeClr val="accent5">
                            <a:lumMod val="10000"/>
                          </a:schemeClr>
                        </a:solidFill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200" b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属性值</a:t>
                      </a:r>
                      <a:endParaRPr lang="zh-CN" altLang="en-US" sz="2200" b="1">
                        <a:solidFill>
                          <a:schemeClr val="accent5">
                            <a:lumMod val="10000"/>
                          </a:schemeClr>
                        </a:solidFill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200" b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描</a:t>
                      </a:r>
                      <a:r>
                        <a:rPr lang="zh-CN" altLang="en-US" sz="2200" b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CN" altLang="en-US" sz="2200" b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述</a:t>
                      </a:r>
                      <a:endParaRPr lang="zh-CN" altLang="en-US" sz="2200" b="1">
                        <a:solidFill>
                          <a:schemeClr val="accent5">
                            <a:lumMod val="10000"/>
                          </a:schemeClr>
                        </a:solidFill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ref</a:t>
                      </a:r>
                      <a:endParaRPr lang="en-US" altLang="zh-CN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超链接文件路径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指定链接路径（必设属性），用于设置超链接的目标端点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id(</a:t>
                      </a: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n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  <a:sym typeface="+mn-ea"/>
                        </a:rPr>
                        <a:t>ame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)</a:t>
                      </a:r>
                      <a:endParaRPr lang="en-US" altLang="zh-CN" sz="2200" b="1">
                        <a:latin typeface="方正书宋简体" charset="0"/>
                        <a:ea typeface="Times New Roman" panose="02020603050405020304" pitchFamily="18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书签名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在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HTML5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以前使用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name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属性定义书签名称，</a:t>
                      </a:r>
                      <a:r>
                        <a:rPr lang="en-US" altLang="zh-CN" sz="2200" b="1">
                          <a:solidFill>
                            <a:srgbClr val="FF0000"/>
                          </a:solidFill>
                          <a:latin typeface="方正书宋简体" charset="0"/>
                          <a:cs typeface="方正书宋简体" charset="0"/>
                        </a:rPr>
                        <a:t>HTML5</a:t>
                      </a:r>
                      <a:r>
                        <a:rPr lang="zh-CN" altLang="en-US" sz="2200" b="1">
                          <a:solidFill>
                            <a:srgbClr val="FF0000"/>
                          </a:solidFill>
                          <a:latin typeface="方正书宋简体" charset="0"/>
                          <a:cs typeface="方正书宋简体" charset="0"/>
                        </a:rPr>
                        <a:t>使用</a:t>
                      </a:r>
                      <a:r>
                        <a:rPr lang="en-US" altLang="zh-CN" sz="2200" b="1">
                          <a:solidFill>
                            <a:srgbClr val="FF0000"/>
                          </a:solidFill>
                          <a:latin typeface="方正书宋简体" charset="0"/>
                          <a:cs typeface="方正书宋简体" charset="0"/>
                        </a:rPr>
                        <a:t>id</a:t>
                      </a:r>
                      <a:r>
                        <a:rPr lang="zh-CN" altLang="en-US" sz="2200" b="1">
                          <a:solidFill>
                            <a:srgbClr val="FF0000"/>
                          </a:solidFill>
                          <a:latin typeface="方正书宋简体" charset="0"/>
                          <a:cs typeface="方正书宋简体" charset="0"/>
                        </a:rPr>
                        <a:t>定义书签名称</a:t>
                      </a:r>
                      <a:endParaRPr lang="zh-CN" altLang="en-US" sz="2200" b="1">
                        <a:solidFill>
                          <a:srgbClr val="FF0000"/>
                        </a:solidFill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165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arget</a:t>
                      </a:r>
                      <a:endParaRPr lang="en-US" altLang="zh-CN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目标窗口名称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在指定的目标窗口中打开链接文档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itle</a:t>
                      </a:r>
                      <a:endParaRPr lang="en-US" altLang="zh-CN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提示文字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设置链接提示文字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" y="808355"/>
            <a:ext cx="6358255" cy="4911090"/>
          </a:xfrm>
          <a:prstGeom prst="rect">
            <a:avLst/>
          </a:prstGeom>
        </p:spPr>
      </p:pic>
      <p:sp>
        <p:nvSpPr>
          <p:cNvPr id="17409" name="文本占位符 299009"/>
          <p:cNvSpPr>
            <a:spLocks noGrp="1"/>
          </p:cNvSpPr>
          <p:nvPr>
            <p:ph idx="1"/>
          </p:nvPr>
        </p:nvSpPr>
        <p:spPr>
          <a:xfrm>
            <a:off x="323850" y="1412875"/>
            <a:ext cx="8667750" cy="5229225"/>
          </a:xfrm>
        </p:spPr>
        <p:txBody>
          <a:bodyPr anchor="t"/>
          <a:p>
            <a:pPr marL="533400" indent="-533400">
              <a:spcBef>
                <a:spcPct val="10000"/>
              </a:spcBef>
              <a:buClr>
                <a:srgbClr val="FFFF00"/>
              </a:buClr>
              <a:buNone/>
            </a:pPr>
            <a:r>
              <a:rPr lang="en-US" altLang="zh-CN" sz="3300" b="1" dirty="0"/>
              <a:t>  </a:t>
            </a:r>
            <a:endParaRPr lang="en-US" altLang="zh-CN" sz="3300" b="1" dirty="0"/>
          </a:p>
        </p:txBody>
      </p:sp>
      <p:sp>
        <p:nvSpPr>
          <p:cNvPr id="17410" name="矩形 299010"/>
          <p:cNvSpPr/>
          <p:nvPr/>
        </p:nvSpPr>
        <p:spPr>
          <a:xfrm>
            <a:off x="107950" y="0"/>
            <a:ext cx="859028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l">
              <a:lnSpc>
                <a:spcPct val="90000"/>
              </a:lnSpc>
            </a:pPr>
            <a:r>
              <a:rPr lang="zh-CN" altLang="en-US" sz="3000" b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创建超链接示例一：</a:t>
            </a:r>
            <a:endParaRPr lang="zh-CN" altLang="en-US" sz="3000" b="1" dirty="0"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850" y="4236085"/>
            <a:ext cx="6327140" cy="50165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960" y="881380"/>
            <a:ext cx="4038600" cy="20167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297985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81355"/>
          </a:xfrm>
        </p:spPr>
        <p:txBody>
          <a:bodyPr wrap="square" lIns="91440" tIns="45720" rIns="91440" bIns="45720" anchor="ctr"/>
          <a:p>
            <a:pPr algn="l"/>
            <a:r>
              <a:rPr lang="en-US" altLang="zh-CN" sz="3600" b="1" dirty="0">
                <a:solidFill>
                  <a:srgbClr val="003366"/>
                </a:solidFill>
                <a:effectLst/>
              </a:rPr>
              <a:t>5.3 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设置超链接目标窗口</a:t>
            </a:r>
            <a:endParaRPr lang="zh-CN" altLang="en-US" sz="3600" b="1" dirty="0">
              <a:solidFill>
                <a:srgbClr val="003366"/>
              </a:solidFill>
              <a:effectLst/>
            </a:endParaRPr>
          </a:p>
        </p:txBody>
      </p:sp>
      <p:graphicFrame>
        <p:nvGraphicFramePr>
          <p:cNvPr id="298081" name="表格 298080"/>
          <p:cNvGraphicFramePr/>
          <p:nvPr/>
        </p:nvGraphicFramePr>
        <p:xfrm>
          <a:off x="0" y="631190"/>
          <a:ext cx="9147810" cy="944880"/>
        </p:xfrm>
        <a:graphic>
          <a:graphicData uri="http://schemas.openxmlformats.org/drawingml/2006/table">
            <a:tbl>
              <a:tblPr/>
              <a:tblGrid>
                <a:gridCol w="9147810"/>
              </a:tblGrid>
              <a:tr h="6397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</a:pPr>
                      <a:r>
                        <a:rPr lang="en-US" altLang="zh-CN" sz="2800" b="1" dirty="0"/>
                        <a:t> </a:t>
                      </a:r>
                      <a:r>
                        <a:rPr lang="zh-CN" altLang="en-US" sz="2800" b="1" dirty="0"/>
                        <a:t>显示</a:t>
                      </a:r>
                      <a:r>
                        <a:rPr sz="2700" b="1">
                          <a:solidFill>
                            <a:schemeClr val="tx1"/>
                          </a:solidFill>
                        </a:rPr>
                        <a:t>超链接页面</a:t>
                      </a:r>
                      <a:r>
                        <a:rPr lang="zh-CN" sz="2700" b="1">
                          <a:solidFill>
                            <a:schemeClr val="tx1"/>
                          </a:solidFill>
                        </a:rPr>
                        <a:t>的目标窗口</a:t>
                      </a:r>
                      <a:r>
                        <a:rPr sz="2700" b="1">
                          <a:solidFill>
                            <a:schemeClr val="tx1"/>
                          </a:solidFill>
                        </a:rPr>
                        <a:t>默认</a:t>
                      </a:r>
                      <a:r>
                        <a:rPr lang="zh-CN" sz="2700" b="1">
                          <a:solidFill>
                            <a:schemeClr val="tx1"/>
                          </a:solidFill>
                        </a:rPr>
                        <a:t>为</a:t>
                      </a:r>
                      <a:r>
                        <a:rPr sz="2700" b="1">
                          <a:solidFill>
                            <a:srgbClr val="FF0000"/>
                          </a:solidFill>
                        </a:rPr>
                        <a:t>当前窗口</a:t>
                      </a:r>
                      <a:r>
                        <a:rPr lang="zh-CN" sz="2700" b="1">
                          <a:solidFill>
                            <a:schemeClr val="tx1"/>
                          </a:solidFill>
                        </a:rPr>
                        <a:t>，通过</a:t>
                      </a:r>
                      <a:r>
                        <a:rPr lang="zh-CN" sz="2700" b="1">
                          <a:solidFill>
                            <a:srgbClr val="FF0000"/>
                          </a:solidFill>
                        </a:rPr>
                        <a:t>target属性</a:t>
                      </a:r>
                      <a:r>
                        <a:rPr lang="zh-CN" sz="2700" b="1">
                          <a:solidFill>
                            <a:schemeClr val="tx1"/>
                          </a:solidFill>
                        </a:rPr>
                        <a:t>可修改目标窗口。</a:t>
                      </a:r>
                      <a:endParaRPr lang="zh-CN" sz="27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8050" name="表格 298049"/>
          <p:cNvGraphicFramePr/>
          <p:nvPr/>
        </p:nvGraphicFramePr>
        <p:xfrm>
          <a:off x="0" y="3100388"/>
          <a:ext cx="7993380" cy="655955"/>
        </p:xfrm>
        <a:graphic>
          <a:graphicData uri="http://schemas.openxmlformats.org/drawingml/2006/table">
            <a:tbl>
              <a:tblPr/>
              <a:tblGrid>
                <a:gridCol w="7993063"/>
              </a:tblGrid>
              <a:tr h="65595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rgbClr val="FF0000"/>
                        </a:buClr>
                      </a:pPr>
                      <a:r>
                        <a:rPr lang="en-US" altLang="zh-CN" sz="3600" b="1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sz="2700" b="1">
                          <a:solidFill>
                            <a:schemeClr val="tx1"/>
                          </a:solidFill>
                        </a:rPr>
                        <a:t>target</a:t>
                      </a:r>
                      <a:r>
                        <a:rPr lang="zh-CN" altLang="en-US" sz="2700" b="1" dirty="0">
                          <a:solidFill>
                            <a:schemeClr val="tx1"/>
                          </a:solidFill>
                        </a:rPr>
                        <a:t>属性可取下表所列各值：</a:t>
                      </a:r>
                      <a:endParaRPr lang="zh-CN" altLang="en-US" sz="2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8097" name="表格 298096"/>
          <p:cNvGraphicFramePr/>
          <p:nvPr/>
        </p:nvGraphicFramePr>
        <p:xfrm>
          <a:off x="0" y="1641475"/>
          <a:ext cx="9074150" cy="1508125"/>
        </p:xfrm>
        <a:graphic>
          <a:graphicData uri="http://schemas.openxmlformats.org/drawingml/2006/table">
            <a:tbl>
              <a:tblPr/>
              <a:tblGrid>
                <a:gridCol w="9074150"/>
              </a:tblGrid>
              <a:tr h="1508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rgbClr val="FF0000"/>
                        </a:buClr>
                      </a:pPr>
                      <a:r>
                        <a:rPr lang="en-US" altLang="zh-CN" sz="2700" b="1" dirty="0"/>
                        <a:t> </a:t>
                      </a:r>
                      <a:r>
                        <a:rPr lang="zh-CN" altLang="en-US" sz="2700" b="1" dirty="0"/>
                        <a:t>设置</a:t>
                      </a:r>
                      <a:r>
                        <a:rPr lang="zh-CN" altLang="en-US" sz="2700" b="1" dirty="0">
                          <a:solidFill>
                            <a:schemeClr val="tx1"/>
                          </a:solidFill>
                        </a:rPr>
                        <a:t>超链接目标窗口语法：</a:t>
                      </a:r>
                      <a:endParaRPr lang="zh-CN" altLang="en-US" sz="2700" b="1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>
                        <a:buClr>
                          <a:srgbClr val="FF0000"/>
                        </a:buClr>
                        <a:buNone/>
                      </a:pPr>
                      <a:r>
                        <a:rPr b="1"/>
                        <a:t>  </a:t>
                      </a:r>
                      <a:r>
                        <a:rPr sz="2700" b="1"/>
                        <a:t> </a:t>
                      </a:r>
                      <a:r>
                        <a:rPr sz="2700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&lt;a href="目标端点" </a:t>
                      </a:r>
                      <a:r>
                        <a:rPr sz="2700" b="1">
                          <a:solidFill>
                            <a:srgbClr val="0000FF"/>
                          </a:solidFill>
                        </a:rPr>
                        <a:t>target="目标窗口名称"</a:t>
                      </a:r>
                      <a:r>
                        <a:rPr sz="2700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&gt;源 </a:t>
                      </a:r>
                      <a:endParaRPr sz="2700" b="1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  <a:p>
                      <a:pPr marL="0" lvl="0" indent="0">
                        <a:buClr>
                          <a:srgbClr val="FF0000"/>
                        </a:buClr>
                        <a:buNone/>
                      </a:pPr>
                      <a:r>
                        <a:rPr sz="2700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     端点&lt;/a&gt;</a:t>
                      </a:r>
                      <a:endParaRPr sz="2700" b="1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45415" y="3756660"/>
          <a:ext cx="8853170" cy="25596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4870"/>
                <a:gridCol w="6718300"/>
              </a:tblGrid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200" b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属性值</a:t>
                      </a:r>
                      <a:endParaRPr lang="zh-CN" altLang="en-US" sz="2200" b="1">
                        <a:solidFill>
                          <a:schemeClr val="accent5">
                            <a:lumMod val="10000"/>
                          </a:schemeClr>
                        </a:solidFill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200" b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描</a:t>
                      </a:r>
                      <a:r>
                        <a:rPr lang="zh-CN" altLang="en-US" sz="2200" b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CN" altLang="en-US" sz="2200" b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述</a:t>
                      </a:r>
                      <a:endParaRPr lang="zh-CN" altLang="en-US" sz="2200" b="1">
                        <a:solidFill>
                          <a:schemeClr val="accent5">
                            <a:lumMod val="10000"/>
                          </a:schemeClr>
                        </a:solidFill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_blank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新开一个窗口打开链接文档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0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_self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在同一个框架或同一窗口中打开链接文档（默认属性）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51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_parent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在上一级窗口中打开，一般在框架页面中经常使用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_top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在浏览器的整个窗口中打开，忽略任何框架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1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框架名称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在指定的浮动框架窗口中打开链接文档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" name="对象 10"/>
          <p:cNvGraphicFramePr/>
          <p:nvPr/>
        </p:nvGraphicFramePr>
        <p:xfrm>
          <a:off x="-21590" y="793115"/>
          <a:ext cx="9013190" cy="597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" imgW="10487025" imgH="3162300" progId="Paint.Picture">
                  <p:embed/>
                </p:oleObj>
              </mc:Choice>
              <mc:Fallback>
                <p:oleObj name="" r:id="rId1" imgW="10487025" imgH="3162300" progId="Paint.Picture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21590" y="793115"/>
                        <a:ext cx="9013190" cy="597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9" name="文本占位符 299009"/>
          <p:cNvSpPr>
            <a:spLocks noGrp="1"/>
          </p:cNvSpPr>
          <p:nvPr>
            <p:ph idx="1"/>
          </p:nvPr>
        </p:nvSpPr>
        <p:spPr>
          <a:xfrm>
            <a:off x="323850" y="1412875"/>
            <a:ext cx="8667750" cy="5229225"/>
          </a:xfrm>
        </p:spPr>
        <p:txBody>
          <a:bodyPr anchor="t"/>
          <a:p>
            <a:pPr marL="533400" indent="-533400">
              <a:spcBef>
                <a:spcPct val="10000"/>
              </a:spcBef>
              <a:buClr>
                <a:srgbClr val="FFFF00"/>
              </a:buClr>
              <a:buNone/>
            </a:pPr>
            <a:r>
              <a:rPr lang="en-US" altLang="zh-CN" sz="3300" b="1" dirty="0"/>
              <a:t>  </a:t>
            </a:r>
            <a:endParaRPr lang="en-US" altLang="zh-CN" sz="3300" b="1" dirty="0"/>
          </a:p>
        </p:txBody>
      </p:sp>
      <p:sp>
        <p:nvSpPr>
          <p:cNvPr id="17410" name="矩形 299010"/>
          <p:cNvSpPr/>
          <p:nvPr/>
        </p:nvSpPr>
        <p:spPr>
          <a:xfrm>
            <a:off x="114300" y="0"/>
            <a:ext cx="858393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l">
              <a:lnSpc>
                <a:spcPct val="90000"/>
              </a:lnSpc>
            </a:pPr>
            <a:r>
              <a:rPr lang="zh-CN" altLang="en-US" sz="3000" b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设置链接目标窗口及提示信息示例：</a:t>
            </a:r>
            <a:endParaRPr lang="zh-CN" altLang="en-US" sz="3000" b="1" dirty="0"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01900" y="3747770"/>
            <a:ext cx="3844925" cy="47244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4510405" y="692150"/>
          <a:ext cx="4320540" cy="2623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4861560" imgH="2804160" progId="Paint.Picture">
                  <p:embed/>
                </p:oleObj>
              </mc:Choice>
              <mc:Fallback>
                <p:oleObj name="" r:id="rId3" imgW="4861560" imgH="280416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0405" y="692150"/>
                        <a:ext cx="4320540" cy="2623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386050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20713"/>
          </a:xfrm>
        </p:spPr>
        <p:txBody>
          <a:bodyPr wrap="square" lIns="91440" tIns="45720" rIns="91440" bIns="45720" anchor="ctr"/>
          <a:p>
            <a:pPr algn="l"/>
            <a:r>
              <a:rPr lang="en-US" altLang="zh-CN" sz="3600" b="1" dirty="0">
                <a:solidFill>
                  <a:srgbClr val="003366"/>
                </a:solidFill>
                <a:effectLst/>
              </a:rPr>
              <a:t>5.4 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链接路径设置</a:t>
            </a:r>
            <a:endParaRPr lang="zh-CN" altLang="en-US" sz="3600" b="1">
              <a:solidFill>
                <a:srgbClr val="003366"/>
              </a:solidFill>
              <a:effectLst/>
            </a:endParaRPr>
          </a:p>
        </p:txBody>
      </p:sp>
      <p:sp>
        <p:nvSpPr>
          <p:cNvPr id="386052" name="文本占位符 386051"/>
          <p:cNvSpPr>
            <a:spLocks noGrp="1"/>
          </p:cNvSpPr>
          <p:nvPr>
            <p:ph type="body" sz="half" idx="1"/>
          </p:nvPr>
        </p:nvSpPr>
        <p:spPr>
          <a:xfrm>
            <a:off x="0" y="1439545"/>
            <a:ext cx="9144000" cy="1081088"/>
          </a:xfrm>
        </p:spPr>
        <p:txBody>
          <a:bodyPr anchor="t"/>
          <a:p>
            <a:pPr marL="360045" indent="-360045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2500" b="1" dirty="0">
                <a:solidFill>
                  <a:srgbClr val="0000CC"/>
                </a:solidFill>
              </a:rPr>
              <a:t>绝对路径</a:t>
            </a:r>
            <a:r>
              <a:rPr lang="zh-CN" altLang="en-US" sz="2500" b="1" dirty="0"/>
              <a:t>：指文件的完整路径</a:t>
            </a:r>
            <a:endParaRPr lang="zh-CN" altLang="en-US" sz="2500" b="1" dirty="0"/>
          </a:p>
          <a:p>
            <a:pPr marL="360045" indent="-360045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2500" b="1" dirty="0">
                <a:solidFill>
                  <a:srgbClr val="0000CC"/>
                </a:solidFill>
              </a:rPr>
              <a:t>文件相对路径</a:t>
            </a:r>
            <a:r>
              <a:rPr lang="zh-CN" altLang="en-US" sz="2500" b="1" dirty="0">
                <a:solidFill>
                  <a:schemeClr val="tx2"/>
                </a:solidFill>
              </a:rPr>
              <a:t>：</a:t>
            </a:r>
            <a:r>
              <a:rPr lang="zh-CN" altLang="en-US" sz="2500" b="1" dirty="0"/>
              <a:t>指相对于</a:t>
            </a:r>
            <a:r>
              <a:rPr lang="zh-CN" altLang="en-US" sz="2500" b="1" dirty="0">
                <a:solidFill>
                  <a:srgbClr val="FF0000"/>
                </a:solidFill>
              </a:rPr>
              <a:t>当前文件</a:t>
            </a:r>
            <a:r>
              <a:rPr lang="zh-CN" altLang="en-US" sz="2500" b="1" dirty="0"/>
              <a:t>的路径</a:t>
            </a:r>
            <a:endParaRPr lang="zh-CN" altLang="en-US" sz="2500" b="1" dirty="0">
              <a:solidFill>
                <a:schemeClr val="tx2"/>
              </a:solidFill>
            </a:endParaRPr>
          </a:p>
        </p:txBody>
      </p:sp>
      <p:graphicFrame>
        <p:nvGraphicFramePr>
          <p:cNvPr id="386053" name="表格 386052"/>
          <p:cNvGraphicFramePr/>
          <p:nvPr/>
        </p:nvGraphicFramePr>
        <p:xfrm>
          <a:off x="0" y="2957830"/>
          <a:ext cx="5724525" cy="1511300"/>
        </p:xfrm>
        <a:graphic>
          <a:graphicData uri="http://schemas.openxmlformats.org/drawingml/2006/table">
            <a:tbl>
              <a:tblPr/>
              <a:tblGrid>
                <a:gridCol w="5724525"/>
              </a:tblGrid>
              <a:tr h="15113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300" b="1" dirty="0">
                          <a:solidFill>
                            <a:srgbClr val="000000"/>
                          </a:solidFill>
                        </a:rPr>
                        <a:t>①</a:t>
                      </a:r>
                      <a:r>
                        <a:rPr lang="zh-CN" altLang="en-US" sz="2300" b="1" dirty="0">
                          <a:solidFill>
                            <a:srgbClr val="000000"/>
                          </a:solidFill>
                        </a:rPr>
                        <a:t>链接文件</a:t>
                      </a:r>
                      <a:r>
                        <a:rPr lang="zh-CN" altLang="en-US" sz="2300" b="1" dirty="0">
                          <a:solidFill>
                            <a:srgbClr val="000000"/>
                          </a:solidFill>
                          <a:sym typeface="+mn-ea"/>
                        </a:rPr>
                        <a:t>和当前文件在同一目录下</a:t>
                      </a:r>
                      <a:endParaRPr lang="zh-CN" altLang="en-US" sz="2300" b="1" dirty="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en-US" altLang="zh-CN" sz="2300" b="1" dirty="0">
                          <a:solidFill>
                            <a:srgbClr val="000000"/>
                          </a:solidFill>
                        </a:rPr>
                        <a:t>②</a:t>
                      </a:r>
                      <a:r>
                        <a:rPr lang="zh-CN" altLang="en-US" sz="2300" b="1" dirty="0">
                          <a:solidFill>
                            <a:srgbClr val="000000"/>
                          </a:solidFill>
                        </a:rPr>
                        <a:t>链接文件在当前文件的下一级目录</a:t>
                      </a:r>
                      <a:endParaRPr lang="zh-CN" altLang="en-US" sz="2300" b="1" dirty="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en-US" altLang="zh-CN" sz="2300" b="1" dirty="0">
                          <a:solidFill>
                            <a:srgbClr val="000000"/>
                          </a:solidFill>
                        </a:rPr>
                        <a:t>③</a:t>
                      </a:r>
                      <a:r>
                        <a:rPr lang="zh-CN" altLang="en-US" sz="2300" b="1" dirty="0">
                          <a:solidFill>
                            <a:srgbClr val="000000"/>
                          </a:solidFill>
                        </a:rPr>
                        <a:t>链接文件在当前文件的上一级目录</a:t>
                      </a:r>
                      <a:endParaRPr lang="zh-CN" altLang="en-US" sz="23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6096" name="内容占位符 386095"/>
          <p:cNvGraphicFramePr/>
          <p:nvPr>
            <p:ph sz="half" idx="2"/>
          </p:nvPr>
        </p:nvGraphicFramePr>
        <p:xfrm>
          <a:off x="5724525" y="3764915"/>
          <a:ext cx="3419475" cy="3093085"/>
        </p:xfrm>
        <a:graphic>
          <a:graphicData uri="http://schemas.openxmlformats.org/drawingml/2006/table">
            <a:tbl>
              <a:tblPr/>
              <a:tblGrid>
                <a:gridCol w="3419475"/>
              </a:tblGrid>
              <a:tr h="309308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95000"/>
                        </a:lnSpc>
                        <a:buClr>
                          <a:srgbClr val="FF0000"/>
                        </a:buClr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</a:rPr>
                        <a:t>链接相对路径设置：</a:t>
                      </a:r>
                      <a:endParaRPr lang="zh-CN" altLang="en-US" sz="2400" b="1" dirty="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>
                        <a:lnSpc>
                          <a:spcPct val="95000"/>
                        </a:lnSpc>
                        <a:buClr>
                          <a:srgbClr val="FF0000"/>
                        </a:buClr>
                        <a:buChar char="•"/>
                      </a:pPr>
                      <a:r>
                        <a:rPr lang="zh-CN" altLang="en-US" sz="2400" b="1" dirty="0"/>
                        <a:t>同一目录，只需输入链接文件的名称</a:t>
                      </a:r>
                      <a:endParaRPr lang="zh-CN" altLang="en-US" sz="2400" b="1" dirty="0"/>
                    </a:p>
                    <a:p>
                      <a:pPr marL="0" lvl="0" indent="0">
                        <a:lnSpc>
                          <a:spcPct val="95000"/>
                        </a:lnSpc>
                        <a:buClr>
                          <a:srgbClr val="FF0000"/>
                        </a:buClr>
                        <a:buChar char="•"/>
                      </a:pPr>
                      <a:r>
                        <a:rPr lang="zh-CN" altLang="en-US" sz="2400" b="1" dirty="0"/>
                        <a:t>下一级目录， 需在链接文件名前添加“下一级目录名</a:t>
                      </a:r>
                      <a:r>
                        <a:rPr lang="en-US" altLang="zh-CN" sz="2400" b="1"/>
                        <a:t>/”</a:t>
                      </a:r>
                      <a:endParaRPr lang="en-US" altLang="zh-CN" sz="2400" b="1"/>
                    </a:p>
                    <a:p>
                      <a:pPr marL="0" lvl="0" indent="0">
                        <a:lnSpc>
                          <a:spcPct val="95000"/>
                        </a:lnSpc>
                        <a:buClr>
                          <a:srgbClr val="FF0000"/>
                        </a:buClr>
                        <a:buChar char="•"/>
                      </a:pPr>
                      <a:r>
                        <a:rPr lang="zh-CN" altLang="en-US" sz="2400" b="1" dirty="0"/>
                        <a:t>上一级目录，需在链接文件名前添加“</a:t>
                      </a:r>
                      <a:r>
                        <a:rPr lang="en-US" altLang="zh-CN" sz="2400" b="1"/>
                        <a:t>../”</a:t>
                      </a:r>
                      <a:endParaRPr lang="zh-CN" altLang="en-US" sz="2400" b="1"/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6077" name="表格 386076"/>
          <p:cNvGraphicFramePr/>
          <p:nvPr/>
        </p:nvGraphicFramePr>
        <p:xfrm>
          <a:off x="4889500" y="0"/>
          <a:ext cx="4254500" cy="1735455"/>
        </p:xfrm>
        <a:graphic>
          <a:graphicData uri="http://schemas.openxmlformats.org/drawingml/2006/table">
            <a:tbl>
              <a:tblPr/>
              <a:tblGrid>
                <a:gridCol w="4254500"/>
              </a:tblGrid>
              <a:tr h="173545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1" dirty="0">
                          <a:solidFill>
                            <a:srgbClr val="9900CC"/>
                          </a:solidFill>
                        </a:rPr>
                        <a:t>链接路径示例：</a:t>
                      </a:r>
                      <a:endParaRPr lang="zh-CN" altLang="en-US" sz="2400" b="1" dirty="0">
                        <a:solidFill>
                          <a:srgbClr val="9900CC"/>
                        </a:solidFill>
                      </a:endParaRP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1C39F">
                            <a:alpha val="100000"/>
                          </a:srgbClr>
                        </a:gs>
                        <a:gs pos="35001">
                          <a:srgbClr val="F0EBD5">
                            <a:alpha val="100000"/>
                          </a:srgbClr>
                        </a:gs>
                        <a:gs pos="100000">
                          <a:srgbClr val="FFEFD1">
                            <a:alpha val="100000"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</a:tr>
            </a:tbl>
          </a:graphicData>
        </a:graphic>
      </p:graphicFrame>
      <p:pic>
        <p:nvPicPr>
          <p:cNvPr id="386073" name="图片 38607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197350"/>
            <a:ext cx="4657725" cy="26606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86093" name="表格 386092"/>
          <p:cNvGraphicFramePr/>
          <p:nvPr/>
        </p:nvGraphicFramePr>
        <p:xfrm>
          <a:off x="0" y="2520950"/>
          <a:ext cx="4787900" cy="438785"/>
        </p:xfrm>
        <a:graphic>
          <a:graphicData uri="http://schemas.openxmlformats.org/drawingml/2006/table">
            <a:tbl>
              <a:tblPr/>
              <a:tblGrid>
                <a:gridCol w="4787900"/>
              </a:tblGrid>
              <a:tr h="43878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360045" lvl="0" indent="-360045">
                        <a:lnSpc>
                          <a:spcPct val="95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  <a:buChar char="•"/>
                      </a:pPr>
                      <a:r>
                        <a:rPr lang="zh-CN" altLang="en-US" sz="2500" b="1" dirty="0"/>
                        <a:t>文件相对路径有以下几种：</a:t>
                      </a:r>
                      <a:endParaRPr lang="zh-CN" altLang="en-US" sz="2500" b="1" dirty="0"/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86094" name="图片 3860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0" y="370840"/>
            <a:ext cx="4254500" cy="16116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6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6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6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6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6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6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6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6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8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8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8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297985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81355"/>
          </a:xfrm>
        </p:spPr>
        <p:txBody>
          <a:bodyPr wrap="square" lIns="91440" tIns="45720" rIns="91440" bIns="45720" anchor="ctr"/>
          <a:p>
            <a:pPr algn="l"/>
            <a:r>
              <a:rPr lang="en-US" altLang="zh-CN" sz="3600" b="1" dirty="0">
                <a:solidFill>
                  <a:srgbClr val="003366"/>
                </a:solidFill>
                <a:effectLst/>
              </a:rPr>
              <a:t>5.5 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基准</a:t>
            </a:r>
            <a:r>
              <a:rPr lang="en-US" altLang="zh-CN" sz="3600" b="1" dirty="0">
                <a:solidFill>
                  <a:srgbClr val="003366"/>
                </a:solidFill>
                <a:effectLst/>
              </a:rPr>
              <a:t>URL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标签</a:t>
            </a:r>
            <a:r>
              <a:rPr lang="en-US" altLang="zh-CN" sz="3600" b="1" dirty="0">
                <a:solidFill>
                  <a:srgbClr val="003366"/>
                </a:solidFill>
                <a:effectLst/>
              </a:rPr>
              <a:t>&lt;base&gt;</a:t>
            </a:r>
            <a:endParaRPr lang="en-US" altLang="zh-CN" sz="3600" b="1" dirty="0">
              <a:solidFill>
                <a:srgbClr val="003366"/>
              </a:solidFill>
              <a:effectLst/>
            </a:endParaRPr>
          </a:p>
        </p:txBody>
      </p:sp>
      <p:graphicFrame>
        <p:nvGraphicFramePr>
          <p:cNvPr id="298081" name="表格 298080"/>
          <p:cNvGraphicFramePr/>
          <p:nvPr/>
        </p:nvGraphicFramePr>
        <p:xfrm>
          <a:off x="0" y="631190"/>
          <a:ext cx="9147810" cy="944880"/>
        </p:xfrm>
        <a:graphic>
          <a:graphicData uri="http://schemas.openxmlformats.org/drawingml/2006/table">
            <a:tbl>
              <a:tblPr/>
              <a:tblGrid>
                <a:gridCol w="9147810"/>
              </a:tblGrid>
              <a:tr h="6397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</a:pPr>
                      <a:r>
                        <a:rPr lang="en-US" altLang="zh-CN" sz="2800" b="1" dirty="0"/>
                        <a:t> </a:t>
                      </a:r>
                      <a:r>
                        <a:rPr sz="2700" b="1">
                          <a:solidFill>
                            <a:schemeClr val="tx1"/>
                          </a:solidFill>
                        </a:rPr>
                        <a:t>如果一个</a:t>
                      </a:r>
                      <a:r>
                        <a:rPr lang="zh-CN" sz="2700" b="1">
                          <a:solidFill>
                            <a:schemeClr val="tx1"/>
                          </a:solidFill>
                        </a:rPr>
                        <a:t>页面</a:t>
                      </a:r>
                      <a:r>
                        <a:rPr sz="2700" b="1">
                          <a:solidFill>
                            <a:schemeClr val="tx1"/>
                          </a:solidFill>
                        </a:rPr>
                        <a:t>中&lt;a&gt;、&lt;img&gt;、&lt;link&gt;、&lt;form&gt;等</a:t>
                      </a:r>
                      <a:r>
                        <a:rPr lang="zh-CN" sz="2700" b="1">
                          <a:solidFill>
                            <a:schemeClr val="tx1"/>
                          </a:solidFill>
                        </a:rPr>
                        <a:t>标签</a:t>
                      </a:r>
                      <a:r>
                        <a:rPr sz="2700" b="1">
                          <a:solidFill>
                            <a:schemeClr val="tx1"/>
                          </a:solidFill>
                        </a:rPr>
                        <a:t>的绝大部分的链接URL的前面部分都是一样</a:t>
                      </a:r>
                      <a:r>
                        <a:rPr lang="zh-CN" sz="2700" b="1">
                          <a:solidFill>
                            <a:schemeClr val="tx1"/>
                          </a:solidFill>
                        </a:rPr>
                        <a:t>或</a:t>
                      </a:r>
                      <a:r>
                        <a:rPr sz="2700" b="1">
                          <a:sym typeface="+mn-ea"/>
                        </a:rPr>
                        <a:t>&lt;a&gt;、&lt;form&gt;等标签的链接目标窗口大部分相同时</a:t>
                      </a:r>
                      <a:r>
                        <a:rPr sz="2700" b="1">
                          <a:solidFill>
                            <a:schemeClr val="tx1"/>
                          </a:solidFill>
                        </a:rPr>
                        <a:t>，可以将URL这个公共的部分</a:t>
                      </a:r>
                      <a:r>
                        <a:rPr lang="zh-CN" sz="2700" b="1">
                          <a:solidFill>
                            <a:schemeClr val="tx1"/>
                          </a:solidFill>
                        </a:rPr>
                        <a:t>或</a:t>
                      </a:r>
                      <a:r>
                        <a:rPr sz="2700" b="1">
                          <a:sym typeface="+mn-ea"/>
                        </a:rPr>
                        <a:t>公共的目标</a:t>
                      </a:r>
                      <a:r>
                        <a:rPr lang="zh-CN" sz="2700" b="1">
                          <a:sym typeface="+mn-ea"/>
                        </a:rPr>
                        <a:t>窗口</a:t>
                      </a:r>
                      <a:r>
                        <a:rPr sz="2700" b="1">
                          <a:solidFill>
                            <a:schemeClr val="tx1"/>
                          </a:solidFill>
                        </a:rPr>
                        <a:t>提取出来放到&lt;base&gt;中进行设置，而不必分别在每个标签中一一设置。</a:t>
                      </a:r>
                      <a:endParaRPr lang="zh-CN" sz="27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8097" name="表格 298096"/>
          <p:cNvGraphicFramePr/>
          <p:nvPr/>
        </p:nvGraphicFramePr>
        <p:xfrm>
          <a:off x="34925" y="3074035"/>
          <a:ext cx="9074150" cy="1508125"/>
        </p:xfrm>
        <a:graphic>
          <a:graphicData uri="http://schemas.openxmlformats.org/drawingml/2006/table">
            <a:tbl>
              <a:tblPr/>
              <a:tblGrid>
                <a:gridCol w="9074150"/>
              </a:tblGrid>
              <a:tr h="1508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rgbClr val="FF0000"/>
                        </a:buClr>
                      </a:pPr>
                      <a:r>
                        <a:rPr lang="en-US" altLang="zh-CN" sz="2700" b="1" dirty="0"/>
                        <a:t> </a:t>
                      </a:r>
                      <a:r>
                        <a:rPr lang="zh-CN" altLang="en-US" sz="2700" b="1" dirty="0"/>
                        <a:t>基准</a:t>
                      </a:r>
                      <a:r>
                        <a:rPr lang="en-US" altLang="zh-CN" sz="2700" b="1" dirty="0"/>
                        <a:t>URL</a:t>
                      </a:r>
                      <a:r>
                        <a:rPr lang="zh-CN" altLang="en-US" sz="2700" b="1" dirty="0"/>
                        <a:t>设置</a:t>
                      </a:r>
                      <a:r>
                        <a:rPr lang="zh-CN" altLang="en-US" sz="2700" b="1" dirty="0">
                          <a:solidFill>
                            <a:schemeClr val="tx1"/>
                          </a:solidFill>
                        </a:rPr>
                        <a:t>语法：</a:t>
                      </a:r>
                      <a:endParaRPr lang="zh-CN" altLang="en-US" sz="2700" b="1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>
                        <a:buClr>
                          <a:srgbClr val="FF0000"/>
                        </a:buClr>
                        <a:buNone/>
                      </a:pPr>
                      <a:r>
                        <a:rPr b="1"/>
                        <a:t>  </a:t>
                      </a:r>
                      <a:r>
                        <a:rPr sz="2700" b="1"/>
                        <a:t> </a:t>
                      </a:r>
                      <a:r>
                        <a:rPr sz="2500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&lt;base href=”</a:t>
                      </a:r>
                      <a:r>
                        <a:rPr lang="en-US" sz="2500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URL</a:t>
                      </a:r>
                      <a:r>
                        <a:rPr lang="zh-CN" altLang="en-US" sz="2500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公共部分</a:t>
                      </a:r>
                      <a:r>
                        <a:rPr sz="2500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” target=”</a:t>
                      </a:r>
                      <a:r>
                        <a:rPr lang="zh-CN" sz="2500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公共窗口名</a:t>
                      </a:r>
                      <a:r>
                        <a:rPr sz="2500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”/&gt;</a:t>
                      </a:r>
                      <a:endParaRPr sz="2500" b="1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  <a:p>
                      <a:pPr lvl="0">
                        <a:buClr>
                          <a:srgbClr val="FF0000"/>
                        </a:buClr>
                        <a:buSzPct val="70000"/>
                        <a:buFont typeface="Wingdings" panose="05000000000000000000" charset="0"/>
                        <a:buChar char=""/>
                      </a:pPr>
                      <a:r>
                        <a:rPr lang="en-US" altLang="zh-CN" sz="2700" b="1" dirty="0">
                          <a:sym typeface="+mn-ea"/>
                        </a:rPr>
                        <a:t> </a:t>
                      </a:r>
                      <a:r>
                        <a:rPr lang="zh-CN" altLang="en-US" sz="2700" b="1" dirty="0">
                          <a:sym typeface="+mn-ea"/>
                        </a:rPr>
                        <a:t>语法解释：</a:t>
                      </a:r>
                      <a:endParaRPr lang="zh-CN" altLang="en-US" sz="2700" b="1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  <a:buNone/>
                      </a:pPr>
                      <a:r>
                        <a:rPr sz="2700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    </a:t>
                      </a:r>
                      <a:r>
                        <a:rPr sz="2500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&lt;base&gt;标签是单标签。&lt;base&gt;标签在一个文档中，</a:t>
                      </a:r>
                      <a:r>
                        <a:rPr sz="2500" b="1">
                          <a:solidFill>
                            <a:srgbClr val="FF0000"/>
                          </a:solidFill>
                          <a:sym typeface="+mn-ea"/>
                        </a:rPr>
                        <a:t>最 </a:t>
                      </a:r>
                      <a:endParaRPr sz="2500" b="1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 marL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  <a:buNone/>
                      </a:pPr>
                      <a:r>
                        <a:rPr sz="2500" b="1">
                          <a:solidFill>
                            <a:srgbClr val="FF0000"/>
                          </a:solidFill>
                          <a:sym typeface="+mn-ea"/>
                        </a:rPr>
                        <a:t>   多</a:t>
                      </a:r>
                      <a:r>
                        <a:rPr lang="zh-CN" sz="2500" b="1">
                          <a:solidFill>
                            <a:srgbClr val="FF0000"/>
                          </a:solidFill>
                          <a:sym typeface="+mn-ea"/>
                        </a:rPr>
                        <a:t>只能</a:t>
                      </a:r>
                      <a:r>
                        <a:rPr sz="2500" b="1">
                          <a:solidFill>
                            <a:srgbClr val="FF0000"/>
                          </a:solidFill>
                        </a:rPr>
                        <a:t>出现一次</a:t>
                      </a:r>
                      <a:r>
                        <a:rPr sz="2500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，而且</a:t>
                      </a:r>
                      <a:r>
                        <a:rPr sz="2500" b="1">
                          <a:solidFill>
                            <a:srgbClr val="FF0000"/>
                          </a:solidFill>
                        </a:rPr>
                        <a:t>必须放到&lt;head&gt;标签对内</a:t>
                      </a:r>
                      <a:r>
                        <a:rPr sz="2500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。它有</a:t>
                      </a:r>
                      <a:endParaRPr sz="2500" b="1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  <a:p>
                      <a:pPr marL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  <a:buNone/>
                      </a:pPr>
                      <a:r>
                        <a:rPr sz="2500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    href和target两个属性，使用&lt;base&gt;标签时</a:t>
                      </a:r>
                      <a:r>
                        <a:rPr sz="2500" b="1">
                          <a:solidFill>
                            <a:srgbClr val="FF0000"/>
                          </a:solidFill>
                        </a:rPr>
                        <a:t>至少必须设</a:t>
                      </a:r>
                      <a:endParaRPr sz="2500" b="1">
                        <a:solidFill>
                          <a:srgbClr val="FF0000"/>
                        </a:solidFill>
                      </a:endParaRPr>
                    </a:p>
                    <a:p>
                      <a:pPr marL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  <a:buNone/>
                      </a:pPr>
                      <a:r>
                        <a:rPr sz="2500" b="1">
                          <a:solidFill>
                            <a:srgbClr val="FF0000"/>
                          </a:solidFill>
                        </a:rPr>
                        <a:t>    置</a:t>
                      </a:r>
                      <a:r>
                        <a:rPr lang="zh-CN" sz="2500" b="1">
                          <a:solidFill>
                            <a:srgbClr val="FF0000"/>
                          </a:solidFill>
                        </a:rPr>
                        <a:t>其中</a:t>
                      </a:r>
                      <a:r>
                        <a:rPr sz="2500" b="1">
                          <a:solidFill>
                            <a:srgbClr val="FF0000"/>
                          </a:solidFill>
                        </a:rPr>
                        <a:t>一个属性</a:t>
                      </a:r>
                      <a:r>
                        <a:rPr sz="2500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。</a:t>
                      </a:r>
                      <a:r>
                        <a:rPr lang="en-US" altLang="zh-CN" sz="2500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target</a:t>
                      </a:r>
                      <a:r>
                        <a:rPr lang="zh-CN" altLang="zh-CN" sz="2500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属性的取值和超链接的</a:t>
                      </a:r>
                      <a:r>
                        <a:rPr lang="en-US" altLang="zh-CN" sz="2500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target</a:t>
                      </a:r>
                      <a:r>
                        <a:rPr lang="zh-CN" altLang="zh-CN" sz="2500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属</a:t>
                      </a:r>
                      <a:endParaRPr lang="zh-CN" altLang="zh-CN" sz="2500" b="1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  <a:p>
                      <a:pPr marL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  <a:buNone/>
                      </a:pPr>
                      <a:r>
                        <a:rPr lang="zh-CN" altLang="zh-CN" sz="2500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   性完全一样。</a:t>
                      </a:r>
                      <a:endParaRPr lang="zh-CN" altLang="zh-CN" sz="2500" b="1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文本占位符 299009"/>
          <p:cNvSpPr>
            <a:spLocks noGrp="1"/>
          </p:cNvSpPr>
          <p:nvPr>
            <p:ph idx="1"/>
          </p:nvPr>
        </p:nvSpPr>
        <p:spPr>
          <a:xfrm>
            <a:off x="323850" y="1412875"/>
            <a:ext cx="8667750" cy="5229225"/>
          </a:xfrm>
        </p:spPr>
        <p:txBody>
          <a:bodyPr anchor="t"/>
          <a:p>
            <a:pPr marL="533400" indent="-533400">
              <a:spcBef>
                <a:spcPct val="10000"/>
              </a:spcBef>
              <a:buClr>
                <a:srgbClr val="FFFF00"/>
              </a:buClr>
              <a:buNone/>
            </a:pPr>
            <a:r>
              <a:rPr lang="en-US" altLang="zh-CN" sz="3300" b="1" dirty="0"/>
              <a:t>  </a:t>
            </a:r>
            <a:endParaRPr lang="en-US" altLang="zh-CN" sz="3300" b="1" dirty="0"/>
          </a:p>
        </p:txBody>
      </p:sp>
      <p:sp>
        <p:nvSpPr>
          <p:cNvPr id="17410" name="矩形 299010"/>
          <p:cNvSpPr/>
          <p:nvPr/>
        </p:nvSpPr>
        <p:spPr>
          <a:xfrm>
            <a:off x="24765" y="0"/>
            <a:ext cx="860171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l">
              <a:lnSpc>
                <a:spcPct val="90000"/>
              </a:lnSpc>
            </a:pPr>
            <a:r>
              <a:rPr lang="zh-CN" altLang="en-US" sz="3000" b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使用</a:t>
            </a:r>
            <a:r>
              <a:rPr lang="en-US" altLang="zh-CN" sz="3000" b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&lt;base&gt;</a:t>
            </a:r>
            <a:r>
              <a:rPr lang="zh-CN" altLang="en-US" sz="3000" b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设置基准</a:t>
            </a:r>
            <a:r>
              <a:rPr lang="en-US" altLang="zh-CN" sz="3000" b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URL</a:t>
            </a:r>
            <a:r>
              <a:rPr lang="zh-CN" altLang="en-US" sz="3000" b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和目标示例：</a:t>
            </a:r>
            <a:endParaRPr lang="zh-CN" altLang="en-US" sz="3000" b="1" dirty="0"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44115" y="3805555"/>
            <a:ext cx="3589655" cy="41910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24130" y="2388235"/>
          <a:ext cx="8968105" cy="439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229475" imgH="2714625" progId="Paint.Picture">
                  <p:embed/>
                </p:oleObj>
              </mc:Choice>
              <mc:Fallback>
                <p:oleObj name="" r:id="rId1" imgW="7229475" imgH="27146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130" y="2388235"/>
                        <a:ext cx="8968105" cy="439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410" y="692150"/>
            <a:ext cx="4512945" cy="27717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10d8cfd6-1d53-4bfc-be56-90e8aa7467c6}"/>
</p:tagLst>
</file>

<file path=ppt/tags/tag2.xml><?xml version="1.0" encoding="utf-8"?>
<p:tagLst xmlns:p="http://schemas.openxmlformats.org/presentationml/2006/main">
  <p:tag name="KSO_WM_UNIT_TABLE_BEAUTIFY" val="smartTable{29ad265e-5e55-4a83-93e4-41c8daac6f59}"/>
</p:tagLst>
</file>

<file path=ppt/tags/tag3.xml><?xml version="1.0" encoding="utf-8"?>
<p:tagLst xmlns:p="http://schemas.openxmlformats.org/presentationml/2006/main">
  <p:tag name="KSO_WM_UNIT_TABLE_BEAUTIFY" val="smartTable{58fd1fe2-0b20-4e8b-af58-c2a568ae64b9}"/>
</p:tagLst>
</file>

<file path=ppt/tags/tag4.xml><?xml version="1.0" encoding="utf-8"?>
<p:tagLst xmlns:p="http://schemas.openxmlformats.org/presentationml/2006/main">
  <p:tag name="KSO_WM_UNIT_TABLE_BEAUTIFY" val="smartTable{cea40da4-1578-411f-971c-e63b54b601a5}"/>
</p:tagLst>
</file>

<file path=ppt/theme/theme1.xml><?xml version="1.0" encoding="utf-8"?>
<a:theme xmlns:a="http://schemas.openxmlformats.org/drawingml/2006/main" name="Balloons">
  <a:themeElements>
    <a:clrScheme name="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783"/>
      </a:accent4>
      <a:accent5>
        <a:srgbClr val="F4FCE5"/>
      </a:accent5>
      <a:accent6>
        <a:srgbClr val="D3DDE5"/>
      </a:accent6>
      <a:hlink>
        <a:srgbClr val="CC99FF"/>
      </a:hlink>
      <a:folHlink>
        <a:srgbClr val="F2DFFD"/>
      </a:folHlink>
    </a:clrScheme>
    <a:fontScheme name="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9900CC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CDCAF"/>
        </a:accent4>
        <a:accent5>
          <a:srgbClr val="B9B9CA"/>
        </a:accent5>
        <a:accent6>
          <a:srgbClr val="5B005B"/>
        </a:accent6>
        <a:hlink>
          <a:srgbClr val="CC0000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990033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CDCDC"/>
        </a:accent4>
        <a:accent5>
          <a:srgbClr val="FFADAA"/>
        </a:accent5>
        <a:accent6>
          <a:srgbClr val="E58900"/>
        </a:accent6>
        <a:hlink>
          <a:srgbClr val="FFFF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CDCAF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800000"/>
        </a:lt1>
        <a:dk2>
          <a:srgbClr val="FFFFFF"/>
        </a:dk2>
        <a:lt2>
          <a:srgbClr val="000000"/>
        </a:lt2>
        <a:accent1>
          <a:srgbClr val="FF3300"/>
        </a:accent1>
        <a:accent2>
          <a:srgbClr val="FF5050"/>
        </a:accent2>
        <a:accent3>
          <a:srgbClr val="C1AAAA"/>
        </a:accent3>
        <a:accent4>
          <a:srgbClr val="D6D6D6"/>
        </a:accent4>
        <a:accent5>
          <a:srgbClr val="FFADAA"/>
        </a:accent5>
        <a:accent6>
          <a:srgbClr val="E54747"/>
        </a:accent6>
        <a:hlink>
          <a:srgbClr val="FF9999"/>
        </a:hlink>
        <a:folHlink>
          <a:srgbClr val="FF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66"/>
        </a:lt1>
        <a:dk2>
          <a:srgbClr val="CCECFF"/>
        </a:dk2>
        <a:lt2>
          <a:srgbClr val="666699"/>
        </a:lt2>
        <a:accent1>
          <a:srgbClr val="009999"/>
        </a:accent1>
        <a:accent2>
          <a:srgbClr val="0099CC"/>
        </a:accent2>
        <a:accent3>
          <a:srgbClr val="AAAAB9"/>
        </a:accent3>
        <a:accent4>
          <a:srgbClr val="DCDCDC"/>
        </a:accent4>
        <a:accent5>
          <a:srgbClr val="AACACA"/>
        </a:accent5>
        <a:accent6>
          <a:srgbClr val="0089B7"/>
        </a:accent6>
        <a:hlink>
          <a:srgbClr val="CC99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9900"/>
        </a:lt1>
        <a:dk2>
          <a:srgbClr val="FFFF99"/>
        </a:dk2>
        <a:lt2>
          <a:srgbClr val="99CC00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CDCDC"/>
        </a:accent4>
        <a:accent5>
          <a:srgbClr val="ADB9AA"/>
        </a:accent5>
        <a:accent6>
          <a:srgbClr val="007200"/>
        </a:accent6>
        <a:hlink>
          <a:srgbClr val="CCCC00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DF8FF"/>
        </a:accent3>
        <a:accent4>
          <a:srgbClr val="000057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783"/>
        </a:accent4>
        <a:accent5>
          <a:srgbClr val="F4FCE5"/>
        </a:accent5>
        <a:accent6>
          <a:srgbClr val="D3DDE5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589B7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0</TotalTime>
  <Words>3226</Words>
  <Application>WPS 演示</Application>
  <PresentationFormat>在屏幕上显示</PresentationFormat>
  <Paragraphs>306</Paragraphs>
  <Slides>29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29</vt:i4>
      </vt:variant>
    </vt:vector>
  </HeadingPairs>
  <TitlesOfParts>
    <vt:vector size="48" baseType="lpstr">
      <vt:lpstr>Arial</vt:lpstr>
      <vt:lpstr>宋体</vt:lpstr>
      <vt:lpstr>Wingdings</vt:lpstr>
      <vt:lpstr>Verdana</vt:lpstr>
      <vt:lpstr>Times New Roman</vt:lpstr>
      <vt:lpstr>Wingdings</vt:lpstr>
      <vt:lpstr>方正书宋简体</vt:lpstr>
      <vt:lpstr>微软雅黑</vt:lpstr>
      <vt:lpstr>Arial Unicode MS</vt:lpstr>
      <vt:lpstr>Balloons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第5讲 在网页中创建超链接</vt:lpstr>
      <vt:lpstr>5.1 超链接概述</vt:lpstr>
      <vt:lpstr>5.2 超链接标签</vt:lpstr>
      <vt:lpstr>PowerPoint 演示文稿</vt:lpstr>
      <vt:lpstr>5.3 设置超链接目标窗口</vt:lpstr>
      <vt:lpstr>PowerPoint 演示文稿</vt:lpstr>
      <vt:lpstr>5.4 链接路径设置</vt:lpstr>
      <vt:lpstr>5.5 基准URL标签&lt;base&gt;</vt:lpstr>
      <vt:lpstr>PowerPoint 演示文稿</vt:lpstr>
      <vt:lpstr>5.6 超链接类型</vt:lpstr>
      <vt:lpstr>5.6.1 内部链接</vt:lpstr>
      <vt:lpstr>5.6.2 外部链接</vt:lpstr>
      <vt:lpstr>&lt;a href=”mailto:邮址1？subject=content&amp;cc=邮址2 &amp;bcc=邮址3”&gt;链接文本&lt;/a&gt;</vt:lpstr>
      <vt:lpstr>PowerPoint 演示文稿</vt:lpstr>
      <vt:lpstr>5.6.3 书签链接</vt:lpstr>
      <vt:lpstr>1. 建立书签</vt:lpstr>
      <vt:lpstr>2. 建立书签链接</vt:lpstr>
      <vt:lpstr>PowerPoint 演示文稿</vt:lpstr>
      <vt:lpstr>5.6.4 脚本链接</vt:lpstr>
      <vt:lpstr>5.6.5 文件下载链接</vt:lpstr>
      <vt:lpstr>PowerPoint 演示文稿</vt:lpstr>
      <vt:lpstr>5.6.6 文本链接</vt:lpstr>
      <vt:lpstr>5.6.7 图片链接</vt:lpstr>
      <vt:lpstr>图片链接示例：</vt:lpstr>
      <vt:lpstr>5.7 浮动框架&lt;iframe&gt;</vt:lpstr>
      <vt:lpstr> </vt:lpstr>
      <vt:lpstr>PowerPoint 演示文稿</vt:lpstr>
      <vt:lpstr>5.8 超链接与浮动框架关系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lenovo</cp:lastModifiedBy>
  <cp:revision>736</cp:revision>
  <dcterms:created xsi:type="dcterms:W3CDTF">2004-09-29T10:46:00Z</dcterms:created>
  <dcterms:modified xsi:type="dcterms:W3CDTF">2020-08-19T03:07:35Z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