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87" r:id="rId3"/>
    <p:sldId id="445" r:id="rId4"/>
    <p:sldId id="629" r:id="rId5"/>
    <p:sldId id="446" r:id="rId6"/>
    <p:sldId id="630" r:id="rId7"/>
    <p:sldId id="561" r:id="rId8"/>
    <p:sldId id="448" r:id="rId9"/>
    <p:sldId id="621" r:id="rId10"/>
    <p:sldId id="622" r:id="rId11"/>
    <p:sldId id="450" r:id="rId12"/>
    <p:sldId id="451" r:id="rId13"/>
    <p:sldId id="452" r:id="rId14"/>
    <p:sldId id="453" r:id="rId15"/>
    <p:sldId id="454" r:id="rId16"/>
    <p:sldId id="623" r:id="rId17"/>
    <p:sldId id="642" r:id="rId18"/>
    <p:sldId id="643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3300"/>
    <a:srgbClr val="003300"/>
    <a:srgbClr val="0000FF"/>
    <a:srgbClr val="003366"/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/>
    <p:restoredTop sz="93929"/>
  </p:normalViewPr>
  <p:slideViewPr>
    <p:cSldViewPr showGuides="1">
      <p:cViewPr varScale="1">
        <p:scale>
          <a:sx n="74" d="100"/>
          <a:sy n="74" d="100"/>
        </p:scale>
        <p:origin x="-1050" y="-84"/>
      </p:cViewPr>
      <p:guideLst>
        <p:guide orient="horz" pos="2147"/>
        <p:guide pos="28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28365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8365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1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052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8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9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5" name="组合 195600"/>
            <p:cNvGrpSpPr/>
            <p:nvPr userDrawn="1"/>
          </p:nvGrpSpPr>
          <p:grpSpPr>
            <a:xfrm rot="3220060">
              <a:off x="2630" y="753"/>
              <a:ext cx="569" cy="637"/>
              <a:chOff x="1727" y="866"/>
              <a:chExt cx="129" cy="157"/>
            </a:xfrm>
          </p:grpSpPr>
          <p:sp>
            <p:nvSpPr>
              <p:cNvPr id="2066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7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8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9" name="组合 195604"/>
            <p:cNvGrpSpPr/>
            <p:nvPr userDrawn="1"/>
          </p:nvGrpSpPr>
          <p:grpSpPr>
            <a:xfrm rot="-6691250">
              <a:off x="3635" y="131"/>
              <a:ext cx="356" cy="607"/>
              <a:chOff x="1727" y="866"/>
              <a:chExt cx="129" cy="157"/>
            </a:xfrm>
          </p:grpSpPr>
          <p:sp>
            <p:nvSpPr>
              <p:cNvPr id="2070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1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2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3" name="组合 19560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074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5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7" name="组合 195612"/>
            <p:cNvGrpSpPr/>
            <p:nvPr userDrawn="1"/>
          </p:nvGrpSpPr>
          <p:grpSpPr>
            <a:xfrm rot="4106450" flipH="1">
              <a:off x="392" y="260"/>
              <a:ext cx="709" cy="892"/>
              <a:chOff x="1727" y="866"/>
              <a:chExt cx="129" cy="157"/>
            </a:xfrm>
          </p:grpSpPr>
          <p:sp>
            <p:nvSpPr>
              <p:cNvPr id="2078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81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082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4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85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19562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19562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19562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19562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2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9" name="组合 19457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194575"/>
                <p:cNvSpPr/>
                <p:nvPr userDrawn="1"/>
              </p:nvSpPr>
              <p:spPr>
                <a:xfrm rot="4200091">
                  <a:off x="-242" y="1805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任意多边形 194576"/>
                <p:cNvSpPr/>
                <p:nvPr userDrawn="1"/>
              </p:nvSpPr>
              <p:spPr>
                <a:xfrm rot="4200091">
                  <a:off x="123" y="1759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任意多边形 194577"/>
                <p:cNvSpPr/>
                <p:nvPr userDrawn="1"/>
              </p:nvSpPr>
              <p:spPr>
                <a:xfrm rot="4200091">
                  <a:off x="197" y="1719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19457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7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51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55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0" name="文本占位符 19460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294913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836613"/>
          </a:xfrm>
        </p:spPr>
        <p:txBody>
          <a:bodyPr anchor="b"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6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在网页中使用表格</a:t>
            </a:r>
            <a:endParaRPr lang="zh-CN" altLang="en-US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内容占位符 294914"/>
          <p:cNvSpPr>
            <a:spLocks noGrp="1"/>
          </p:cNvSpPr>
          <p:nvPr>
            <p:ph idx="1"/>
          </p:nvPr>
        </p:nvSpPr>
        <p:spPr>
          <a:xfrm>
            <a:off x="462598" y="1457325"/>
            <a:ext cx="8218487" cy="4608513"/>
          </a:xfrm>
        </p:spPr>
        <p:txBody>
          <a:bodyPr anchor="t"/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chemeClr val="tx1"/>
                </a:solidFill>
                <a:effectLst/>
              </a:rPr>
              <a:t>6</a:t>
            </a:r>
            <a:r>
              <a:rPr sz="3300" b="1" dirty="0">
                <a:solidFill>
                  <a:schemeClr val="tx1"/>
                </a:solidFill>
                <a:effectLst/>
              </a:rPr>
              <a:t>.1 表格概述</a:t>
            </a:r>
            <a:endParaRPr sz="33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chemeClr val="tx1"/>
                </a:solidFill>
                <a:effectLst/>
              </a:rPr>
              <a:t>6</a:t>
            </a:r>
            <a:r>
              <a:rPr sz="3300" b="1" dirty="0">
                <a:solidFill>
                  <a:schemeClr val="tx1"/>
                </a:solidFill>
                <a:effectLst/>
              </a:rPr>
              <a:t>.2 &lt;table&gt;标签</a:t>
            </a:r>
            <a:endParaRPr sz="33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chemeClr val="tx1"/>
                </a:solidFill>
                <a:effectLst/>
              </a:rPr>
              <a:t>6</a:t>
            </a:r>
            <a:r>
              <a:rPr sz="3300" b="1" dirty="0">
                <a:solidFill>
                  <a:schemeClr val="tx1"/>
                </a:solidFill>
                <a:effectLst/>
              </a:rPr>
              <a:t>.3 &lt;tr&gt;标签</a:t>
            </a:r>
            <a:endParaRPr sz="33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chemeClr val="tx1"/>
                </a:solidFill>
                <a:effectLst/>
              </a:rPr>
              <a:t>6</a:t>
            </a:r>
            <a:r>
              <a:rPr sz="3300" b="1" dirty="0">
                <a:solidFill>
                  <a:schemeClr val="tx1"/>
                </a:solidFill>
                <a:effectLst/>
              </a:rPr>
              <a:t>.4 &lt;td&gt;、&lt;th&gt;标签</a:t>
            </a:r>
            <a:endParaRPr sz="33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chemeClr val="tx1"/>
                </a:solidFill>
                <a:effectLst/>
              </a:rPr>
              <a:t>6</a:t>
            </a:r>
            <a:r>
              <a:rPr sz="3300" b="1" dirty="0">
                <a:solidFill>
                  <a:schemeClr val="tx1"/>
                </a:solidFill>
                <a:effectLst/>
              </a:rPr>
              <a:t>.5 caption标签</a:t>
            </a:r>
            <a:endParaRPr sz="33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chemeClr val="tx1"/>
                </a:solidFill>
                <a:effectLst/>
              </a:rPr>
              <a:t>6</a:t>
            </a:r>
            <a:r>
              <a:rPr sz="3300" b="1" dirty="0">
                <a:solidFill>
                  <a:schemeClr val="tx1"/>
                </a:solidFill>
                <a:effectLst/>
              </a:rPr>
              <a:t>.6 thead、tbody和tfoot标签</a:t>
            </a:r>
            <a:endParaRPr sz="33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endParaRPr sz="33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15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15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4915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15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92193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692150"/>
          </a:xfrm>
        </p:spPr>
        <p:txBody>
          <a:bodyPr anchor="b"/>
          <a:p>
            <a:pPr algn="l"/>
            <a:r>
              <a:rPr lang="en-US" altLang="zh-CN" sz="3600" b="1" dirty="0" err="1">
                <a:solidFill>
                  <a:srgbClr val="003366"/>
                </a:solidFill>
                <a:effectLst/>
              </a:rPr>
              <a:t>6.3 &lt;tr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&gt;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标签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12290" name="文本占位符 392194"/>
          <p:cNvSpPr>
            <a:spLocks noGrp="1"/>
          </p:cNvSpPr>
          <p:nvPr>
            <p:ph idx="1"/>
          </p:nvPr>
        </p:nvSpPr>
        <p:spPr>
          <a:xfrm>
            <a:off x="0" y="856615"/>
            <a:ext cx="8818245" cy="603250"/>
          </a:xfrm>
        </p:spPr>
        <p:txBody>
          <a:bodyPr anchor="t"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sz="2900" b="1" dirty="0" err="1">
                <a:solidFill>
                  <a:schemeClr val="tx1"/>
                </a:solidFill>
                <a:effectLst/>
              </a:rPr>
              <a:t>&lt;tr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&gt;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标签用于产生和设置表格中行，一个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&lt;tr&gt;&lt;/tr&gt;</a:t>
            </a:r>
            <a:r>
              <a:rPr lang="zh-CN" altLang="zh-CN" sz="2900" b="1" dirty="0">
                <a:solidFill>
                  <a:schemeClr val="tx1"/>
                </a:solidFill>
                <a:effectLst/>
              </a:rPr>
              <a:t>产生一行。使用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&lt;tr&gt;</a:t>
            </a:r>
            <a:r>
              <a:rPr lang="zh-CN" altLang="zh-CN" sz="2900" b="1" dirty="0">
                <a:solidFill>
                  <a:schemeClr val="tx1"/>
                </a:solidFill>
                <a:effectLst/>
              </a:rPr>
              <a:t>还可以通过其属性对行进行简单样式的设置。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&lt;tr&gt;</a:t>
            </a:r>
            <a:r>
              <a:rPr lang="zh-CN" altLang="zh-CN" sz="2900" b="1" dirty="0">
                <a:solidFill>
                  <a:schemeClr val="tx1"/>
                </a:solidFill>
                <a:effectLst/>
              </a:rPr>
              <a:t>的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常用属性如下表所示：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0" y="3306445"/>
          <a:ext cx="9093835" cy="326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086850" imgH="3257550" progId="Paint.Picture">
                  <p:embed/>
                </p:oleObj>
              </mc:Choice>
              <mc:Fallback>
                <p:oleObj name="" r:id="rId1" imgW="9086850" imgH="32575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3306445"/>
                        <a:ext cx="9093835" cy="326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形标注 9"/>
          <p:cNvSpPr/>
          <p:nvPr/>
        </p:nvSpPr>
        <p:spPr>
          <a:xfrm>
            <a:off x="6035675" y="2270125"/>
            <a:ext cx="2955925" cy="1036320"/>
          </a:xfrm>
          <a:prstGeom prst="wedgeEllipseCallout">
            <a:avLst>
              <a:gd name="adj1" fmla="val -94532"/>
              <a:gd name="adj2" fmla="val 52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</a:rPr>
              <a:t>在html5中，不支持这些属性，建议使用css格式化行。</a:t>
            </a:r>
            <a:endParaRPr lang="zh-CN" altLang="en-US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-1905" y="565785"/>
          <a:ext cx="9145905" cy="626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772650" imgH="5934075" progId="Paint.Picture">
                  <p:embed/>
                </p:oleObj>
              </mc:Choice>
              <mc:Fallback>
                <p:oleObj name="" r:id="rId1" imgW="9772650" imgH="59340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905" y="565785"/>
                        <a:ext cx="9145905" cy="626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文本占位符 393218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  <a:endParaRPr lang="en-US" altLang="zh-CN" sz="3300" b="1" dirty="0"/>
          </a:p>
        </p:txBody>
      </p:sp>
      <p:sp>
        <p:nvSpPr>
          <p:cNvPr id="393220" name="矩形 393219"/>
          <p:cNvSpPr/>
          <p:nvPr/>
        </p:nvSpPr>
        <p:spPr>
          <a:xfrm>
            <a:off x="60325" y="0"/>
            <a:ext cx="8637905" cy="5657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en-US" altLang="zh-CN" sz="3000" b="1" strike="noStrike" noProof="1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tr</a:t>
            </a:r>
            <a:r>
              <a:rPr lang="zh-CN" altLang="en-US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标签及其属性设置示例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sz="3000" b="1" strike="noStrike" noProof="1" dirty="0"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3222" name="矩形 393221"/>
          <p:cNvSpPr/>
          <p:nvPr/>
        </p:nvSpPr>
        <p:spPr>
          <a:xfrm>
            <a:off x="398145" y="2463800"/>
            <a:ext cx="561340" cy="254635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3223" name="矩形 393222"/>
          <p:cNvSpPr/>
          <p:nvPr/>
        </p:nvSpPr>
        <p:spPr>
          <a:xfrm>
            <a:off x="398145" y="3674110"/>
            <a:ext cx="4406900" cy="288925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3224" name="矩形 393223"/>
          <p:cNvSpPr/>
          <p:nvPr/>
        </p:nvSpPr>
        <p:spPr>
          <a:xfrm>
            <a:off x="398145" y="4865370"/>
            <a:ext cx="2164715" cy="278765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4135120"/>
            <a:ext cx="4838700" cy="25831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39424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692150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6.4 &lt;td&gt;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、</a:t>
            </a:r>
            <a:r>
              <a:rPr lang="en-US" altLang="zh-CN" sz="3600" b="1" dirty="0" err="1">
                <a:solidFill>
                  <a:srgbClr val="003366"/>
                </a:solidFill>
                <a:effectLst/>
              </a:rPr>
              <a:t>&lt;th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&gt;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标签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14338" name="文本占位符 394242"/>
          <p:cNvSpPr>
            <a:spLocks noGrp="1"/>
          </p:cNvSpPr>
          <p:nvPr>
            <p:ph idx="1"/>
          </p:nvPr>
        </p:nvSpPr>
        <p:spPr>
          <a:xfrm>
            <a:off x="0" y="576580"/>
            <a:ext cx="9144000" cy="621030"/>
          </a:xfrm>
        </p:spPr>
        <p:txBody>
          <a:bodyPr anchor="t"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600" b="1" dirty="0" err="1">
                <a:solidFill>
                  <a:schemeClr val="tx1"/>
                </a:solidFill>
                <a:effectLst/>
              </a:rPr>
              <a:t>表格中的内容必须放到单元格中，单元格由</a:t>
            </a:r>
            <a:r>
              <a:rPr lang="en-US" altLang="zh-CN" sz="2600" b="1" dirty="0" err="1">
                <a:solidFill>
                  <a:schemeClr val="tx1"/>
                </a:solidFill>
                <a:effectLst/>
              </a:rPr>
              <a:t>&lt;td&gt;</a:t>
            </a:r>
            <a:r>
              <a:rPr lang="zh-CN" altLang="en-US" sz="2600" b="1" dirty="0" err="1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600" b="1" dirty="0" err="1">
                <a:solidFill>
                  <a:schemeClr val="tx1"/>
                </a:solidFill>
                <a:effectLst/>
              </a:rPr>
              <a:t>&lt;th</a:t>
            </a:r>
            <a:r>
              <a:rPr lang="en-US" altLang="zh-CN" sz="2600" b="1" dirty="0">
                <a:solidFill>
                  <a:schemeClr val="tx1"/>
                </a:solidFill>
                <a:effectLst/>
              </a:rPr>
              <a:t>&gt;</a:t>
            </a:r>
            <a:r>
              <a:rPr lang="zh-CN" altLang="en-US" sz="2600" b="1" dirty="0">
                <a:solidFill>
                  <a:schemeClr val="tx1"/>
                </a:solidFill>
                <a:effectLst/>
              </a:rPr>
              <a:t>标签设置。</a:t>
            </a:r>
            <a:r>
              <a:rPr lang="en-US" altLang="zh-CN" sz="2600" b="1" dirty="0">
                <a:solidFill>
                  <a:schemeClr val="tx1"/>
                </a:solidFill>
                <a:effectLst/>
              </a:rPr>
              <a:t>&lt;td&gt;</a:t>
            </a:r>
            <a:r>
              <a:rPr lang="zh-CN" altLang="en-US" sz="2600" b="1" dirty="0">
                <a:solidFill>
                  <a:schemeClr val="tx1"/>
                </a:solidFill>
                <a:effectLst/>
              </a:rPr>
              <a:t>和</a:t>
            </a:r>
            <a:r>
              <a:rPr lang="en-US" altLang="zh-CN" sz="2600" b="1" dirty="0">
                <a:solidFill>
                  <a:schemeClr val="tx1"/>
                </a:solidFill>
                <a:effectLst/>
              </a:rPr>
              <a:t>&lt;th&gt;</a:t>
            </a:r>
            <a:r>
              <a:rPr lang="zh-CN" altLang="zh-CN" sz="2600" b="1" dirty="0">
                <a:solidFill>
                  <a:schemeClr val="tx1"/>
                </a:solidFill>
                <a:effectLst/>
              </a:rPr>
              <a:t>设置的单元格分别称为</a:t>
            </a:r>
            <a:r>
              <a:rPr lang="en-US" altLang="zh-CN" sz="2600" b="1" dirty="0">
                <a:solidFill>
                  <a:schemeClr val="tx1"/>
                </a:solidFill>
                <a:effectLst/>
              </a:rPr>
              <a:t>“</a:t>
            </a:r>
            <a:r>
              <a:rPr lang="zh-CN" altLang="en-US" sz="2600" b="1" dirty="0">
                <a:solidFill>
                  <a:schemeClr val="tx1"/>
                </a:solidFill>
                <a:effectLst/>
              </a:rPr>
              <a:t>一般</a:t>
            </a:r>
            <a:r>
              <a:rPr lang="zh-CN" altLang="zh-CN" sz="2600" b="1" dirty="0">
                <a:effectLst/>
                <a:sym typeface="+mn-ea"/>
              </a:rPr>
              <a:t>单元格</a:t>
            </a:r>
            <a:r>
              <a:rPr lang="en-US" altLang="zh-CN" sz="2600" b="1" dirty="0">
                <a:solidFill>
                  <a:schemeClr val="tx1"/>
                </a:solidFill>
                <a:effectLst/>
              </a:rPr>
              <a:t>”</a:t>
            </a:r>
            <a:r>
              <a:rPr lang="zh-CN" altLang="en-US" sz="2600" b="1" dirty="0">
                <a:solidFill>
                  <a:schemeClr val="tx1"/>
                </a:solidFill>
                <a:effectLst/>
              </a:rPr>
              <a:t>和</a:t>
            </a:r>
            <a:r>
              <a:rPr lang="en-US" altLang="zh-CN" sz="2600" b="1" dirty="0">
                <a:solidFill>
                  <a:schemeClr val="tx1"/>
                </a:solidFill>
                <a:effectLst/>
              </a:rPr>
              <a:t>“</a:t>
            </a:r>
            <a:r>
              <a:rPr lang="zh-CN" altLang="en-US" sz="2600" b="1" dirty="0">
                <a:solidFill>
                  <a:schemeClr val="tx1"/>
                </a:solidFill>
                <a:effectLst/>
              </a:rPr>
              <a:t>标题单元格</a:t>
            </a:r>
            <a:r>
              <a:rPr lang="en-US" altLang="zh-CN" sz="2600" b="1" dirty="0">
                <a:solidFill>
                  <a:schemeClr val="tx1"/>
                </a:solidFill>
                <a:effectLst/>
              </a:rPr>
              <a:t>”</a:t>
            </a:r>
            <a:r>
              <a:rPr lang="zh-CN" altLang="en-US" sz="2600" b="1" dirty="0">
                <a:solidFill>
                  <a:schemeClr val="tx1"/>
                </a:solidFill>
                <a:effectLst/>
              </a:rPr>
              <a:t>。标题单元格中的内容也称表头，默认加粗且水平居中显示。</a:t>
            </a:r>
            <a:endParaRPr lang="zh-CN" altLang="en-US" sz="26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600" b="1" dirty="0">
                <a:solidFill>
                  <a:schemeClr val="tx1"/>
                </a:solidFill>
                <a:effectLst/>
              </a:rPr>
              <a:t>单元格标签常用属性：</a:t>
            </a:r>
            <a:endParaRPr lang="zh-CN" altLang="en-US" sz="26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0" y="2407920"/>
          <a:ext cx="7058025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086850" imgH="4457700" progId="Paint.Picture">
                  <p:embed/>
                </p:oleObj>
              </mc:Choice>
              <mc:Fallback>
                <p:oleObj name="" r:id="rId1" imgW="9086850" imgH="44577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407920"/>
                        <a:ext cx="7058025" cy="414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形标注 9"/>
          <p:cNvSpPr/>
          <p:nvPr/>
        </p:nvSpPr>
        <p:spPr>
          <a:xfrm>
            <a:off x="7057390" y="4353560"/>
            <a:ext cx="2087245" cy="1988185"/>
          </a:xfrm>
          <a:prstGeom prst="wedgeEllipseCallout">
            <a:avLst>
              <a:gd name="adj1" fmla="val -50638"/>
              <a:gd name="adj2" fmla="val -9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</a:rPr>
              <a:t>在html5中，除了colspan和rowspan外，其它属性都不支持，建议使用css格式化单元格。</a:t>
            </a:r>
            <a:endParaRPr lang="zh-CN" altLang="en-US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-635" y="881380"/>
          <a:ext cx="9058910" cy="601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058400" imgH="4762500" progId="Paint.Picture">
                  <p:embed/>
                </p:oleObj>
              </mc:Choice>
              <mc:Fallback>
                <p:oleObj name="" r:id="rId1" imgW="10058400" imgH="47625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635" y="881380"/>
                        <a:ext cx="9058910" cy="6017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文本占位符 395266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  <a:endParaRPr lang="en-US" altLang="zh-CN" sz="3300" b="1" dirty="0"/>
          </a:p>
        </p:txBody>
      </p:sp>
      <p:sp>
        <p:nvSpPr>
          <p:cNvPr id="395268" name="矩形 395267"/>
          <p:cNvSpPr/>
          <p:nvPr/>
        </p:nvSpPr>
        <p:spPr>
          <a:xfrm>
            <a:off x="0" y="135890"/>
            <a:ext cx="8620125" cy="5448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单元格标签属性设置示例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sz="3000" b="1" strike="noStrike" noProof="1" dirty="0"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3222" name="矩形 393221"/>
          <p:cNvSpPr/>
          <p:nvPr/>
        </p:nvSpPr>
        <p:spPr>
          <a:xfrm>
            <a:off x="5074920" y="3492500"/>
            <a:ext cx="1310005" cy="254635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9900" y="4349115"/>
            <a:ext cx="1269365" cy="254635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520" y="217805"/>
            <a:ext cx="4258310" cy="25349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96289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613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6.5 caption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标签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8964613" cy="3455987"/>
          </a:xfrm>
        </p:spPr>
        <p:txBody>
          <a:bodyPr anchor="t"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900" b="1" dirty="0">
                <a:solidFill>
                  <a:schemeClr val="tx1"/>
                </a:solidFill>
                <a:effectLst/>
              </a:rPr>
              <a:t>caption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标记用于设置表格标题，用于概述表格内容，放在</a:t>
            </a:r>
            <a:r>
              <a:rPr lang="en-US" altLang="zh-CN" sz="2900" b="1" dirty="0">
                <a:solidFill>
                  <a:schemeClr val="tx1"/>
                </a:solidFill>
                <a:effectLst/>
              </a:rPr>
              <a:t>&lt;table&gt;</a:t>
            </a:r>
            <a:r>
              <a:rPr lang="zh-CN" altLang="zh-CN" sz="2900" b="1" dirty="0">
                <a:solidFill>
                  <a:schemeClr val="tx1"/>
                </a:solidFill>
                <a:effectLst/>
              </a:rPr>
              <a:t>标签的后面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。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基本语法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  <a:p>
            <a:pPr marL="609600" indent="-609600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None/>
            </a:pPr>
            <a:r>
              <a:rPr lang="zh-CN" altLang="en-US" sz="2500" b="1" dirty="0">
                <a:solidFill>
                  <a:schemeClr val="hlink"/>
                </a:solidFill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&lt;caption&gt;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800" b="1">
                <a:solidFill>
                  <a:srgbClr val="000000"/>
                </a:solidFill>
              </a:rPr>
              <a:t>&lt;/caption&gt;</a:t>
            </a:r>
            <a:endParaRPr lang="en-US" altLang="zh-CN" sz="28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常用属性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9845" y="3500120"/>
          <a:ext cx="9084310" cy="210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9077325" imgH="2105025" progId="Paint.Picture">
                  <p:embed/>
                </p:oleObj>
              </mc:Choice>
              <mc:Fallback>
                <p:oleObj name="" r:id="rId1" imgW="9077325" imgH="21050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45" y="3500120"/>
                        <a:ext cx="9084310" cy="210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形标注 9"/>
          <p:cNvSpPr/>
          <p:nvPr/>
        </p:nvSpPr>
        <p:spPr>
          <a:xfrm>
            <a:off x="2945765" y="5723890"/>
            <a:ext cx="2813050" cy="1138555"/>
          </a:xfrm>
          <a:prstGeom prst="wedgeEllipseCallout">
            <a:avLst>
              <a:gd name="adj1" fmla="val -106004"/>
              <a:gd name="adj2" fmla="val -61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</a:rPr>
              <a:t>在html5中，不支持这些属性，建议使用css格式化标题。</a:t>
            </a:r>
            <a:endParaRPr lang="zh-CN" altLang="en-US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/>
        </p:nvGraphicFramePr>
        <p:xfrm>
          <a:off x="0" y="551815"/>
          <a:ext cx="9095105" cy="630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829550" imgH="6343650" progId="Paint.Picture">
                  <p:embed/>
                </p:oleObj>
              </mc:Choice>
              <mc:Fallback>
                <p:oleObj name="" r:id="rId1" imgW="7829550" imgH="63436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51815"/>
                        <a:ext cx="9095105" cy="630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文本占位符 395266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  <a:endParaRPr lang="en-US" altLang="zh-CN" sz="3300" b="1" dirty="0"/>
          </a:p>
        </p:txBody>
      </p:sp>
      <p:sp>
        <p:nvSpPr>
          <p:cNvPr id="395268" name="矩形 395267"/>
          <p:cNvSpPr/>
          <p:nvPr/>
        </p:nvSpPr>
        <p:spPr>
          <a:xfrm>
            <a:off x="68580" y="0"/>
            <a:ext cx="8629650" cy="5448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&lt;caption&gt;</a:t>
            </a:r>
            <a:r>
              <a:rPr lang="zh-CN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设置表格标题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sz="3000" b="1" strike="noStrike" noProof="1" dirty="0"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3222" name="矩形 393221"/>
          <p:cNvSpPr/>
          <p:nvPr/>
        </p:nvSpPr>
        <p:spPr>
          <a:xfrm>
            <a:off x="553085" y="2324735"/>
            <a:ext cx="3969385" cy="254635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470" y="3320415"/>
            <a:ext cx="4276090" cy="2324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96289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613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6.6 </a:t>
            </a:r>
            <a:r>
              <a:rPr sz="3600" b="1" dirty="0">
                <a:solidFill>
                  <a:srgbClr val="003366"/>
                </a:solidFill>
                <a:effectLst/>
              </a:rPr>
              <a:t>thead、tbody和tfoot标签</a:t>
            </a:r>
            <a:endParaRPr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8964613" cy="3455987"/>
          </a:xfrm>
        </p:spPr>
        <p:txBody>
          <a:bodyPr anchor="t"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sz="2900" b="1" dirty="0">
                <a:solidFill>
                  <a:schemeClr val="tx1"/>
                </a:solidFill>
                <a:effectLst/>
              </a:rPr>
              <a:t>&lt;thead&gt;、&lt;tbody&gt;和&lt;tfoot&gt;标签</a:t>
            </a:r>
            <a:r>
              <a:rPr sz="2900" b="1" dirty="0">
                <a:solidFill>
                  <a:srgbClr val="FF0000"/>
                </a:solidFill>
                <a:effectLst/>
              </a:rPr>
              <a:t>按内容</a:t>
            </a:r>
            <a:r>
              <a:rPr sz="2900" b="1" dirty="0">
                <a:solidFill>
                  <a:schemeClr val="tx1"/>
                </a:solidFill>
                <a:effectLst/>
              </a:rPr>
              <a:t>将表格划分为三个区域，分别存放</a:t>
            </a:r>
            <a:r>
              <a:rPr sz="2900" b="1" dirty="0">
                <a:solidFill>
                  <a:srgbClr val="FF0000"/>
                </a:solidFill>
                <a:effectLst/>
              </a:rPr>
              <a:t>表头、数据、表注内容</a:t>
            </a:r>
            <a:r>
              <a:rPr sz="2900" b="1" dirty="0">
                <a:solidFill>
                  <a:schemeClr val="tx1"/>
                </a:solidFill>
                <a:effectLst/>
              </a:rPr>
              <a:t>，可实现对不同区域分别进行样式设置。</a:t>
            </a:r>
            <a:endParaRPr lang="en-US" altLang="zh-CN" sz="2900" b="1">
              <a:solidFill>
                <a:srgbClr val="000000"/>
              </a:solidFill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三个标签需要配合使用，不能单独使用。一个表格中只能存在一个</a:t>
            </a:r>
            <a:r>
              <a:rPr sz="2900" b="1" dirty="0">
                <a:effectLst/>
                <a:sym typeface="+mn-ea"/>
              </a:rPr>
              <a:t>&lt;thead&gt;</a:t>
            </a:r>
            <a:r>
              <a:rPr lang="zh-CN" sz="2900" b="1" dirty="0">
                <a:effectLst/>
                <a:sym typeface="+mn-ea"/>
              </a:rPr>
              <a:t>和</a:t>
            </a:r>
            <a:r>
              <a:rPr sz="2900" b="1" dirty="0">
                <a:effectLst/>
                <a:sym typeface="+mn-ea"/>
              </a:rPr>
              <a:t>&lt;tfoot&gt;</a:t>
            </a:r>
            <a:r>
              <a:rPr lang="zh-CN" sz="2900" b="1" dirty="0">
                <a:effectLst/>
                <a:sym typeface="+mn-ea"/>
              </a:rPr>
              <a:t>，但可以存在多个</a:t>
            </a:r>
            <a:r>
              <a:rPr sz="2900" b="1" dirty="0">
                <a:effectLst/>
                <a:sym typeface="+mn-ea"/>
              </a:rPr>
              <a:t>&lt;tbody&gt;</a:t>
            </a:r>
            <a:r>
              <a:rPr lang="zh-CN" sz="2900" b="1" dirty="0">
                <a:effectLst/>
                <a:sym typeface="+mn-ea"/>
              </a:rPr>
              <a:t>。</a:t>
            </a:r>
            <a:endParaRPr lang="zh-CN" sz="2900" b="1" dirty="0">
              <a:solidFill>
                <a:schemeClr val="tx1"/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53340" y="433705"/>
          <a:ext cx="4846320" cy="440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14925" imgH="4095750" progId="Paint.Picture">
                  <p:embed/>
                </p:oleObj>
              </mc:Choice>
              <mc:Fallback>
                <p:oleObj name="" r:id="rId1" imgW="5114925" imgH="4095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" y="433705"/>
                        <a:ext cx="4846320" cy="440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3213735" y="2325370"/>
          <a:ext cx="5892800" cy="448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781800" imgH="4543425" progId="Paint.Picture">
                  <p:embed/>
                </p:oleObj>
              </mc:Choice>
              <mc:Fallback>
                <p:oleObj name="" r:id="rId3" imgW="6781800" imgH="454342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3735" y="2325370"/>
                        <a:ext cx="5892800" cy="4487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284595" y="544830"/>
          <a:ext cx="2707005" cy="209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2705100" imgH="2095500" progId="Paint.Picture">
                  <p:embed/>
                </p:oleObj>
              </mc:Choice>
              <mc:Fallback>
                <p:oleObj name="" r:id="rId5" imgW="2705100" imgH="20955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4595" y="544830"/>
                        <a:ext cx="2707005" cy="209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文本占位符 395266"/>
          <p:cNvSpPr>
            <a:spLocks noGrp="1"/>
          </p:cNvSpPr>
          <p:nvPr>
            <p:ph idx="1"/>
          </p:nvPr>
        </p:nvSpPr>
        <p:spPr>
          <a:xfrm>
            <a:off x="323850" y="1412875"/>
            <a:ext cx="8667750" cy="5229225"/>
          </a:xfrm>
        </p:spPr>
        <p:txBody>
          <a:bodyPr anchor="t"/>
          <a:p>
            <a:pPr marL="533400" indent="-533400">
              <a:spcBef>
                <a:spcPct val="10000"/>
              </a:spcBef>
              <a:buClr>
                <a:srgbClr val="FFFF00"/>
              </a:buClr>
              <a:buNone/>
            </a:pPr>
            <a:r>
              <a:rPr lang="en-US" altLang="zh-CN" sz="3300" b="1" dirty="0"/>
              <a:t>  </a:t>
            </a:r>
            <a:endParaRPr lang="en-US" altLang="zh-CN" sz="3300" b="1" dirty="0"/>
          </a:p>
        </p:txBody>
      </p:sp>
      <p:sp>
        <p:nvSpPr>
          <p:cNvPr id="395268" name="矩形 395267"/>
          <p:cNvSpPr/>
          <p:nvPr/>
        </p:nvSpPr>
        <p:spPr>
          <a:xfrm>
            <a:off x="53340" y="0"/>
            <a:ext cx="8994140" cy="5448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thead</a:t>
            </a:r>
            <a:r>
              <a:rPr lang="zh-CN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tbody</a:t>
            </a:r>
            <a:r>
              <a:rPr lang="zh-CN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tfoot</a:t>
            </a:r>
            <a:r>
              <a:rPr lang="zh-CN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标签对表格分区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sz="3000" b="1" strike="noStrike" noProof="1" dirty="0"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3222" name="矩形 393221"/>
          <p:cNvSpPr/>
          <p:nvPr/>
        </p:nvSpPr>
        <p:spPr>
          <a:xfrm>
            <a:off x="3569970" y="2769235"/>
            <a:ext cx="5536565" cy="108077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9970" y="3909695"/>
            <a:ext cx="5536565" cy="108077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69970" y="5042535"/>
            <a:ext cx="5536565" cy="108077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38707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5175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</a:rPr>
              <a:t>6.1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表格概述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387075" name="文本占位符 387074"/>
          <p:cNvSpPr>
            <a:spLocks noGrp="1"/>
          </p:cNvSpPr>
          <p:nvPr>
            <p:ph type="body" sz="half" idx="1"/>
          </p:nvPr>
        </p:nvSpPr>
        <p:spPr>
          <a:xfrm>
            <a:off x="27305" y="666115"/>
            <a:ext cx="9090025" cy="2305050"/>
          </a:xfrm>
        </p:spPr>
        <p:txBody>
          <a:bodyPr anchor="t"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表格作用：</a:t>
            </a:r>
            <a:endParaRPr lang="zh-CN" altLang="en-US" sz="2900" b="1" dirty="0"/>
          </a:p>
          <a:p>
            <a:pPr marL="741680" lvl="1" indent="-28448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sz="2700" b="1" dirty="0">
                <a:solidFill>
                  <a:srgbClr val="000000"/>
                </a:solidFill>
              </a:rPr>
              <a:t>在网页中有序的组织相关内容，如工资、财务数据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 marL="741680" lvl="1" indent="-28448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700" b="1" dirty="0">
                <a:solidFill>
                  <a:srgbClr val="000000"/>
                </a:solidFill>
              </a:rPr>
              <a:t> 在</a:t>
            </a:r>
            <a:r>
              <a:rPr lang="en-US" altLang="zh-CN" sz="2700" b="1" dirty="0">
                <a:solidFill>
                  <a:srgbClr val="000000"/>
                </a:solidFill>
              </a:rPr>
              <a:t>web</a:t>
            </a:r>
            <a:r>
              <a:rPr lang="zh-CN" altLang="zh-CN" sz="2700" b="1" dirty="0">
                <a:solidFill>
                  <a:srgbClr val="000000"/>
                </a:solidFill>
              </a:rPr>
              <a:t>标准出现前，</a:t>
            </a:r>
            <a:r>
              <a:rPr lang="zh-CN" altLang="en-US" sz="2700" b="1" dirty="0">
                <a:solidFill>
                  <a:srgbClr val="000000"/>
                </a:solidFill>
                <a:sym typeface="+mn-ea"/>
              </a:rPr>
              <a:t>排版</a:t>
            </a:r>
            <a:r>
              <a:rPr lang="zh-CN" altLang="en-US" sz="2700" b="1" dirty="0">
                <a:solidFill>
                  <a:srgbClr val="000000"/>
                </a:solidFill>
              </a:rPr>
              <a:t>页面内容的主要方式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 algn="l"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表格属于结构性对象，按组成来分，表格包括：</a:t>
            </a:r>
            <a:endParaRPr lang="zh-CN" altLang="en-US" sz="2900" b="1" dirty="0"/>
          </a:p>
          <a:p>
            <a:pPr marL="741680" lvl="1" indent="-284480" algn="l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charset="0"/>
              <a:buChar char=""/>
            </a:pPr>
            <a:r>
              <a:rPr lang="zh-CN" altLang="en-US" b="1">
                <a:solidFill>
                  <a:schemeClr val="accent6">
                    <a:lumMod val="10000"/>
                  </a:schemeClr>
                </a:solidFill>
                <a:sym typeface="+mn-ea"/>
              </a:rPr>
              <a:t> </a:t>
            </a:r>
            <a:r>
              <a:rPr lang="zh-CN" altLang="en-US" sz="2700" b="1" dirty="0">
                <a:solidFill>
                  <a:srgbClr val="000000"/>
                </a:solidFill>
                <a:sym typeface="+mn-ea"/>
              </a:rPr>
              <a:t>行：表格的水平分隔</a:t>
            </a:r>
            <a:endParaRPr lang="zh-CN" altLang="en-US" sz="2700" b="1" dirty="0">
              <a:solidFill>
                <a:srgbClr val="000000"/>
              </a:solidFill>
              <a:sym typeface="+mn-ea"/>
            </a:endParaRPr>
          </a:p>
          <a:p>
            <a:pPr marL="741680" lvl="1" indent="-284480" algn="l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charset="0"/>
              <a:buChar char=""/>
            </a:pPr>
            <a:r>
              <a:rPr lang="zh-CN" altLang="en-US" sz="2700" b="1" dirty="0">
                <a:solidFill>
                  <a:srgbClr val="000000"/>
                </a:solidFill>
                <a:sym typeface="+mn-ea"/>
              </a:rPr>
              <a:t> 列：表格的垂直分隔 </a:t>
            </a:r>
            <a:endParaRPr lang="zh-CN" altLang="en-US" sz="2700" b="1" dirty="0">
              <a:solidFill>
                <a:srgbClr val="000000"/>
              </a:solidFill>
              <a:sym typeface="+mn-ea"/>
            </a:endParaRPr>
          </a:p>
          <a:p>
            <a:pPr marL="741680" lvl="1" indent="-284480" algn="l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charset="0"/>
              <a:buChar char=""/>
            </a:pPr>
            <a:r>
              <a:rPr lang="zh-CN" altLang="en-US" sz="2700" b="1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700" b="1" dirty="0">
                <a:solidFill>
                  <a:srgbClr val="000000"/>
                </a:solidFill>
              </a:rPr>
              <a:t>单元格：行和列相交所产生的区域，用于存放数据</a:t>
            </a:r>
            <a:endParaRPr lang="zh-CN" altLang="en-US" b="1">
              <a:solidFill>
                <a:schemeClr val="accent6">
                  <a:lumMod val="10000"/>
                </a:schemeClr>
              </a:solidFill>
            </a:endParaRPr>
          </a:p>
          <a:p>
            <a:pPr algn="l"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ym typeface="+mn-ea"/>
              </a:rPr>
              <a:t>表格按存放的数据来分，表格包括：</a:t>
            </a:r>
            <a:endParaRPr lang="zh-CN" altLang="en-US" sz="2900" b="1" dirty="0">
              <a:sym typeface="+mn-ea"/>
            </a:endParaRPr>
          </a:p>
          <a:p>
            <a:pPr marL="741680" lvl="1" indent="-284480" algn="l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charset="0"/>
              <a:buChar char=""/>
            </a:pPr>
            <a:r>
              <a:rPr lang="zh-CN" altLang="en-US" sz="28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 </a:t>
            </a:r>
            <a:r>
              <a:rPr lang="zh-CN" altLang="en-US" sz="2700" b="1" dirty="0">
                <a:solidFill>
                  <a:srgbClr val="000000"/>
                </a:solidFill>
                <a:sym typeface="+mn-ea"/>
              </a:rPr>
              <a:t>表格页眉：主要存放表头内容。</a:t>
            </a:r>
            <a:endParaRPr lang="zh-CN" altLang="en-US" sz="2700" b="1" dirty="0">
              <a:solidFill>
                <a:srgbClr val="000000"/>
              </a:solidFill>
              <a:sym typeface="+mn-ea"/>
            </a:endParaRPr>
          </a:p>
          <a:p>
            <a:pPr marL="741680" lvl="1" indent="-284480" algn="l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charset="0"/>
              <a:buChar char=""/>
            </a:pPr>
            <a:r>
              <a:rPr lang="zh-CN" altLang="en-US" sz="2700" b="1" dirty="0">
                <a:solidFill>
                  <a:srgbClr val="000000"/>
                </a:solidFill>
                <a:sym typeface="+mn-ea"/>
              </a:rPr>
              <a:t> 表格的主体：存放表格数据。</a:t>
            </a:r>
            <a:endParaRPr lang="zh-CN" altLang="en-US" sz="2700" b="1" dirty="0">
              <a:solidFill>
                <a:srgbClr val="000000"/>
              </a:solidFill>
              <a:sym typeface="+mn-ea"/>
            </a:endParaRPr>
          </a:p>
          <a:p>
            <a:pPr marL="741680" lvl="1" indent="-284480" algn="l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charset="0"/>
              <a:buChar char=""/>
            </a:pPr>
            <a:r>
              <a:rPr lang="zh-CN" altLang="en-US" sz="2700" b="1" dirty="0">
                <a:solidFill>
                  <a:srgbClr val="000000"/>
                </a:solidFill>
                <a:sym typeface="+mn-ea"/>
              </a:rPr>
              <a:t> 表格的页脚：存放汇总之类的统计数据。</a:t>
            </a:r>
            <a:endParaRPr lang="zh-CN" altLang="en-US" sz="27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75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5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17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7075">
                                            <p:txEl>
                                              <p:charRg st="17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75">
                                            <p:txEl>
                                              <p:charRg st="17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707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7075" name="文本占位符 387074"/>
          <p:cNvSpPr>
            <a:spLocks noGrp="1"/>
          </p:cNvSpPr>
          <p:nvPr>
            <p:ph type="body" sz="half" idx="1"/>
          </p:nvPr>
        </p:nvSpPr>
        <p:spPr>
          <a:xfrm>
            <a:off x="0" y="836930"/>
            <a:ext cx="9090025" cy="2305050"/>
          </a:xfrm>
        </p:spPr>
        <p:txBody>
          <a:bodyPr anchor="t"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表格的涉及的标签如下表所示：</a:t>
            </a:r>
            <a:endParaRPr lang="zh-CN" altLang="en-US" sz="29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18210" y="1565275"/>
          <a:ext cx="5949315" cy="3297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460"/>
                <a:gridCol w="3665855"/>
              </a:tblGrid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 签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描  述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&lt;table&gt;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定义表格。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&lt;caption&gt;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定义表格标题。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&lt;tr&gt;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定义表格的行。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&lt;th&gt;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定义表格的表头。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&lt;td&gt;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定义表格单元</a:t>
                      </a:r>
                      <a:r>
                        <a:rPr lang="zh-CN" altLang="en-US" sz="18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格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&lt;thead&gt;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定义表格的页眉。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&lt;tbody&gt;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定义表格的主体。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&lt;tfoot&gt;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定义表格的页脚。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098" name="文本占位符 388097"/>
          <p:cNvSpPr>
            <a:spLocks noGrp="1"/>
          </p:cNvSpPr>
          <p:nvPr>
            <p:ph type="body" sz="half" idx="1"/>
          </p:nvPr>
        </p:nvSpPr>
        <p:spPr>
          <a:xfrm>
            <a:off x="61595" y="104140"/>
            <a:ext cx="8686800" cy="5815965"/>
          </a:xfrm>
        </p:spPr>
        <p:txBody>
          <a:bodyPr anchor="t"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一个标准的表格同时包含了标题、</a:t>
            </a:r>
            <a:r>
              <a:rPr lang="zh-CN" altLang="en-US" sz="2900" b="1" dirty="0">
                <a:sym typeface="+mn-ea"/>
              </a:rPr>
              <a:t>页眉</a:t>
            </a:r>
            <a:r>
              <a:rPr lang="zh-CN" altLang="en-US" sz="2900" b="1" dirty="0"/>
              <a:t>、行、单元格、主体和页脚。结构如下所示：</a:t>
            </a:r>
            <a:endParaRPr lang="zh-CN" altLang="en-US" sz="2900" b="1" dirty="0"/>
          </a:p>
          <a:p>
            <a:pPr marL="609600" indent="-609600">
              <a:spcAft>
                <a:spcPct val="15000"/>
              </a:spcAft>
              <a:buClr>
                <a:srgbClr val="FFFFCC"/>
              </a:buClr>
              <a:buNone/>
            </a:pPr>
            <a:r>
              <a:rPr lang="zh-CN" altLang="en-US" sz="3400" b="1"/>
              <a:t>    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-12700" y="1143635"/>
          <a:ext cx="9168765" cy="566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544175" imgH="5553075" progId="Paint.Picture">
                  <p:embed/>
                </p:oleObj>
              </mc:Choice>
              <mc:Fallback>
                <p:oleObj name="" r:id="rId1" imgW="10544175" imgH="55530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700" y="1143635"/>
                        <a:ext cx="9168765" cy="566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5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8">
                                            <p:txEl>
                                              <p:charRg st="5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8">
                                            <p:txEl>
                                              <p:charRg st="5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8098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8098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8098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8098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098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098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8098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8098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7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8098">
                                            <p:txEl>
                                              <p:charRg st="7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8098">
                                            <p:txEl>
                                              <p:charRg st="7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8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098">
                                            <p:txEl>
                                              <p:charRg st="8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098">
                                            <p:txEl>
                                              <p:charRg st="8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1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8098">
                                            <p:txEl>
                                              <p:charRg st="11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8098">
                                            <p:txEl>
                                              <p:charRg st="11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8098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8098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3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8098">
                                            <p:txEl>
                                              <p:charRg st="13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8098">
                                            <p:txEl>
                                              <p:charRg st="13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8098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8098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098" name="文本占位符 388097"/>
          <p:cNvSpPr>
            <a:spLocks noGrp="1"/>
          </p:cNvSpPr>
          <p:nvPr>
            <p:ph type="body" sz="half" idx="1"/>
          </p:nvPr>
        </p:nvSpPr>
        <p:spPr>
          <a:xfrm>
            <a:off x="61595" y="104140"/>
            <a:ext cx="8686800" cy="5815965"/>
          </a:xfrm>
        </p:spPr>
        <p:txBody>
          <a:bodyPr anchor="t"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最简单也是最常用的表格通常只包含行和单元格。结构如下所示：</a:t>
            </a:r>
            <a:endParaRPr lang="zh-CN" altLang="en-US" sz="2900" b="1" dirty="0"/>
          </a:p>
          <a:p>
            <a:pPr marL="609600" indent="-609600">
              <a:spcAft>
                <a:spcPct val="15000"/>
              </a:spcAft>
              <a:buClr>
                <a:srgbClr val="FFFFCC"/>
              </a:buClr>
              <a:buNone/>
            </a:pPr>
            <a:r>
              <a:rPr lang="zh-CN" altLang="en-US" sz="3400" b="1"/>
              <a:t>    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08305" y="1337310"/>
          <a:ext cx="75946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86600" imgH="2352675" progId="Paint.Picture">
                  <p:embed/>
                </p:oleObj>
              </mc:Choice>
              <mc:Fallback>
                <p:oleObj name="" r:id="rId1" imgW="7086600" imgH="23526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305" y="1337310"/>
                        <a:ext cx="7594600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5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8">
                                            <p:txEl>
                                              <p:charRg st="5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8">
                                            <p:txEl>
                                              <p:charRg st="5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8098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8098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8098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8098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098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098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8098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8098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7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8098">
                                            <p:txEl>
                                              <p:charRg st="7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8098">
                                            <p:txEl>
                                              <p:charRg st="7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8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098">
                                            <p:txEl>
                                              <p:charRg st="8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098">
                                            <p:txEl>
                                              <p:charRg st="8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1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8098">
                                            <p:txEl>
                                              <p:charRg st="11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8098">
                                            <p:txEl>
                                              <p:charRg st="11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8098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8098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3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8098">
                                            <p:txEl>
                                              <p:charRg st="13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8098">
                                            <p:txEl>
                                              <p:charRg st="13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8098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8098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22" name="标题 389121"/>
          <p:cNvSpPr>
            <a:spLocks noGrp="1"/>
          </p:cNvSpPr>
          <p:nvPr>
            <p:ph type="title"/>
          </p:nvPr>
        </p:nvSpPr>
        <p:spPr>
          <a:xfrm>
            <a:off x="19685" y="0"/>
            <a:ext cx="8678545" cy="590550"/>
          </a:xfrm>
          <a:noFill/>
        </p:spPr>
        <p:txBody>
          <a:bodyPr anchor="b"/>
          <a:p>
            <a:pPr algn="l" fontAlgn="base"/>
            <a:r>
              <a:rPr lang="zh-CN" altLang="en-US" sz="3000" b="1" dirty="0">
                <a:solidFill>
                  <a:schemeClr val="tx1"/>
                </a:solidFill>
                <a:effectLst/>
                <a:sym typeface="+mn-ea"/>
              </a:rPr>
              <a:t>表格基本结构</a:t>
            </a:r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示例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</a:rPr>
              <a:t>:</a:t>
            </a:r>
            <a:endParaRPr lang="en-US" altLang="zh-CN" sz="3000" b="1" strike="noStrike" noProof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20320" y="692150"/>
          <a:ext cx="5618480" cy="607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448175" imgH="5219700" progId="Paint.Picture">
                  <p:embed/>
                </p:oleObj>
              </mc:Choice>
              <mc:Fallback>
                <p:oleObj name="" r:id="rId1" imgW="4448175" imgH="52197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" y="692150"/>
                        <a:ext cx="5618480" cy="6075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073150"/>
            <a:ext cx="4380230" cy="2350135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6155690" y="4342130"/>
            <a:ext cx="2849245" cy="1231900"/>
          </a:xfrm>
          <a:prstGeom prst="wedgeEllipseCallout">
            <a:avLst>
              <a:gd name="adj1" fmla="val -43007"/>
              <a:gd name="adj2" fmla="val -140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</a:rPr>
              <a:t>表格默认没有边框，在浏览器窗口居左对齐，各行中的数据挨得很近。</a:t>
            </a:r>
            <a:endParaRPr lang="zh-CN" altLang="en-US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9014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5175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6.2 &lt;table&gt;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标签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10242" name="文本占位符 390146"/>
          <p:cNvSpPr>
            <a:spLocks noGrp="1"/>
          </p:cNvSpPr>
          <p:nvPr>
            <p:ph idx="1"/>
          </p:nvPr>
        </p:nvSpPr>
        <p:spPr>
          <a:xfrm>
            <a:off x="0" y="710565"/>
            <a:ext cx="9072880" cy="504825"/>
          </a:xfrm>
        </p:spPr>
        <p:txBody>
          <a:bodyPr anchor="t"/>
          <a:p>
            <a:pPr>
              <a:lnSpc>
                <a:spcPct val="11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zh-CN" sz="2900" b="1" dirty="0">
                <a:solidFill>
                  <a:schemeClr val="tx1"/>
                </a:solidFill>
                <a:effectLst/>
              </a:rPr>
              <a:t>表格标签用于声明表格对象，表格行、单元格、标题等内容都必须放在表格标签中。</a:t>
            </a:r>
            <a:endParaRPr lang="zh-CN" altLang="zh-CN" sz="29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1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zh-CN" sz="2900" b="1" dirty="0">
                <a:solidFill>
                  <a:schemeClr val="tx1"/>
                </a:solidFill>
                <a:effectLst/>
              </a:rPr>
              <a:t>表格默认情况下没有边框，且在父窗口中水平居左对齐，这些样式，可通过表格标签的属性进行修改。表格标签</a:t>
            </a:r>
            <a:r>
              <a:rPr lang="zh-CN" altLang="en-US" sz="2900" b="1" dirty="0">
                <a:solidFill>
                  <a:schemeClr val="tx1"/>
                </a:solidFill>
                <a:effectLst/>
              </a:rPr>
              <a:t>常用属性如下表所示：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5405" y="3302635"/>
          <a:ext cx="7148830" cy="351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058275" imgH="4067175" progId="Paint.Picture">
                  <p:embed/>
                </p:oleObj>
              </mc:Choice>
              <mc:Fallback>
                <p:oleObj name="" r:id="rId1" imgW="9058275" imgH="40671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405" y="3302635"/>
                        <a:ext cx="7148830" cy="351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形标注 9"/>
          <p:cNvSpPr/>
          <p:nvPr/>
        </p:nvSpPr>
        <p:spPr>
          <a:xfrm>
            <a:off x="7270750" y="5485130"/>
            <a:ext cx="1870710" cy="1334135"/>
          </a:xfrm>
          <a:prstGeom prst="wedgeEllipseCallout">
            <a:avLst>
              <a:gd name="adj1" fmla="val -53903"/>
              <a:gd name="adj2" fmla="val -88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</a:rPr>
              <a:t>在html5中，不支持这些属性，建议使用css格式化表格。</a:t>
            </a:r>
            <a:endParaRPr lang="zh-CN" altLang="en-US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/>
        </p:nvGraphicFramePr>
        <p:xfrm>
          <a:off x="4445" y="485775"/>
          <a:ext cx="5890895" cy="632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886450" imgH="6096000" progId="Paint.Picture">
                  <p:embed/>
                </p:oleObj>
              </mc:Choice>
              <mc:Fallback>
                <p:oleObj name="" r:id="rId1" imgW="5886450" imgH="60960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" y="485775"/>
                        <a:ext cx="5890895" cy="632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2" name="标题 389121"/>
          <p:cNvSpPr>
            <a:spLocks noGrp="1"/>
          </p:cNvSpPr>
          <p:nvPr>
            <p:ph type="title"/>
          </p:nvPr>
        </p:nvSpPr>
        <p:spPr>
          <a:xfrm>
            <a:off x="4445" y="58420"/>
            <a:ext cx="8693785" cy="427355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设置表格边框、宽度和水平对齐方式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</a:rPr>
              <a:t>:</a:t>
            </a:r>
            <a:endParaRPr lang="en-US" altLang="zh-CN" sz="3000" b="1" strike="noStrike" noProof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740" y="2092325"/>
            <a:ext cx="4655820" cy="2952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25" y="2871470"/>
            <a:ext cx="4438015" cy="22967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对象 10"/>
          <p:cNvGraphicFramePr/>
          <p:nvPr/>
        </p:nvGraphicFramePr>
        <p:xfrm>
          <a:off x="0" y="490220"/>
          <a:ext cx="9159875" cy="636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9810750" imgH="6162675" progId="Paint.Picture">
                  <p:embed/>
                </p:oleObj>
              </mc:Choice>
              <mc:Fallback>
                <p:oleObj name="" r:id="rId1" imgW="9810750" imgH="616267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90220"/>
                        <a:ext cx="9159875" cy="636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2" name="标题 389121"/>
          <p:cNvSpPr>
            <a:spLocks noGrp="1"/>
          </p:cNvSpPr>
          <p:nvPr>
            <p:ph type="title"/>
          </p:nvPr>
        </p:nvSpPr>
        <p:spPr>
          <a:xfrm>
            <a:off x="96520" y="0"/>
            <a:ext cx="8601710" cy="490220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设置单元格的边距和间距</a:t>
            </a:r>
            <a:r>
              <a:rPr lang="en-US" altLang="zh-CN" sz="3000" b="1" strike="noStrike" noProof="1" dirty="0">
                <a:solidFill>
                  <a:schemeClr val="tx1"/>
                </a:solidFill>
                <a:effectLst/>
              </a:rPr>
              <a:t>:</a:t>
            </a:r>
            <a:endParaRPr lang="en-US" altLang="zh-CN" sz="3000" b="1" strike="noStrike" noProof="1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8765" y="2068830"/>
            <a:ext cx="3648710" cy="34417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35" y="3037205"/>
            <a:ext cx="4838700" cy="25831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ags/tag1.xml><?xml version="1.0" encoding="utf-8"?>
<p:tagLst xmlns:p="http://schemas.openxmlformats.org/presentationml/2006/main">
  <p:tag name="KSO_WM_UNIT_TABLE_BEAUTIFY" val="smartTable{a56548af-8a01-49b4-a454-7505b2e35554}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1340</Words>
  <Application>WPS 演示</Application>
  <PresentationFormat>在屏幕上显示</PresentationFormat>
  <Paragraphs>126</Paragraphs>
  <Slides>17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Verdana</vt:lpstr>
      <vt:lpstr>Times New Roman</vt:lpstr>
      <vt:lpstr>Wingdings</vt:lpstr>
      <vt:lpstr>微软雅黑</vt:lpstr>
      <vt:lpstr>Arial Unicode MS</vt:lpstr>
      <vt:lpstr>Balloons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第9讲 在网页中使用表格</vt:lpstr>
      <vt:lpstr>9.1 表格概述</vt:lpstr>
      <vt:lpstr>PowerPoint 演示文稿</vt:lpstr>
      <vt:lpstr>PowerPoint 演示文稿</vt:lpstr>
      <vt:lpstr>PowerPoint 演示文稿</vt:lpstr>
      <vt:lpstr>表格基本结构示例</vt:lpstr>
      <vt:lpstr>9.2 &lt;table&gt;标签</vt:lpstr>
      <vt:lpstr>设置表格边框、宽度和水平对齐方式</vt:lpstr>
      <vt:lpstr>设置单元格的边距和间距</vt:lpstr>
      <vt:lpstr>9.3 &lt;tr&gt;标签</vt:lpstr>
      <vt:lpstr>PowerPoint 演示文稿</vt:lpstr>
      <vt:lpstr>9.4 &lt;td&gt;、&lt;th&gt;标签</vt:lpstr>
      <vt:lpstr>PowerPoint 演示文稿</vt:lpstr>
      <vt:lpstr>9.5 caption标签</vt:lpstr>
      <vt:lpstr>PowerPoint 演示文稿</vt:lpstr>
      <vt:lpstr>9.6 thead、tbody和tfoot标签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805</cp:revision>
  <dcterms:created xsi:type="dcterms:W3CDTF">2004-09-29T10:46:00Z</dcterms:created>
  <dcterms:modified xsi:type="dcterms:W3CDTF">2020-08-19T14:52:59Z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