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5"/>
  </p:handoutMasterIdLst>
  <p:sldIdLst>
    <p:sldId id="387" r:id="rId3"/>
    <p:sldId id="652" r:id="rId4"/>
    <p:sldId id="602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0066"/>
    <a:srgbClr val="000000"/>
    <a:srgbClr val="003300"/>
    <a:srgbClr val="333300"/>
    <a:srgbClr val="0033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1050" y="-84"/>
      </p:cViewPr>
      <p:guideLst>
        <p:guide orient="horz" pos="2160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幻灯片图像占位符 4915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2" name="文本占位符 4915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1075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4126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4" name="文本占位符 41267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286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41267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4" name="文本占位符 41267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2867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94913"/>
          <p:cNvSpPr>
            <a:spLocks noGrp="1"/>
          </p:cNvSpPr>
          <p:nvPr>
            <p:ph type="title"/>
          </p:nvPr>
        </p:nvSpPr>
        <p:spPr>
          <a:xfrm>
            <a:off x="635" y="133350"/>
            <a:ext cx="9144000" cy="836613"/>
          </a:xfrm>
        </p:spPr>
        <p:txBody>
          <a:bodyPr anchor="b"/>
          <a:p>
            <a:r>
              <a:rPr lang="zh-CN" altLang="en-US" sz="36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8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讲 表单新增属性及新增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input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元素类型</a:t>
            </a:r>
            <a:endParaRPr lang="zh-CN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0" y="1308735"/>
            <a:ext cx="9144635" cy="4608830"/>
          </a:xfrm>
        </p:spPr>
        <p:txBody>
          <a:bodyPr anchor="t"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8</a:t>
            </a:r>
            <a:r>
              <a:rPr sz="3300" b="1" dirty="0">
                <a:solidFill>
                  <a:schemeClr val="tx1"/>
                </a:solidFill>
                <a:effectLst/>
              </a:rPr>
              <a:t>.</a:t>
            </a:r>
            <a:r>
              <a:rPr lang="en-US" sz="3300" b="1" dirty="0">
                <a:solidFill>
                  <a:schemeClr val="tx1"/>
                </a:solidFill>
                <a:effectLst/>
              </a:rPr>
              <a:t>1</a:t>
            </a:r>
            <a:r>
              <a:rPr sz="3300" b="1" dirty="0">
                <a:solidFill>
                  <a:schemeClr val="tx1"/>
                </a:solidFill>
                <a:effectLst/>
              </a:rPr>
              <a:t> 表单</a:t>
            </a:r>
            <a:r>
              <a:rPr sz="3300" b="1" dirty="0">
                <a:effectLst/>
                <a:sym typeface="+mn-ea"/>
              </a:rPr>
              <a:t>新增属性</a:t>
            </a:r>
            <a:endParaRPr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chemeClr val="tx1"/>
                </a:solidFill>
                <a:effectLst/>
              </a:rPr>
              <a:t>8</a:t>
            </a:r>
            <a:r>
              <a:rPr sz="3300" b="1" dirty="0">
                <a:solidFill>
                  <a:schemeClr val="tx1"/>
                </a:solidFill>
                <a:effectLst/>
              </a:rPr>
              <a:t>.</a:t>
            </a:r>
            <a:r>
              <a:rPr lang="en-US" sz="3300" b="1" dirty="0">
                <a:solidFill>
                  <a:schemeClr val="tx1"/>
                </a:solidFill>
                <a:effectLst/>
              </a:rPr>
              <a:t>2</a:t>
            </a:r>
            <a:r>
              <a:rPr sz="3300" b="1" dirty="0">
                <a:solidFill>
                  <a:schemeClr val="tx1"/>
                </a:solidFill>
                <a:effectLst/>
              </a:rPr>
              <a:t> </a:t>
            </a:r>
            <a:r>
              <a:rPr lang="zh-CN" sz="3300" b="1" dirty="0">
                <a:solidFill>
                  <a:schemeClr val="tx1"/>
                </a:solidFill>
                <a:effectLst/>
              </a:rPr>
              <a:t>新增</a:t>
            </a:r>
            <a:r>
              <a:rPr lang="en-US" altLang="zh-CN" sz="3300" b="1" dirty="0">
                <a:solidFill>
                  <a:schemeClr val="tx1"/>
                </a:solidFill>
                <a:effectLst/>
              </a:rPr>
              <a:t>input</a:t>
            </a:r>
            <a:r>
              <a:rPr lang="zh-CN" altLang="en-US" sz="3300" b="1" dirty="0">
                <a:solidFill>
                  <a:schemeClr val="tx1"/>
                </a:solidFill>
                <a:effectLst/>
              </a:rPr>
              <a:t>元素类型</a:t>
            </a:r>
            <a:endParaRPr lang="zh-CN" altLang="en-US" sz="33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zh-CN" altLang="en-US" sz="3300" b="1" dirty="0">
                <a:effectLst/>
                <a:sym typeface="+mn-ea"/>
              </a:rPr>
              <a:t>8.3 提交按钮新增取消校验属性</a:t>
            </a:r>
            <a:endParaRPr lang="zh-CN" altLang="en-US" sz="3300" b="1" dirty="0">
              <a:effectLst/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endParaRPr sz="33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5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49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4915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4915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/>
        </p:nvGraphicFramePr>
        <p:xfrm>
          <a:off x="27305" y="1003300"/>
          <a:ext cx="9112885" cy="569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9105900" imgH="3876675" progId="Paint.Picture">
                  <p:embed/>
                </p:oleObj>
              </mc:Choice>
              <mc:Fallback>
                <p:oleObj name="" r:id="rId1" imgW="9105900" imgH="38766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05" y="1003300"/>
                        <a:ext cx="9112885" cy="569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27305" y="0"/>
            <a:ext cx="867092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pattern属性示例: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6920" y="3667760"/>
            <a:ext cx="3303270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26480" y="4319270"/>
            <a:ext cx="1928495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 placeholder属性主要用于在文本框或文本域中提供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输入提示信息，以增加用户界面的友好性。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&lt;input type="text" </a:t>
            </a:r>
            <a:r>
              <a:rPr sz="2500" b="1">
                <a:solidFill>
                  <a:srgbClr val="FF0000"/>
                </a:solidFill>
              </a:rPr>
              <a:t>placeholder</a:t>
            </a:r>
            <a:r>
              <a:rPr sz="2500" b="1">
                <a:solidFill>
                  <a:srgbClr val="000000"/>
                </a:solidFill>
              </a:rPr>
              <a:t>="提示信息"&gt;</a:t>
            </a:r>
            <a:endParaRPr sz="25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&lt;textarea rows="…" cols="…" </a:t>
            </a:r>
            <a:r>
              <a:rPr sz="2500" b="1">
                <a:solidFill>
                  <a:srgbClr val="FF0000"/>
                </a:solidFill>
              </a:rPr>
              <a:t>placeholder</a:t>
            </a:r>
            <a:r>
              <a:rPr sz="2500" b="1">
                <a:solidFill>
                  <a:srgbClr val="000000"/>
                </a:solidFill>
              </a:rPr>
              <a:t>="</a:t>
            </a:r>
            <a:endParaRPr sz="25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  提示信息"&gt;</a:t>
            </a:r>
            <a:endParaRPr sz="25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placeholder的属性值即“提示信息”将自动显示在对应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的元素中。在IE11中，当元素获得焦点时，提示信息消失；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当元素失去焦点时，提示信息又会自动显示。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5. placeholder属性</a:t>
            </a:r>
            <a:endParaRPr lang="en-US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/>
        </p:nvGraphicFramePr>
        <p:xfrm>
          <a:off x="146685" y="903605"/>
          <a:ext cx="8948420" cy="580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610850" imgH="3400425" progId="Paint.Picture">
                  <p:embed/>
                </p:oleObj>
              </mc:Choice>
              <mc:Fallback>
                <p:oleObj name="" r:id="rId1" imgW="10610850" imgH="34004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685" y="903605"/>
                        <a:ext cx="8948420" cy="580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47320" y="0"/>
            <a:ext cx="855091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pattern属性示例: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8960" y="4011295"/>
            <a:ext cx="3171825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requried属性用于验证某个表单元素的内容是否为空。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&lt;input type=</a:t>
            </a:r>
            <a:r>
              <a:rPr sz="2500" b="1">
                <a:solidFill>
                  <a:srgbClr val="000000"/>
                </a:solidFill>
                <a:sym typeface="+mn-ea"/>
              </a:rPr>
              <a:t>"…"</a:t>
            </a:r>
            <a:r>
              <a:rPr sz="2500" b="1">
                <a:solidFill>
                  <a:srgbClr val="000000"/>
                </a:solidFill>
              </a:rPr>
              <a:t> name="…" </a:t>
            </a:r>
            <a:r>
              <a:rPr sz="2500" b="1">
                <a:solidFill>
                  <a:srgbClr val="FF0000"/>
                </a:solidFill>
              </a:rPr>
              <a:t>required</a:t>
            </a:r>
            <a:r>
              <a:rPr sz="2500" b="1">
                <a:solidFill>
                  <a:srgbClr val="000000"/>
                </a:solidFill>
              </a:rPr>
              <a:t>&gt;</a:t>
            </a:r>
            <a:endParaRPr sz="25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  <a:sym typeface="+mn-ea"/>
              </a:rPr>
              <a:t>&lt;</a:t>
            </a:r>
            <a:r>
              <a:rPr lang="en-US" altLang="zh-CN" sz="2500" b="1">
                <a:solidFill>
                  <a:srgbClr val="000000"/>
                </a:solidFill>
                <a:sym typeface="+mn-ea"/>
              </a:rPr>
              <a:t>select</a:t>
            </a:r>
            <a:r>
              <a:rPr sz="2500" b="1">
                <a:solidFill>
                  <a:srgbClr val="000000"/>
                </a:solidFill>
                <a:sym typeface="+mn-ea"/>
              </a:rPr>
              <a:t>  name="…" … </a:t>
            </a:r>
            <a:r>
              <a:rPr sz="2500" b="1">
                <a:solidFill>
                  <a:srgbClr val="FF0000"/>
                </a:solidFill>
                <a:sym typeface="+mn-ea"/>
              </a:rPr>
              <a:t>required</a:t>
            </a:r>
            <a:r>
              <a:rPr sz="2500" b="1">
                <a:solidFill>
                  <a:srgbClr val="000000"/>
                </a:solidFill>
                <a:sym typeface="+mn-ea"/>
              </a:rPr>
              <a:t>&gt;</a:t>
            </a:r>
            <a:endParaRPr sz="2500" b="1">
              <a:solidFill>
                <a:srgbClr val="000000"/>
              </a:solidFill>
              <a:sym typeface="+mn-ea"/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  <a:sym typeface="+mn-ea"/>
              </a:rPr>
              <a:t>&lt;</a:t>
            </a:r>
            <a:r>
              <a:rPr lang="en-US" sz="2500" b="1">
                <a:solidFill>
                  <a:srgbClr val="000000"/>
                </a:solidFill>
                <a:sym typeface="+mn-ea"/>
              </a:rPr>
              <a:t>textarea</a:t>
            </a:r>
            <a:r>
              <a:rPr sz="2500" b="1">
                <a:solidFill>
                  <a:srgbClr val="000000"/>
                </a:solidFill>
                <a:sym typeface="+mn-ea"/>
              </a:rPr>
              <a:t>  name="…" … </a:t>
            </a:r>
            <a:r>
              <a:rPr sz="2500" b="1">
                <a:solidFill>
                  <a:srgbClr val="FF0000"/>
                </a:solidFill>
                <a:sym typeface="+mn-ea"/>
              </a:rPr>
              <a:t>required</a:t>
            </a:r>
            <a:r>
              <a:rPr sz="2500" b="1">
                <a:solidFill>
                  <a:srgbClr val="000000"/>
                </a:solidFill>
                <a:sym typeface="+mn-ea"/>
              </a:rPr>
              <a:t>&gt;</a:t>
            </a:r>
            <a:endParaRPr sz="2500"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6. required属性</a:t>
            </a:r>
            <a:endParaRPr lang="en-US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198755" y="1078865"/>
          <a:ext cx="8811260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896100" imgH="2952750" progId="Paint.Picture">
                  <p:embed/>
                </p:oleObj>
              </mc:Choice>
              <mc:Fallback>
                <p:oleObj name="" r:id="rId1" imgW="6896100" imgH="29527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755" y="1078865"/>
                        <a:ext cx="8811260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15570" y="0"/>
            <a:ext cx="858266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required属性示例: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72045" y="4389755"/>
            <a:ext cx="1386840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内容占位符 411649"/>
          <p:cNvSpPr>
            <a:spLocks noGrp="1"/>
          </p:cNvSpPr>
          <p:nvPr>
            <p:ph idx="1"/>
          </p:nvPr>
        </p:nvSpPr>
        <p:spPr>
          <a:xfrm>
            <a:off x="0" y="1013460"/>
            <a:ext cx="9058275" cy="3966845"/>
          </a:xfrm>
        </p:spPr>
        <p:txBody>
          <a:bodyPr anchor="t"/>
          <a:p>
            <a:pPr marL="360045" indent="-360045">
              <a:spcBef>
                <a:spcPct val="0"/>
              </a:spcBef>
              <a:buClr>
                <a:srgbClr val="FF0000"/>
              </a:buClr>
            </a:pPr>
            <a:r>
              <a:rPr lang="en-US" sz="2900" b="1" dirty="0"/>
              <a:t>HTML5</a:t>
            </a:r>
            <a:r>
              <a:rPr lang="zh-CN" altLang="en-US" sz="2900" b="1" dirty="0"/>
              <a:t>表单</a:t>
            </a:r>
            <a:r>
              <a:rPr lang="en-US" altLang="zh-CN" sz="2900" b="1" dirty="0"/>
              <a:t>input</a:t>
            </a:r>
            <a:r>
              <a:rPr lang="zh-CN" altLang="zh-CN" sz="2900" b="1" dirty="0"/>
              <a:t>元素</a:t>
            </a:r>
            <a:r>
              <a:rPr lang="zh-CN" altLang="en-US" sz="2900" b="1" dirty="0"/>
              <a:t>主要新增了以下一些类型：</a:t>
            </a:r>
            <a:endParaRPr lang="zh-CN" altLang="en-US" sz="2900" b="1" dirty="0"/>
          </a:p>
          <a:p>
            <a:pPr marL="457200" lvl="1" indent="0">
              <a:lnSpc>
                <a:spcPct val="110000"/>
              </a:lnSpc>
              <a:buClr>
                <a:srgbClr val="FF0000"/>
              </a:buClr>
              <a:buNone/>
            </a:pPr>
            <a:endParaRPr lang="zh-CN" altLang="zh-CN" sz="3000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10000"/>
              </a:lnSpc>
              <a:buClr>
                <a:srgbClr val="FF0000"/>
              </a:buClr>
            </a:pPr>
            <a:endParaRPr lang="zh-CN" altLang="zh-CN" sz="3000" b="1" dirty="0">
              <a:solidFill>
                <a:srgbClr val="000000"/>
              </a:solidFill>
            </a:endParaRPr>
          </a:p>
        </p:txBody>
      </p:sp>
      <p:sp>
        <p:nvSpPr>
          <p:cNvPr id="27650" name="标题 411650"/>
          <p:cNvSpPr>
            <a:spLocks noGrp="1"/>
          </p:cNvSpPr>
          <p:nvPr>
            <p:ph type="title"/>
          </p:nvPr>
        </p:nvSpPr>
        <p:spPr>
          <a:xfrm>
            <a:off x="0" y="188913"/>
            <a:ext cx="8291513" cy="61595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8.2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表单新增</a:t>
            </a:r>
            <a:r>
              <a:rPr lang="en-US" altLang="zh-CN" sz="3600" b="1" dirty="0">
                <a:solidFill>
                  <a:srgbClr val="003366"/>
                </a:solidFill>
                <a:effectLst/>
              </a:rPr>
              <a:t>input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元素类型</a:t>
            </a:r>
            <a:endParaRPr lang="zh-CN" altLang="zh-CN" sz="36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68935" y="1635760"/>
          <a:ext cx="8583930" cy="487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5225"/>
                <a:gridCol w="6080125"/>
                <a:gridCol w="0"/>
                <a:gridCol w="68580"/>
              </a:tblGrid>
              <a:tr h="356235">
                <a:tc>
                  <a:txBody>
                    <a:bodyPr/>
                    <a:p>
                      <a:pPr indent="12700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方正书宋简体" charset="0"/>
                          <a:cs typeface="方正书宋简体" charset="0"/>
                        </a:rPr>
                        <a:t>类 型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 algn="ctr">
                        <a:buNone/>
                      </a:pP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方正书宋简体" charset="0"/>
                          <a:cs typeface="方正书宋简体" charset="0"/>
                        </a:rPr>
                        <a:t>描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altLang="en-US" sz="2000" b="1">
                          <a:solidFill>
                            <a:srgbClr val="000000"/>
                          </a:solidFill>
                          <a:latin typeface="方正书宋简体" charset="0"/>
                          <a:cs typeface="方正书宋简体" charset="0"/>
                        </a:rPr>
                        <a:t>述</a:t>
                      </a:r>
                      <a:endParaRPr lang="zh-CN" altLang="en-US" sz="2000" b="1">
                        <a:solidFill>
                          <a:srgbClr val="000000"/>
                        </a:solidFill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tel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电话输入框文本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email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-mail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输入文本框</a:t>
                      </a:r>
                      <a:endParaRPr lang="zh-CN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URL</a:t>
                      </a: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地址输入文本框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number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数值输入文本框，可设置输入值的范围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range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以滑动条的形式表示特定范围内的数值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search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25400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搜索关键字输入的文本框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color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颜色选择器，基于取色板进行选择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date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日期选择器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time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时间选择器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datetime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包含时区的日期和时间选择器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datetime-local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不包含时区的日期和时间选择器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week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星期选择器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127000" algn="l">
                        <a:buNone/>
                      </a:pPr>
                      <a:r>
                        <a:rPr lang="en-US" altLang="zh-CN" sz="2000" b="1">
                          <a:latin typeface="方正书宋简体" charset="0"/>
                          <a:cs typeface="方正书宋简体" charset="0"/>
                        </a:rPr>
                        <a:t>month</a:t>
                      </a:r>
                      <a:endParaRPr lang="en-US" altLang="zh-CN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19684" marB="19684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r>
                        <a:rPr lang="zh-CN" altLang="en-US" sz="2000" b="1">
                          <a:latin typeface="方正书宋简体" charset="0"/>
                          <a:cs typeface="方正书宋简体" charset="0"/>
                        </a:rPr>
                        <a:t>月份选择器</a:t>
                      </a:r>
                      <a:endParaRPr lang="zh-CN" altLang="en-US" sz="2000" b="1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0" marR="68580" marT="19684" marB="19684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127000">
                        <a:buNone/>
                      </a:pPr>
                      <a:endParaRPr lang="zh-CN" altLang="en-US" sz="10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tel类型让input元素生成一个只能输入电话号码的文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本框。但目前，这种类型的文本框并没有提供额外的要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求，即用户在该文本框中输入任意的字符串，浏览器都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不会执行校验操作。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tel</a:t>
            </a:r>
            <a:r>
              <a:rPr b="1">
                <a:solidFill>
                  <a:srgbClr val="000000"/>
                </a:solidFill>
              </a:rPr>
              <a:t>"&gt;</a:t>
            </a:r>
            <a:endParaRPr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endParaRPr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1. tel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email类型让input元素生成一个email输入框。运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行时浏览器会按照email的格式自动检查该文本框的值，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如果用户在该文本框内输入的内容不符合email格式，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将会弹出错误提示信息，并阻止表单提交。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&lt;input type="</a:t>
            </a:r>
            <a:r>
              <a:rPr sz="2700" b="1">
                <a:solidFill>
                  <a:srgbClr val="FF0000"/>
                </a:solidFill>
              </a:rPr>
              <a:t>email</a:t>
            </a:r>
            <a:r>
              <a:rPr sz="2700" b="1">
                <a:solidFill>
                  <a:srgbClr val="000000"/>
                </a:solidFill>
              </a:rPr>
              <a:t>" name="…" </a:t>
            </a:r>
            <a:r>
              <a:rPr sz="2700" b="1">
                <a:solidFill>
                  <a:srgbClr val="0000FF"/>
                </a:solidFill>
              </a:rPr>
              <a:t>multiple</a:t>
            </a:r>
            <a:r>
              <a:rPr sz="2700" b="1">
                <a:solidFill>
                  <a:srgbClr val="000000"/>
                </a:solidFill>
              </a:rPr>
              <a:t>&gt;</a:t>
            </a:r>
            <a:endParaRPr sz="27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 省略multiple属性，在文本框中将只允许输入一个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email地址。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2. email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05105" y="1038860"/>
          <a:ext cx="8733790" cy="536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181600" imgH="2933700" progId="Paint.Picture">
                  <p:embed/>
                </p:oleObj>
              </mc:Choice>
              <mc:Fallback>
                <p:oleObj name="" r:id="rId1" imgW="5181600" imgH="2933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" y="1038860"/>
                        <a:ext cx="8733790" cy="536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0" y="0"/>
            <a:ext cx="869823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email类型示例: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7890" y="4307205"/>
            <a:ext cx="2555875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 url类型让input元素生成一个URL地址输入框，要求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必须在其中输入一个包含访问协议的完整的URL路径。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运行时浏览器会按照完整的URL的格式自动检查该文本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框的值，如果不符合格式要求，将会弹出错误提示信息，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并阻止表单提交。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url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3. url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490497"/>
          <p:cNvSpPr>
            <a:spLocks noGrp="1"/>
          </p:cNvSpPr>
          <p:nvPr>
            <p:ph type="title"/>
          </p:nvPr>
        </p:nvSpPr>
        <p:spPr>
          <a:xfrm>
            <a:off x="27940" y="107315"/>
            <a:ext cx="9200515" cy="61785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8.1 </a:t>
            </a:r>
            <a:r>
              <a:rPr sz="3600" b="1">
                <a:solidFill>
                  <a:srgbClr val="003366"/>
                </a:solidFill>
                <a:effectLst/>
              </a:rPr>
              <a:t>表单</a:t>
            </a:r>
            <a:r>
              <a:rPr lang="zh-CN" sz="3600" b="1">
                <a:solidFill>
                  <a:srgbClr val="003366"/>
                </a:solidFill>
                <a:effectLst/>
              </a:rPr>
              <a:t>新增</a:t>
            </a:r>
            <a:r>
              <a:rPr sz="3600" b="1">
                <a:solidFill>
                  <a:srgbClr val="003366"/>
                </a:solidFill>
                <a:effectLst/>
              </a:rPr>
              <a:t>属性</a:t>
            </a:r>
            <a:endParaRPr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490499" name="文本占位符 490498"/>
          <p:cNvSpPr>
            <a:spLocks noGrp="1"/>
          </p:cNvSpPr>
          <p:nvPr>
            <p:ph type="body" sz="half" idx="1"/>
          </p:nvPr>
        </p:nvSpPr>
        <p:spPr>
          <a:xfrm>
            <a:off x="84455" y="807403"/>
            <a:ext cx="9144000" cy="4114800"/>
          </a:xfrm>
        </p:spPr>
        <p:txBody>
          <a:bodyPr anchor="t"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dirty="0">
                <a:effectLst/>
                <a:sym typeface="+mn-ea"/>
              </a:rPr>
              <a:t>HTML5</a:t>
            </a:r>
            <a:r>
              <a:rPr lang="zh-CN" altLang="en-US" sz="2900" b="1" dirty="0">
                <a:effectLst/>
                <a:sym typeface="+mn-ea"/>
              </a:rPr>
              <a:t>表单新增了许多属性</a:t>
            </a:r>
            <a:r>
              <a:rPr lang="zh-CN" altLang="zh-CN" sz="2900" b="1" dirty="0">
                <a:effectLst/>
                <a:sym typeface="+mn-ea"/>
              </a:rPr>
              <a:t>，这些新增属性实现了以前需要由</a:t>
            </a:r>
            <a:r>
              <a:rPr lang="en-US" altLang="zh-CN" sz="2900" b="1" dirty="0">
                <a:effectLst/>
                <a:sym typeface="+mn-ea"/>
              </a:rPr>
              <a:t>JavaScript</a:t>
            </a:r>
            <a:r>
              <a:rPr lang="zh-CN" altLang="zh-CN" sz="2900" b="1" dirty="0">
                <a:effectLst/>
                <a:sym typeface="+mn-ea"/>
              </a:rPr>
              <a:t>才能实现的一些功能，如非空校验、自动聚焦、显示提示信息等功能，极大的增强了</a:t>
            </a:r>
            <a:r>
              <a:rPr lang="en-US" altLang="zh-CN" sz="2900" b="1" dirty="0">
                <a:effectLst/>
                <a:sym typeface="+mn-ea"/>
              </a:rPr>
              <a:t>HTML5</a:t>
            </a:r>
            <a:r>
              <a:rPr lang="zh-CN" altLang="en-US" sz="2900" b="1" dirty="0">
                <a:effectLst/>
                <a:sym typeface="+mn-ea"/>
              </a:rPr>
              <a:t>表单的功能。</a:t>
            </a:r>
            <a:endParaRPr lang="zh-CN" altLang="en-US" sz="2900" b="1" dirty="0">
              <a:effectLst/>
              <a:sym typeface="+mn-ea"/>
            </a:endParaRPr>
          </a:p>
          <a:p>
            <a:pPr marL="360045" indent="-360045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sz="2900" b="1" dirty="0">
                <a:sym typeface="+mn-ea"/>
              </a:rPr>
              <a:t>HTML5</a:t>
            </a:r>
            <a:r>
              <a:rPr lang="zh-CN" altLang="en-US" sz="2900" b="1" dirty="0">
                <a:sym typeface="+mn-ea"/>
              </a:rPr>
              <a:t>表单主要新增了以下一些属性：</a:t>
            </a:r>
            <a:endParaRPr lang="zh-CN" altLang="en-US" sz="2900" b="1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form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zh-CN" altLang="zh-CN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formaction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zh-CN" altLang="zh-CN" b="1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autofocus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zh-CN" altLang="zh-CN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pattern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zh-CN" altLang="zh-CN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placeholder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zh-CN" altLang="zh-CN" b="1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rgbClr val="000000"/>
                </a:solidFill>
                <a:sym typeface="+mn-ea"/>
              </a:rPr>
              <a:t>required</a:t>
            </a:r>
            <a:r>
              <a:rPr lang="zh-CN" altLang="zh-CN" b="1" dirty="0">
                <a:solidFill>
                  <a:srgbClr val="000000"/>
                </a:solidFill>
                <a:sym typeface="+mn-ea"/>
              </a:rPr>
              <a:t>属性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74625" y="970280"/>
          <a:ext cx="869632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72050" imgH="2971800" progId="Paint.Picture">
                  <p:embed/>
                </p:oleObj>
              </mc:Choice>
              <mc:Fallback>
                <p:oleObj name="" r:id="rId1" imgW="4972050" imgH="29718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625" y="970280"/>
                        <a:ext cx="8696325" cy="535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60325" y="0"/>
            <a:ext cx="863790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url类型示例: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6855" y="4257675"/>
            <a:ext cx="2325370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700" b="1" dirty="0"/>
              <a:t> 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number类型让input元素生成一个只能输入一个特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effectLst/>
              </a:rPr>
              <a:t>  定取值范围的数值的输入框。注：IE不支持该类型。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600" b="1">
                <a:solidFill>
                  <a:srgbClr val="000000"/>
                </a:solidFill>
              </a:rPr>
              <a:t>&lt;input type="</a:t>
            </a:r>
            <a:r>
              <a:rPr sz="2600" b="1">
                <a:solidFill>
                  <a:srgbClr val="FF0000"/>
                </a:solidFill>
              </a:rPr>
              <a:t>number</a:t>
            </a:r>
            <a:r>
              <a:rPr sz="2600" b="1">
                <a:solidFill>
                  <a:srgbClr val="000000"/>
                </a:solidFill>
              </a:rPr>
              <a:t>" </a:t>
            </a:r>
            <a:r>
              <a:rPr sz="2600" b="1">
                <a:solidFill>
                  <a:srgbClr val="0000FF"/>
                </a:solidFill>
              </a:rPr>
              <a:t>min</a:t>
            </a:r>
            <a:r>
              <a:rPr sz="2600" b="1">
                <a:solidFill>
                  <a:srgbClr val="000000"/>
                </a:solidFill>
              </a:rPr>
              <a:t>="最小值" </a:t>
            </a:r>
            <a:endParaRPr sz="26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600" b="1">
                <a:solidFill>
                  <a:srgbClr val="000000"/>
                </a:solidFill>
              </a:rPr>
              <a:t>  </a:t>
            </a:r>
            <a:r>
              <a:rPr sz="2600" b="1">
                <a:solidFill>
                  <a:srgbClr val="0000FF"/>
                </a:solidFill>
              </a:rPr>
              <a:t>max</a:t>
            </a:r>
            <a:r>
              <a:rPr sz="2600" b="1">
                <a:solidFill>
                  <a:srgbClr val="000000"/>
                </a:solidFill>
              </a:rPr>
              <a:t>="最大值" </a:t>
            </a:r>
            <a:r>
              <a:rPr sz="2600" b="1">
                <a:solidFill>
                  <a:srgbClr val="0000FF"/>
                </a:solidFill>
              </a:rPr>
              <a:t>step</a:t>
            </a:r>
            <a:r>
              <a:rPr sz="2600" b="1">
                <a:solidFill>
                  <a:srgbClr val="000000"/>
                </a:solidFill>
              </a:rPr>
              <a:t>="改变数值的步长"&gt;</a:t>
            </a:r>
            <a:endParaRPr sz="26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min属性：用于指定可输入的最小数值，默认时将不限定最小输入值；max属性：用于指定可输入的最大数值，默认时将不限定最大输入值；step属性：指定输入框的值在单击微调上、下限按钮时增加或减小的数值，默认步长是1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4. number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40335" y="979805"/>
          <a:ext cx="8846185" cy="559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34175" imgH="2952750" progId="Paint.Picture">
                  <p:embed/>
                </p:oleObj>
              </mc:Choice>
              <mc:Fallback>
                <p:oleObj name="" r:id="rId1" imgW="6734175" imgH="29527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" y="979805"/>
                        <a:ext cx="8846185" cy="559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40335" y="0"/>
            <a:ext cx="855789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number类型示例: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4330" y="4406265"/>
            <a:ext cx="3642360" cy="4184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range类型让input元素生成一个数字滑动条，使用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滑动条可让用户输入特定范围的数值。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&lt;input type="</a:t>
            </a:r>
            <a:r>
              <a:rPr sz="2700" b="1">
                <a:solidFill>
                  <a:srgbClr val="FF0000"/>
                </a:solidFill>
              </a:rPr>
              <a:t>range</a:t>
            </a:r>
            <a:r>
              <a:rPr sz="2700" b="1">
                <a:solidFill>
                  <a:srgbClr val="000000"/>
                </a:solidFill>
              </a:rPr>
              <a:t>" </a:t>
            </a:r>
            <a:r>
              <a:rPr sz="2700" b="1">
                <a:solidFill>
                  <a:srgbClr val="0000FF"/>
                </a:solidFill>
              </a:rPr>
              <a:t>min</a:t>
            </a:r>
            <a:r>
              <a:rPr sz="2700" b="1">
                <a:solidFill>
                  <a:srgbClr val="000000"/>
                </a:solidFill>
              </a:rPr>
              <a:t>="最小值"</a:t>
            </a:r>
            <a:r>
              <a:rPr sz="2700" b="1">
                <a:solidFill>
                  <a:srgbClr val="0000FF"/>
                </a:solidFill>
              </a:rPr>
              <a:t> max</a:t>
            </a:r>
            <a:r>
              <a:rPr sz="2700" b="1">
                <a:solidFill>
                  <a:srgbClr val="000000"/>
                </a:solidFill>
              </a:rPr>
              <a:t>="最大值" </a:t>
            </a:r>
            <a:r>
              <a:rPr sz="2700" b="1">
                <a:solidFill>
                  <a:srgbClr val="0000FF"/>
                </a:solidFill>
              </a:rPr>
              <a:t>step</a:t>
            </a:r>
            <a:r>
              <a:rPr sz="2700" b="1">
                <a:solidFill>
                  <a:srgbClr val="000000"/>
                </a:solidFill>
              </a:rPr>
              <a:t>="改变数值的步长"&gt;</a:t>
            </a:r>
            <a:endParaRPr sz="27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min属性：用于指定可输入的最小数值，默认值为0；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max属性：用于指定可输入的最大数值，默认值为100；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step属性：指定滑动条每向左或向右移动一次滑块，数值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将减小或增加的数值，默认步长是1。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5. range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34290" y="1033780"/>
          <a:ext cx="9074785" cy="567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67800" imgH="2943225" progId="Paint.Picture">
                  <p:embed/>
                </p:oleObj>
              </mc:Choice>
              <mc:Fallback>
                <p:oleObj name="" r:id="rId1" imgW="9067800" imgH="2943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1033780"/>
                        <a:ext cx="9074785" cy="5678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34290" y="0"/>
            <a:ext cx="866394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range类型示例: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3150" y="4563110"/>
            <a:ext cx="4934585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search类型让input元素生成一个专门用于输入搜索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关键字的文本框，用户输入搜索关键字后，文本框右侧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会出现一个“×”按钮，单击该按钮将清空文本框中的输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入内容。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search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Firefox浏览器不支持该特性，search类型在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Firefox浏览器中跟普通的文本框完全一样。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6. search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77470" y="999490"/>
          <a:ext cx="8789670" cy="54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315075" imgH="2962275" progId="Paint.Picture">
                  <p:embed/>
                </p:oleObj>
              </mc:Choice>
              <mc:Fallback>
                <p:oleObj name="" r:id="rId1" imgW="6315075" imgH="2962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470" y="999490"/>
                        <a:ext cx="8789670" cy="540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78435" y="0"/>
            <a:ext cx="851979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search类型示例: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7930" y="4316095"/>
            <a:ext cx="2317115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color类型让input元素生成一个颜色选择器。当用户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在颜色选择器中选中某种颜色后，color文本框内自动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显示用户选中的颜色。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color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IE11则不支持color类型，在该浏览器中color类型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文本框就跟“text”文本框完全一样。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7. color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29540" y="1014095"/>
          <a:ext cx="8769350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619750" imgH="2933700" progId="Paint.Picture">
                  <p:embed/>
                </p:oleObj>
              </mc:Choice>
              <mc:Fallback>
                <p:oleObj name="" r:id="rId1" imgW="5619750" imgH="2933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" y="1014095"/>
                        <a:ext cx="8769350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28905" y="0"/>
            <a:ext cx="856932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color类型示例: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0950" y="4258310"/>
            <a:ext cx="2423160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date类型让input元素生成一个日期选择器。当用户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单击该文本框时，将弹出一个日历选择器，从中可选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择年、月、日，选择日期后，所选择的日期将显示在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文本框中。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date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IE11则不支持不支持date类型，在该浏览器中date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类型文本框就跟“text”文本框完全一样。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8. date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77875"/>
            <a:ext cx="9036685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dirty="0"/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</a:t>
            </a:r>
            <a:r>
              <a:rPr lang="zh-CN" altLang="en-US" sz="2600" b="1" dirty="0"/>
              <a:t> </a:t>
            </a:r>
            <a:r>
              <a:rPr lang="zh-CN" altLang="en-US" sz="2600" b="1" dirty="0">
                <a:solidFill>
                  <a:srgbClr val="000000"/>
                </a:solidFill>
              </a:rPr>
              <a:t>form属性可以定义表单元素和某个表单之间的隶属关系，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使用了</a:t>
            </a:r>
            <a:r>
              <a:rPr lang="en-US" altLang="zh-CN" sz="2600" b="1" dirty="0">
                <a:solidFill>
                  <a:srgbClr val="000000"/>
                </a:solidFill>
              </a:rPr>
              <a:t>form</a:t>
            </a:r>
            <a:r>
              <a:rPr lang="zh-CN" altLang="zh-CN" sz="2600" b="1" dirty="0">
                <a:solidFill>
                  <a:srgbClr val="000000"/>
                </a:solidFill>
              </a:rPr>
              <a:t>属性后，</a:t>
            </a:r>
            <a:r>
              <a:rPr lang="zh-CN" altLang="en-US" sz="2600" b="1" dirty="0">
                <a:solidFill>
                  <a:srgbClr val="000000"/>
                </a:solidFill>
              </a:rPr>
              <a:t>表单的元素可以放在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&lt;form&gt;&lt;/form&gt;标签对之外的任何地方。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示例</a:t>
            </a:r>
            <a:endParaRPr lang="zh-CN" altLang="en-US" sz="29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&lt;form id="form1"&gt;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   …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&lt;/form&gt;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&lt;input type="text" </a:t>
            </a:r>
            <a:r>
              <a:rPr lang="en-US" altLang="zh-CN" sz="2600" b="1">
                <a:solidFill>
                  <a:srgbClr val="FF0000"/>
                </a:solidFill>
              </a:rPr>
              <a:t>form</a:t>
            </a:r>
            <a:r>
              <a:rPr lang="en-US" altLang="zh-CN" sz="2600" b="1">
                <a:solidFill>
                  <a:srgbClr val="000000"/>
                </a:solidFill>
              </a:rPr>
              <a:t>="form1"/&gt;</a:t>
            </a:r>
            <a:endParaRPr lang="en-US" altLang="zh-CN" sz="26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indent="0"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在表单外的元素，通过设置元素的form属性值等于表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单的id值，即可建立了表单元素和表单的隶属关系。</a:t>
            </a:r>
            <a:endParaRPr lang="zh-CN" altLang="en-US" sz="2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3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1. form属性</a:t>
            </a:r>
            <a:endParaRPr lang="en-US" altLang="zh-CN" sz="33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86360" y="836930"/>
          <a:ext cx="8896985" cy="572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29225" imgH="2933700" progId="Paint.Picture">
                  <p:embed/>
                </p:oleObj>
              </mc:Choice>
              <mc:Fallback>
                <p:oleObj name="" r:id="rId1" imgW="5229225" imgH="29337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" y="836930"/>
                        <a:ext cx="8896985" cy="572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86360" y="0"/>
            <a:ext cx="861187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date类型示例: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0780" y="4406900"/>
            <a:ext cx="2423160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time类型让input元素生成一个时间选择器，用于设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effectLst/>
              </a:rPr>
              <a:t>  置小时和分钟数。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time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IE11则不支持不支持time类型，在该浏览器中time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effectLst/>
              </a:rPr>
              <a:t>   类型文本框就跟“text”文本框完全一样。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9. time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332105" y="975995"/>
          <a:ext cx="8585835" cy="553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724525" imgH="2943225" progId="Paint.Picture">
                  <p:embed/>
                </p:oleObj>
              </mc:Choice>
              <mc:Fallback>
                <p:oleObj name="" r:id="rId1" imgW="5724525" imgH="2943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105" y="975995"/>
                        <a:ext cx="8585835" cy="553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205740" y="0"/>
            <a:ext cx="849249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time类型示例: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8940" y="4358005"/>
            <a:ext cx="2192655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datetime-local类型让input元素生成一个本地日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期和时间选择器。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&lt;input type="</a:t>
            </a:r>
            <a:r>
              <a:rPr sz="2700" b="1">
                <a:solidFill>
                  <a:srgbClr val="FF0000"/>
                </a:solidFill>
              </a:rPr>
              <a:t>datetime-local</a:t>
            </a:r>
            <a:r>
              <a:rPr sz="2700" b="1">
                <a:solidFill>
                  <a:srgbClr val="000000"/>
                </a:solidFill>
              </a:rPr>
              <a:t>" name="…"&gt;</a:t>
            </a:r>
            <a:endParaRPr sz="27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IE11和Firefox现在都不支持datetime-local类型， 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 在这些浏览器中</a:t>
            </a:r>
            <a:r>
              <a:rPr lang="zh-CN" altLang="en-US" sz="2600" b="1" dirty="0">
                <a:solidFill>
                  <a:srgbClr val="000000"/>
                </a:solidFill>
                <a:effectLst/>
                <a:sym typeface="+mn-ea"/>
              </a:rPr>
              <a:t>datetime-local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类型文本框就跟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“text”文本框完全一样。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10. datetime-local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74295" y="1090295"/>
          <a:ext cx="8962390" cy="522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48650" imgH="2962275" progId="Paint.Picture">
                  <p:embed/>
                </p:oleObj>
              </mc:Choice>
              <mc:Fallback>
                <p:oleObj name="" r:id="rId1" imgW="8248650" imgH="2962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295" y="1090295"/>
                        <a:ext cx="8962390" cy="522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74930" y="0"/>
            <a:ext cx="862330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datetime-local类型示例: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5080" y="4250690"/>
            <a:ext cx="2917190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week类型让input元素生成星期选择器，通过日历选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择器选择某个日期后，可以得到当年该日期所在的星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期数。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week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 IE11和Firefox现在都不支持week类型，在这些浏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览器中</a:t>
            </a:r>
            <a:r>
              <a:rPr lang="zh-CN" altLang="en-US" sz="2600" b="1" dirty="0">
                <a:solidFill>
                  <a:srgbClr val="000000"/>
                </a:solidFill>
                <a:effectLst/>
                <a:sym typeface="+mn-ea"/>
              </a:rPr>
              <a:t>week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类型文本框就跟“text”文本框完全一样。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11. week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72720" y="963295"/>
          <a:ext cx="8822055" cy="559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467350" imgH="2952750" progId="Paint.Picture">
                  <p:embed/>
                </p:oleObj>
              </mc:Choice>
              <mc:Fallback>
                <p:oleObj name="" r:id="rId1" imgW="5467350" imgH="2952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" y="963295"/>
                        <a:ext cx="8822055" cy="559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96520" y="0"/>
            <a:ext cx="8601710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week类型示例: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6995" y="4382770"/>
            <a:ext cx="2390140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month类型让input元素生成月份选择器，通过日历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选择器选择某个日期后，可以得到当年该日期所在的月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份数，其实这就是日期选择器只显示年份和月份的效果。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&lt;input type="</a:t>
            </a:r>
            <a:r>
              <a:rPr b="1">
                <a:solidFill>
                  <a:srgbClr val="FF0000"/>
                </a:solidFill>
              </a:rPr>
              <a:t>month</a:t>
            </a:r>
            <a:r>
              <a:rPr b="1">
                <a:solidFill>
                  <a:srgbClr val="000000"/>
                </a:solidFill>
              </a:rPr>
              <a:t>" name="…"&gt;</a:t>
            </a:r>
            <a:endParaRPr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IE11和Firefox现在都不支持month类型，在这些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浏览器中</a:t>
            </a:r>
            <a:r>
              <a:rPr lang="zh-CN" altLang="en-US" sz="2600" b="1" dirty="0">
                <a:solidFill>
                  <a:srgbClr val="000000"/>
                </a:solidFill>
                <a:effectLst/>
                <a:sym typeface="+mn-ea"/>
              </a:rPr>
              <a:t>month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类型文本框就跟“text”文本框完全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一样。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12. month</a:t>
            </a:r>
            <a:r>
              <a:rPr lang="zh-CN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类型</a:t>
            </a:r>
            <a:endParaRPr lang="zh-CN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83515" y="927735"/>
          <a:ext cx="8686800" cy="546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95925" imgH="2924175" progId="Paint.Picture">
                  <p:embed/>
                </p:oleObj>
              </mc:Choice>
              <mc:Fallback>
                <p:oleObj name="" r:id="rId1" imgW="5495925" imgH="29241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" y="927735"/>
                        <a:ext cx="8686800" cy="546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83515" y="0"/>
            <a:ext cx="8514715" cy="83693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000" b="1" dirty="0">
                <a:solidFill>
                  <a:schemeClr val="tx1"/>
                </a:solidFill>
                <a:effectLst/>
              </a:rPr>
              <a:t>month类型示例: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4275" y="4300220"/>
            <a:ext cx="2390140" cy="409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内容占位符 411649"/>
          <p:cNvSpPr>
            <a:spLocks noGrp="1"/>
          </p:cNvSpPr>
          <p:nvPr>
            <p:ph idx="1"/>
          </p:nvPr>
        </p:nvSpPr>
        <p:spPr>
          <a:xfrm>
            <a:off x="-317" y="1010603"/>
            <a:ext cx="8640762" cy="4175125"/>
          </a:xfrm>
        </p:spPr>
        <p:txBody>
          <a:bodyPr anchor="t"/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sz="2900" b="1" dirty="0"/>
              <a:t>有时，我们可能需要把表单中已填写好的数据暂存一下，以便将来调出来继续填写，此时我们可以不用关心数据是否有效，即可以取消表单的有效性校验。</a:t>
            </a:r>
            <a:endParaRPr sz="2900" b="1" dirty="0"/>
          </a:p>
          <a:p>
            <a:pPr marL="360045" indent="-360045">
              <a:lnSpc>
                <a:spcPct val="126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900" b="1" dirty="0"/>
              <a:t>在HTML5中，取消表单校验的常用方式有两种：一种是为</a:t>
            </a:r>
            <a:r>
              <a:rPr lang="zh-CN" altLang="en-US" sz="2900" b="1" dirty="0">
                <a:solidFill>
                  <a:srgbClr val="FF0000"/>
                </a:solidFill>
              </a:rPr>
              <a:t>&lt;form&gt;元素设置novalidate属性</a:t>
            </a:r>
            <a:r>
              <a:rPr lang="zh-CN" altLang="en-US" sz="2900" b="1" dirty="0"/>
              <a:t>；另一种是对</a:t>
            </a:r>
            <a:r>
              <a:rPr lang="zh-CN" altLang="en-US" sz="2900" b="1" dirty="0">
                <a:solidFill>
                  <a:srgbClr val="FF0000"/>
                </a:solidFill>
              </a:rPr>
              <a:t>提交按钮设置formnovalidate属性</a:t>
            </a:r>
            <a:r>
              <a:rPr lang="zh-CN" altLang="en-US" sz="2900" b="1" dirty="0"/>
              <a:t>。</a:t>
            </a:r>
            <a:endParaRPr lang="zh-CN" altLang="en-US" sz="2900" b="1" dirty="0"/>
          </a:p>
          <a:p>
            <a:pPr marL="990600" lvl="1" indent="0">
              <a:lnSpc>
                <a:spcPct val="126000"/>
              </a:lnSpc>
              <a:buClr>
                <a:srgbClr val="FF0000"/>
              </a:buClr>
            </a:pPr>
            <a:endParaRPr lang="zh-CN" altLang="zh-CN" sz="2900" b="1" dirty="0">
              <a:solidFill>
                <a:srgbClr val="000000"/>
              </a:solidFill>
            </a:endParaRPr>
          </a:p>
          <a:p>
            <a:pPr marL="990600" lvl="1" indent="-533400">
              <a:lnSpc>
                <a:spcPct val="110000"/>
              </a:lnSpc>
              <a:buClr>
                <a:srgbClr val="FF0000"/>
              </a:buClr>
            </a:pPr>
            <a:endParaRPr lang="zh-CN" altLang="zh-CN" sz="2900" b="1" dirty="0">
              <a:solidFill>
                <a:srgbClr val="000000"/>
              </a:solidFill>
            </a:endParaRPr>
          </a:p>
        </p:txBody>
      </p:sp>
      <p:sp>
        <p:nvSpPr>
          <p:cNvPr id="27650" name="标题 411650"/>
          <p:cNvSpPr>
            <a:spLocks noGrp="1"/>
          </p:cNvSpPr>
          <p:nvPr>
            <p:ph type="title"/>
          </p:nvPr>
        </p:nvSpPr>
        <p:spPr>
          <a:xfrm>
            <a:off x="0" y="188913"/>
            <a:ext cx="8291513" cy="61595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8.3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提交按钮新增取消校验属性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67945" y="939165"/>
          <a:ext cx="8933180" cy="554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667625" imgH="3181350" progId="Paint.Picture">
                  <p:embed/>
                </p:oleObj>
              </mc:Choice>
              <mc:Fallback>
                <p:oleObj name="" r:id="rId1" imgW="7667625" imgH="31813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45" y="939165"/>
                        <a:ext cx="8933180" cy="554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 anchor="b"/>
          <a:p>
            <a:r>
              <a:rPr lang="en-US" altLang="zh-CN" sz="3600" b="1" dirty="0">
                <a:solidFill>
                  <a:srgbClr val="003366"/>
                </a:solidFill>
                <a:effectLst/>
              </a:rPr>
              <a:t>form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属性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示例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6180" y="3687445"/>
            <a:ext cx="1792605" cy="3943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95770" y="5288280"/>
            <a:ext cx="2063115" cy="39433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103995" cy="5516245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方式一：&lt;form </a:t>
            </a:r>
            <a:r>
              <a:rPr sz="2500" b="1">
                <a:solidFill>
                  <a:srgbClr val="FF0000"/>
                </a:solidFill>
              </a:rPr>
              <a:t>novalidate</a:t>
            </a:r>
            <a:r>
              <a:rPr sz="2500" b="1">
                <a:solidFill>
                  <a:srgbClr val="000000"/>
                </a:solidFill>
              </a:rPr>
              <a:t>&gt;</a:t>
            </a:r>
            <a:endParaRPr sz="25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6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500" b="1">
                <a:solidFill>
                  <a:srgbClr val="000000"/>
                </a:solidFill>
              </a:rPr>
              <a:t>方式二：&lt;input type="submit" </a:t>
            </a:r>
            <a:r>
              <a:rPr sz="2500" b="1">
                <a:solidFill>
                  <a:srgbClr val="FF0000"/>
                </a:solidFill>
              </a:rPr>
              <a:t>formnovalidate</a:t>
            </a:r>
            <a:r>
              <a:rPr sz="2500" b="1">
                <a:solidFill>
                  <a:srgbClr val="000000"/>
                </a:solidFill>
              </a:rPr>
              <a:t>&gt;</a:t>
            </a:r>
            <a:endParaRPr sz="25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注意：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sz="2600" b="1" dirty="0">
                <a:solidFill>
                  <a:srgbClr val="000000"/>
                </a:solidFill>
                <a:effectLst/>
              </a:rPr>
              <a:t>方式</a:t>
            </a:r>
            <a:r>
              <a:rPr lang="zh-CN" sz="2600" b="1" dirty="0">
                <a:solidFill>
                  <a:srgbClr val="000000"/>
                </a:solidFill>
                <a:effectLst/>
              </a:rPr>
              <a:t>一</a:t>
            </a:r>
            <a:r>
              <a:rPr sz="2600" b="1" dirty="0">
                <a:solidFill>
                  <a:srgbClr val="000000"/>
                </a:solidFill>
                <a:effectLst/>
              </a:rPr>
              <a:t>将关闭整个表单的校验，不管提交什么按钮都</a:t>
            </a:r>
            <a:endParaRPr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600" b="1" dirty="0">
                <a:solidFill>
                  <a:srgbClr val="000000"/>
                </a:solidFill>
                <a:effectLst/>
              </a:rPr>
              <a:t>    将不进行校验。方式</a:t>
            </a:r>
            <a:r>
              <a:rPr lang="zh-CN" sz="2600" b="1" dirty="0">
                <a:solidFill>
                  <a:srgbClr val="000000"/>
                </a:solidFill>
                <a:effectLst/>
              </a:rPr>
              <a:t>二</a:t>
            </a:r>
            <a:r>
              <a:rPr sz="2600" b="1" dirty="0">
                <a:solidFill>
                  <a:srgbClr val="000000"/>
                </a:solidFill>
                <a:effectLst/>
              </a:rPr>
              <a:t>则由指定的提交按钮来关闭表</a:t>
            </a:r>
            <a:endParaRPr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600" b="1" dirty="0">
                <a:solidFill>
                  <a:srgbClr val="000000"/>
                </a:solidFill>
                <a:effectLst/>
              </a:rPr>
              <a:t>    单的输入校验，只有当用户通过指定了 </a:t>
            </a:r>
            <a:endParaRPr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600" b="1" dirty="0">
                <a:solidFill>
                  <a:srgbClr val="000000"/>
                </a:solidFill>
                <a:effectLst/>
              </a:rPr>
              <a:t>    formnovalidate属性的按钮提交表单时才会关闭表</a:t>
            </a:r>
            <a:endParaRPr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600" b="1" dirty="0">
                <a:solidFill>
                  <a:srgbClr val="000000"/>
                </a:solidFill>
                <a:effectLst/>
              </a:rPr>
              <a:t>    单的输入校验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-635" y="914400"/>
          <a:ext cx="9181465" cy="580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210675" imgH="3857625" progId="Paint.Picture">
                  <p:embed/>
                </p:oleObj>
              </mc:Choice>
              <mc:Fallback>
                <p:oleObj name="" r:id="rId1" imgW="9210675" imgH="3857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35" y="914400"/>
                        <a:ext cx="9181465" cy="580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0" y="0"/>
            <a:ext cx="8698230" cy="836930"/>
          </a:xfrm>
        </p:spPr>
        <p:txBody>
          <a:bodyPr anchor="b"/>
          <a:p>
            <a:pPr algn="l"/>
            <a:r>
              <a:rPr lang="zh-CN" altLang="en-US" sz="3000" b="1" dirty="0">
                <a:solidFill>
                  <a:srgbClr val="003366"/>
                </a:solidFill>
                <a:effectLst/>
              </a:rPr>
              <a:t>提交按钮取消校验示例</a:t>
            </a:r>
            <a:r>
              <a:rPr lang="en-US" altLang="zh-CN" sz="3000" b="1" dirty="0">
                <a:solidFill>
                  <a:srgbClr val="003366"/>
                </a:solidFill>
                <a:effectLst/>
              </a:rPr>
              <a:t>:</a:t>
            </a:r>
            <a:endParaRPr lang="en-US" altLang="zh-CN" sz="3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88530" y="4966970"/>
            <a:ext cx="1797685" cy="3854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036685" cy="5516245"/>
          </a:xfrm>
        </p:spPr>
        <p:txBody>
          <a:bodyPr anchor="t"/>
          <a:p>
            <a:pPr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</a:t>
            </a:r>
            <a:r>
              <a:rPr lang="zh-CN" altLang="en-US" sz="2600" b="1" dirty="0"/>
              <a:t> </a:t>
            </a:r>
            <a:r>
              <a:rPr lang="zh-CN" altLang="en-US" sz="2600" b="1" dirty="0">
                <a:solidFill>
                  <a:srgbClr val="000000"/>
                </a:solidFill>
              </a:rPr>
              <a:t>form</a:t>
            </a:r>
            <a:r>
              <a:rPr lang="en-US" altLang="zh-CN" sz="2600" b="1" dirty="0">
                <a:solidFill>
                  <a:srgbClr val="000000"/>
                </a:solidFill>
              </a:rPr>
              <a:t>action</a:t>
            </a:r>
            <a:r>
              <a:rPr lang="zh-CN" altLang="en-US" sz="2600" b="1" dirty="0">
                <a:solidFill>
                  <a:srgbClr val="000000"/>
                </a:solidFill>
              </a:rPr>
              <a:t>属性可以实现在一个表单中包含多个提交 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</a:rPr>
              <a:t>  按钮，每个提交按钮都可以通过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form</a:t>
            </a:r>
            <a:r>
              <a:rPr lang="en-US" altLang="zh-CN" sz="2600" b="1" dirty="0">
                <a:solidFill>
                  <a:srgbClr val="000000"/>
                </a:solidFill>
                <a:sym typeface="+mn-ea"/>
              </a:rPr>
              <a:t>action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属性将请</a:t>
            </a:r>
            <a:endParaRPr lang="zh-CN" altLang="en-US" sz="2600" b="1" dirty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  求提交给不同的服务端程序处理</a:t>
            </a:r>
            <a:r>
              <a:rPr lang="zh-CN" altLang="en-US" sz="2600" b="1" dirty="0">
                <a:solidFill>
                  <a:srgbClr val="000000"/>
                </a:solidFill>
              </a:rPr>
              <a:t>。</a:t>
            </a:r>
            <a:endParaRPr lang="zh-CN" altLang="en-US" sz="2600" b="1" dirty="0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600" b="1">
                <a:solidFill>
                  <a:srgbClr val="000000"/>
                </a:solidFill>
              </a:rPr>
              <a:t>&lt;input type="submit" </a:t>
            </a:r>
            <a:r>
              <a:rPr sz="2600" b="1">
                <a:solidFill>
                  <a:srgbClr val="FF0000"/>
                </a:solidFill>
              </a:rPr>
              <a:t>formaction</a:t>
            </a:r>
            <a:r>
              <a:rPr sz="2600" b="1">
                <a:solidFill>
                  <a:srgbClr val="000000"/>
                </a:solidFill>
              </a:rPr>
              <a:t>="</a:t>
            </a:r>
            <a:r>
              <a:rPr lang="zh-CN" sz="2600" b="1">
                <a:solidFill>
                  <a:srgbClr val="000000"/>
                </a:solidFill>
              </a:rPr>
              <a:t>服务</a:t>
            </a:r>
            <a:endParaRPr lang="zh-CN" sz="26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sz="2600" b="1">
                <a:solidFill>
                  <a:srgbClr val="000000"/>
                </a:solidFill>
              </a:rPr>
              <a:t>   端</a:t>
            </a:r>
            <a:r>
              <a:rPr sz="2600" b="1">
                <a:solidFill>
                  <a:srgbClr val="000000"/>
                </a:solidFill>
              </a:rPr>
              <a:t>处理</a:t>
            </a:r>
            <a:r>
              <a:rPr lang="zh-CN" sz="2600" b="1">
                <a:solidFill>
                  <a:srgbClr val="000000"/>
                </a:solidFill>
              </a:rPr>
              <a:t>程序</a:t>
            </a:r>
            <a:r>
              <a:rPr sz="2600" b="1">
                <a:solidFill>
                  <a:srgbClr val="000000"/>
                </a:solidFill>
              </a:rPr>
              <a:t>"/&gt;</a:t>
            </a:r>
            <a:endParaRPr sz="26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所有提交按钮都可以使用formaction属性。属于提交按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钮的元素包括：&lt;input type="submit"&gt;、&lt;input 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type="image"&gt;和&lt;button type="submit"&gt;。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3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2. formaction属性</a:t>
            </a:r>
            <a:endParaRPr lang="en-US" altLang="zh-CN" sz="33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86360" y="836930"/>
          <a:ext cx="8871585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877175" imgH="3638550" progId="Paint.Picture">
                  <p:embed/>
                </p:oleObj>
              </mc:Choice>
              <mc:Fallback>
                <p:oleObj name="" r:id="rId1" imgW="7877175" imgH="36385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" y="836930"/>
                        <a:ext cx="8871585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0" y="90805"/>
            <a:ext cx="8528685" cy="67310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000" b="1" dirty="0">
                <a:solidFill>
                  <a:schemeClr val="tx1"/>
                </a:solidFill>
                <a:effectLst/>
              </a:rPr>
              <a:t>formaction</a:t>
            </a:r>
            <a:r>
              <a:rPr lang="zh-CN" altLang="zh-CN" sz="3000" b="1" dirty="0">
                <a:solidFill>
                  <a:schemeClr val="tx1"/>
                </a:solidFill>
                <a:effectLst/>
              </a:rPr>
              <a:t>属性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dirty="0"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400" y="4448175"/>
            <a:ext cx="3471545" cy="10693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03668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autofocus属性可以使textarea和input表单元素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自动获得焦点。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&lt;input type="text" autofocus/&gt;</a:t>
            </a:r>
            <a:endParaRPr sz="27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&lt;textarea rows=</a:t>
            </a:r>
            <a:r>
              <a:rPr sz="2700" b="1">
                <a:solidFill>
                  <a:srgbClr val="000000"/>
                </a:solidFill>
                <a:sym typeface="+mn-ea"/>
              </a:rPr>
              <a:t>"..."</a:t>
            </a:r>
            <a:r>
              <a:rPr sz="2700" b="1">
                <a:solidFill>
                  <a:srgbClr val="000000"/>
                </a:solidFill>
              </a:rPr>
              <a:t> cols=</a:t>
            </a:r>
            <a:r>
              <a:rPr sz="2700" b="1">
                <a:solidFill>
                  <a:srgbClr val="000000"/>
                </a:solidFill>
                <a:sym typeface="+mn-ea"/>
              </a:rPr>
              <a:t>"..." </a:t>
            </a:r>
            <a:endParaRPr sz="2700" b="1">
              <a:solidFill>
                <a:srgbClr val="000000"/>
              </a:solidFill>
              <a:sym typeface="+mn-ea"/>
            </a:endParaRPr>
          </a:p>
          <a:p>
            <a:pPr marL="0" lvl="1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None/>
            </a:pPr>
            <a:r>
              <a:rPr sz="2700" b="1">
                <a:solidFill>
                  <a:srgbClr val="000000"/>
                </a:solidFill>
                <a:sym typeface="+mn-ea"/>
              </a:rPr>
              <a:t>  </a:t>
            </a:r>
            <a:r>
              <a:rPr sz="2700" b="1">
                <a:solidFill>
                  <a:srgbClr val="FF0000"/>
                </a:solidFill>
              </a:rPr>
              <a:t>autofocus</a:t>
            </a:r>
            <a:r>
              <a:rPr sz="2700" b="1">
                <a:solidFill>
                  <a:srgbClr val="000000"/>
                </a:solidFill>
              </a:rPr>
              <a:t>&gt;...&lt;/text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area&gt;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一个页面中最多只能有一个表单元素设置</a:t>
            </a:r>
            <a:r>
              <a:rPr lang="zh-CN" altLang="en-US" sz="2600" b="1" dirty="0">
                <a:solidFill>
                  <a:srgbClr val="000000"/>
                </a:solidFill>
                <a:effectLst/>
                <a:sym typeface="+mn-ea"/>
              </a:rPr>
              <a:t>autofocus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属性，否则该功能将失效，建议对第一个input元素设置autofocus属性。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73025"/>
            <a:ext cx="884491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3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3. autofocus属性</a:t>
            </a:r>
            <a:endParaRPr lang="en-US" altLang="zh-CN" sz="33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77470" y="987425"/>
          <a:ext cx="8782050" cy="557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648575" imgH="3390900" progId="Paint.Picture">
                  <p:embed/>
                </p:oleObj>
              </mc:Choice>
              <mc:Fallback>
                <p:oleObj name="" r:id="rId1" imgW="7648575" imgH="33909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470" y="987425"/>
                        <a:ext cx="8782050" cy="557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78105" y="0"/>
            <a:ext cx="8620125" cy="836930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autofocus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属性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4955" y="3978910"/>
            <a:ext cx="1398905" cy="36957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036685" cy="5516245"/>
          </a:xfrm>
        </p:spPr>
        <p:txBody>
          <a:bodyPr anchor="t"/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作用</a:t>
            </a:r>
            <a:endParaRPr lang="zh-CN" altLang="en-US" sz="2900" b="1" dirty="0"/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pattern属性是input元素的验证属性，该属性的值是 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一个正则表达式，通过这个表达式可以验证输入内容的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有效性。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/>
              <a:t>基本语法</a:t>
            </a:r>
            <a:endParaRPr lang="zh-CN" altLang="en-US" sz="29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&lt;input type="text" </a:t>
            </a:r>
            <a:r>
              <a:rPr sz="2700" b="1">
                <a:solidFill>
                  <a:srgbClr val="FF0000"/>
                </a:solidFill>
              </a:rPr>
              <a:t>pattern</a:t>
            </a:r>
            <a:r>
              <a:rPr sz="2700" b="1">
                <a:solidFill>
                  <a:srgbClr val="000000"/>
                </a:solidFill>
              </a:rPr>
              <a:t>="正则表达式"  </a:t>
            </a:r>
            <a:endParaRPr sz="2700" b="1">
              <a:solidFill>
                <a:srgbClr val="000000"/>
              </a:solidFill>
            </a:endParaRPr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  title="错误提示信息"/&gt;</a:t>
            </a:r>
            <a:endParaRPr sz="2700" b="1">
              <a:solidFill>
                <a:srgbClr val="000000"/>
              </a:solidFill>
            </a:endParaRPr>
          </a:p>
          <a:p>
            <a:pPr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</a:rPr>
              <a:t>语法解释</a:t>
            </a:r>
            <a:endParaRPr lang="zh-CN" altLang="en-US" sz="2900" b="1" dirty="0">
              <a:solidFill>
                <a:schemeClr val="tx1"/>
              </a:solidFill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根据具体校验要求，设置对应的正则表达式。title属性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0" algn="l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SzTx/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  不是必需要的，但为了提高用户体验，建议设置这个属性。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3025"/>
            <a:ext cx="8844915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</a:rPr>
              <a:t>4. pattern属性</a:t>
            </a:r>
            <a:endParaRPr lang="en-US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3cb894d-093b-4c13-abfc-bdbb57574f3f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4733</Words>
  <Application>WPS 演示</Application>
  <PresentationFormat>在屏幕上显示</PresentationFormat>
  <Paragraphs>382</Paragraphs>
  <Slides>41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41</vt:i4>
      </vt:variant>
    </vt:vector>
  </HeadingPairs>
  <TitlesOfParts>
    <vt:vector size="69" baseType="lpstr">
      <vt:lpstr>Arial</vt:lpstr>
      <vt:lpstr>宋体</vt:lpstr>
      <vt:lpstr>Wingdings</vt:lpstr>
      <vt:lpstr>Verdana</vt:lpstr>
      <vt:lpstr>Times New Roman</vt:lpstr>
      <vt:lpstr>Wingdings</vt:lpstr>
      <vt:lpstr>微软雅黑</vt:lpstr>
      <vt:lpstr>Arial Unicode MS</vt:lpstr>
      <vt:lpstr>方正书宋简体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第8讲 表单新增属性及新增input元素类型</vt:lpstr>
      <vt:lpstr>8.1 表单新增属性</vt:lpstr>
      <vt:lpstr>PowerPoint 演示文稿</vt:lpstr>
      <vt:lpstr>form属性示例</vt:lpstr>
      <vt:lpstr>PowerPoint 演示文稿</vt:lpstr>
      <vt:lpstr>formaction属性示例:</vt:lpstr>
      <vt:lpstr>PowerPoint 演示文稿</vt:lpstr>
      <vt:lpstr>autofocus属性示例</vt:lpstr>
      <vt:lpstr>PowerPoint 演示文稿</vt:lpstr>
      <vt:lpstr>pattern属性示例</vt:lpstr>
      <vt:lpstr>PowerPoint 演示文稿</vt:lpstr>
      <vt:lpstr>pattern属性示例</vt:lpstr>
      <vt:lpstr>PowerPoint 演示文稿</vt:lpstr>
      <vt:lpstr>required属性示例</vt:lpstr>
      <vt:lpstr>9.3 表单新增input元素类型</vt:lpstr>
      <vt:lpstr>PowerPoint 演示文稿</vt:lpstr>
      <vt:lpstr>PowerPoint 演示文稿</vt:lpstr>
      <vt:lpstr>email类型示例</vt:lpstr>
      <vt:lpstr>PowerPoint 演示文稿</vt:lpstr>
      <vt:lpstr>url类型示例</vt:lpstr>
      <vt:lpstr>PowerPoint 演示文稿</vt:lpstr>
      <vt:lpstr>number类型示例</vt:lpstr>
      <vt:lpstr>PowerPoint 演示文稿</vt:lpstr>
      <vt:lpstr>range类型示例</vt:lpstr>
      <vt:lpstr>PowerPoint 演示文稿</vt:lpstr>
      <vt:lpstr>search类型示例</vt:lpstr>
      <vt:lpstr>PowerPoint 演示文稿</vt:lpstr>
      <vt:lpstr>color类型示例</vt:lpstr>
      <vt:lpstr>PowerPoint 演示文稿</vt:lpstr>
      <vt:lpstr>date类型示例</vt:lpstr>
      <vt:lpstr>PowerPoint 演示文稿</vt:lpstr>
      <vt:lpstr>time类型示例</vt:lpstr>
      <vt:lpstr>PowerPoint 演示文稿</vt:lpstr>
      <vt:lpstr>datetime-local类型示例</vt:lpstr>
      <vt:lpstr>PowerPoint 演示文稿</vt:lpstr>
      <vt:lpstr>week类型示例</vt:lpstr>
      <vt:lpstr>PowerPoint 演示文稿</vt:lpstr>
      <vt:lpstr>month类型示例</vt:lpstr>
      <vt:lpstr>8.3 提交按钮新增取消校验属性</vt:lpstr>
      <vt:lpstr>PowerPoint 演示文稿</vt:lpstr>
      <vt:lpstr>提交按钮取消校验示例: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945</cp:revision>
  <dcterms:created xsi:type="dcterms:W3CDTF">2004-09-29T10:46:00Z</dcterms:created>
  <dcterms:modified xsi:type="dcterms:W3CDTF">2020-08-22T03:57:51Z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