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4"/>
  </p:handoutMasterIdLst>
  <p:sldIdLst>
    <p:sldId id="1135" r:id="rId3"/>
    <p:sldId id="1136" r:id="rId4"/>
    <p:sldId id="1137" r:id="rId6"/>
    <p:sldId id="1138" r:id="rId7"/>
    <p:sldId id="1139" r:id="rId8"/>
    <p:sldId id="1140" r:id="rId9"/>
    <p:sldId id="1141" r:id="rId10"/>
    <p:sldId id="1142" r:id="rId11"/>
    <p:sldId id="1143" r:id="rId12"/>
    <p:sldId id="1144" r:id="rId13"/>
    <p:sldId id="1145" r:id="rId14"/>
    <p:sldId id="1146" r:id="rId15"/>
    <p:sldId id="1147" r:id="rId16"/>
    <p:sldId id="1148" r:id="rId17"/>
    <p:sldId id="1149" r:id="rId18"/>
    <p:sldId id="1150" r:id="rId19"/>
    <p:sldId id="1151" r:id="rId20"/>
    <p:sldId id="1152" r:id="rId21"/>
    <p:sldId id="1153" r:id="rId22"/>
    <p:sldId id="1154" r:id="rId23"/>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4958"/>
    <a:srgbClr val="B8275B"/>
    <a:srgbClr val="269999"/>
    <a:srgbClr val="595959"/>
    <a:srgbClr val="276A83"/>
    <a:srgbClr val="AE0B0B"/>
    <a:srgbClr val="C3C000"/>
    <a:srgbClr val="F66FD8"/>
    <a:srgbClr val="C56883"/>
    <a:srgbClr val="FD3A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85230" autoAdjust="0"/>
  </p:normalViewPr>
  <p:slideViewPr>
    <p:cSldViewPr snapToGrid="0">
      <p:cViewPr varScale="1">
        <p:scale>
          <a:sx n="68" d="100"/>
          <a:sy n="68" d="100"/>
        </p:scale>
        <p:origin x="616" y="64"/>
      </p:cViewPr>
      <p:guideLst>
        <p:guide orient="horz" pos="2070"/>
        <p:guide pos="3831"/>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7" d="100"/>
          <a:sy n="57" d="100"/>
        </p:scale>
        <p:origin x="2034"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1.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p:sp>
      <p:sp>
        <p:nvSpPr>
          <p:cNvPr id="604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A8B4CE76-22BE-4DAB-9587-5FC69C489241}"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p:txBody>
          <a:bodyPr/>
          <a:lstStyle/>
          <a:p>
            <a:pPr>
              <a:defRPr/>
            </a:pPr>
            <a:fld id="{87DFD7B5-DC05-4449-859A-AE49A7B22C40}" type="slidenum">
              <a:rPr lang="zh-CN" altLang="en-US" smtClean="0"/>
            </a:fld>
            <a:endParaRPr lang="en-US" altLang="zh-CN" smtClean="0"/>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教学指导：</a:t>
            </a:r>
            <a:endParaRPr lang="en-US" altLang="zh-CN" dirty="0" smtClean="0"/>
          </a:p>
          <a:p>
            <a:pPr eaLnBrk="1" hangingPunct="1"/>
            <a:r>
              <a:rPr lang="zh-CN" altLang="en-US" dirty="0" smtClean="0"/>
              <a:t>演示“</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设值注入</a:t>
            </a:r>
            <a:r>
              <a:rPr lang="zh-CN" altLang="en-US" dirty="0" smtClean="0"/>
              <a:t>”</a:t>
            </a:r>
            <a:endParaRPr lang="zh-CN" alt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p:sp>
      <p:sp>
        <p:nvSpPr>
          <p:cNvPr id="706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200" kern="1200" dirty="0" smtClean="0">
                <a:solidFill>
                  <a:schemeClr val="tx1"/>
                </a:solidFill>
                <a:effectLst/>
                <a:latin typeface="Times New Roman" panose="02020603050405020304" pitchFamily="2" charset="0"/>
                <a:ea typeface="宋体" panose="02010600030101010101" pitchFamily="2" charset="-122"/>
                <a:cs typeface="+mn-cs"/>
              </a:rPr>
              <a:t>学员操作</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1</a:t>
            </a:r>
            <a:r>
              <a:rPr lang="zh-CN" altLang="en-US" sz="1200" kern="1200" dirty="0" smtClean="0">
                <a:solidFill>
                  <a:schemeClr val="tx1"/>
                </a:solidFill>
                <a:effectLst/>
                <a:latin typeface="Times New Roman" panose="02020603050405020304" pitchFamily="2" charset="0"/>
                <a:ea typeface="宋体" panose="02010600030101010101" pitchFamily="2" charset="-122"/>
                <a:cs typeface="+mn-cs"/>
              </a:rPr>
              <a:t>：</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在控制台输出：张嘎说：“三天不打小鬼子，手都痒痒！”</a:t>
            </a:r>
            <a:endParaRPr lang="en-US" altLang="zh-CN" dirty="0" smtClean="0"/>
          </a:p>
        </p:txBody>
      </p:sp>
      <p:sp>
        <p:nvSpPr>
          <p:cNvPr id="4" name="灯片编号占位符 3"/>
          <p:cNvSpPr>
            <a:spLocks noGrp="1"/>
          </p:cNvSpPr>
          <p:nvPr>
            <p:ph type="sldNum" sz="quarter" idx="5"/>
          </p:nvPr>
        </p:nvSpPr>
        <p:spPr/>
        <p:txBody>
          <a:bodyPr/>
          <a:lstStyle/>
          <a:p>
            <a:pPr>
              <a:defRPr/>
            </a:pPr>
            <a:fld id="{61302772-0FE0-43A7-B33F-FF577053289D}"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p:sp>
      <p:sp>
        <p:nvSpPr>
          <p:cNvPr id="696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D46BBEF2-B2C9-4A62-AD6D-68A2E43B0CC6}"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zh-CN" altLang="en-US" dirty="0" smtClean="0"/>
              <a:t>经验部分，结合上一示例讲解，必要时进行代码演示</a:t>
            </a:r>
            <a:endParaRPr lang="zh-CN" altLang="en-US" dirty="0"/>
          </a:p>
        </p:txBody>
      </p:sp>
      <p:sp>
        <p:nvSpPr>
          <p:cNvPr id="4" name="灯片编号占位符 3"/>
          <p:cNvSpPr>
            <a:spLocks noGrp="1"/>
          </p:cNvSpPr>
          <p:nvPr>
            <p:ph type="sldNum" sz="quarter" idx="10"/>
          </p:nvPr>
        </p:nvSpPr>
        <p:spPr/>
        <p:txBody>
          <a:bodyPr/>
          <a:lstStyle/>
          <a:p>
            <a:pPr>
              <a:defRPr/>
            </a:pPr>
            <a:fld id="{C81D0CCD-F1CB-4674-8425-31C844BC950D}"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en-US" altLang="zh-CN" dirty="0" smtClean="0"/>
              <a:t>1 </a:t>
            </a:r>
            <a:r>
              <a:rPr lang="zh-CN" altLang="en-US" dirty="0" smtClean="0"/>
              <a:t>介绍需求</a:t>
            </a:r>
            <a:endParaRPr lang="en-US" altLang="zh-CN" dirty="0" smtClean="0"/>
          </a:p>
          <a:p>
            <a:r>
              <a:rPr lang="en-US" altLang="zh-CN" dirty="0" smtClean="0"/>
              <a:t>2 </a:t>
            </a:r>
            <a:r>
              <a:rPr lang="zh-CN" altLang="en-US" dirty="0" smtClean="0"/>
              <a:t>分析步骤</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smtClean="0"/>
              <a:t>3 </a:t>
            </a:r>
            <a:r>
              <a:rPr lang="zh-CN" altLang="en-US" dirty="0" smtClean="0"/>
              <a:t>采用边写代码边讲解的方式</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baseline="0" dirty="0" smtClean="0"/>
              <a:t>   </a:t>
            </a:r>
            <a:r>
              <a:rPr lang="en-US" altLang="zh-CN" baseline="0" dirty="0" smtClean="0"/>
              <a:t>1》</a:t>
            </a:r>
            <a:r>
              <a:rPr lang="zh-CN" altLang="en-US" dirty="0" smtClean="0"/>
              <a:t>定义组件接口</a:t>
            </a:r>
            <a:endParaRPr lang="zh-CN" altLang="en-US" dirty="0" smtClean="0"/>
          </a:p>
          <a:p>
            <a:pPr lvl="1">
              <a:defRPr/>
            </a:pPr>
            <a:r>
              <a:rPr lang="zh-CN" altLang="en-US" dirty="0" smtClean="0"/>
              <a:t>墨盒接口：</a:t>
            </a:r>
            <a:r>
              <a:rPr lang="en-US" altLang="zh-CN" dirty="0" smtClean="0"/>
              <a:t>Ink</a:t>
            </a:r>
            <a:endParaRPr lang="en-US" altLang="zh-CN" dirty="0" smtClean="0"/>
          </a:p>
          <a:p>
            <a:pPr lvl="1">
              <a:defRPr/>
            </a:pPr>
            <a:r>
              <a:rPr lang="zh-CN" altLang="en-US" dirty="0" smtClean="0"/>
              <a:t>纸张接口：</a:t>
            </a:r>
            <a:r>
              <a:rPr lang="en-US" altLang="zh-CN" dirty="0" smtClean="0"/>
              <a:t>Page</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   </a:t>
            </a:r>
            <a:r>
              <a:rPr lang="en-US" altLang="zh-CN" dirty="0" smtClean="0"/>
              <a:t>2》</a:t>
            </a:r>
            <a:r>
              <a:rPr lang="zh-CN" altLang="en-US" dirty="0" smtClean="0"/>
              <a:t>使用接口开发打印机（注意：需要对学员强调面向接口编程的优势）</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smtClean="0"/>
              <a:t>   3》</a:t>
            </a:r>
            <a:r>
              <a:rPr lang="zh-CN" altLang="en-US" dirty="0" smtClean="0"/>
              <a:t>组装打印机，</a:t>
            </a:r>
            <a:r>
              <a:rPr lang="zh-CN" altLang="en-US" b="0" kern="0" dirty="0" smtClean="0">
                <a:solidFill>
                  <a:schemeClr val="bg1"/>
                </a:solidFill>
                <a:latin typeface="Arial" panose="020B0604020202020204"/>
                <a:ea typeface="黑体" panose="02010609060101010101" pitchFamily="2" charset="-122"/>
              </a:rPr>
              <a:t>注入所依赖的对象（</a:t>
            </a:r>
            <a:r>
              <a:rPr lang="zh-CN" altLang="en-US" dirty="0" smtClean="0"/>
              <a:t>相当于把创建和组装的需求通过配置文件告诉</a:t>
            </a:r>
            <a:r>
              <a:rPr lang="en-US" altLang="zh-CN" dirty="0" smtClean="0"/>
              <a:t>Spring</a:t>
            </a:r>
            <a:r>
              <a:rPr lang="zh-CN" altLang="en-US" dirty="0" smtClean="0"/>
              <a:t>，由</a:t>
            </a:r>
            <a:r>
              <a:rPr lang="en-US" altLang="zh-CN" dirty="0" smtClean="0"/>
              <a:t>Spring</a:t>
            </a:r>
            <a:r>
              <a:rPr lang="zh-CN" altLang="en-US" dirty="0" smtClean="0"/>
              <a:t>负责实施，而不是通过硬编码实现</a:t>
            </a:r>
            <a:r>
              <a:rPr lang="zh-CN" altLang="en-US" b="0" kern="0" dirty="0" smtClean="0">
                <a:solidFill>
                  <a:schemeClr val="bg1"/>
                </a:solidFill>
                <a:latin typeface="Arial" panose="020B0604020202020204"/>
                <a:ea typeface="黑体" panose="02010609060101010101" pitchFamily="2" charset="-122"/>
              </a:rPr>
              <a:t>）</a:t>
            </a:r>
            <a:endParaRPr lang="en-US" altLang="zh-CN" b="0" dirty="0" smtClean="0"/>
          </a:p>
          <a:p>
            <a:pPr lvl="1">
              <a:defRPr/>
            </a:pPr>
            <a:r>
              <a:rPr lang="en-US" altLang="zh-CN" dirty="0" smtClean="0"/>
              <a:t>	</a:t>
            </a:r>
            <a:r>
              <a:rPr lang="zh-CN" altLang="en-US" dirty="0" smtClean="0"/>
              <a:t>为</a:t>
            </a:r>
            <a:r>
              <a:rPr lang="en-US" altLang="zh-CN" dirty="0" smtClean="0"/>
              <a:t>Printer</a:t>
            </a:r>
            <a:r>
              <a:rPr lang="zh-CN" altLang="en-US" dirty="0" smtClean="0"/>
              <a:t>类的</a:t>
            </a:r>
            <a:r>
              <a:rPr lang="en-US" altLang="zh-CN" dirty="0" smtClean="0"/>
              <a:t>ink</a:t>
            </a:r>
            <a:r>
              <a:rPr lang="zh-CN" altLang="en-US" dirty="0" smtClean="0"/>
              <a:t>和</a:t>
            </a:r>
            <a:r>
              <a:rPr lang="en-US" altLang="zh-CN" dirty="0" smtClean="0"/>
              <a:t>paper</a:t>
            </a:r>
            <a:r>
              <a:rPr lang="zh-CN" altLang="en-US" dirty="0" smtClean="0"/>
              <a:t>属性增加</a:t>
            </a:r>
            <a:r>
              <a:rPr lang="en-US" altLang="zh-CN" dirty="0" smtClean="0"/>
              <a:t>setter</a:t>
            </a:r>
            <a:r>
              <a:rPr lang="zh-CN" altLang="en-US" dirty="0" smtClean="0"/>
              <a:t>方法</a:t>
            </a:r>
            <a:endParaRPr lang="zh-CN" altLang="en-US" dirty="0" smtClean="0"/>
          </a:p>
          <a:p>
            <a:pPr lvl="1">
              <a:defRPr/>
            </a:pPr>
            <a:r>
              <a:rPr lang="zh-CN" altLang="en-US" dirty="0" smtClean="0"/>
              <a:t>      编辑</a:t>
            </a:r>
            <a:r>
              <a:rPr lang="en-US" altLang="zh-CN" dirty="0" smtClean="0"/>
              <a:t>applicationContext.xml</a:t>
            </a:r>
            <a:r>
              <a:rPr lang="zh-CN" altLang="en-US" dirty="0" smtClean="0"/>
              <a:t>文件，使用</a:t>
            </a:r>
            <a:r>
              <a:rPr lang="en-US" altLang="zh-CN" dirty="0" smtClean="0"/>
              <a:t>Spring</a:t>
            </a:r>
            <a:r>
              <a:rPr lang="zh-CN" altLang="en-US" dirty="0" smtClean="0"/>
              <a:t>创建</a:t>
            </a:r>
            <a:r>
              <a:rPr lang="en-US" altLang="zh-CN" dirty="0" smtClean="0"/>
              <a:t>Ink</a:t>
            </a:r>
            <a:r>
              <a:rPr lang="zh-CN" altLang="en-US" dirty="0" smtClean="0"/>
              <a:t>、</a:t>
            </a:r>
            <a:r>
              <a:rPr lang="en-US" altLang="zh-CN" dirty="0" smtClean="0"/>
              <a:t>Paper</a:t>
            </a:r>
            <a:r>
              <a:rPr lang="zh-CN" altLang="en-US" dirty="0" smtClean="0"/>
              <a:t>和</a:t>
            </a:r>
            <a:r>
              <a:rPr lang="en-US" altLang="zh-CN" dirty="0" smtClean="0"/>
              <a:t>Printer</a:t>
            </a:r>
            <a:r>
              <a:rPr lang="zh-CN" altLang="en-US" dirty="0" smtClean="0"/>
              <a:t>的实例并进行组装</a:t>
            </a:r>
            <a:endParaRPr lang="zh-CN" altLang="en-US" dirty="0" smtClean="0"/>
          </a:p>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smtClean="0"/>
              <a:t>    4》</a:t>
            </a:r>
            <a:r>
              <a:rPr lang="zh-CN" altLang="en-US" dirty="0" smtClean="0"/>
              <a:t>运行打印机</a:t>
            </a:r>
            <a:endParaRPr lang="en-US" altLang="zh-CN" dirty="0" smtClean="0"/>
          </a:p>
          <a:p>
            <a:pPr marL="0" lvl="1">
              <a:defRPr/>
            </a:pPr>
            <a:r>
              <a:rPr lang="zh-CN" altLang="en-US" sz="1200" b="1" kern="1200" dirty="0" smtClean="0">
                <a:solidFill>
                  <a:schemeClr val="bg1"/>
                </a:solidFill>
                <a:latin typeface="+mn-ea"/>
                <a:ea typeface="宋体" panose="02010600030101010101" pitchFamily="2" charset="-122"/>
                <a:cs typeface="+mn-cs"/>
              </a:rPr>
              <a:t>通过</a:t>
            </a:r>
            <a:r>
              <a:rPr lang="en-US" altLang="zh-CN" sz="1200" b="1" kern="1200" dirty="0" smtClean="0">
                <a:solidFill>
                  <a:schemeClr val="bg1"/>
                </a:solidFill>
                <a:latin typeface="+mn-ea"/>
                <a:ea typeface="宋体" panose="02010600030101010101" pitchFamily="2" charset="-122"/>
                <a:cs typeface="+mn-cs"/>
              </a:rPr>
              <a:t>Spring</a:t>
            </a:r>
            <a:r>
              <a:rPr lang="zh-CN" altLang="en-US" sz="1200" b="1" kern="1200" dirty="0" smtClean="0">
                <a:solidFill>
                  <a:schemeClr val="bg1"/>
                </a:solidFill>
                <a:latin typeface="+mn-ea"/>
                <a:ea typeface="宋体" panose="02010600030101010101" pitchFamily="2" charset="-122"/>
                <a:cs typeface="+mn-cs"/>
              </a:rPr>
              <a:t>，可以象更换打印机的墨盒和打印纸一样地更换程序组件。这就是依赖注入带来的魔力！！</a:t>
            </a:r>
            <a:endParaRPr lang="zh-CN" altLang="en-US" sz="1200" b="1" kern="1200" dirty="0" smtClean="0">
              <a:solidFill>
                <a:schemeClr val="bg1"/>
              </a:solidFill>
              <a:latin typeface="+mn-ea"/>
              <a:ea typeface="宋体" panose="02010600030101010101"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defRPr/>
            </a:pPr>
            <a:endParaRPr lang="zh-CN" altLang="en-US" dirty="0" smtClean="0"/>
          </a:p>
          <a:p>
            <a:pPr marL="0" marR="0" indent="0" algn="l" defTabSz="914400" rtl="0" eaLnBrk="0" fontAlgn="base" latinLnBrk="0" hangingPunct="0">
              <a:lnSpc>
                <a:spcPct val="100000"/>
              </a:lnSpc>
              <a:spcBef>
                <a:spcPct val="30000"/>
              </a:spcBef>
              <a:spcAft>
                <a:spcPct val="0"/>
              </a:spcAft>
              <a:buClrTx/>
              <a:buSzTx/>
              <a:buFontTx/>
              <a:buNone/>
              <a:defRPr/>
            </a:pPr>
            <a:endParaRPr lang="zh-CN" altLang="en-US" dirty="0" smtClean="0"/>
          </a:p>
          <a:p>
            <a:pPr>
              <a:defRPr/>
            </a:pPr>
            <a:r>
              <a:rPr lang="en-US" altLang="zh-CN" dirty="0" smtClean="0"/>
              <a:t>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C81D0CCD-F1CB-4674-8425-31C844BC950D}"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p:sp>
      <p:sp>
        <p:nvSpPr>
          <p:cNvPr id="737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endParaRPr lang="en-US" altLang="zh-CN" dirty="0" smtClean="0"/>
          </a:p>
          <a:p>
            <a:r>
              <a:rPr lang="zh-CN" altLang="en-US" dirty="0" smtClean="0"/>
              <a:t>技术顾问可提供实现类的代码，重点是让学员练习</a:t>
            </a:r>
            <a:r>
              <a:rPr lang="en-US" altLang="zh-CN" dirty="0" smtClean="0"/>
              <a:t>Spring </a:t>
            </a:r>
            <a:r>
              <a:rPr lang="en-US" altLang="zh-CN" dirty="0" err="1" smtClean="0"/>
              <a:t>IoC</a:t>
            </a:r>
            <a:r>
              <a:rPr lang="zh-CN" altLang="en-US" dirty="0" smtClean="0"/>
              <a:t>，千万不要把时间浪费在打印机的业务实现上，偏离主题</a:t>
            </a:r>
            <a:endParaRPr lang="zh-CN" altLang="en-US" dirty="0" smtClean="0"/>
          </a:p>
          <a:p>
            <a:endParaRPr lang="zh-CN" altLang="en-US" dirty="0" smtClean="0"/>
          </a:p>
        </p:txBody>
      </p:sp>
      <p:sp>
        <p:nvSpPr>
          <p:cNvPr id="4" name="灯片编号占位符 3"/>
          <p:cNvSpPr>
            <a:spLocks noGrp="1"/>
          </p:cNvSpPr>
          <p:nvPr>
            <p:ph type="sldNum" sz="quarter" idx="5"/>
          </p:nvPr>
        </p:nvSpPr>
        <p:spPr/>
        <p:txBody>
          <a:bodyPr/>
          <a:lstStyle/>
          <a:p>
            <a:pPr>
              <a:defRPr/>
            </a:pPr>
            <a:fld id="{21790665-7483-4EF4-B93B-F82D2F81AFA9}"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0033FD7F-895F-402F-9239-7BCB96A5E970}"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p:sp>
      <p:sp>
        <p:nvSpPr>
          <p:cNvPr id="757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zh-CN" altLang="en-US" smtClean="0"/>
              <a:t>再次强调几个重要概念，加深印象</a:t>
            </a:r>
            <a:endParaRPr lang="zh-CN" altLang="en-US" smtClean="0"/>
          </a:p>
        </p:txBody>
      </p:sp>
      <p:sp>
        <p:nvSpPr>
          <p:cNvPr id="4" name="灯片编号占位符 3"/>
          <p:cNvSpPr>
            <a:spLocks noGrp="1"/>
          </p:cNvSpPr>
          <p:nvPr>
            <p:ph type="sldNum" sz="quarter" idx="5"/>
          </p:nvPr>
        </p:nvSpPr>
        <p:spPr/>
        <p:txBody>
          <a:bodyPr/>
          <a:lstStyle/>
          <a:p>
            <a:pPr>
              <a:defRPr/>
            </a:pPr>
            <a:fld id="{8BB6BCE9-0A15-4378-9A1A-01C59B05E4B3}"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p:sp>
      <p:sp>
        <p:nvSpPr>
          <p:cNvPr id="614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DB765A18-CBC7-41A5-AE7D-4D8807A48FF7}"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p:sp>
      <p:sp>
        <p:nvSpPr>
          <p:cNvPr id="624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F4BFCB2C-DEFE-4C78-B290-98ABD212FEAD}"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normAutofit/>
          </a:bodyPr>
          <a:lstStyle/>
          <a:p>
            <a:pPr>
              <a:defRPr/>
            </a:pPr>
            <a:r>
              <a:rPr lang="zh-CN" altLang="en-US" dirty="0" smtClean="0"/>
              <a:t>教学指导：</a:t>
            </a:r>
            <a:endParaRPr lang="en-US" altLang="zh-CN" dirty="0" smtClean="0"/>
          </a:p>
          <a:p>
            <a:pPr>
              <a:defRPr/>
            </a:pPr>
            <a:r>
              <a:rPr lang="en-US" altLang="zh-CN" dirty="0" smtClean="0"/>
              <a:t>Spring</a:t>
            </a:r>
            <a:r>
              <a:rPr lang="zh-CN" altLang="en-US" dirty="0" smtClean="0"/>
              <a:t>的诞生是为了满足企业级系统的一些需求，那么，企业级系统有那些特点，</a:t>
            </a:r>
            <a:r>
              <a:rPr lang="en-US" altLang="zh-CN" dirty="0" smtClean="0"/>
              <a:t>spring</a:t>
            </a:r>
            <a:r>
              <a:rPr lang="zh-CN" altLang="en-US" dirty="0" smtClean="0"/>
              <a:t>究竟带来了那些好处呢</a:t>
            </a:r>
            <a:endParaRPr lang="en-US" altLang="zh-CN" dirty="0" smtClean="0"/>
          </a:p>
          <a:p>
            <a:pPr marL="228600" indent="-228600">
              <a:buFontTx/>
              <a:buAutoNum type="arabicPeriod"/>
              <a:defRPr/>
            </a:pPr>
            <a:r>
              <a:rPr lang="zh-CN" altLang="en-US" dirty="0" smtClean="0"/>
              <a:t>简单介绍企业级应用的特点</a:t>
            </a:r>
            <a:endParaRPr lang="en-US" altLang="zh-CN" dirty="0" smtClean="0"/>
          </a:p>
          <a:p>
            <a:pPr marL="228600" indent="-228600">
              <a:buFontTx/>
              <a:buAutoNum type="arabicPeriod"/>
              <a:defRPr/>
            </a:pPr>
            <a:r>
              <a:rPr lang="zh-CN" altLang="en-US" dirty="0" smtClean="0"/>
              <a:t>简介</a:t>
            </a:r>
            <a:r>
              <a:rPr lang="en-US" altLang="zh-CN" dirty="0" smtClean="0"/>
              <a:t>EJB</a:t>
            </a:r>
            <a:r>
              <a:rPr lang="zh-CN" altLang="en-US" dirty="0" smtClean="0"/>
              <a:t>的不足，引入</a:t>
            </a:r>
            <a:r>
              <a:rPr lang="en-US" altLang="zh-CN" dirty="0" smtClean="0"/>
              <a:t>Spring</a:t>
            </a:r>
            <a:endParaRPr lang="en-US" altLang="zh-CN" dirty="0" smtClean="0"/>
          </a:p>
          <a:p>
            <a:pPr marL="228600" indent="-228600">
              <a:buFontTx/>
              <a:buAutoNum type="arabicPeriod"/>
              <a:defRPr/>
            </a:pPr>
            <a:r>
              <a:rPr lang="en-US" altLang="zh-CN" dirty="0" smtClean="0"/>
              <a:t>1 </a:t>
            </a:r>
            <a:r>
              <a:rPr lang="zh-CN" altLang="en-US" dirty="0" smtClean="0"/>
              <a:t>学习比较难，开发难度大</a:t>
            </a:r>
            <a:br>
              <a:rPr lang="zh-CN" altLang="en-US" dirty="0" smtClean="0"/>
            </a:br>
            <a:r>
              <a:rPr lang="en-US" altLang="zh-CN" dirty="0" smtClean="0"/>
              <a:t>2 </a:t>
            </a:r>
            <a:r>
              <a:rPr lang="zh-CN" altLang="en-US" dirty="0" smtClean="0"/>
              <a:t>依赖应用服务器</a:t>
            </a:r>
            <a:br>
              <a:rPr lang="zh-CN" altLang="en-US" dirty="0" smtClean="0"/>
            </a:br>
            <a:r>
              <a:rPr lang="en-US" altLang="zh-CN" dirty="0" smtClean="0"/>
              <a:t>3 </a:t>
            </a:r>
            <a:r>
              <a:rPr lang="zh-CN" altLang="en-US" dirty="0" smtClean="0"/>
              <a:t>运用大量的设计模式</a:t>
            </a:r>
            <a:endParaRPr lang="en-US" altLang="zh-CN" dirty="0" smtClean="0"/>
          </a:p>
          <a:p>
            <a:pPr marL="0" indent="0">
              <a:buFontTx/>
              <a:buNone/>
              <a:defRPr/>
            </a:pPr>
            <a:r>
              <a:rPr lang="zh-CN" altLang="en-US" dirty="0" smtClean="0"/>
              <a:t>引入</a:t>
            </a:r>
            <a:r>
              <a:rPr lang="en-US" altLang="zh-CN" dirty="0" smtClean="0"/>
              <a:t>spring</a:t>
            </a:r>
            <a:r>
              <a:rPr lang="zh-CN" altLang="en-US" dirty="0" smtClean="0"/>
              <a:t>之后，</a:t>
            </a:r>
            <a:r>
              <a:rPr lang="en-US" altLang="zh-CN" dirty="0" smtClean="0"/>
              <a:t>spring</a:t>
            </a:r>
            <a:r>
              <a:rPr lang="zh-CN" altLang="en-US" dirty="0" smtClean="0"/>
              <a:t>的依赖注入可以统一管理和生成</a:t>
            </a:r>
            <a:r>
              <a:rPr lang="en-US" altLang="zh-CN" dirty="0" err="1" smtClean="0"/>
              <a:t>javabean</a:t>
            </a:r>
            <a:r>
              <a:rPr lang="zh-CN" altLang="en-US" dirty="0" smtClean="0"/>
              <a:t>，哪有需要调用就往哪注入，这种方式大大降低了开发难度，</a:t>
            </a:r>
            <a:endParaRPr lang="en-US" altLang="zh-CN" dirty="0" smtClean="0"/>
          </a:p>
          <a:p>
            <a:pPr marL="0" indent="0">
              <a:buFontTx/>
              <a:buNone/>
              <a:defRPr/>
            </a:pPr>
            <a:r>
              <a:rPr lang="zh-CN" altLang="en-US" dirty="0" smtClean="0"/>
              <a:t>降低了代码的耦合度，给后期的维护也带来了方便</a:t>
            </a:r>
            <a:endParaRPr lang="en-US" altLang="zh-CN" dirty="0" smtClean="0"/>
          </a:p>
          <a:p>
            <a:pPr marL="0" indent="0">
              <a:buFontTx/>
              <a:buNone/>
              <a:defRPr/>
            </a:pPr>
            <a:r>
              <a:rPr lang="zh-CN" altLang="en-US" dirty="0" smtClean="0"/>
              <a:t>同时</a:t>
            </a:r>
            <a:r>
              <a:rPr lang="en-US" altLang="zh-CN" dirty="0" smtClean="0"/>
              <a:t>spring</a:t>
            </a:r>
            <a:r>
              <a:rPr lang="zh-CN" altLang="en-US" dirty="0" smtClean="0"/>
              <a:t>的</a:t>
            </a:r>
            <a:r>
              <a:rPr lang="en-US" altLang="zh-CN" dirty="0" err="1" smtClean="0"/>
              <a:t>aop</a:t>
            </a:r>
            <a:r>
              <a:rPr lang="zh-CN" altLang="en-US" dirty="0" smtClean="0"/>
              <a:t>还能讲系统中那些类似于日志管理，事务等分布性比较强，但又必须有的代码集中生成，无需开发人员关注，提高工作效率</a:t>
            </a:r>
            <a:endParaRPr lang="en-US" altLang="zh-CN" dirty="0" smtClean="0"/>
          </a:p>
          <a:p>
            <a:pPr marL="0" indent="0">
              <a:buFontTx/>
              <a:buNone/>
              <a:defRPr/>
            </a:pPr>
            <a:r>
              <a:rPr lang="zh-CN" altLang="en-US" dirty="0" smtClean="0"/>
              <a:t>业务复杂：设计一个系统，需求说明书就可能有几千页</a:t>
            </a:r>
            <a:endParaRPr lang="zh-CN" altLang="en-US" dirty="0"/>
          </a:p>
        </p:txBody>
      </p:sp>
      <p:sp>
        <p:nvSpPr>
          <p:cNvPr id="4" name="灯片编号占位符 3"/>
          <p:cNvSpPr>
            <a:spLocks noGrp="1"/>
          </p:cNvSpPr>
          <p:nvPr>
            <p:ph type="sldNum" sz="quarter" idx="5"/>
          </p:nvPr>
        </p:nvSpPr>
        <p:spPr/>
        <p:txBody>
          <a:bodyPr/>
          <a:lstStyle/>
          <a:p>
            <a:pPr>
              <a:defRPr/>
            </a:pPr>
            <a:fld id="{BA03986A-BE9E-4C43-9F99-58DC97DDB97F}"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endParaRPr lang="zh-CN" altLang="en-US" dirty="0" smtClean="0"/>
          </a:p>
          <a:p>
            <a:r>
              <a:rPr lang="zh-CN" altLang="en-US" dirty="0" smtClean="0"/>
              <a:t>“内容”部分仅列举了课程所涉及的，技术顾问可以简单介绍</a:t>
            </a:r>
            <a:r>
              <a:rPr lang="en-US" altLang="zh-CN" dirty="0" smtClean="0"/>
              <a:t>Spring</a:t>
            </a:r>
            <a:r>
              <a:rPr lang="zh-CN" altLang="en-US" dirty="0" smtClean="0"/>
              <a:t>的其他服务，不要用时过多</a:t>
            </a:r>
            <a:endParaRPr lang="zh-CN" altLang="en-US" dirty="0" smtClean="0"/>
          </a:p>
        </p:txBody>
      </p:sp>
      <p:sp>
        <p:nvSpPr>
          <p:cNvPr id="4" name="灯片编号占位符 3"/>
          <p:cNvSpPr>
            <a:spLocks noGrp="1"/>
          </p:cNvSpPr>
          <p:nvPr>
            <p:ph type="sldNum" sz="quarter" idx="5"/>
          </p:nvPr>
        </p:nvSpPr>
        <p:spPr/>
        <p:txBody>
          <a:bodyPr/>
          <a:lstStyle/>
          <a:p>
            <a:pPr>
              <a:defRPr/>
            </a:pPr>
            <a:fld id="{F4404A11-6F62-44B7-AC54-5B59AEA13FD8}"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endParaRPr lang="zh-CN" altLang="en-US" dirty="0" smtClean="0"/>
          </a:p>
          <a:p>
            <a:r>
              <a:rPr lang="en-US" altLang="zh-CN" dirty="0" smtClean="0"/>
              <a:t>Spring</a:t>
            </a:r>
            <a:r>
              <a:rPr lang="zh-CN" altLang="en-US" dirty="0" smtClean="0"/>
              <a:t>一共有十几个组件，但是真正的核心组件只有几个，我们一起来看下</a:t>
            </a:r>
            <a:r>
              <a:rPr lang="en-US" altLang="zh-CN" dirty="0" smtClean="0"/>
              <a:t>Spring</a:t>
            </a:r>
            <a:r>
              <a:rPr lang="zh-CN" altLang="en-US" dirty="0" smtClean="0"/>
              <a:t>框架的总体架构图，了解一下他的体系结构。</a:t>
            </a:r>
            <a:endParaRPr lang="en-US" altLang="zh-CN" dirty="0" smtClean="0"/>
          </a:p>
          <a:p>
            <a:r>
              <a:rPr lang="zh-CN" altLang="en-US" dirty="0" smtClean="0"/>
              <a:t>从这个图中我们可以看出</a:t>
            </a:r>
            <a:r>
              <a:rPr lang="en-US" altLang="zh-CN" dirty="0" smtClean="0"/>
              <a:t>Spring</a:t>
            </a:r>
            <a:r>
              <a:rPr lang="zh-CN" altLang="en-US" dirty="0" smtClean="0"/>
              <a:t>框架的核心组件只有三个：</a:t>
            </a:r>
            <a:r>
              <a:rPr lang="en-US" altLang="zh-CN" dirty="0" smtClean="0"/>
              <a:t>Core</a:t>
            </a:r>
            <a:r>
              <a:rPr lang="zh-CN" altLang="en-US" dirty="0" smtClean="0"/>
              <a:t>、</a:t>
            </a:r>
            <a:r>
              <a:rPr lang="en-US" altLang="zh-CN" dirty="0" smtClean="0"/>
              <a:t>Context</a:t>
            </a:r>
            <a:r>
              <a:rPr lang="zh-CN" altLang="en-US" dirty="0" smtClean="0"/>
              <a:t>和</a:t>
            </a:r>
            <a:r>
              <a:rPr lang="en-US" altLang="zh-CN" dirty="0" smtClean="0"/>
              <a:t>Beans</a:t>
            </a:r>
            <a:r>
              <a:rPr lang="zh-CN" altLang="en-US" dirty="0" smtClean="0"/>
              <a:t>。他们构建起了整个</a:t>
            </a:r>
            <a:r>
              <a:rPr lang="en-US" altLang="zh-CN" dirty="0" smtClean="0"/>
              <a:t>Spring</a:t>
            </a:r>
            <a:r>
              <a:rPr lang="zh-CN" altLang="en-US" dirty="0" smtClean="0"/>
              <a:t>的骨骼架构，没有他们就不可能有</a:t>
            </a:r>
            <a:r>
              <a:rPr lang="en-US" altLang="zh-CN" dirty="0" smtClean="0"/>
              <a:t>AOP</a:t>
            </a:r>
            <a:r>
              <a:rPr lang="zh-CN" altLang="en-US" dirty="0" smtClean="0"/>
              <a:t>、</a:t>
            </a:r>
            <a:r>
              <a:rPr lang="en-US" altLang="zh-CN" dirty="0" smtClean="0"/>
              <a:t>Web</a:t>
            </a:r>
            <a:r>
              <a:rPr lang="zh-CN" altLang="en-US" dirty="0" smtClean="0"/>
              <a:t>等上层的特性功能。上面这些是</a:t>
            </a:r>
            <a:r>
              <a:rPr lang="en-US" altLang="zh-CN" dirty="0" smtClean="0"/>
              <a:t>Spring</a:t>
            </a:r>
            <a:r>
              <a:rPr lang="zh-CN" altLang="en-US" dirty="0" smtClean="0"/>
              <a:t>特性功能。。我列举了比较重要的几个包：</a:t>
            </a:r>
            <a:r>
              <a:rPr lang="en-US" altLang="zh-CN" dirty="0" smtClean="0"/>
              <a:t>AOP</a:t>
            </a:r>
            <a:r>
              <a:rPr lang="zh-CN" altLang="en-US" dirty="0" smtClean="0"/>
              <a:t>包</a:t>
            </a:r>
            <a:r>
              <a:rPr lang="en-US" altLang="zh-CN" dirty="0" smtClean="0"/>
              <a:t>(</a:t>
            </a:r>
            <a:r>
              <a:rPr lang="zh-CN" altLang="en-US" dirty="0" smtClean="0"/>
              <a:t>主要提供面向切面编程的实现</a:t>
            </a:r>
            <a:r>
              <a:rPr lang="en-US" altLang="zh-CN" dirty="0" smtClean="0"/>
              <a:t>)</a:t>
            </a:r>
            <a:r>
              <a:rPr lang="zh-CN" altLang="en-US" dirty="0" smtClean="0"/>
              <a:t>，</a:t>
            </a:r>
            <a:r>
              <a:rPr lang="en-US" altLang="zh-CN" dirty="0" smtClean="0"/>
              <a:t>Web(</a:t>
            </a:r>
            <a:r>
              <a:rPr lang="zh-CN" altLang="en-US" dirty="0" smtClean="0"/>
              <a:t>主要提供了</a:t>
            </a:r>
            <a:r>
              <a:rPr lang="pt-BR" altLang="en-US" dirty="0" smtClean="0"/>
              <a:t>Web</a:t>
            </a:r>
            <a:r>
              <a:rPr lang="zh-CN" altLang="en-US" dirty="0" smtClean="0"/>
              <a:t>应用开发的支持及针对</a:t>
            </a:r>
            <a:r>
              <a:rPr lang="pt-BR" altLang="en-US" dirty="0" smtClean="0"/>
              <a:t>Web</a:t>
            </a:r>
            <a:r>
              <a:rPr lang="zh-CN" altLang="en-US" dirty="0" smtClean="0"/>
              <a:t>应用的</a:t>
            </a:r>
            <a:r>
              <a:rPr lang="pt-BR" altLang="en-US" dirty="0" smtClean="0"/>
              <a:t>MVC</a:t>
            </a:r>
            <a:r>
              <a:rPr lang="zh-CN" altLang="en-US" dirty="0" smtClean="0"/>
              <a:t>思想实现</a:t>
            </a:r>
            <a:r>
              <a:rPr lang="en-US" altLang="zh-CN" dirty="0" smtClean="0"/>
              <a:t>) </a:t>
            </a:r>
            <a:r>
              <a:rPr lang="zh-CN" altLang="en-US" dirty="0" smtClean="0"/>
              <a:t>、</a:t>
            </a:r>
            <a:r>
              <a:rPr lang="en-US" altLang="zh-CN" dirty="0" smtClean="0"/>
              <a:t>ORM</a:t>
            </a:r>
            <a:r>
              <a:rPr lang="zh-CN" altLang="en-US" dirty="0" smtClean="0"/>
              <a:t>（为我们之前学的</a:t>
            </a:r>
            <a:r>
              <a:rPr lang="en-US" altLang="zh-CN" dirty="0" smtClean="0"/>
              <a:t>Hibernate</a:t>
            </a:r>
            <a:r>
              <a:rPr lang="zh-CN" altLang="en-US" dirty="0" smtClean="0"/>
              <a:t>，以及以后会学到的</a:t>
            </a:r>
            <a:r>
              <a:rPr lang="en-US" altLang="zh-CN" dirty="0" err="1" smtClean="0"/>
              <a:t>Mybatis</a:t>
            </a:r>
            <a:r>
              <a:rPr lang="zh-CN" altLang="en-US" dirty="0" smtClean="0"/>
              <a:t>这类持久化框架提供支持）、还有</a:t>
            </a:r>
            <a:r>
              <a:rPr lang="en-US" altLang="zh-CN" dirty="0" smtClean="0"/>
              <a:t>Spring MVC</a:t>
            </a:r>
            <a:r>
              <a:rPr lang="zh-CN" altLang="en-US" dirty="0" smtClean="0"/>
              <a:t>（这个是它自带的一个</a:t>
            </a:r>
            <a:r>
              <a:rPr lang="en-US" altLang="zh-CN" dirty="0" smtClean="0"/>
              <a:t>web</a:t>
            </a:r>
            <a:r>
              <a:rPr lang="zh-CN" altLang="en-US" dirty="0" smtClean="0"/>
              <a:t>视图层，可以替代到</a:t>
            </a:r>
            <a:r>
              <a:rPr lang="en-US" altLang="zh-CN" dirty="0" smtClean="0"/>
              <a:t>Sturts2</a:t>
            </a:r>
            <a:r>
              <a:rPr lang="zh-CN" altLang="en-US" dirty="0" smtClean="0"/>
              <a:t>，将来我们还会详细的学习这个</a:t>
            </a:r>
            <a:r>
              <a:rPr lang="en-US" altLang="zh-CN" dirty="0" err="1" smtClean="0"/>
              <a:t>SpringMVC</a:t>
            </a:r>
            <a:r>
              <a:rPr lang="zh-CN" altLang="en-US" dirty="0" smtClean="0"/>
              <a:t>框架）。。等等，其中最最核心的就是</a:t>
            </a:r>
            <a:r>
              <a:rPr lang="en-US" altLang="zh-CN" dirty="0" smtClean="0"/>
              <a:t>AOP</a:t>
            </a:r>
            <a:r>
              <a:rPr lang="zh-CN" altLang="en-US" dirty="0" smtClean="0"/>
              <a:t>和下面</a:t>
            </a:r>
            <a:r>
              <a:rPr lang="en-US" altLang="zh-CN" dirty="0" smtClean="0"/>
              <a:t>Spring</a:t>
            </a:r>
            <a:r>
              <a:rPr lang="zh-CN" altLang="en-US" dirty="0" smtClean="0"/>
              <a:t>核心包，也是我们学习的重点。</a:t>
            </a:r>
            <a:endParaRPr lang="en-US" altLang="zh-CN" dirty="0" smtClean="0"/>
          </a:p>
          <a:p>
            <a:endParaRPr lang="en-US" altLang="zh-CN" dirty="0" smtClean="0"/>
          </a:p>
          <a:p>
            <a:endParaRPr lang="en-US" altLang="zh-CN" dirty="0" smtClean="0"/>
          </a:p>
          <a:p>
            <a:r>
              <a:rPr lang="zh-CN" altLang="en-US" dirty="0" smtClean="0"/>
              <a:t>接下来我们就从这三个核心组件入手分析</a:t>
            </a:r>
            <a:r>
              <a:rPr lang="en-US" altLang="zh-CN" dirty="0" smtClean="0"/>
              <a:t>Spring</a:t>
            </a:r>
            <a:r>
              <a:rPr lang="zh-CN" altLang="en-US" dirty="0" smtClean="0"/>
              <a:t>的设计理念</a:t>
            </a:r>
            <a:endParaRPr lang="en-US" altLang="zh-CN" dirty="0" smtClean="0"/>
          </a:p>
          <a:p>
            <a:endParaRPr lang="en-US" altLang="zh-CN" b="1" dirty="0" smtClean="0">
              <a:solidFill>
                <a:srgbClr val="FF0000"/>
              </a:solidFill>
            </a:endParaRPr>
          </a:p>
          <a:p>
            <a:r>
              <a:rPr lang="zh-CN" altLang="en-US" b="1" dirty="0" smtClean="0">
                <a:solidFill>
                  <a:srgbClr val="FF0000"/>
                </a:solidFill>
              </a:rPr>
              <a:t>（注意：体系结构和设计理念在一起穿插讲解）</a:t>
            </a:r>
            <a:endParaRPr lang="en-US" altLang="zh-CN" b="1" dirty="0" smtClean="0">
              <a:solidFill>
                <a:srgbClr val="FF0000"/>
              </a:solidFill>
            </a:endParaRPr>
          </a:p>
        </p:txBody>
      </p:sp>
      <p:sp>
        <p:nvSpPr>
          <p:cNvPr id="4" name="灯片编号占位符 3"/>
          <p:cNvSpPr>
            <a:spLocks noGrp="1"/>
          </p:cNvSpPr>
          <p:nvPr>
            <p:ph type="sldNum" sz="quarter" idx="5"/>
          </p:nvPr>
        </p:nvSpPr>
        <p:spPr/>
        <p:txBody>
          <a:bodyPr/>
          <a:lstStyle/>
          <a:p>
            <a:pPr>
              <a:defRPr/>
            </a:pPr>
            <a:fld id="{F4404A11-6F62-44B7-AC54-5B59AEA13FD8}"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endParaRPr lang="zh-CN" altLang="en-US" dirty="0" smtClean="0"/>
          </a:p>
          <a:p>
            <a:r>
              <a:rPr lang="zh-CN" altLang="en-US" dirty="0" smtClean="0"/>
              <a:t>前面介绍了</a:t>
            </a:r>
            <a:r>
              <a:rPr lang="en-US" altLang="zh-CN" dirty="0" smtClean="0"/>
              <a:t>Spring</a:t>
            </a:r>
            <a:r>
              <a:rPr lang="zh-CN" altLang="en-US" dirty="0" smtClean="0"/>
              <a:t>三个核心组件（</a:t>
            </a:r>
            <a:r>
              <a:rPr lang="en-US" altLang="zh-CN" dirty="0" smtClean="0"/>
              <a:t>Core</a:t>
            </a:r>
            <a:r>
              <a:rPr lang="zh-CN" altLang="en-US" dirty="0" smtClean="0"/>
              <a:t>、</a:t>
            </a:r>
            <a:r>
              <a:rPr lang="en-US" altLang="zh-CN" dirty="0" smtClean="0"/>
              <a:t>Context</a:t>
            </a:r>
            <a:r>
              <a:rPr lang="zh-CN" altLang="en-US" dirty="0" smtClean="0"/>
              <a:t>、</a:t>
            </a:r>
            <a:r>
              <a:rPr lang="en-US" altLang="zh-CN" dirty="0" smtClean="0"/>
              <a:t>Beans</a:t>
            </a:r>
            <a:r>
              <a:rPr lang="zh-CN" altLang="en-US" dirty="0" smtClean="0"/>
              <a:t>）。如果再再他们三个中选一个核心来，那就非</a:t>
            </a:r>
            <a:r>
              <a:rPr lang="en-US" altLang="zh-CN" dirty="0" smtClean="0"/>
              <a:t>Beans</a:t>
            </a:r>
            <a:r>
              <a:rPr lang="zh-CN" altLang="en-US" dirty="0" smtClean="0"/>
              <a:t>莫属了，为何这样说？其实</a:t>
            </a:r>
            <a:r>
              <a:rPr lang="en-US" altLang="zh-CN" dirty="0" smtClean="0"/>
              <a:t>Spring</a:t>
            </a:r>
            <a:r>
              <a:rPr lang="zh-CN" altLang="en-US" dirty="0" smtClean="0"/>
              <a:t>就是面向</a:t>
            </a:r>
            <a:r>
              <a:rPr lang="en-US" altLang="zh-CN" dirty="0" smtClean="0"/>
              <a:t>Bean</a:t>
            </a:r>
            <a:r>
              <a:rPr lang="zh-CN" altLang="en-US" dirty="0" smtClean="0"/>
              <a:t>的变成（</a:t>
            </a:r>
            <a:r>
              <a:rPr lang="en-US" altLang="zh-CN" dirty="0" smtClean="0"/>
              <a:t>BOP</a:t>
            </a:r>
            <a:r>
              <a:rPr lang="zh-CN" altLang="en-US" dirty="0" smtClean="0"/>
              <a:t>，</a:t>
            </a:r>
            <a:r>
              <a:rPr lang="en-US" altLang="zh-CN" dirty="0" smtClean="0"/>
              <a:t>Bean Oriented Programming</a:t>
            </a:r>
            <a:r>
              <a:rPr lang="zh-CN" altLang="en-US" dirty="0" smtClean="0"/>
              <a:t>），</a:t>
            </a:r>
            <a:r>
              <a:rPr lang="en-US" altLang="zh-CN" dirty="0" smtClean="0"/>
              <a:t>Bean</a:t>
            </a:r>
            <a:r>
              <a:rPr lang="zh-CN" altLang="en-US" dirty="0" smtClean="0"/>
              <a:t>才是</a:t>
            </a:r>
            <a:r>
              <a:rPr lang="en-US" altLang="zh-CN" dirty="0" smtClean="0"/>
              <a:t>Spring</a:t>
            </a:r>
            <a:r>
              <a:rPr lang="zh-CN" altLang="en-US" dirty="0" smtClean="0"/>
              <a:t>中的真正主角。</a:t>
            </a:r>
            <a:endParaRPr lang="en-US" altLang="zh-CN" dirty="0" smtClean="0"/>
          </a:p>
          <a:p>
            <a:r>
              <a:rPr lang="en-US" altLang="zh-CN" dirty="0" smtClean="0"/>
              <a:t>Spring</a:t>
            </a:r>
            <a:r>
              <a:rPr lang="zh-CN" altLang="en-US" dirty="0" smtClean="0"/>
              <a:t>就是面向</a:t>
            </a:r>
            <a:r>
              <a:rPr lang="en-US" altLang="zh-CN" dirty="0" smtClean="0"/>
              <a:t>Bean</a:t>
            </a:r>
            <a:r>
              <a:rPr lang="zh-CN" altLang="en-US" dirty="0" smtClean="0"/>
              <a:t>的编程，在</a:t>
            </a:r>
            <a:r>
              <a:rPr lang="en-US" altLang="zh-CN" dirty="0" smtClean="0"/>
              <a:t>Spring</a:t>
            </a:r>
            <a:r>
              <a:rPr lang="zh-CN" altLang="en-US" dirty="0" smtClean="0"/>
              <a:t>中所有对象都可以看成一个</a:t>
            </a:r>
            <a:r>
              <a:rPr lang="en-US" altLang="zh-CN" dirty="0" smtClean="0"/>
              <a:t>Bean</a:t>
            </a:r>
            <a:r>
              <a:rPr lang="zh-CN" altLang="en-US" dirty="0" smtClean="0"/>
              <a:t>。</a:t>
            </a:r>
            <a:endParaRPr lang="en-US" altLang="zh-CN" dirty="0" smtClean="0"/>
          </a:p>
          <a:p>
            <a:endParaRPr lang="en-US" altLang="zh-CN" dirty="0" smtClean="0"/>
          </a:p>
          <a:p>
            <a:r>
              <a:rPr lang="en-US" altLang="zh-CN" dirty="0" smtClean="0"/>
              <a:t>Bean</a:t>
            </a:r>
            <a:r>
              <a:rPr lang="zh-CN" altLang="en-US" dirty="0" smtClean="0"/>
              <a:t>在</a:t>
            </a:r>
            <a:r>
              <a:rPr lang="en-US" altLang="zh-CN" dirty="0" smtClean="0"/>
              <a:t>Spring </a:t>
            </a:r>
            <a:r>
              <a:rPr lang="zh-CN" altLang="en-US" dirty="0" smtClean="0"/>
              <a:t>中作用就像</a:t>
            </a:r>
            <a:r>
              <a:rPr lang="en-US" altLang="zh-CN" dirty="0" smtClean="0"/>
              <a:t>Object</a:t>
            </a:r>
            <a:r>
              <a:rPr lang="zh-CN" altLang="en-US" dirty="0" smtClean="0"/>
              <a:t>对</a:t>
            </a:r>
            <a:r>
              <a:rPr lang="en-US" altLang="zh-CN" dirty="0" smtClean="0"/>
              <a:t>OOP</a:t>
            </a:r>
            <a:r>
              <a:rPr lang="zh-CN" altLang="en-US" dirty="0" smtClean="0"/>
              <a:t>的意义一样，没有对象的概念就没有面向对象编程，</a:t>
            </a:r>
            <a:r>
              <a:rPr lang="en-US" altLang="zh-CN" dirty="0" smtClean="0"/>
              <a:t>Spring</a:t>
            </a:r>
            <a:r>
              <a:rPr lang="zh-CN" altLang="en-US" dirty="0" smtClean="0"/>
              <a:t>中没有</a:t>
            </a:r>
            <a:r>
              <a:rPr lang="en-US" altLang="zh-CN" dirty="0" smtClean="0"/>
              <a:t>Bean</a:t>
            </a:r>
            <a:r>
              <a:rPr lang="zh-CN" altLang="en-US" dirty="0" smtClean="0"/>
              <a:t>也就没有</a:t>
            </a:r>
            <a:r>
              <a:rPr lang="en-US" altLang="zh-CN" dirty="0" smtClean="0"/>
              <a:t>Spring</a:t>
            </a:r>
            <a:r>
              <a:rPr lang="zh-CN" altLang="en-US" dirty="0" smtClean="0"/>
              <a:t>存在意义。就像一次演出舞台都准备好了但是却没有演员一样。为什么要</a:t>
            </a:r>
            <a:r>
              <a:rPr lang="en-US" altLang="zh-CN" dirty="0" smtClean="0"/>
              <a:t>Bean</a:t>
            </a:r>
            <a:r>
              <a:rPr lang="zh-CN" altLang="en-US" dirty="0" smtClean="0"/>
              <a:t>这种角色？或者说</a:t>
            </a:r>
            <a:r>
              <a:rPr lang="en-US" altLang="zh-CN" dirty="0" smtClean="0"/>
              <a:t>Bean</a:t>
            </a:r>
            <a:r>
              <a:rPr lang="zh-CN" altLang="en-US" dirty="0" smtClean="0"/>
              <a:t>在</a:t>
            </a:r>
            <a:r>
              <a:rPr lang="en-US" altLang="zh-CN" dirty="0" smtClean="0"/>
              <a:t>Spring</a:t>
            </a:r>
            <a:r>
              <a:rPr lang="zh-CN" altLang="en-US" dirty="0" smtClean="0"/>
              <a:t>中如此重要，这都是由</a:t>
            </a:r>
            <a:r>
              <a:rPr lang="en-US" altLang="zh-CN" dirty="0" smtClean="0"/>
              <a:t>Spring</a:t>
            </a:r>
            <a:r>
              <a:rPr lang="zh-CN" altLang="en-US" dirty="0" smtClean="0"/>
              <a:t>框架的设计目标决定的，</a:t>
            </a:r>
            <a:r>
              <a:rPr lang="en-US" altLang="zh-CN" dirty="0" smtClean="0"/>
              <a:t>Spring</a:t>
            </a:r>
            <a:r>
              <a:rPr lang="zh-CN" altLang="en-US" dirty="0" smtClean="0"/>
              <a:t>为何如此流行，我们使用</a:t>
            </a:r>
            <a:r>
              <a:rPr lang="en-US" altLang="zh-CN" dirty="0" smtClean="0"/>
              <a:t>Spring</a:t>
            </a:r>
            <a:r>
              <a:rPr lang="zh-CN" altLang="en-US" dirty="0" smtClean="0"/>
              <a:t>的原因是什么？思考下，你会发现原来</a:t>
            </a:r>
            <a:r>
              <a:rPr lang="en-US" altLang="zh-CN" dirty="0" smtClean="0"/>
              <a:t>Spring</a:t>
            </a:r>
            <a:r>
              <a:rPr lang="zh-CN" altLang="en-US" dirty="0" smtClean="0"/>
              <a:t>解决了一个非常关键的问题，他可以让你把对象之间的关系转而使用配置文件来管理，也就是他的依赖注入机制，而这个注入关系在一个叫</a:t>
            </a:r>
            <a:r>
              <a:rPr lang="en-US" altLang="zh-CN" dirty="0" err="1" smtClean="0"/>
              <a:t>Ioc</a:t>
            </a:r>
            <a:r>
              <a:rPr lang="zh-CN" altLang="en-US" dirty="0" smtClean="0"/>
              <a:t>的容器中管理。</a:t>
            </a:r>
            <a:r>
              <a:rPr lang="en-US" altLang="zh-CN" dirty="0" smtClean="0"/>
              <a:t>Spring</a:t>
            </a:r>
            <a:r>
              <a:rPr lang="zh-CN" altLang="en-US" smtClean="0"/>
              <a:t>正是通过</a:t>
            </a:r>
            <a:r>
              <a:rPr lang="zh-CN" altLang="en-US" dirty="0" smtClean="0"/>
              <a:t>把对象包装在</a:t>
            </a:r>
            <a:r>
              <a:rPr lang="en-US" altLang="zh-CN" dirty="0" smtClean="0"/>
              <a:t>Bean</a:t>
            </a:r>
            <a:r>
              <a:rPr lang="zh-CN" altLang="en-US" dirty="0" smtClean="0"/>
              <a:t>中从而达到对这些对象管理以及一系列额外操作的目的。</a:t>
            </a:r>
            <a:endParaRPr lang="en-US" altLang="zh-CN" dirty="0" smtClean="0"/>
          </a:p>
          <a:p>
            <a:endParaRPr lang="en-US" altLang="zh-CN" dirty="0" smtClean="0"/>
          </a:p>
          <a:p>
            <a:r>
              <a:rPr lang="zh-CN" altLang="en-US" dirty="0" smtClean="0"/>
              <a:t>他的这种设计策略完全类似于</a:t>
            </a:r>
            <a:r>
              <a:rPr lang="en-US" altLang="zh-CN" dirty="0" smtClean="0"/>
              <a:t>Java</a:t>
            </a:r>
            <a:r>
              <a:rPr lang="zh-CN" altLang="en-US" dirty="0" smtClean="0"/>
              <a:t>实现</a:t>
            </a:r>
            <a:r>
              <a:rPr lang="en-US" altLang="zh-CN" dirty="0" smtClean="0"/>
              <a:t>OOP</a:t>
            </a:r>
            <a:r>
              <a:rPr lang="zh-CN" altLang="en-US" dirty="0" smtClean="0"/>
              <a:t>的设计理念，当然</a:t>
            </a:r>
            <a:r>
              <a:rPr lang="en-US" altLang="zh-CN" dirty="0" smtClean="0"/>
              <a:t>Java</a:t>
            </a:r>
            <a:r>
              <a:rPr lang="zh-CN" altLang="en-US" dirty="0" smtClean="0"/>
              <a:t>本身的设计要比</a:t>
            </a:r>
            <a:r>
              <a:rPr lang="en-US" altLang="zh-CN" dirty="0" smtClean="0"/>
              <a:t>Spring</a:t>
            </a:r>
            <a:r>
              <a:rPr lang="zh-CN" altLang="en-US" dirty="0" smtClean="0"/>
              <a:t>复杂太多太多，但是都是构建一个数据结构，然后根据这个数据结构设计他的生存环境，并让在这个环境后总按照一定得规律在不停的运动，在他们的不停运动中高设计一系列与环境或者其他个体完成信息交换。这样想来，我们用到过的其他框架都是大概类似的设计理念</a:t>
            </a:r>
            <a:endParaRPr lang="en-US" altLang="zh-CN" dirty="0" smtClean="0"/>
          </a:p>
          <a:p>
            <a:endParaRPr lang="en-US" altLang="zh-CN" dirty="0" smtClean="0"/>
          </a:p>
          <a:p>
            <a:r>
              <a:rPr lang="zh-CN" altLang="en-US" dirty="0" smtClean="0"/>
              <a:t>那这些核心组件如何协同工作？</a:t>
            </a:r>
            <a:endParaRPr lang="en-US" altLang="zh-CN" dirty="0" smtClean="0"/>
          </a:p>
          <a:p>
            <a:r>
              <a:rPr lang="zh-CN" altLang="en-US" dirty="0" smtClean="0"/>
              <a:t>前面说</a:t>
            </a:r>
            <a:r>
              <a:rPr lang="en-US" altLang="zh-CN" dirty="0" smtClean="0"/>
              <a:t>Bean</a:t>
            </a:r>
            <a:r>
              <a:rPr lang="zh-CN" altLang="en-US" dirty="0" smtClean="0"/>
              <a:t>是</a:t>
            </a:r>
            <a:r>
              <a:rPr lang="en-US" altLang="zh-CN" dirty="0" smtClean="0"/>
              <a:t>Spring</a:t>
            </a:r>
            <a:r>
              <a:rPr lang="zh-CN" altLang="en-US" dirty="0" smtClean="0"/>
              <a:t>中的关键因素，那</a:t>
            </a:r>
            <a:r>
              <a:rPr lang="en-US" altLang="zh-CN" dirty="0" smtClean="0"/>
              <a:t>Context</a:t>
            </a:r>
            <a:r>
              <a:rPr lang="zh-CN" altLang="en-US" dirty="0" smtClean="0"/>
              <a:t>和</a:t>
            </a:r>
            <a:r>
              <a:rPr lang="en-US" altLang="zh-CN" dirty="0" smtClean="0"/>
              <a:t>Core</a:t>
            </a:r>
            <a:r>
              <a:rPr lang="zh-CN" altLang="en-US" dirty="0" smtClean="0"/>
              <a:t>又有何作用？前面把</a:t>
            </a:r>
            <a:r>
              <a:rPr lang="en-US" altLang="zh-CN" dirty="0" smtClean="0"/>
              <a:t>Bean</a:t>
            </a:r>
            <a:r>
              <a:rPr lang="zh-CN" altLang="en-US" dirty="0" smtClean="0"/>
              <a:t>比作一场演出中的演员的话，那么</a:t>
            </a:r>
            <a:r>
              <a:rPr lang="en-US" altLang="zh-CN" dirty="0" smtClean="0"/>
              <a:t>Context</a:t>
            </a:r>
            <a:r>
              <a:rPr lang="zh-CN" altLang="en-US" dirty="0" smtClean="0"/>
              <a:t>就是这场演出的舞台背景，而</a:t>
            </a:r>
            <a:r>
              <a:rPr lang="en-US" altLang="zh-CN" dirty="0" smtClean="0"/>
              <a:t>Core</a:t>
            </a:r>
            <a:r>
              <a:rPr lang="zh-CN" altLang="en-US" dirty="0" smtClean="0"/>
              <a:t>就是应该是演出的道具了。只有他们在一起才能具备演出一场好戏的最基本条件。当然有最基本的条件还不能使这场演出脱颖而出，还要他表演的节目足够的经餐，这些节目就是</a:t>
            </a:r>
            <a:r>
              <a:rPr lang="en-US" altLang="zh-CN" dirty="0" smtClean="0"/>
              <a:t>Spring</a:t>
            </a:r>
            <a:r>
              <a:rPr lang="zh-CN" altLang="en-US" dirty="0" smtClean="0"/>
              <a:t>提供的特色功能了。</a:t>
            </a:r>
            <a:endParaRPr lang="zh-CN" altLang="en-US" dirty="0" smtClean="0"/>
          </a:p>
          <a:p>
            <a:endParaRPr lang="en-US" altLang="zh-CN" dirty="0" smtClean="0"/>
          </a:p>
          <a:p>
            <a:r>
              <a:rPr lang="zh-CN" altLang="en-US" dirty="0" smtClean="0"/>
              <a:t>那它是怎么管理这些</a:t>
            </a:r>
            <a:r>
              <a:rPr lang="en-US" altLang="zh-CN" dirty="0" smtClean="0"/>
              <a:t>Bean</a:t>
            </a:r>
            <a:r>
              <a:rPr lang="zh-CN" altLang="en-US" dirty="0" smtClean="0"/>
              <a:t>的呢？</a:t>
            </a:r>
            <a:endParaRPr lang="en-US" altLang="zh-CN" dirty="0" smtClean="0"/>
          </a:p>
          <a:p>
            <a:r>
              <a:rPr lang="en-US" altLang="zh-CN" dirty="0" smtClean="0"/>
              <a:t>Spring</a:t>
            </a:r>
            <a:r>
              <a:rPr lang="zh-CN" altLang="en-US" dirty="0" smtClean="0"/>
              <a:t>把所有的</a:t>
            </a:r>
            <a:r>
              <a:rPr lang="en-US" altLang="zh-CN" dirty="0" smtClean="0"/>
              <a:t>Bean</a:t>
            </a:r>
            <a:r>
              <a:rPr lang="zh-CN" altLang="en-US" dirty="0" smtClean="0"/>
              <a:t>及它们之间的依赖关系以配置文件的方式组装起来，在一个叫</a:t>
            </a:r>
            <a:r>
              <a:rPr lang="en-US" altLang="zh-CN" dirty="0" err="1" smtClean="0"/>
              <a:t>IoC</a:t>
            </a:r>
            <a:r>
              <a:rPr lang="zh-CN" altLang="en-US" dirty="0" smtClean="0"/>
              <a:t>（</a:t>
            </a:r>
            <a:r>
              <a:rPr lang="en-US" altLang="zh-CN" dirty="0" smtClean="0"/>
              <a:t>Inversion of Control</a:t>
            </a:r>
            <a:r>
              <a:rPr lang="zh-CN" altLang="en-US" dirty="0" smtClean="0"/>
              <a:t>）的容器中进行管理，这也就是</a:t>
            </a:r>
            <a:r>
              <a:rPr lang="en-US" altLang="zh-CN" dirty="0" smtClean="0"/>
              <a:t>Spring</a:t>
            </a:r>
            <a:r>
              <a:rPr lang="zh-CN" altLang="en-US" dirty="0" smtClean="0"/>
              <a:t>的核心设计思想之一依赖注入机制，</a:t>
            </a:r>
            <a:r>
              <a:rPr lang="en-US" altLang="zh-CN" dirty="0" smtClean="0"/>
              <a:t>Spring</a:t>
            </a:r>
            <a:r>
              <a:rPr lang="zh-CN" altLang="en-US" dirty="0" smtClean="0"/>
              <a:t>的另一个核心设计思想叫做</a:t>
            </a:r>
            <a:r>
              <a:rPr lang="en-US" altLang="zh-CN" dirty="0" smtClean="0"/>
              <a:t>AOP</a:t>
            </a:r>
            <a:r>
              <a:rPr lang="zh-CN" altLang="en-US" dirty="0" smtClean="0"/>
              <a:t>，这两个概念在后续专题会有详细讲解，这里就不在赘述。</a:t>
            </a:r>
            <a:endParaRPr lang="en-US" altLang="zh-CN" dirty="0" smtClean="0"/>
          </a:p>
          <a:p>
            <a:endParaRPr lang="en-US" altLang="zh-CN" dirty="0" smtClean="0"/>
          </a:p>
          <a:p>
            <a:r>
              <a:rPr lang="zh-CN" altLang="en-US" dirty="0" smtClean="0"/>
              <a:t>通过集成实现的接口就知道他具有</a:t>
            </a:r>
            <a:r>
              <a:rPr lang="en-US" altLang="zh-CN" dirty="0" smtClean="0"/>
              <a:t>spring</a:t>
            </a:r>
            <a:r>
              <a:rPr lang="zh-CN" altLang="en-US" dirty="0" smtClean="0"/>
              <a:t>里面经典的工厂方法，还有对国际化支持的</a:t>
            </a:r>
            <a:r>
              <a:rPr lang="en-US" altLang="zh-CN" dirty="0" smtClean="0"/>
              <a:t>Message</a:t>
            </a:r>
            <a:r>
              <a:rPr lang="zh-CN" altLang="en-US" dirty="0" smtClean="0"/>
              <a:t>，以及配置信息的</a:t>
            </a:r>
            <a:r>
              <a:rPr lang="en-US" altLang="zh-CN" dirty="0" smtClean="0"/>
              <a:t>Resource</a:t>
            </a:r>
            <a:r>
              <a:rPr lang="zh-CN" altLang="en-US" dirty="0" smtClean="0"/>
              <a:t>，还有</a:t>
            </a:r>
            <a:r>
              <a:rPr lang="en-US" altLang="zh-CN" dirty="0" smtClean="0"/>
              <a:t>spring</a:t>
            </a:r>
            <a:r>
              <a:rPr lang="zh-CN" altLang="en-US" dirty="0" smtClean="0"/>
              <a:t>支持的发布和监听事件功能。一个</a:t>
            </a:r>
            <a:r>
              <a:rPr lang="en-US" altLang="zh-CN" dirty="0" smtClean="0"/>
              <a:t>Context</a:t>
            </a:r>
            <a:r>
              <a:rPr lang="zh-CN" altLang="en-US" dirty="0" smtClean="0"/>
              <a:t>基本上把</a:t>
            </a:r>
            <a:r>
              <a:rPr lang="en-US" altLang="zh-CN" dirty="0" smtClean="0"/>
              <a:t>spring</a:t>
            </a:r>
            <a:r>
              <a:rPr lang="zh-CN" altLang="en-US" dirty="0" smtClean="0"/>
              <a:t>具有的核心功能都包裹起来了，那么这就是</a:t>
            </a:r>
            <a:r>
              <a:rPr lang="en-US" altLang="zh-CN" dirty="0" smtClean="0"/>
              <a:t>spring</a:t>
            </a:r>
            <a:r>
              <a:rPr lang="zh-CN" altLang="en-US" dirty="0" smtClean="0"/>
              <a:t>框架运行需要的环境，也就是常说的上下文。任何一个框架运行都通过一个类来进行描述它执行时的环境，</a:t>
            </a:r>
            <a:r>
              <a:rPr lang="en-US" altLang="zh-CN" dirty="0" err="1" smtClean="0"/>
              <a:t>ServletContext</a:t>
            </a:r>
            <a:r>
              <a:rPr lang="zh-CN" altLang="en-US" dirty="0" smtClean="0"/>
              <a:t>也是一样，就是</a:t>
            </a:r>
            <a:r>
              <a:rPr lang="en-US" altLang="zh-CN" dirty="0" smtClean="0"/>
              <a:t>Servlet</a:t>
            </a:r>
            <a:r>
              <a:rPr lang="zh-CN" altLang="en-US" dirty="0" smtClean="0"/>
              <a:t>环境信息。可以将</a:t>
            </a:r>
            <a:r>
              <a:rPr lang="en-US" altLang="zh-CN" dirty="0" smtClean="0"/>
              <a:t>context</a:t>
            </a:r>
            <a:r>
              <a:rPr lang="zh-CN" altLang="en-US" dirty="0" smtClean="0"/>
              <a:t>理解为一个框架执行信息的载体，可以理解问一个框架的门面（门面模式），将框架内部的各个组件信息都通过一个</a:t>
            </a:r>
            <a:r>
              <a:rPr lang="en-US" altLang="zh-CN" dirty="0" smtClean="0"/>
              <a:t>context</a:t>
            </a:r>
            <a:r>
              <a:rPr lang="zh-CN" altLang="en-US" dirty="0" smtClean="0"/>
              <a:t>暴露给外部。 </a:t>
            </a:r>
            <a:endParaRPr lang="en-US" altLang="zh-CN" dirty="0" smtClean="0"/>
          </a:p>
          <a:p>
            <a:endParaRPr lang="en-US" altLang="zh-CN" dirty="0" smtClean="0"/>
          </a:p>
          <a:p>
            <a:r>
              <a:rPr lang="zh-CN" altLang="en-US" dirty="0" smtClean="0"/>
              <a:t>上下文模块建立在由核心和</a:t>
            </a:r>
            <a:r>
              <a:rPr lang="en-US" altLang="zh-CN" dirty="0" smtClean="0"/>
              <a:t>bean</a:t>
            </a:r>
            <a:r>
              <a:rPr lang="zh-CN" altLang="en-US" dirty="0" smtClean="0"/>
              <a:t>模块提供的坚实基础上，他是访问定</a:t>
            </a:r>
            <a:endParaRPr lang="zh-CN" altLang="en-US" dirty="0" smtClean="0"/>
          </a:p>
          <a:p>
            <a:r>
              <a:rPr lang="zh-CN" altLang="en-US" dirty="0" smtClean="0"/>
              <a:t>义和配置的任何对象的媒介。</a:t>
            </a:r>
            <a:r>
              <a:rPr lang="en-US" altLang="zh-CN" dirty="0" err="1" smtClean="0"/>
              <a:t>ApplicationContext</a:t>
            </a:r>
            <a:r>
              <a:rPr lang="zh-CN" altLang="en-US" dirty="0" smtClean="0"/>
              <a:t>接口是上下文模块</a:t>
            </a:r>
            <a:endParaRPr lang="zh-CN" altLang="en-US" dirty="0" smtClean="0"/>
          </a:p>
          <a:p>
            <a:r>
              <a:rPr lang="zh-CN" altLang="en-US" dirty="0" smtClean="0"/>
              <a:t>的重点。</a:t>
            </a:r>
            <a:r>
              <a:rPr lang="en-US" altLang="zh-CN" dirty="0" err="1" smtClean="0"/>
              <a:t>contet</a:t>
            </a:r>
            <a:endParaRPr lang="en-US" altLang="zh-CN" dirty="0" smtClean="0"/>
          </a:p>
        </p:txBody>
      </p:sp>
      <p:sp>
        <p:nvSpPr>
          <p:cNvPr id="4" name="灯片编号占位符 3"/>
          <p:cNvSpPr>
            <a:spLocks noGrp="1"/>
          </p:cNvSpPr>
          <p:nvPr>
            <p:ph type="sldNum" sz="quarter" idx="5"/>
          </p:nvPr>
        </p:nvSpPr>
        <p:spPr/>
        <p:txBody>
          <a:bodyPr/>
          <a:lstStyle/>
          <a:p>
            <a:pPr>
              <a:defRPr/>
            </a:pPr>
            <a:fld id="{F4404A11-6F62-44B7-AC54-5B59AEA13FD8}"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r>
              <a:rPr lang="zh-CN" altLang="en-US" dirty="0" smtClean="0">
                <a:sym typeface="Wingdings" panose="05000000000000000000" pitchFamily="2" charset="2"/>
              </a:rPr>
              <a:t>：</a:t>
            </a:r>
            <a:endParaRPr lang="en-US" altLang="zh-CN" dirty="0" smtClean="0"/>
          </a:p>
          <a:p>
            <a:r>
              <a:rPr lang="zh-CN" altLang="en-US" b="1" dirty="0" smtClean="0"/>
              <a:t>总结</a:t>
            </a:r>
            <a:r>
              <a:rPr lang="en-US" altLang="zh-CN" b="1" dirty="0" smtClean="0"/>
              <a:t>spring</a:t>
            </a:r>
            <a:r>
              <a:rPr lang="zh-CN" altLang="en-US" b="1" dirty="0" smtClean="0"/>
              <a:t>的优点，准备具体介绍</a:t>
            </a:r>
            <a:r>
              <a:rPr lang="en-US" altLang="zh-CN" b="1" dirty="0" smtClean="0"/>
              <a:t>Spring</a:t>
            </a:r>
            <a:r>
              <a:rPr lang="zh-CN" altLang="en-US" b="1" dirty="0" smtClean="0"/>
              <a:t>核心内容</a:t>
            </a:r>
            <a:r>
              <a:rPr lang="en-US" altLang="zh-CN" b="1" dirty="0" err="1" smtClean="0"/>
              <a:t>IoC</a:t>
            </a:r>
            <a:r>
              <a:rPr lang="zh-CN" altLang="en-US" b="1" dirty="0" smtClean="0"/>
              <a:t>和</a:t>
            </a:r>
            <a:r>
              <a:rPr lang="en-US" altLang="zh-CN" b="1" dirty="0" smtClean="0"/>
              <a:t>AOP</a:t>
            </a:r>
            <a:r>
              <a:rPr lang="zh-CN" altLang="en-US" b="1" dirty="0" smtClean="0"/>
              <a:t>：</a:t>
            </a:r>
            <a:endParaRPr lang="zh-CN" altLang="en-US" b="1" dirty="0" smtClean="0"/>
          </a:p>
          <a:p>
            <a:r>
              <a:rPr lang="zh-CN" altLang="en-US" dirty="0" smtClean="0"/>
              <a:t>总结起来，</a:t>
            </a:r>
            <a:r>
              <a:rPr lang="en-US" altLang="zh-CN" dirty="0" smtClean="0"/>
              <a:t>Spring</a:t>
            </a:r>
            <a:r>
              <a:rPr lang="zh-CN" altLang="en-US" dirty="0" smtClean="0"/>
              <a:t>作为一个开源的轻量级的</a:t>
            </a:r>
            <a:r>
              <a:rPr lang="en-US" altLang="zh-CN" dirty="0" smtClean="0"/>
              <a:t>IOC</a:t>
            </a:r>
            <a:r>
              <a:rPr lang="zh-CN" altLang="en-US" dirty="0" smtClean="0"/>
              <a:t>和</a:t>
            </a:r>
            <a:r>
              <a:rPr lang="en-US" altLang="zh-CN" dirty="0" smtClean="0"/>
              <a:t>AOP</a:t>
            </a:r>
            <a:r>
              <a:rPr lang="zh-CN" altLang="en-US" dirty="0" smtClean="0"/>
              <a:t>容器框架，具有以下优点：</a:t>
            </a:r>
            <a:endParaRPr lang="en-US" altLang="zh-CN" dirty="0" smtClean="0"/>
          </a:p>
          <a:p>
            <a:r>
              <a:rPr lang="en-US" altLang="zh-CN" dirty="0" smtClean="0"/>
              <a:t>1</a:t>
            </a:r>
            <a:r>
              <a:rPr lang="zh-CN" altLang="en-US" dirty="0" smtClean="0"/>
              <a:t>、低侵入式设计：非入侵式设计，基于</a:t>
            </a:r>
            <a:r>
              <a:rPr lang="en-US" altLang="zh-CN" dirty="0" smtClean="0"/>
              <a:t>Spring</a:t>
            </a:r>
            <a:r>
              <a:rPr lang="zh-CN" altLang="en-US" dirty="0" smtClean="0"/>
              <a:t>开发的应用一般不依赖于</a:t>
            </a:r>
            <a:r>
              <a:rPr lang="en-US" altLang="zh-CN" dirty="0" smtClean="0"/>
              <a:t>Spring</a:t>
            </a:r>
            <a:r>
              <a:rPr lang="zh-CN" altLang="en-US" dirty="0" smtClean="0"/>
              <a:t>的类</a:t>
            </a:r>
            <a:endParaRPr lang="en-US" altLang="zh-CN" dirty="0" smtClean="0"/>
          </a:p>
          <a:p>
            <a:r>
              <a:rPr lang="en-US" altLang="zh-CN" dirty="0" smtClean="0"/>
              <a:t>2</a:t>
            </a:r>
            <a:r>
              <a:rPr lang="zh-CN" altLang="en-US" dirty="0" smtClean="0"/>
              <a:t>、独立于各种应用服务器，真正实现：一次编写，到处运行。</a:t>
            </a:r>
            <a:endParaRPr lang="en-US" altLang="zh-CN" dirty="0" smtClean="0"/>
          </a:p>
          <a:p>
            <a:r>
              <a:rPr lang="en-US" altLang="zh-CN" dirty="0" smtClean="0"/>
              <a:t>3</a:t>
            </a:r>
            <a:r>
              <a:rPr lang="zh-CN" altLang="en-US" dirty="0" smtClean="0"/>
              <a:t>、</a:t>
            </a:r>
            <a:r>
              <a:rPr lang="en-US" altLang="zh-CN" dirty="0" smtClean="0"/>
              <a:t>Spring</a:t>
            </a:r>
            <a:r>
              <a:rPr lang="zh-CN" altLang="en-US" dirty="0" smtClean="0"/>
              <a:t>的依赖注入特性使</a:t>
            </a:r>
            <a:r>
              <a:rPr lang="en-US" altLang="zh-CN" dirty="0" smtClean="0"/>
              <a:t>Bean</a:t>
            </a:r>
            <a:r>
              <a:rPr lang="zh-CN" altLang="en-US" dirty="0" smtClean="0"/>
              <a:t>与</a:t>
            </a:r>
            <a:r>
              <a:rPr lang="en-US" altLang="zh-CN" dirty="0" smtClean="0"/>
              <a:t>Bean</a:t>
            </a:r>
            <a:r>
              <a:rPr lang="zh-CN" altLang="en-US" dirty="0" smtClean="0"/>
              <a:t>之间的依赖关系变的完全透明，降低了耦合度：使用</a:t>
            </a:r>
            <a:r>
              <a:rPr lang="en-US" altLang="zh-CN" dirty="0" err="1" smtClean="0"/>
              <a:t>SpringIOC</a:t>
            </a:r>
            <a:r>
              <a:rPr lang="zh-CN" altLang="en-US" dirty="0" smtClean="0"/>
              <a:t>容器，将对象之间的依赖关系交给</a:t>
            </a:r>
            <a:r>
              <a:rPr lang="en-US" altLang="zh-CN" dirty="0" smtClean="0"/>
              <a:t>Spring</a:t>
            </a:r>
            <a:r>
              <a:rPr lang="zh-CN" altLang="en-US" dirty="0" smtClean="0"/>
              <a:t>，降低组件之间的耦合性，让我们更专注于应用逻辑</a:t>
            </a:r>
            <a:endParaRPr lang="en-US" altLang="zh-CN" dirty="0" smtClean="0"/>
          </a:p>
          <a:p>
            <a:r>
              <a:rPr lang="en-US" altLang="zh-CN" dirty="0" smtClean="0"/>
              <a:t>4</a:t>
            </a:r>
            <a:r>
              <a:rPr lang="zh-CN" altLang="en-US" dirty="0" smtClean="0"/>
              <a:t>、它的面向切面编程特性允许将一些通用任务如安全、事务、日志等进行集中式处理</a:t>
            </a:r>
            <a:endParaRPr lang="en-US" altLang="zh-CN" dirty="0" smtClean="0"/>
          </a:p>
          <a:p>
            <a:pPr eaLnBrk="1" hangingPunct="1">
              <a:spcBef>
                <a:spcPct val="0"/>
              </a:spcBef>
            </a:pPr>
            <a:r>
              <a:rPr lang="en-US" altLang="zh-CN" dirty="0" smtClean="0"/>
              <a:t>5</a:t>
            </a:r>
            <a:r>
              <a:rPr lang="zh-CN" altLang="en-US" dirty="0" smtClean="0"/>
              <a:t>、并且它还提供了与第三方持久层框架的良好整合，并简化了底层数据库访问</a:t>
            </a:r>
            <a:endParaRPr lang="en-US" altLang="zh-CN" dirty="0" smtClean="0"/>
          </a:p>
          <a:p>
            <a:r>
              <a:rPr lang="en-US" altLang="zh-CN" dirty="0" smtClean="0"/>
              <a:t>6</a:t>
            </a:r>
            <a:r>
              <a:rPr lang="zh-CN" altLang="en-US" dirty="0" smtClean="0"/>
              <a:t>、高度的开放性（可以和</a:t>
            </a:r>
            <a:r>
              <a:rPr lang="en-US" altLang="zh-CN" dirty="0" smtClean="0"/>
              <a:t>Struts2</a:t>
            </a:r>
            <a:r>
              <a:rPr lang="zh-CN" altLang="en-US" dirty="0" smtClean="0"/>
              <a:t>、</a:t>
            </a:r>
            <a:r>
              <a:rPr lang="en-US" altLang="zh-CN" dirty="0" smtClean="0"/>
              <a:t>Hibernate</a:t>
            </a:r>
            <a:r>
              <a:rPr lang="zh-CN" altLang="en-US" dirty="0" smtClean="0"/>
              <a:t>、</a:t>
            </a:r>
            <a:r>
              <a:rPr lang="en-US" altLang="zh-CN" dirty="0" err="1" smtClean="0"/>
              <a:t>MyBatis</a:t>
            </a:r>
            <a:r>
              <a:rPr lang="zh-CN" altLang="en-US" dirty="0" smtClean="0"/>
              <a:t>、</a:t>
            </a:r>
            <a:r>
              <a:rPr lang="en-US" altLang="zh-CN" dirty="0" smtClean="0"/>
              <a:t>CXF</a:t>
            </a:r>
            <a:r>
              <a:rPr lang="zh-CN" altLang="en-US" dirty="0" smtClean="0"/>
              <a:t>等很多主流第三方框架无缝整合）</a:t>
            </a:r>
            <a:endParaRPr lang="en-US" altLang="zh-CN" dirty="0" smtClean="0"/>
          </a:p>
          <a:p>
            <a:endParaRPr lang="en-US" altLang="zh-CN" dirty="0" smtClean="0"/>
          </a:p>
          <a:p>
            <a:r>
              <a:rPr lang="zh-CN" altLang="en-US" dirty="0" smtClean="0"/>
              <a:t>总的来说，</a:t>
            </a:r>
            <a:r>
              <a:rPr lang="en-US" altLang="zh-CN" dirty="0" smtClean="0"/>
              <a:t>Spring</a:t>
            </a:r>
            <a:r>
              <a:rPr lang="zh-CN" altLang="en-US" dirty="0" smtClean="0"/>
              <a:t>确实是一个令每个开发人员都值得学习的开发工具。接下来，我们就一起在学习过程中体会他的魅力吧。</a:t>
            </a:r>
            <a:endParaRPr lang="en-US" altLang="zh-CN" dirty="0" smtClean="0"/>
          </a:p>
          <a:p>
            <a:endParaRPr lang="en-US" altLang="zh-CN" dirty="0" smtClean="0"/>
          </a:p>
          <a:p>
            <a:endParaRPr lang="zh-CN" altLang="en-US" dirty="0" smtClean="0"/>
          </a:p>
        </p:txBody>
      </p:sp>
      <p:sp>
        <p:nvSpPr>
          <p:cNvPr id="4" name="灯片编号占位符 3"/>
          <p:cNvSpPr>
            <a:spLocks noGrp="1"/>
          </p:cNvSpPr>
          <p:nvPr>
            <p:ph type="sldNum" sz="quarter" idx="5"/>
          </p:nvPr>
        </p:nvSpPr>
        <p:spPr/>
        <p:txBody>
          <a:bodyPr/>
          <a:lstStyle/>
          <a:p>
            <a:pPr>
              <a:defRPr/>
            </a:pPr>
            <a:fld id="{F4404A11-6F62-44B7-AC54-5B59AEA13FD8}"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p:txBody>
          <a:bodyPr/>
          <a:lstStyle/>
          <a:p>
            <a:pPr>
              <a:defRPr/>
            </a:pPr>
            <a:fld id="{05BE4806-9455-472B-B6C5-7AC245F86098}" type="slidenum">
              <a:rPr lang="zh-CN" altLang="en-US" smtClean="0"/>
            </a:fld>
            <a:endParaRPr lang="en-US" altLang="zh-CN" smtClean="0"/>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dirty="0" smtClean="0"/>
              <a:t>教学指导</a:t>
            </a:r>
            <a:r>
              <a:rPr lang="zh-CN" altLang="en-US" dirty="0" smtClean="0">
                <a:sym typeface="Wingdings" panose="05000000000000000000" pitchFamily="2" charset="2"/>
              </a:rPr>
              <a:t>：</a:t>
            </a:r>
            <a:endParaRPr lang="en-US" altLang="zh-CN" dirty="0" smtClean="0">
              <a:sym typeface="Wingdings" panose="05000000000000000000" pitchFamily="2" charset="2"/>
            </a:endParaRPr>
          </a:p>
          <a:p>
            <a:pPr marL="0" lvl="1" indent="457200"/>
            <a:r>
              <a:rPr lang="zh-CN" altLang="en-US" dirty="0" smtClean="0"/>
              <a:t>当某个角色（比如一个</a:t>
            </a:r>
            <a:r>
              <a:rPr lang="en-US" altLang="zh-CN" dirty="0" smtClean="0"/>
              <a:t>java</a:t>
            </a:r>
            <a:r>
              <a:rPr lang="zh-CN" altLang="en-US" dirty="0" smtClean="0"/>
              <a:t>示例，调用者）需要另一个角色（另一个</a:t>
            </a:r>
            <a:r>
              <a:rPr lang="en-US" altLang="zh-CN" dirty="0" smtClean="0"/>
              <a:t>java</a:t>
            </a:r>
            <a:r>
              <a:rPr lang="zh-CN" altLang="en-US" dirty="0" smtClean="0"/>
              <a:t>示例，被调用者）的协助时，在传统的程序设计过程中，通常由调用者来创建被调用者的示例。但是在</a:t>
            </a:r>
            <a:r>
              <a:rPr lang="en-US" altLang="zh-CN" dirty="0" smtClean="0"/>
              <a:t>spring</a:t>
            </a:r>
            <a:r>
              <a:rPr lang="zh-CN" altLang="en-US" dirty="0" smtClean="0"/>
              <a:t>里，创建被调用者的工作不再由调用者来完成。因此被称为控制反转；创建被调用者实例的工作通常由</a:t>
            </a:r>
            <a:r>
              <a:rPr lang="en-US" altLang="zh-CN" dirty="0" smtClean="0"/>
              <a:t>spring</a:t>
            </a:r>
            <a:r>
              <a:rPr lang="zh-CN" altLang="en-US" dirty="0" smtClean="0"/>
              <a:t>容器来完成，然后注入调用者，因此也称为依赖注入。这样给程序带来很大的灵活性，这样也实现了我们的接口和实现的分离。</a:t>
            </a:r>
            <a:endParaRPr lang="en-US" altLang="zh-CN" dirty="0" smtClean="0"/>
          </a:p>
          <a:p>
            <a:pPr marL="0" lvl="1" indent="457200"/>
            <a:r>
              <a:rPr lang="zh-CN" altLang="en-US" dirty="0" smtClean="0"/>
              <a:t>简而言之也就是说我们要获得一个对象，不由我们开发者自己创建，而是由我们的容器来注入给我们的程序来使用</a:t>
            </a:r>
            <a:r>
              <a:rPr lang="en-US" altLang="zh-CN" dirty="0" smtClean="0"/>
              <a:t>.</a:t>
            </a:r>
            <a:endParaRPr lang="zh-CN" altLang="en-US" dirty="0" smtClean="0"/>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dirty="0" smtClean="0"/>
          </a:p>
          <a:p>
            <a:pPr eaLnBrk="1" hangingPunct="1"/>
            <a:r>
              <a:rPr lang="zh-CN" altLang="en-US" b="1" dirty="0" smtClean="0"/>
              <a:t>通过示例</a:t>
            </a:r>
            <a:r>
              <a:rPr lang="zh-CN" altLang="en-US" b="1" baseline="0" dirty="0" smtClean="0"/>
              <a:t> </a:t>
            </a:r>
            <a:r>
              <a:rPr lang="zh-CN" altLang="en-US" b="1" dirty="0" smtClean="0"/>
              <a:t>演示简单工厂</a:t>
            </a:r>
            <a:endParaRPr lang="zh-CN"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pic>
        <p:nvPicPr>
          <p:cNvPr id="8" name="Picture 7" descr="Picture1.png"/>
          <p:cNvPicPr>
            <a:picLocks noChangeAspect="1"/>
          </p:cNvPicPr>
          <p:nvPr/>
        </p:nvPicPr>
        <p:blipFill>
          <a:blip r:embed="rId2" cstate="print"/>
          <a:stretch>
            <a:fillRect/>
          </a:stretch>
        </p:blipFill>
        <p:spPr>
          <a:xfrm>
            <a:off x="9851569" y="179024"/>
            <a:ext cx="2153196" cy="720894"/>
          </a:xfrm>
          <a:prstGeom prst="rect">
            <a:avLst/>
          </a:prstGeom>
        </p:spPr>
      </p:pic>
      <p:sp>
        <p:nvSpPr>
          <p:cNvPr id="7" name="TextBox 6"/>
          <p:cNvSpPr txBox="1"/>
          <p:nvPr/>
        </p:nvSpPr>
        <p:spPr>
          <a:xfrm>
            <a:off x="4800600" y="6392170"/>
            <a:ext cx="26441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aseline="0" dirty="0">
                <a:solidFill>
                  <a:srgbClr val="7030A0">
                    <a:alpha val="30000"/>
                  </a:srgbClr>
                </a:solidFill>
                <a:effectLst/>
              </a:rPr>
              <a:t>大连</a:t>
            </a:r>
            <a:r>
              <a:rPr lang="en-US" altLang="zh-CN" sz="1400" baseline="0" dirty="0">
                <a:solidFill>
                  <a:srgbClr val="7030A0">
                    <a:alpha val="30000"/>
                  </a:srgbClr>
                </a:solidFill>
                <a:effectLst/>
              </a:rPr>
              <a:t>ETC-</a:t>
            </a:r>
            <a:r>
              <a:rPr lang="zh-CN" altLang="en-US" sz="1400" baseline="0" dirty="0">
                <a:solidFill>
                  <a:srgbClr val="7030A0">
                    <a:alpha val="30000"/>
                  </a:srgbClr>
                </a:solidFill>
                <a:effectLst/>
              </a:rPr>
              <a:t>技术部</a:t>
            </a:r>
            <a:r>
              <a:rPr lang="en-US" altLang="zh-CN" sz="600" baseline="0" dirty="0">
                <a:solidFill>
                  <a:srgbClr val="7030A0">
                    <a:alpha val="30000"/>
                  </a:srgbClr>
                </a:solidFill>
                <a:effectLst/>
              </a:rPr>
              <a:t>v22.1</a:t>
            </a:r>
            <a:endParaRPr lang="zh-CN" altLang="en-US" sz="600" baseline="0" dirty="0">
              <a:solidFill>
                <a:srgbClr val="7030A0">
                  <a:alpha val="30000"/>
                </a:srgbClr>
              </a:solidFill>
              <a:effectLst/>
            </a:endParaRPr>
          </a:p>
        </p:txBody>
      </p:sp>
      <p:pic>
        <p:nvPicPr>
          <p:cNvPr id="9" name="Picture 7" descr="Picture1.png"/>
          <p:cNvPicPr>
            <a:picLocks noChangeAspect="1"/>
          </p:cNvPicPr>
          <p:nvPr userDrawn="1"/>
        </p:nvPicPr>
        <p:blipFill>
          <a:blip r:embed="rId3" cstate="screen"/>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p:nvPicPr>
        <p:blipFill>
          <a:blip r:embed="rId2" cstate="print"/>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792070"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186570" y="899047"/>
            <a:ext cx="11792070" cy="5448937"/>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9" name="矩形 8"/>
          <p:cNvSpPr/>
          <p:nvPr/>
        </p:nvSpPr>
        <p:spPr>
          <a:xfrm>
            <a:off x="0" y="123119"/>
            <a:ext cx="12192000" cy="598099"/>
          </a:xfrm>
          <a:prstGeom prst="rect">
            <a:avLst/>
          </a:pr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p:nvPicPr>
        <p:blipFill>
          <a:blip r:embed="rId3" cstate="print"/>
          <a:stretch>
            <a:fillRect/>
          </a:stretch>
        </p:blipFill>
        <p:spPr>
          <a:xfrm>
            <a:off x="10178141" y="6062200"/>
            <a:ext cx="1787437" cy="598437"/>
          </a:xfrm>
          <a:prstGeom prst="rect">
            <a:avLst/>
          </a:prstGeom>
        </p:spPr>
      </p:pic>
      <p:sp>
        <p:nvSpPr>
          <p:cNvPr id="11" name="矩形 10"/>
          <p:cNvSpPr/>
          <p:nvPr/>
        </p:nvSpPr>
        <p:spPr>
          <a:xfrm>
            <a:off x="-1440" y="123118"/>
            <a:ext cx="180000" cy="598099"/>
          </a:xfrm>
          <a:prstGeom prst="rect">
            <a:avLst/>
          </a:prstGeom>
          <a:solidFill>
            <a:srgbClr val="990000">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
        <p:nvSpPr>
          <p:cNvPr id="12" name="TextBox 11"/>
          <p:cNvSpPr txBox="1"/>
          <p:nvPr/>
        </p:nvSpPr>
        <p:spPr>
          <a:xfrm>
            <a:off x="4800600" y="6392170"/>
            <a:ext cx="26441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aseline="0" dirty="0">
                <a:solidFill>
                  <a:srgbClr val="7030A0">
                    <a:alpha val="30000"/>
                  </a:srgbClr>
                </a:solidFill>
                <a:effectLst/>
              </a:rPr>
              <a:t>大连</a:t>
            </a:r>
            <a:r>
              <a:rPr lang="en-US" altLang="zh-CN" sz="1400" baseline="0" dirty="0">
                <a:solidFill>
                  <a:srgbClr val="7030A0">
                    <a:alpha val="30000"/>
                  </a:srgbClr>
                </a:solidFill>
                <a:effectLst/>
              </a:rPr>
              <a:t>ETC-</a:t>
            </a:r>
            <a:r>
              <a:rPr lang="zh-CN" altLang="en-US" sz="1400" baseline="0" dirty="0">
                <a:solidFill>
                  <a:srgbClr val="7030A0">
                    <a:alpha val="30000"/>
                  </a:srgbClr>
                </a:solidFill>
                <a:effectLst/>
              </a:rPr>
              <a:t>技术部</a:t>
            </a:r>
            <a:r>
              <a:rPr lang="en-US" altLang="zh-CN" sz="600" baseline="0" dirty="0">
                <a:solidFill>
                  <a:srgbClr val="7030A0">
                    <a:alpha val="30000"/>
                  </a:srgbClr>
                </a:solidFill>
                <a:effectLst/>
              </a:rPr>
              <a:t>v22.1</a:t>
            </a:r>
            <a:endParaRPr lang="zh-CN" altLang="en-US" sz="600" baseline="0" dirty="0">
              <a:solidFill>
                <a:srgbClr val="7030A0">
                  <a:alpha val="30000"/>
                </a:srgbClr>
              </a:solidFill>
              <a:effectLst/>
            </a:endParaRPr>
          </a:p>
        </p:txBody>
      </p:sp>
      <p:sp>
        <p:nvSpPr>
          <p:cNvPr id="14" name="矩形 13"/>
          <p:cNvSpPr/>
          <p:nvPr userDrawn="1"/>
        </p:nvSpPr>
        <p:spPr>
          <a:xfrm>
            <a:off x="0" y="123119"/>
            <a:ext cx="173510" cy="598099"/>
          </a:xfrm>
          <a:prstGeom prst="rect">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5" name="Picture 9" descr="Picture1.png"/>
          <p:cNvPicPr>
            <a:picLocks noChangeAspect="1"/>
          </p:cNvPicPr>
          <p:nvPr userDrawn="1"/>
        </p:nvPicPr>
        <p:blipFill>
          <a:blip r:embed="rId4" cstate="screen"/>
          <a:stretch>
            <a:fillRect/>
          </a:stretch>
        </p:blipFill>
        <p:spPr>
          <a:xfrm>
            <a:off x="10178141" y="6062200"/>
            <a:ext cx="1787437" cy="598437"/>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8" name="矩形 7"/>
          <p:cNvSpPr/>
          <p:nvPr/>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
        <p:nvSpPr>
          <p:cNvPr id="9" name="TextBox 8"/>
          <p:cNvSpPr txBox="1"/>
          <p:nvPr/>
        </p:nvSpPr>
        <p:spPr>
          <a:xfrm>
            <a:off x="4800600" y="6392170"/>
            <a:ext cx="26441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aseline="0" dirty="0">
                <a:solidFill>
                  <a:srgbClr val="7030A0">
                    <a:alpha val="30000"/>
                  </a:srgbClr>
                </a:solidFill>
                <a:effectLst/>
              </a:rPr>
              <a:t>大连</a:t>
            </a:r>
            <a:r>
              <a:rPr lang="en-US" altLang="zh-CN" sz="1400" baseline="0" dirty="0">
                <a:solidFill>
                  <a:srgbClr val="7030A0">
                    <a:alpha val="30000"/>
                  </a:srgbClr>
                </a:solidFill>
                <a:effectLst/>
              </a:rPr>
              <a:t>ETC-</a:t>
            </a:r>
            <a:r>
              <a:rPr lang="zh-CN" altLang="en-US" sz="1400" baseline="0" dirty="0">
                <a:solidFill>
                  <a:srgbClr val="7030A0">
                    <a:alpha val="30000"/>
                  </a:srgbClr>
                </a:solidFill>
                <a:effectLst/>
              </a:rPr>
              <a:t>技术部</a:t>
            </a:r>
            <a:r>
              <a:rPr lang="en-US" altLang="zh-CN" sz="600" baseline="0" dirty="0">
                <a:solidFill>
                  <a:srgbClr val="7030A0">
                    <a:alpha val="30000"/>
                  </a:srgbClr>
                </a:solidFill>
                <a:effectLst/>
              </a:rPr>
              <a:t>v22.1</a:t>
            </a:r>
            <a:endParaRPr lang="zh-CN" altLang="en-US" sz="600" baseline="0" dirty="0">
              <a:solidFill>
                <a:srgbClr val="7030A0">
                  <a:alpha val="30000"/>
                </a:srgbClr>
              </a:solidFill>
              <a:effectLst/>
            </a:endParaRPr>
          </a:p>
        </p:txBody>
      </p:sp>
      <p:sp>
        <p:nvSpPr>
          <p:cNvPr id="10" name="矩形 9"/>
          <p:cNvSpPr/>
          <p:nvPr userDrawn="1"/>
        </p:nvSpPr>
        <p:spPr>
          <a:xfrm>
            <a:off x="0" y="123119"/>
            <a:ext cx="173510" cy="598099"/>
          </a:xfrm>
          <a:prstGeom prst="rect">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10" name="TextBox 9"/>
          <p:cNvSpPr txBox="1"/>
          <p:nvPr/>
        </p:nvSpPr>
        <p:spPr>
          <a:xfrm>
            <a:off x="4800600" y="6392170"/>
            <a:ext cx="26441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aseline="0" dirty="0">
                <a:solidFill>
                  <a:srgbClr val="7030A0">
                    <a:alpha val="30000"/>
                  </a:srgbClr>
                </a:solidFill>
                <a:effectLst/>
              </a:rPr>
              <a:t>大连</a:t>
            </a:r>
            <a:r>
              <a:rPr lang="en-US" altLang="zh-CN" sz="1400" baseline="0" dirty="0">
                <a:solidFill>
                  <a:srgbClr val="7030A0">
                    <a:alpha val="30000"/>
                  </a:srgbClr>
                </a:solidFill>
                <a:effectLst/>
              </a:rPr>
              <a:t>ETC-</a:t>
            </a:r>
            <a:r>
              <a:rPr lang="zh-CN" altLang="en-US" sz="1400" baseline="0" dirty="0">
                <a:solidFill>
                  <a:srgbClr val="7030A0">
                    <a:alpha val="30000"/>
                  </a:srgbClr>
                </a:solidFill>
                <a:effectLst/>
              </a:rPr>
              <a:t>技术部</a:t>
            </a:r>
            <a:r>
              <a:rPr lang="en-US" altLang="zh-CN" sz="600" baseline="0" dirty="0">
                <a:solidFill>
                  <a:srgbClr val="7030A0">
                    <a:alpha val="30000"/>
                  </a:srgbClr>
                </a:solidFill>
                <a:effectLst/>
              </a:rPr>
              <a:t>v22.1</a:t>
            </a:r>
            <a:endParaRPr lang="zh-CN" altLang="en-US" sz="600" baseline="0" dirty="0">
              <a:solidFill>
                <a:srgbClr val="7030A0">
                  <a:alpha val="30000"/>
                </a:srgbClr>
              </a:solidFill>
              <a:effectLst/>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8" name="TextBox 7"/>
          <p:cNvSpPr txBox="1"/>
          <p:nvPr/>
        </p:nvSpPr>
        <p:spPr>
          <a:xfrm>
            <a:off x="4800600" y="6392170"/>
            <a:ext cx="26441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aseline="0" dirty="0">
                <a:solidFill>
                  <a:srgbClr val="7030A0">
                    <a:alpha val="30000"/>
                  </a:srgbClr>
                </a:solidFill>
                <a:effectLst/>
              </a:rPr>
              <a:t>大连</a:t>
            </a:r>
            <a:r>
              <a:rPr lang="en-US" altLang="zh-CN" sz="1400" baseline="0" dirty="0">
                <a:solidFill>
                  <a:srgbClr val="7030A0">
                    <a:alpha val="30000"/>
                  </a:srgbClr>
                </a:solidFill>
                <a:effectLst/>
              </a:rPr>
              <a:t>ETC-</a:t>
            </a:r>
            <a:r>
              <a:rPr lang="zh-CN" altLang="en-US" sz="1400" baseline="0" dirty="0">
                <a:solidFill>
                  <a:srgbClr val="7030A0">
                    <a:alpha val="30000"/>
                  </a:srgbClr>
                </a:solidFill>
                <a:effectLst/>
              </a:rPr>
              <a:t>技术部</a:t>
            </a:r>
            <a:r>
              <a:rPr lang="en-US" altLang="zh-CN" sz="600" baseline="0" dirty="0">
                <a:solidFill>
                  <a:srgbClr val="7030A0">
                    <a:alpha val="30000"/>
                  </a:srgbClr>
                </a:solidFill>
                <a:effectLst/>
              </a:rPr>
              <a:t>v22.1</a:t>
            </a:r>
            <a:endParaRPr lang="zh-CN" altLang="en-US" sz="600" baseline="0" dirty="0">
              <a:solidFill>
                <a:srgbClr val="7030A0">
                  <a:alpha val="30000"/>
                </a:srgbClr>
              </a:solidFill>
              <a:effectLst/>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8" name="TextBox 7"/>
          <p:cNvSpPr txBox="1"/>
          <p:nvPr/>
        </p:nvSpPr>
        <p:spPr>
          <a:xfrm>
            <a:off x="4800600" y="6392170"/>
            <a:ext cx="26441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aseline="0" dirty="0">
                <a:solidFill>
                  <a:srgbClr val="7030A0">
                    <a:alpha val="30000"/>
                  </a:srgbClr>
                </a:solidFill>
                <a:effectLst/>
              </a:rPr>
              <a:t>大连</a:t>
            </a:r>
            <a:r>
              <a:rPr lang="en-US" altLang="zh-CN" sz="1400" baseline="0" dirty="0">
                <a:solidFill>
                  <a:srgbClr val="7030A0">
                    <a:alpha val="30000"/>
                  </a:srgbClr>
                </a:solidFill>
                <a:effectLst/>
              </a:rPr>
              <a:t>ETC-</a:t>
            </a:r>
            <a:r>
              <a:rPr lang="zh-CN" altLang="en-US" sz="1400" baseline="0" dirty="0">
                <a:solidFill>
                  <a:srgbClr val="7030A0">
                    <a:alpha val="30000"/>
                  </a:srgbClr>
                </a:solidFill>
                <a:effectLst/>
              </a:rPr>
              <a:t>技术部</a:t>
            </a:r>
            <a:r>
              <a:rPr lang="en-US" altLang="zh-CN" sz="600" baseline="0" dirty="0">
                <a:solidFill>
                  <a:srgbClr val="7030A0">
                    <a:alpha val="30000"/>
                  </a:srgbClr>
                </a:solidFill>
                <a:effectLst/>
              </a:rPr>
              <a:t>v22.1</a:t>
            </a:r>
            <a:endParaRPr lang="zh-CN" altLang="en-US" sz="600" baseline="0" dirty="0">
              <a:solidFill>
                <a:srgbClr val="7030A0">
                  <a:alpha val="30000"/>
                </a:srgbClr>
              </a:solidFill>
              <a:effectLst/>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7" name="TextBox 6"/>
          <p:cNvSpPr txBox="1"/>
          <p:nvPr/>
        </p:nvSpPr>
        <p:spPr>
          <a:xfrm>
            <a:off x="4800600" y="6392170"/>
            <a:ext cx="26441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aseline="0" dirty="0">
                <a:solidFill>
                  <a:srgbClr val="7030A0">
                    <a:alpha val="30000"/>
                  </a:srgbClr>
                </a:solidFill>
                <a:effectLst/>
              </a:rPr>
              <a:t>大连</a:t>
            </a:r>
            <a:r>
              <a:rPr lang="en-US" altLang="zh-CN" sz="1400" baseline="0" dirty="0">
                <a:solidFill>
                  <a:srgbClr val="7030A0">
                    <a:alpha val="30000"/>
                  </a:srgbClr>
                </a:solidFill>
                <a:effectLst/>
              </a:rPr>
              <a:t>ETC-</a:t>
            </a:r>
            <a:r>
              <a:rPr lang="zh-CN" altLang="en-US" sz="1400" baseline="0" dirty="0">
                <a:solidFill>
                  <a:srgbClr val="7030A0">
                    <a:alpha val="30000"/>
                  </a:srgbClr>
                </a:solidFill>
                <a:effectLst/>
              </a:rPr>
              <a:t>技术部</a:t>
            </a:r>
            <a:r>
              <a:rPr lang="en-US" altLang="zh-CN" sz="600" baseline="0" dirty="0">
                <a:solidFill>
                  <a:srgbClr val="7030A0">
                    <a:alpha val="30000"/>
                  </a:srgbClr>
                </a:solidFill>
                <a:effectLst/>
              </a:rPr>
              <a:t>v22.1</a:t>
            </a:r>
            <a:endParaRPr lang="zh-CN" altLang="en-US" sz="600" baseline="0" dirty="0">
              <a:solidFill>
                <a:srgbClr val="7030A0">
                  <a:alpha val="30000"/>
                </a:srgbClr>
              </a:solidFill>
              <a:effectLst/>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7" name="TextBox 6"/>
          <p:cNvSpPr txBox="1"/>
          <p:nvPr/>
        </p:nvSpPr>
        <p:spPr>
          <a:xfrm>
            <a:off x="4800600" y="6392170"/>
            <a:ext cx="26441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aseline="0" dirty="0">
                <a:solidFill>
                  <a:srgbClr val="7030A0">
                    <a:alpha val="30000"/>
                  </a:srgbClr>
                </a:solidFill>
                <a:effectLst/>
              </a:rPr>
              <a:t>大连</a:t>
            </a:r>
            <a:r>
              <a:rPr lang="en-US" altLang="zh-CN" sz="1400" baseline="0" dirty="0">
                <a:solidFill>
                  <a:srgbClr val="7030A0">
                    <a:alpha val="30000"/>
                  </a:srgbClr>
                </a:solidFill>
                <a:effectLst/>
              </a:rPr>
              <a:t>ETC-</a:t>
            </a:r>
            <a:r>
              <a:rPr lang="zh-CN" altLang="en-US" sz="1400" baseline="0" dirty="0">
                <a:solidFill>
                  <a:srgbClr val="7030A0">
                    <a:alpha val="30000"/>
                  </a:srgbClr>
                </a:solidFill>
                <a:effectLst/>
              </a:rPr>
              <a:t>技术部</a:t>
            </a:r>
            <a:r>
              <a:rPr lang="en-US" altLang="zh-CN" sz="600" baseline="0" dirty="0">
                <a:solidFill>
                  <a:srgbClr val="7030A0">
                    <a:alpha val="30000"/>
                  </a:srgbClr>
                </a:solidFill>
                <a:effectLst/>
              </a:rPr>
              <a:t>v22.1</a:t>
            </a:r>
            <a:endParaRPr lang="zh-CN" altLang="en-US" sz="600" baseline="0" dirty="0">
              <a:solidFill>
                <a:srgbClr val="7030A0">
                  <a:alpha val="30000"/>
                </a:srgbClr>
              </a:solidFill>
              <a:effectLst/>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screen"/>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186570" y="899047"/>
            <a:ext cx="11792070" cy="5448937"/>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3" cstate="screen"/>
          <a:stretch>
            <a:fillRect/>
          </a:stretch>
        </p:blipFill>
        <p:spPr>
          <a:xfrm>
            <a:off x="10178141" y="6062200"/>
            <a:ext cx="1787437" cy="598437"/>
          </a:xfrm>
          <a:prstGeom prst="rect">
            <a:avLst/>
          </a:prstGeom>
        </p:spPr>
      </p:pic>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fld>
            <a:endParaRPr lang="zh-CN" altLang="en-US"/>
          </a:p>
        </p:txBody>
      </p:sp>
      <p:sp>
        <p:nvSpPr>
          <p:cNvPr id="7" name="TextBox 6"/>
          <p:cNvSpPr txBox="1"/>
          <p:nvPr/>
        </p:nvSpPr>
        <p:spPr>
          <a:xfrm>
            <a:off x="4800600" y="6392170"/>
            <a:ext cx="26441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aseline="0" dirty="0">
                <a:solidFill>
                  <a:srgbClr val="7030A0">
                    <a:alpha val="30000"/>
                  </a:srgbClr>
                </a:solidFill>
                <a:effectLst/>
              </a:rPr>
              <a:t>大连</a:t>
            </a:r>
            <a:r>
              <a:rPr lang="en-US" altLang="zh-CN" sz="1400" baseline="0" dirty="0">
                <a:solidFill>
                  <a:srgbClr val="7030A0">
                    <a:alpha val="30000"/>
                  </a:srgbClr>
                </a:solidFill>
                <a:effectLst/>
              </a:rPr>
              <a:t>ETC-</a:t>
            </a:r>
            <a:r>
              <a:rPr lang="zh-CN" altLang="en-US" sz="1400" baseline="0" dirty="0">
                <a:solidFill>
                  <a:srgbClr val="7030A0">
                    <a:alpha val="30000"/>
                  </a:srgbClr>
                </a:solidFill>
                <a:effectLst/>
              </a:rPr>
              <a:t>技术部</a:t>
            </a:r>
            <a:r>
              <a:rPr lang="en-US" altLang="zh-CN" sz="600" baseline="0" dirty="0">
                <a:solidFill>
                  <a:srgbClr val="7030A0">
                    <a:alpha val="30000"/>
                  </a:srgbClr>
                </a:solidFill>
                <a:effectLst/>
              </a:rPr>
              <a:t>v22.1</a:t>
            </a:r>
            <a:endParaRPr lang="zh-CN" altLang="en-US" sz="600" baseline="0" dirty="0">
              <a:solidFill>
                <a:srgbClr val="7030A0">
                  <a:alpha val="30000"/>
                </a:srgbClr>
              </a:solidFill>
              <a:effectLs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wmf"/><Relationship Id="rId1" Type="http://schemas.openxmlformats.org/officeDocument/2006/relationships/image" Target="../media/image12.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8.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ctrTitle"/>
          </p:nvPr>
        </p:nvSpPr>
        <p:spPr/>
        <p:txBody>
          <a:bodyPr/>
          <a:p>
            <a:r>
              <a:rPr lang="zh-CN" altLang="en-US"/>
              <a:t>SpringIOC原理和配置</a:t>
            </a:r>
            <a:endParaRPr lang="zh-CN" altLang="en-US"/>
          </a:p>
        </p:txBody>
      </p:sp>
      <p:sp>
        <p:nvSpPr>
          <p:cNvPr id="4" name="标题 1"/>
          <p:cNvSpPr txBox="1"/>
          <p:nvPr/>
        </p:nvSpPr>
        <p:spPr>
          <a:xfrm>
            <a:off x="1996504" y="2060918"/>
            <a:ext cx="7771995" cy="785772"/>
          </a:xfrm>
          <a:prstGeom prst="rect">
            <a:avLst/>
          </a:prstGeom>
        </p:spPr>
        <p:txBody>
          <a:bodyPr>
            <a:noAutofit/>
          </a:bodyPr>
          <a:lstStyle>
            <a:lvl1pPr algn="r" rtl="0" eaLnBrk="0" fontAlgn="base" hangingPunct="0">
              <a:spcBef>
                <a:spcPct val="0"/>
              </a:spcBef>
              <a:spcAft>
                <a:spcPct val="0"/>
              </a:spcAft>
              <a:defRPr lang="zh-CN" altLang="en-US" sz="2800" b="1" dirty="0">
                <a:solidFill>
                  <a:srgbClr val="121F55"/>
                </a:solidFill>
                <a:latin typeface="微软雅黑" panose="020B0503020204020204" pitchFamily="34" charset="-122"/>
                <a:ea typeface="微软雅黑" panose="020B0503020204020204" pitchFamily="34" charset="-122"/>
                <a:cs typeface="+mj-cs"/>
              </a:defRPr>
            </a:lvl1pPr>
            <a:lvl2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2pPr>
            <a:lvl3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3pPr>
            <a:lvl4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4pPr>
            <a:lvl5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5pPr>
            <a:lvl6pPr marL="4572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6pPr>
            <a:lvl7pPr marL="9144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7pPr>
            <a:lvl8pPr marL="13716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8pPr>
            <a:lvl9pPr marL="18288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9pPr>
          </a:lstStyle>
          <a:p>
            <a:pPr eaLnBrk="1" hangingPunct="1">
              <a:defRPr/>
            </a:pPr>
            <a:endParaRPr lang="zh-CN" altLang="en-US" sz="4400" dirty="0">
              <a:solidFill>
                <a:schemeClr val="tx2">
                  <a:lumMod val="75000"/>
                </a:schemeClr>
              </a:solidFill>
              <a:cs typeface="+mn-cs"/>
            </a:endParaRPr>
          </a:p>
        </p:txBody>
      </p:sp>
      <p:sp>
        <p:nvSpPr>
          <p:cNvPr id="2" name="副标题 1"/>
          <p:cNvSpPr/>
          <p:nvPr>
            <p:ph type="subTitle" idx="1"/>
          </p:nvPr>
        </p:nvSpPr>
        <p:spPr/>
        <p:txBody>
          <a:bodyPr/>
          <a:p>
            <a:endParaRPr lang="zh-CN" altLang="en-US"/>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9" name="AutoShape 7"/>
          <p:cNvSpPr>
            <a:spLocks noChangeArrowheads="1"/>
          </p:cNvSpPr>
          <p:nvPr/>
        </p:nvSpPr>
        <p:spPr bwMode="auto">
          <a:xfrm>
            <a:off x="2645237" y="2497842"/>
            <a:ext cx="3584388" cy="714952"/>
          </a:xfrm>
          <a:prstGeom prst="flowChartAlternateProcess">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目的：解耦合。实现每个组件时</a:t>
            </a:r>
            <a:r>
              <a:rPr lang="zh-CN" altLang="en-US" b="1" kern="0" dirty="0">
                <a:solidFill>
                  <a:srgbClr val="FF0000"/>
                </a:solidFill>
                <a:latin typeface="Arial" panose="020B0604020202020204"/>
                <a:ea typeface="黑体" panose="02010609060101010101" pitchFamily="2" charset="-122"/>
              </a:rPr>
              <a:t>只关注组件内部的事情</a:t>
            </a:r>
            <a:endParaRPr lang="zh-CN" altLang="en-US" b="1" kern="0" dirty="0">
              <a:solidFill>
                <a:srgbClr val="FF0000"/>
              </a:solidFill>
              <a:latin typeface="Arial" panose="020B0604020202020204"/>
              <a:ea typeface="黑体" panose="02010609060101010101" pitchFamily="2" charset="-122"/>
            </a:endParaRPr>
          </a:p>
        </p:txBody>
      </p:sp>
      <p:sp>
        <p:nvSpPr>
          <p:cNvPr id="443400" name="AutoShape 8"/>
          <p:cNvSpPr>
            <a:spLocks noChangeArrowheads="1"/>
          </p:cNvSpPr>
          <p:nvPr/>
        </p:nvSpPr>
        <p:spPr bwMode="auto">
          <a:xfrm>
            <a:off x="5667680" y="4080935"/>
            <a:ext cx="4227293" cy="408143"/>
          </a:xfrm>
          <a:prstGeom prst="flowChartAlternateProcess">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要点：明确定义组件间的接口</a:t>
            </a:r>
            <a:endParaRPr lang="zh-CN" altLang="en-US" b="1" kern="0" dirty="0">
              <a:solidFill>
                <a:schemeClr val="bg1"/>
              </a:solidFill>
              <a:latin typeface="Arial" panose="020B0604020202020204"/>
              <a:ea typeface="黑体" panose="02010609060101010101" pitchFamily="2" charset="-122"/>
            </a:endParaRPr>
          </a:p>
        </p:txBody>
      </p:sp>
      <p:sp>
        <p:nvSpPr>
          <p:cNvPr id="443401" name="Freeform 9"/>
          <p:cNvSpPr/>
          <p:nvPr/>
        </p:nvSpPr>
        <p:spPr bwMode="auto">
          <a:xfrm rot="8596941">
            <a:off x="5448616" y="3579163"/>
            <a:ext cx="358756" cy="276860"/>
          </a:xfrm>
          <a:custGeom>
            <a:avLst/>
            <a:gdLst>
              <a:gd name="T0" fmla="*/ 2147483647 w 432"/>
              <a:gd name="T1" fmla="*/ 2147483647 h 213"/>
              <a:gd name="T2" fmla="*/ 2147483647 w 432"/>
              <a:gd name="T3" fmla="*/ 2147483647 h 213"/>
              <a:gd name="T4" fmla="*/ 2147483647 w 432"/>
              <a:gd name="T5" fmla="*/ 2147483647 h 213"/>
              <a:gd name="T6" fmla="*/ 2147483647 w 432"/>
              <a:gd name="T7" fmla="*/ 2147483647 h 213"/>
              <a:gd name="T8" fmla="*/ 2147483647 w 432"/>
              <a:gd name="T9" fmla="*/ 0 h 213"/>
              <a:gd name="T10" fmla="*/ 0 w 432"/>
              <a:gd name="T11" fmla="*/ 2147483647 h 213"/>
              <a:gd name="T12" fmla="*/ 2147483647 w 432"/>
              <a:gd name="T13" fmla="*/ 2147483647 h 213"/>
              <a:gd name="T14" fmla="*/ 2147483647 w 432"/>
              <a:gd name="T15" fmla="*/ 2147483647 h 213"/>
              <a:gd name="T16" fmla="*/ 0 60000 65536"/>
              <a:gd name="T17" fmla="*/ 0 60000 65536"/>
              <a:gd name="T18" fmla="*/ 0 60000 65536"/>
              <a:gd name="T19" fmla="*/ 0 60000 65536"/>
              <a:gd name="T20" fmla="*/ 0 60000 65536"/>
              <a:gd name="T21" fmla="*/ 0 60000 65536"/>
              <a:gd name="T22" fmla="*/ 0 60000 65536"/>
              <a:gd name="T23" fmla="*/ 0 60000 65536"/>
              <a:gd name="T24" fmla="*/ 0 w 432"/>
              <a:gd name="T25" fmla="*/ 0 h 213"/>
              <a:gd name="T26" fmla="*/ 432 w 432"/>
              <a:gd name="T27" fmla="*/ 213 h 2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2" h="213">
                <a:moveTo>
                  <a:pt x="48" y="213"/>
                </a:moveTo>
                <a:lnTo>
                  <a:pt x="408" y="213"/>
                </a:lnTo>
                <a:lnTo>
                  <a:pt x="288" y="45"/>
                </a:lnTo>
                <a:lnTo>
                  <a:pt x="432" y="45"/>
                </a:lnTo>
                <a:lnTo>
                  <a:pt x="215" y="0"/>
                </a:lnTo>
                <a:lnTo>
                  <a:pt x="0" y="45"/>
                </a:lnTo>
                <a:lnTo>
                  <a:pt x="144" y="45"/>
                </a:lnTo>
                <a:lnTo>
                  <a:pt x="48" y="213"/>
                </a:lnTo>
                <a:close/>
              </a:path>
            </a:pathLst>
          </a:cu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lIns="0" tIns="0" rIns="0" bIns="0" anchor="ctr">
            <a:spAutoFit/>
          </a:bodyPr>
          <a:lstStyle/>
          <a:p>
            <a:pPr>
              <a:defRPr/>
            </a:pPr>
            <a:endParaRPr lang="zh-CN" altLang="en-US"/>
          </a:p>
        </p:txBody>
      </p:sp>
      <p:sp>
        <p:nvSpPr>
          <p:cNvPr id="15379" name="Rectangle 27"/>
          <p:cNvSpPr>
            <a:spLocks noGrp="1" noChangeArrowheads="1"/>
          </p:cNvSpPr>
          <p:nvPr>
            <p:ph type="title"/>
          </p:nvPr>
        </p:nvSpPr>
        <p:spPr/>
        <p:txBody>
          <a:bodyPr/>
          <a:lstStyle/>
          <a:p>
            <a:r>
              <a:t>控制反转 </a:t>
            </a:r>
            <a:r>
              <a:rPr lang="en-US" altLang="zh-CN"/>
              <a:t>/ </a:t>
            </a:r>
            <a:r>
              <a:t>依赖注入</a:t>
            </a:r>
            <a:endParaRPr dirty="0"/>
          </a:p>
        </p:txBody>
      </p:sp>
      <p:sp>
        <p:nvSpPr>
          <p:cNvPr id="443402" name="Rectangle 10"/>
          <p:cNvSpPr>
            <a:spLocks noGrp="1" noChangeArrowheads="1"/>
          </p:cNvSpPr>
          <p:nvPr>
            <p:ph idx="1"/>
          </p:nvPr>
        </p:nvSpPr>
        <p:spPr/>
        <p:txBody>
          <a:bodyPr/>
          <a:lstStyle/>
          <a:p>
            <a:r>
              <a:rPr lang="zh-CN" altLang="en-US">
                <a:solidFill>
                  <a:srgbClr val="FF0000"/>
                </a:solidFill>
              </a:rPr>
              <a:t>将组件对象的控制权从代码本身转移到外部容器</a:t>
            </a:r>
            <a:endParaRPr lang="en-US" altLang="zh-CN"/>
          </a:p>
          <a:p>
            <a:pPr lvl="1"/>
            <a:r>
              <a:rPr lang="zh-CN" altLang="en-US"/>
              <a:t>组件化的思想：分离关注点，使用接口，不再关注实现</a:t>
            </a:r>
            <a:endParaRPr lang="en-US" altLang="zh-CN"/>
          </a:p>
          <a:p>
            <a:pPr lvl="1"/>
            <a:r>
              <a:rPr lang="zh-CN" altLang="en-US"/>
              <a:t>依赖的注入：将组件的构建和使用分开</a:t>
            </a:r>
            <a:endParaRPr lang="zh-CN" altLang="en-US"/>
          </a:p>
        </p:txBody>
      </p:sp>
      <p:grpSp>
        <p:nvGrpSpPr>
          <p:cNvPr id="2" name="Group 11"/>
          <p:cNvGrpSpPr/>
          <p:nvPr/>
        </p:nvGrpSpPr>
        <p:grpSpPr bwMode="auto">
          <a:xfrm>
            <a:off x="2496020" y="3298515"/>
            <a:ext cx="2906562" cy="2427161"/>
            <a:chOff x="612" y="1842"/>
            <a:chExt cx="1831" cy="1529"/>
          </a:xfrm>
        </p:grpSpPr>
        <p:sp>
          <p:nvSpPr>
            <p:cNvPr id="27670" name="Puzzle3"/>
            <p:cNvSpPr>
              <a:spLocks noEditPoints="1" noChangeArrowheads="1"/>
            </p:cNvSpPr>
            <p:nvPr/>
          </p:nvSpPr>
          <p:spPr bwMode="auto">
            <a:xfrm>
              <a:off x="1505" y="1842"/>
              <a:ext cx="721" cy="81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77 w 21600"/>
                <a:gd name="T25" fmla="*/ 7731 h 21600"/>
                <a:gd name="T26" fmla="*/ 19143 w 21600"/>
                <a:gd name="T27" fmla="*/ 202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ln>
          </p:spPr>
          <p:txBody>
            <a:bodyPr/>
            <a:lstStyle/>
            <a:p>
              <a:endParaRPr lang="zh-CN" altLang="en-US"/>
            </a:p>
          </p:txBody>
        </p:sp>
        <p:sp>
          <p:nvSpPr>
            <p:cNvPr id="27671" name="Puzzle2"/>
            <p:cNvSpPr>
              <a:spLocks noEditPoints="1" noChangeArrowheads="1"/>
            </p:cNvSpPr>
            <p:nvPr/>
          </p:nvSpPr>
          <p:spPr bwMode="auto">
            <a:xfrm>
              <a:off x="1292" y="2432"/>
              <a:ext cx="1151" cy="74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5386 w 21600"/>
                <a:gd name="T25" fmla="*/ 6743 h 21600"/>
                <a:gd name="T26" fmla="*/ 16177 w 21600"/>
                <a:gd name="T27" fmla="*/ 2043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pattFill prst="smCheck">
              <a:fgClr>
                <a:srgbClr val="FF0000"/>
              </a:fgClr>
              <a:bgClr>
                <a:srgbClr val="FFFFFF"/>
              </a:bgClr>
            </a:pattFill>
            <a:ln w="28575" cap="rnd">
              <a:solidFill>
                <a:srgbClr val="000000"/>
              </a:solidFill>
              <a:prstDash val="sysDot"/>
              <a:miter lim="800000"/>
            </a:ln>
          </p:spPr>
          <p:txBody>
            <a:bodyPr/>
            <a:lstStyle/>
            <a:p>
              <a:endParaRPr lang="zh-CN" altLang="en-US"/>
            </a:p>
          </p:txBody>
        </p:sp>
        <p:sp>
          <p:nvSpPr>
            <p:cNvPr id="27672" name="Puzzle4"/>
            <p:cNvSpPr>
              <a:spLocks noEditPoints="1" noChangeArrowheads="1"/>
            </p:cNvSpPr>
            <p:nvPr/>
          </p:nvSpPr>
          <p:spPr bwMode="auto">
            <a:xfrm>
              <a:off x="850" y="2425"/>
              <a:ext cx="694" cy="9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085 w 21600"/>
                <a:gd name="T25" fmla="*/ 5663 h 21600"/>
                <a:gd name="T26" fmla="*/ 20199 w 21600"/>
                <a:gd name="T27" fmla="*/ 1598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ln>
          </p:spPr>
          <p:txBody>
            <a:bodyPr/>
            <a:lstStyle/>
            <a:p>
              <a:endParaRPr lang="zh-CN" altLang="en-US"/>
            </a:p>
          </p:txBody>
        </p:sp>
        <p:sp>
          <p:nvSpPr>
            <p:cNvPr id="27673" name="Puzzle1"/>
            <p:cNvSpPr>
              <a:spLocks noEditPoints="1" noChangeArrowheads="1"/>
            </p:cNvSpPr>
            <p:nvPr/>
          </p:nvSpPr>
          <p:spPr bwMode="auto">
            <a:xfrm>
              <a:off x="612" y="2088"/>
              <a:ext cx="1165" cy="56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6081 w 21600"/>
                <a:gd name="T25" fmla="*/ 2566 h 21600"/>
                <a:gd name="T26" fmla="*/ 16130 w 21600"/>
                <a:gd name="T27" fmla="*/ 1957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ln>
          </p:spPr>
          <p:txBody>
            <a:bodyPr/>
            <a:lstStyle/>
            <a:p>
              <a:endParaRPr lang="zh-CN" altLang="en-US"/>
            </a:p>
          </p:txBody>
        </p:sp>
      </p:grpSp>
      <p:sp>
        <p:nvSpPr>
          <p:cNvPr id="443408" name="AutoShape 16"/>
          <p:cNvSpPr>
            <a:spLocks noChangeArrowheads="1"/>
          </p:cNvSpPr>
          <p:nvPr/>
        </p:nvSpPr>
        <p:spPr bwMode="auto">
          <a:xfrm>
            <a:off x="5310511" y="3382647"/>
            <a:ext cx="1584242" cy="369869"/>
          </a:xfrm>
          <a:prstGeom prst="borderCallout1">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defRPr/>
            </a:pPr>
            <a:r>
              <a:rPr lang="zh-CN" altLang="en-US" b="1" kern="0" dirty="0">
                <a:solidFill>
                  <a:schemeClr val="bg1"/>
                </a:solidFill>
                <a:latin typeface="+mn-ea"/>
                <a:ea typeface="+mn-ea"/>
              </a:rPr>
              <a:t> 组件的使用</a:t>
            </a:r>
            <a:endParaRPr lang="zh-CN" altLang="en-US" b="1" kern="0" dirty="0">
              <a:solidFill>
                <a:schemeClr val="bg1"/>
              </a:solidFill>
              <a:latin typeface="+mn-ea"/>
              <a:ea typeface="+mn-ea"/>
            </a:endParaRPr>
          </a:p>
        </p:txBody>
      </p:sp>
      <p:grpSp>
        <p:nvGrpSpPr>
          <p:cNvPr id="3" name="组合 30"/>
          <p:cNvGrpSpPr/>
          <p:nvPr/>
        </p:nvGrpSpPr>
        <p:grpSpPr bwMode="auto">
          <a:xfrm>
            <a:off x="7967848" y="3946181"/>
            <a:ext cx="1800131" cy="2038244"/>
            <a:chOff x="6443663" y="4017967"/>
            <a:chExt cx="1800226" cy="2038982"/>
          </a:xfrm>
        </p:grpSpPr>
        <p:grpSp>
          <p:nvGrpSpPr>
            <p:cNvPr id="27666" name="Group 18"/>
            <p:cNvGrpSpPr/>
            <p:nvPr/>
          </p:nvGrpSpPr>
          <p:grpSpPr bwMode="auto">
            <a:xfrm>
              <a:off x="6445251" y="4017967"/>
              <a:ext cx="1798638" cy="1338264"/>
              <a:chOff x="3787" y="1570"/>
              <a:chExt cx="1768" cy="1206"/>
            </a:xfrm>
          </p:grpSpPr>
          <p:pic>
            <p:nvPicPr>
              <p:cNvPr id="27668" name="Picture 19" descr="MCj02903050000[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67" y="1570"/>
                <a:ext cx="1088" cy="1033"/>
              </a:xfrm>
              <a:prstGeom prst="rect">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pic>
          <p:pic>
            <p:nvPicPr>
              <p:cNvPr id="27669" name="Picture 20" descr="MCj0278712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7" y="1706"/>
                <a:ext cx="1117" cy="1070"/>
              </a:xfrm>
              <a:prstGeom prst="rect">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pic>
        </p:grpSp>
        <p:sp>
          <p:nvSpPr>
            <p:cNvPr id="443413" name="AutoShape 21"/>
            <p:cNvSpPr>
              <a:spLocks noChangeArrowheads="1"/>
            </p:cNvSpPr>
            <p:nvPr/>
          </p:nvSpPr>
          <p:spPr bwMode="auto">
            <a:xfrm>
              <a:off x="6443663" y="5648835"/>
              <a:ext cx="1584326" cy="408114"/>
            </a:xfrm>
            <a:prstGeom prst="borderCallout1">
              <a:avLst>
                <a:gd name="adj1" fmla="val -3662"/>
                <a:gd name="adj2" fmla="val 43611"/>
                <a:gd name="adj3" fmla="val -128433"/>
                <a:gd name="adj4" fmla="val 46797"/>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defRPr/>
              </a:pPr>
              <a:r>
                <a:rPr lang="zh-CN" altLang="en-US" b="1" kern="0" dirty="0">
                  <a:solidFill>
                    <a:schemeClr val="bg1"/>
                  </a:solidFill>
                  <a:latin typeface="+mn-ea"/>
                  <a:ea typeface="+mn-ea"/>
                </a:rPr>
                <a:t> 组件的生产</a:t>
              </a:r>
              <a:endParaRPr lang="zh-CN" altLang="en-US" b="1" kern="0" dirty="0">
                <a:solidFill>
                  <a:schemeClr val="bg1"/>
                </a:solidFill>
                <a:latin typeface="+mn-ea"/>
                <a:ea typeface="+mn-ea"/>
              </a:endParaRPr>
            </a:p>
          </p:txBody>
        </p:sp>
      </p:grpSp>
      <p:sp>
        <p:nvSpPr>
          <p:cNvPr id="443414" name="Oval 22"/>
          <p:cNvSpPr>
            <a:spLocks noChangeArrowheads="1"/>
          </p:cNvSpPr>
          <p:nvPr/>
        </p:nvSpPr>
        <p:spPr bwMode="auto">
          <a:xfrm>
            <a:off x="4151697" y="4162070"/>
            <a:ext cx="647666" cy="431778"/>
          </a:xfrm>
          <a:prstGeom prst="ellipse">
            <a:avLst/>
          </a:prstGeom>
          <a:noFill/>
          <a:ln w="25400" algn="ctr">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3415" name="Oval 23"/>
          <p:cNvSpPr>
            <a:spLocks noChangeArrowheads="1"/>
          </p:cNvSpPr>
          <p:nvPr/>
        </p:nvSpPr>
        <p:spPr bwMode="auto">
          <a:xfrm>
            <a:off x="3432596" y="4738302"/>
            <a:ext cx="647666" cy="431778"/>
          </a:xfrm>
          <a:prstGeom prst="ellipse">
            <a:avLst/>
          </a:prstGeom>
          <a:noFill/>
          <a:ln w="25400" algn="ctr">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3416" name="AutoShape 24"/>
          <p:cNvSpPr>
            <a:spLocks noChangeArrowheads="1"/>
          </p:cNvSpPr>
          <p:nvPr/>
        </p:nvSpPr>
        <p:spPr bwMode="auto">
          <a:xfrm>
            <a:off x="2064044" y="4285094"/>
            <a:ext cx="1692385" cy="597662"/>
          </a:xfrm>
          <a:custGeom>
            <a:avLst/>
            <a:gdLst>
              <a:gd name="connsiteX0" fmla="*/ 0 w 1584325"/>
              <a:gd name="connsiteY0" fmla="*/ 0 h 369887"/>
              <a:gd name="connsiteX1" fmla="*/ 1584325 w 1584325"/>
              <a:gd name="connsiteY1" fmla="*/ 0 h 369887"/>
              <a:gd name="connsiteX2" fmla="*/ 1584325 w 1584325"/>
              <a:gd name="connsiteY2" fmla="*/ 369887 h 369887"/>
              <a:gd name="connsiteX3" fmla="*/ 0 w 1584325"/>
              <a:gd name="connsiteY3" fmla="*/ 369887 h 369887"/>
              <a:gd name="connsiteX4" fmla="*/ 0 w 1584325"/>
              <a:gd name="connsiteY4" fmla="*/ 0 h 369887"/>
              <a:gd name="connsiteX0-1" fmla="*/ -132022 w 1584325"/>
              <a:gd name="connsiteY0-2" fmla="*/ 69354 h 369887"/>
              <a:gd name="connsiteX1-3" fmla="*/ -607319 w 1584325"/>
              <a:gd name="connsiteY1-4" fmla="*/ 416123 h 369887"/>
              <a:gd name="connsiteX0-5" fmla="*/ 607319 w 2191644"/>
              <a:gd name="connsiteY0-6" fmla="*/ 0 h 1115737"/>
              <a:gd name="connsiteX1-7" fmla="*/ 2191644 w 2191644"/>
              <a:gd name="connsiteY1-8" fmla="*/ 0 h 1115737"/>
              <a:gd name="connsiteX2-9" fmla="*/ 2191644 w 2191644"/>
              <a:gd name="connsiteY2-10" fmla="*/ 369887 h 1115737"/>
              <a:gd name="connsiteX3-11" fmla="*/ 607319 w 2191644"/>
              <a:gd name="connsiteY3-12" fmla="*/ 369887 h 1115737"/>
              <a:gd name="connsiteX4-13" fmla="*/ 607319 w 2191644"/>
              <a:gd name="connsiteY4-14" fmla="*/ 0 h 1115737"/>
              <a:gd name="connsiteX0-15" fmla="*/ 648017 w 2191644"/>
              <a:gd name="connsiteY0-16" fmla="*/ 1105674 h 1115737"/>
              <a:gd name="connsiteX1-17" fmla="*/ 0 w 2191644"/>
              <a:gd name="connsiteY1-18" fmla="*/ 416123 h 1115737"/>
              <a:gd name="connsiteX0-19" fmla="*/ 607319 w 2273617"/>
              <a:gd name="connsiteY0-20" fmla="*/ 0 h 2146922"/>
              <a:gd name="connsiteX1-21" fmla="*/ 2191644 w 2273617"/>
              <a:gd name="connsiteY1-22" fmla="*/ 0 h 2146922"/>
              <a:gd name="connsiteX2-23" fmla="*/ 2191644 w 2273617"/>
              <a:gd name="connsiteY2-24" fmla="*/ 369887 h 2146922"/>
              <a:gd name="connsiteX3-25" fmla="*/ 607319 w 2273617"/>
              <a:gd name="connsiteY3-26" fmla="*/ 369887 h 2146922"/>
              <a:gd name="connsiteX4-27" fmla="*/ 607319 w 2273617"/>
              <a:gd name="connsiteY4-28" fmla="*/ 0 h 2146922"/>
              <a:gd name="connsiteX0-29" fmla="*/ 2273617 w 2273617"/>
              <a:gd name="connsiteY0-30" fmla="*/ 2141994 h 2146922"/>
              <a:gd name="connsiteX1-31" fmla="*/ 0 w 2273617"/>
              <a:gd name="connsiteY1-32" fmla="*/ 416123 h 2146922"/>
              <a:gd name="connsiteX0-33" fmla="*/ 0 w 1666298"/>
              <a:gd name="connsiteY0-34" fmla="*/ 0 h 2147758"/>
              <a:gd name="connsiteX1-35" fmla="*/ 1584325 w 1666298"/>
              <a:gd name="connsiteY1-36" fmla="*/ 0 h 2147758"/>
              <a:gd name="connsiteX2-37" fmla="*/ 1584325 w 1666298"/>
              <a:gd name="connsiteY2-38" fmla="*/ 369887 h 2147758"/>
              <a:gd name="connsiteX3-39" fmla="*/ 0 w 1666298"/>
              <a:gd name="connsiteY3-40" fmla="*/ 369887 h 2147758"/>
              <a:gd name="connsiteX4-41" fmla="*/ 0 w 1666298"/>
              <a:gd name="connsiteY4-42" fmla="*/ 0 h 2147758"/>
              <a:gd name="connsiteX0-43" fmla="*/ 1666298 w 1666298"/>
              <a:gd name="connsiteY0-44" fmla="*/ 2141994 h 2147758"/>
              <a:gd name="connsiteX1-45" fmla="*/ 489961 w 1666298"/>
              <a:gd name="connsiteY1-46" fmla="*/ 710763 h 2147758"/>
              <a:gd name="connsiteX0-47" fmla="*/ 0 w 1666298"/>
              <a:gd name="connsiteY0-48" fmla="*/ 0 h 2153990"/>
              <a:gd name="connsiteX1-49" fmla="*/ 1584325 w 1666298"/>
              <a:gd name="connsiteY1-50" fmla="*/ 0 h 2153990"/>
              <a:gd name="connsiteX2-51" fmla="*/ 1584325 w 1666298"/>
              <a:gd name="connsiteY2-52" fmla="*/ 369887 h 2153990"/>
              <a:gd name="connsiteX3-53" fmla="*/ 0 w 1666298"/>
              <a:gd name="connsiteY3-54" fmla="*/ 369887 h 2153990"/>
              <a:gd name="connsiteX4-55" fmla="*/ 0 w 1666298"/>
              <a:gd name="connsiteY4-56" fmla="*/ 0 h 2153990"/>
              <a:gd name="connsiteX0-57" fmla="*/ 1666298 w 1666298"/>
              <a:gd name="connsiteY0-58" fmla="*/ 2141994 h 2153990"/>
              <a:gd name="connsiteX1-59" fmla="*/ 489961 w 1666298"/>
              <a:gd name="connsiteY1-60" fmla="*/ 710763 h 2153990"/>
              <a:gd name="connsiteX0-61" fmla="*/ 0 w 1584325"/>
              <a:gd name="connsiteY0-62" fmla="*/ 0 h 1115620"/>
              <a:gd name="connsiteX1-63" fmla="*/ 1584325 w 1584325"/>
              <a:gd name="connsiteY1-64" fmla="*/ 0 h 1115620"/>
              <a:gd name="connsiteX2-65" fmla="*/ 1584325 w 1584325"/>
              <a:gd name="connsiteY2-66" fmla="*/ 369887 h 1115620"/>
              <a:gd name="connsiteX3-67" fmla="*/ 0 w 1584325"/>
              <a:gd name="connsiteY3-68" fmla="*/ 369887 h 1115620"/>
              <a:gd name="connsiteX4-69" fmla="*/ 0 w 1584325"/>
              <a:gd name="connsiteY4-70" fmla="*/ 0 h 1115620"/>
              <a:gd name="connsiteX0-71" fmla="*/ 1503738 w 1584325"/>
              <a:gd name="connsiteY0-72" fmla="*/ 770394 h 1115620"/>
              <a:gd name="connsiteX1-73" fmla="*/ 489961 w 1584325"/>
              <a:gd name="connsiteY1-74" fmla="*/ 710763 h 1115620"/>
              <a:gd name="connsiteX0-75" fmla="*/ 0 w 1584325"/>
              <a:gd name="connsiteY0-76" fmla="*/ 0 h 994169"/>
              <a:gd name="connsiteX1-77" fmla="*/ 1584325 w 1584325"/>
              <a:gd name="connsiteY1-78" fmla="*/ 0 h 994169"/>
              <a:gd name="connsiteX2-79" fmla="*/ 1584325 w 1584325"/>
              <a:gd name="connsiteY2-80" fmla="*/ 369887 h 994169"/>
              <a:gd name="connsiteX3-81" fmla="*/ 0 w 1584325"/>
              <a:gd name="connsiteY3-82" fmla="*/ 369887 h 994169"/>
              <a:gd name="connsiteX4-83" fmla="*/ 0 w 1584325"/>
              <a:gd name="connsiteY4-84" fmla="*/ 0 h 994169"/>
              <a:gd name="connsiteX0-85" fmla="*/ 1503738 w 1584325"/>
              <a:gd name="connsiteY0-86" fmla="*/ 770394 h 994169"/>
              <a:gd name="connsiteX1-87" fmla="*/ 896361 w 1584325"/>
              <a:gd name="connsiteY1-88" fmla="*/ 517723 h 994169"/>
              <a:gd name="connsiteX0-89" fmla="*/ 0 w 1584325"/>
              <a:gd name="connsiteY0-90" fmla="*/ 0 h 836948"/>
              <a:gd name="connsiteX1-91" fmla="*/ 1584325 w 1584325"/>
              <a:gd name="connsiteY1-92" fmla="*/ 0 h 836948"/>
              <a:gd name="connsiteX2-93" fmla="*/ 1584325 w 1584325"/>
              <a:gd name="connsiteY2-94" fmla="*/ 369887 h 836948"/>
              <a:gd name="connsiteX3-95" fmla="*/ 0 w 1584325"/>
              <a:gd name="connsiteY3-96" fmla="*/ 369887 h 836948"/>
              <a:gd name="connsiteX4-97" fmla="*/ 0 w 1584325"/>
              <a:gd name="connsiteY4-98" fmla="*/ 0 h 836948"/>
              <a:gd name="connsiteX0-99" fmla="*/ 1503738 w 1584325"/>
              <a:gd name="connsiteY0-100" fmla="*/ 770394 h 836948"/>
              <a:gd name="connsiteX1-101" fmla="*/ 896361 w 1584325"/>
              <a:gd name="connsiteY1-102" fmla="*/ 517723 h 836948"/>
              <a:gd name="connsiteX0-103" fmla="*/ 0 w 1584325"/>
              <a:gd name="connsiteY0-104" fmla="*/ 0 h 851742"/>
              <a:gd name="connsiteX1-105" fmla="*/ 1584325 w 1584325"/>
              <a:gd name="connsiteY1-106" fmla="*/ 0 h 851742"/>
              <a:gd name="connsiteX2-107" fmla="*/ 1584325 w 1584325"/>
              <a:gd name="connsiteY2-108" fmla="*/ 369887 h 851742"/>
              <a:gd name="connsiteX3-109" fmla="*/ 0 w 1584325"/>
              <a:gd name="connsiteY3-110" fmla="*/ 369887 h 851742"/>
              <a:gd name="connsiteX4-111" fmla="*/ 0 w 1584325"/>
              <a:gd name="connsiteY4-112" fmla="*/ 0 h 851742"/>
              <a:gd name="connsiteX0-113" fmla="*/ 1381818 w 1584325"/>
              <a:gd name="connsiteY0-114" fmla="*/ 790714 h 851742"/>
              <a:gd name="connsiteX1-115" fmla="*/ 896361 w 1584325"/>
              <a:gd name="connsiteY1-116" fmla="*/ 517723 h 851742"/>
              <a:gd name="connsiteX0-117" fmla="*/ 0 w 1584325"/>
              <a:gd name="connsiteY0-118" fmla="*/ 0 h 841135"/>
              <a:gd name="connsiteX1-119" fmla="*/ 1584325 w 1584325"/>
              <a:gd name="connsiteY1-120" fmla="*/ 0 h 841135"/>
              <a:gd name="connsiteX2-121" fmla="*/ 1584325 w 1584325"/>
              <a:gd name="connsiteY2-122" fmla="*/ 369887 h 841135"/>
              <a:gd name="connsiteX3-123" fmla="*/ 0 w 1584325"/>
              <a:gd name="connsiteY3-124" fmla="*/ 369887 h 841135"/>
              <a:gd name="connsiteX4-125" fmla="*/ 0 w 1584325"/>
              <a:gd name="connsiteY4-126" fmla="*/ 0 h 841135"/>
              <a:gd name="connsiteX0-127" fmla="*/ 1381818 w 1584325"/>
              <a:gd name="connsiteY0-128" fmla="*/ 790714 h 841135"/>
              <a:gd name="connsiteX1-129" fmla="*/ 525441 w 1584325"/>
              <a:gd name="connsiteY1-130" fmla="*/ 470713 h 841135"/>
              <a:gd name="connsiteX0-131" fmla="*/ 0 w 1584325"/>
              <a:gd name="connsiteY0-132" fmla="*/ 0 h 816964"/>
              <a:gd name="connsiteX1-133" fmla="*/ 1584325 w 1584325"/>
              <a:gd name="connsiteY1-134" fmla="*/ 0 h 816964"/>
              <a:gd name="connsiteX2-135" fmla="*/ 1584325 w 1584325"/>
              <a:gd name="connsiteY2-136" fmla="*/ 369887 h 816964"/>
              <a:gd name="connsiteX3-137" fmla="*/ 0 w 1584325"/>
              <a:gd name="connsiteY3-138" fmla="*/ 369887 h 816964"/>
              <a:gd name="connsiteX4-139" fmla="*/ 0 w 1584325"/>
              <a:gd name="connsiteY4-140" fmla="*/ 0 h 816964"/>
              <a:gd name="connsiteX0-141" fmla="*/ 1381818 w 1584325"/>
              <a:gd name="connsiteY0-142" fmla="*/ 790714 h 816964"/>
              <a:gd name="connsiteX1-143" fmla="*/ 525441 w 1584325"/>
              <a:gd name="connsiteY1-144" fmla="*/ 470713 h 816964"/>
              <a:gd name="connsiteX0-145" fmla="*/ 0 w 1584325"/>
              <a:gd name="connsiteY0-146" fmla="*/ 0 h 749119"/>
              <a:gd name="connsiteX1-147" fmla="*/ 1584325 w 1584325"/>
              <a:gd name="connsiteY1-148" fmla="*/ 0 h 749119"/>
              <a:gd name="connsiteX2-149" fmla="*/ 1584325 w 1584325"/>
              <a:gd name="connsiteY2-150" fmla="*/ 369887 h 749119"/>
              <a:gd name="connsiteX3-151" fmla="*/ 0 w 1584325"/>
              <a:gd name="connsiteY3-152" fmla="*/ 369887 h 749119"/>
              <a:gd name="connsiteX4-153" fmla="*/ 0 w 1584325"/>
              <a:gd name="connsiteY4-154" fmla="*/ 0 h 749119"/>
              <a:gd name="connsiteX0-155" fmla="*/ 1125027 w 1584325"/>
              <a:gd name="connsiteY0-156" fmla="*/ 716842 h 749119"/>
              <a:gd name="connsiteX1-157" fmla="*/ 525441 w 1584325"/>
              <a:gd name="connsiteY1-158" fmla="*/ 470713 h 749119"/>
              <a:gd name="connsiteX0-159" fmla="*/ 0 w 1584325"/>
              <a:gd name="connsiteY0-160" fmla="*/ 0 h 582813"/>
              <a:gd name="connsiteX1-161" fmla="*/ 1584325 w 1584325"/>
              <a:gd name="connsiteY1-162" fmla="*/ 0 h 582813"/>
              <a:gd name="connsiteX2-163" fmla="*/ 1584325 w 1584325"/>
              <a:gd name="connsiteY2-164" fmla="*/ 369887 h 582813"/>
              <a:gd name="connsiteX3-165" fmla="*/ 0 w 1584325"/>
              <a:gd name="connsiteY3-166" fmla="*/ 369887 h 582813"/>
              <a:gd name="connsiteX4-167" fmla="*/ 0 w 1584325"/>
              <a:gd name="connsiteY4-168" fmla="*/ 0 h 582813"/>
              <a:gd name="connsiteX0-169" fmla="*/ 1220135 w 1584325"/>
              <a:gd name="connsiteY0-170" fmla="*/ 501941 h 582813"/>
              <a:gd name="connsiteX1-171" fmla="*/ 525441 w 1584325"/>
              <a:gd name="connsiteY1-172" fmla="*/ 470713 h 582813"/>
              <a:gd name="connsiteX0-173" fmla="*/ 0 w 1584325"/>
              <a:gd name="connsiteY0-174" fmla="*/ 0 h 546658"/>
              <a:gd name="connsiteX1-175" fmla="*/ 1584325 w 1584325"/>
              <a:gd name="connsiteY1-176" fmla="*/ 0 h 546658"/>
              <a:gd name="connsiteX2-177" fmla="*/ 1584325 w 1584325"/>
              <a:gd name="connsiteY2-178" fmla="*/ 369887 h 546658"/>
              <a:gd name="connsiteX3-179" fmla="*/ 0 w 1584325"/>
              <a:gd name="connsiteY3-180" fmla="*/ 369887 h 546658"/>
              <a:gd name="connsiteX4-181" fmla="*/ 0 w 1584325"/>
              <a:gd name="connsiteY4-182" fmla="*/ 0 h 546658"/>
              <a:gd name="connsiteX0-183" fmla="*/ 1220135 w 1584325"/>
              <a:gd name="connsiteY0-184" fmla="*/ 501941 h 546658"/>
              <a:gd name="connsiteX1-185" fmla="*/ 525441 w 1584325"/>
              <a:gd name="connsiteY1-186" fmla="*/ 470713 h 546658"/>
              <a:gd name="connsiteX0-187" fmla="*/ 0 w 1584325"/>
              <a:gd name="connsiteY0-188" fmla="*/ 0 h 608993"/>
              <a:gd name="connsiteX1-189" fmla="*/ 1584325 w 1584325"/>
              <a:gd name="connsiteY1-190" fmla="*/ 0 h 608993"/>
              <a:gd name="connsiteX2-191" fmla="*/ 1584325 w 1584325"/>
              <a:gd name="connsiteY2-192" fmla="*/ 369887 h 608993"/>
              <a:gd name="connsiteX3-193" fmla="*/ 0 w 1584325"/>
              <a:gd name="connsiteY3-194" fmla="*/ 369887 h 608993"/>
              <a:gd name="connsiteX4-195" fmla="*/ 0 w 1584325"/>
              <a:gd name="connsiteY4-196" fmla="*/ 0 h 608993"/>
              <a:gd name="connsiteX0-197" fmla="*/ 1220135 w 1584325"/>
              <a:gd name="connsiteY0-198" fmla="*/ 501941 h 608993"/>
              <a:gd name="connsiteX1-199" fmla="*/ 1111758 w 1584325"/>
              <a:gd name="connsiteY1-200" fmla="*/ 608993 h 608993"/>
              <a:gd name="connsiteX2-201" fmla="*/ 525441 w 1584325"/>
              <a:gd name="connsiteY2-202" fmla="*/ 470713 h 608993"/>
              <a:gd name="connsiteX0-203" fmla="*/ 0 w 1584325"/>
              <a:gd name="connsiteY0-204" fmla="*/ 0 h 616844"/>
              <a:gd name="connsiteX1-205" fmla="*/ 1584325 w 1584325"/>
              <a:gd name="connsiteY1-206" fmla="*/ 0 h 616844"/>
              <a:gd name="connsiteX2-207" fmla="*/ 1584325 w 1584325"/>
              <a:gd name="connsiteY2-208" fmla="*/ 369887 h 616844"/>
              <a:gd name="connsiteX3-209" fmla="*/ 0 w 1584325"/>
              <a:gd name="connsiteY3-210" fmla="*/ 369887 h 616844"/>
              <a:gd name="connsiteX4-211" fmla="*/ 0 w 1584325"/>
              <a:gd name="connsiteY4-212" fmla="*/ 0 h 616844"/>
              <a:gd name="connsiteX0-213" fmla="*/ 1239157 w 1584325"/>
              <a:gd name="connsiteY0-214" fmla="*/ 616107 h 616844"/>
              <a:gd name="connsiteX1-215" fmla="*/ 1111758 w 1584325"/>
              <a:gd name="connsiteY1-216" fmla="*/ 608993 h 616844"/>
              <a:gd name="connsiteX2-217" fmla="*/ 525441 w 1584325"/>
              <a:gd name="connsiteY2-218" fmla="*/ 470713 h 616844"/>
            </a:gdLst>
            <a:ahLst/>
            <a:cxnLst>
              <a:cxn ang="0">
                <a:pos x="connsiteX0-1" y="connsiteY0-2"/>
              </a:cxn>
              <a:cxn ang="0">
                <a:pos x="connsiteX1-3" y="connsiteY1-4"/>
              </a:cxn>
              <a:cxn ang="0">
                <a:pos x="connsiteX2-9" y="connsiteY2-10"/>
              </a:cxn>
            </a:cxnLst>
            <a:rect l="l" t="t" r="r" b="b"/>
            <a:pathLst>
              <a:path w="1584325" h="616844" extrusionOk="0">
                <a:moveTo>
                  <a:pt x="0" y="0"/>
                </a:moveTo>
                <a:lnTo>
                  <a:pt x="1584325" y="0"/>
                </a:lnTo>
                <a:lnTo>
                  <a:pt x="1584325" y="369887"/>
                </a:lnTo>
                <a:lnTo>
                  <a:pt x="0" y="369887"/>
                </a:lnTo>
                <a:lnTo>
                  <a:pt x="0" y="0"/>
                </a:lnTo>
                <a:close/>
              </a:path>
              <a:path w="1584325" h="616844" fill="none" extrusionOk="0">
                <a:moveTo>
                  <a:pt x="1239157" y="616107"/>
                </a:moveTo>
                <a:cubicBezTo>
                  <a:pt x="1240116" y="620517"/>
                  <a:pt x="1110560" y="603480"/>
                  <a:pt x="1111758" y="608993"/>
                </a:cubicBezTo>
                <a:cubicBezTo>
                  <a:pt x="1232897" y="597384"/>
                  <a:pt x="918235" y="611027"/>
                  <a:pt x="525441" y="470713"/>
                </a:cubicBezTo>
              </a:path>
            </a:pathLst>
          </a:cu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t"/>
          <a:lstStyle/>
          <a:p>
            <a:pPr algn="just" eaLnBrk="0" hangingPunct="0">
              <a:spcBef>
                <a:spcPts val="0"/>
              </a:spcBef>
              <a:buClr>
                <a:srgbClr val="233DA9"/>
              </a:buClr>
              <a:buSzPct val="80000"/>
              <a:defRPr/>
            </a:pPr>
            <a:r>
              <a:rPr lang="zh-CN" altLang="en-US" b="1" kern="0" dirty="0">
                <a:solidFill>
                  <a:schemeClr val="bg1"/>
                </a:solidFill>
                <a:latin typeface="+mn-ea"/>
                <a:ea typeface="+mn-ea"/>
              </a:rPr>
              <a:t> 接口的定义</a:t>
            </a:r>
            <a:endParaRPr lang="zh-CN" altLang="en-US" b="1" kern="0" dirty="0">
              <a:solidFill>
                <a:schemeClr val="bg1"/>
              </a:solidFill>
              <a:latin typeface="+mn-ea"/>
              <a:ea typeface="+mn-ea"/>
            </a:endParaRPr>
          </a:p>
        </p:txBody>
      </p:sp>
      <p:sp>
        <p:nvSpPr>
          <p:cNvPr id="443417" name="Puzzle2"/>
          <p:cNvSpPr>
            <a:spLocks noEditPoints="1" noChangeArrowheads="1"/>
          </p:cNvSpPr>
          <p:nvPr/>
        </p:nvSpPr>
        <p:spPr bwMode="auto">
          <a:xfrm>
            <a:off x="6743949" y="4306524"/>
            <a:ext cx="1800131" cy="115246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5388 w 21600"/>
              <a:gd name="T25" fmla="*/ 6742 h 21600"/>
              <a:gd name="T26" fmla="*/ 16177 w 21600"/>
              <a:gd name="T27" fmla="*/ 2044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0000"/>
          </a:solidFill>
          <a:ln w="28575">
            <a:solidFill>
              <a:schemeClr val="tx1"/>
            </a:solidFill>
            <a:miter lim="800000"/>
          </a:ln>
        </p:spPr>
        <p:txBody>
          <a:bodyPr/>
          <a:lstStyle/>
          <a:p>
            <a:endParaRPr lang="zh-CN" altLang="en-US"/>
          </a:p>
        </p:txBody>
      </p:sp>
      <p:sp>
        <p:nvSpPr>
          <p:cNvPr id="443418" name="AutoShape 26"/>
          <p:cNvSpPr>
            <a:spLocks noChangeArrowheads="1"/>
          </p:cNvSpPr>
          <p:nvPr/>
        </p:nvSpPr>
        <p:spPr bwMode="auto">
          <a:xfrm>
            <a:off x="4512040" y="5639955"/>
            <a:ext cx="1728698" cy="369869"/>
          </a:xfrm>
          <a:prstGeom prst="borderCallout1">
            <a:avLst>
              <a:gd name="adj1" fmla="val -6008"/>
              <a:gd name="adj2" fmla="val 24725"/>
              <a:gd name="adj3" fmla="val -172219"/>
              <a:gd name="adj4" fmla="val -8581"/>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defRPr/>
            </a:pPr>
            <a:r>
              <a:rPr lang="zh-CN" altLang="en-US" b="1" kern="0" dirty="0">
                <a:solidFill>
                  <a:schemeClr val="bg1"/>
                </a:solidFill>
                <a:latin typeface="+mn-ea"/>
                <a:ea typeface="+mn-ea"/>
              </a:rPr>
              <a:t>运行时注入</a:t>
            </a:r>
            <a:endParaRPr lang="zh-CN" altLang="en-US" b="1" kern="0" dirty="0">
              <a:solidFill>
                <a:schemeClr val="bg1"/>
              </a:solidFill>
              <a:latin typeface="+mn-ea"/>
              <a:ea typeface="+mn-ea"/>
            </a:endParaRPr>
          </a:p>
        </p:txBody>
      </p:sp>
      <p:grpSp>
        <p:nvGrpSpPr>
          <p:cNvPr id="24" name="组合 14"/>
          <p:cNvGrpSpPr/>
          <p:nvPr/>
        </p:nvGrpSpPr>
        <p:grpSpPr bwMode="auto">
          <a:xfrm>
            <a:off x="4529875" y="6165414"/>
            <a:ext cx="3294509" cy="428603"/>
            <a:chOff x="3143240" y="5143512"/>
            <a:chExt cx="4572032" cy="428628"/>
          </a:xfrm>
        </p:grpSpPr>
        <p:sp>
          <p:nvSpPr>
            <p:cNvPr id="25" name="圆角矩形 2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6" name="圆角矩形 2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7"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p:cNvSpPr txBox="1"/>
            <p:nvPr/>
          </p:nvSpPr>
          <p:spPr bwMode="auto">
            <a:xfrm>
              <a:off x="4065590" y="5187962"/>
              <a:ext cx="3494101" cy="337205"/>
            </a:xfrm>
            <a:prstGeom prst="rect">
              <a:avLst/>
            </a:prstGeom>
            <a:noFill/>
            <a:effectLst/>
          </p:spPr>
          <p:txBody>
            <a:bodyPr wrap="none">
              <a:spAutoFit/>
            </a:bodyPr>
            <a:lstStyle/>
            <a:p>
              <a:pPr algn="ctr">
                <a:defRPr/>
              </a:pPr>
              <a:r>
                <a:rPr lang="zh-CN" altLang="en-US" sz="1600" b="1" spc="300" dirty="0" smtClean="0">
                  <a:solidFill>
                    <a:srgbClr val="FBFFFE"/>
                  </a:solidFill>
                  <a:latin typeface="微软雅黑" panose="020B0503020204020204" pitchFamily="34" charset="-122"/>
                  <a:ea typeface="微软雅黑" panose="020B0503020204020204" pitchFamily="34" charset="-122"/>
                </a:rPr>
                <a:t>演示</a:t>
              </a:r>
              <a:r>
                <a:rPr lang="en-US" altLang="zh-CN" sz="1600" b="1" spc="300" dirty="0" smtClean="0">
                  <a:solidFill>
                    <a:srgbClr val="FBFFFE"/>
                  </a:solidFill>
                  <a:latin typeface="微软雅黑" panose="020B0503020204020204" pitchFamily="34" charset="-122"/>
                  <a:ea typeface="微软雅黑" panose="020B0503020204020204" pitchFamily="34" charset="-122"/>
                </a:rPr>
                <a:t>1</a:t>
              </a:r>
              <a:r>
                <a:rPr lang="zh-CN" altLang="en-US" sz="1600" b="1" spc="300" dirty="0" smtClean="0">
                  <a:solidFill>
                    <a:srgbClr val="FBFFFE"/>
                  </a:solidFill>
                  <a:latin typeface="微软雅黑" panose="020B0503020204020204" pitchFamily="34" charset="-122"/>
                  <a:ea typeface="微软雅黑" panose="020B0503020204020204" pitchFamily="34" charset="-122"/>
                </a:rPr>
                <a:t>：使用简单工厂</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43402">
                                            <p:txEl>
                                              <p:pRg st="1" end="1"/>
                                            </p:txEl>
                                          </p:spTgt>
                                        </p:tgtEl>
                                        <p:attrNameLst>
                                          <p:attrName>style.visibility</p:attrName>
                                        </p:attrNameLst>
                                      </p:cBhvr>
                                      <p:to>
                                        <p:strVal val="visible"/>
                                      </p:to>
                                    </p:set>
                                    <p:animEffect transition="in" filter="wipe(left)">
                                      <p:cBhvr>
                                        <p:cTn id="7" dur="500"/>
                                        <p:tgtEl>
                                          <p:spTgt spid="443402">
                                            <p:txEl>
                                              <p:pRg st="1" end="1"/>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43399"/>
                                        </p:tgtEl>
                                        <p:attrNameLst>
                                          <p:attrName>style.visibility</p:attrName>
                                        </p:attrNameLst>
                                      </p:cBhvr>
                                      <p:to>
                                        <p:strVal val="visible"/>
                                      </p:to>
                                    </p:set>
                                    <p:animEffect transition="in" filter="wipe(left)">
                                      <p:cBhvr>
                                        <p:cTn id="11" dur="500"/>
                                        <p:tgtEl>
                                          <p:spTgt spid="44339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43401"/>
                                        </p:tgtEl>
                                        <p:attrNameLst>
                                          <p:attrName>style.visibility</p:attrName>
                                        </p:attrNameLst>
                                      </p:cBhvr>
                                      <p:to>
                                        <p:strVal val="visible"/>
                                      </p:to>
                                    </p:set>
                                    <p:animEffect transition="in" filter="wipe(left)">
                                      <p:cBhvr>
                                        <p:cTn id="15" dur="500"/>
                                        <p:tgtEl>
                                          <p:spTgt spid="44340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43400"/>
                                        </p:tgtEl>
                                        <p:attrNameLst>
                                          <p:attrName>style.visibility</p:attrName>
                                        </p:attrNameLst>
                                      </p:cBhvr>
                                      <p:to>
                                        <p:strVal val="visible"/>
                                      </p:to>
                                    </p:set>
                                    <p:animEffect transition="in" filter="wipe(left)">
                                      <p:cBhvr>
                                        <p:cTn id="19" dur="500"/>
                                        <p:tgtEl>
                                          <p:spTgt spid="44340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443399"/>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443401"/>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443400"/>
                                        </p:tgtEl>
                                        <p:attrNameLst>
                                          <p:attrName>style.visibility</p:attrName>
                                        </p:attrNameLst>
                                      </p:cBhvr>
                                      <p:to>
                                        <p:strVal val="hidden"/>
                                      </p:to>
                                    </p:set>
                                  </p:childTnLst>
                                </p:cTn>
                              </p:par>
                              <p:par>
                                <p:cTn id="28" presetID="22" presetClass="entr" presetSubtype="8" fill="hold" nodeType="withEffect">
                                  <p:stCondLst>
                                    <p:cond delay="0"/>
                                  </p:stCondLst>
                                  <p:childTnLst>
                                    <p:set>
                                      <p:cBhvr>
                                        <p:cTn id="29" dur="1" fill="hold">
                                          <p:stCondLst>
                                            <p:cond delay="0"/>
                                          </p:stCondLst>
                                        </p:cTn>
                                        <p:tgtEl>
                                          <p:spTgt spid="443402">
                                            <p:txEl>
                                              <p:pRg st="2" end="2"/>
                                            </p:txEl>
                                          </p:spTgt>
                                        </p:tgtEl>
                                        <p:attrNameLst>
                                          <p:attrName>style.visibility</p:attrName>
                                        </p:attrNameLst>
                                      </p:cBhvr>
                                      <p:to>
                                        <p:strVal val="visible"/>
                                      </p:to>
                                    </p:set>
                                    <p:animEffect transition="in" filter="wipe(left)">
                                      <p:cBhvr>
                                        <p:cTn id="30" dur="500"/>
                                        <p:tgtEl>
                                          <p:spTgt spid="443402">
                                            <p:txEl>
                                              <p:pRg st="2" end="2"/>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43408"/>
                                        </p:tgtEl>
                                        <p:attrNameLst>
                                          <p:attrName>style.visibility</p:attrName>
                                        </p:attrNameLst>
                                      </p:cBhvr>
                                      <p:to>
                                        <p:strVal val="visible"/>
                                      </p:to>
                                    </p:set>
                                    <p:animEffect transition="in" filter="wipe(left)">
                                      <p:cBhvr>
                                        <p:cTn id="36" dur="500"/>
                                        <p:tgtEl>
                                          <p:spTgt spid="44340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43417"/>
                                        </p:tgtEl>
                                        <p:attrNameLst>
                                          <p:attrName>style.visibility</p:attrName>
                                        </p:attrNameLst>
                                      </p:cBhvr>
                                      <p:to>
                                        <p:strVal val="visible"/>
                                      </p:to>
                                    </p:set>
                                    <p:animEffect transition="in" filter="wipe(left)">
                                      <p:cBhvr>
                                        <p:cTn id="39" dur="500"/>
                                        <p:tgtEl>
                                          <p:spTgt spid="443417"/>
                                        </p:tgtEl>
                                      </p:cBhvr>
                                    </p:animEffect>
                                  </p:childTnLst>
                                </p:cTn>
                              </p:par>
                              <p:par>
                                <p:cTn id="40" presetID="22" presetClass="entr" presetSubtype="8" fill="hold"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childTnLst>
                          </p:cTn>
                        </p:par>
                        <p:par>
                          <p:cTn id="43" fill="hold">
                            <p:stCondLst>
                              <p:cond delay="0"/>
                            </p:stCondLst>
                            <p:childTnLst>
                              <p:par>
                                <p:cTn id="44" presetID="22" presetClass="entr" presetSubtype="8" fill="hold" nodeType="afterEffect">
                                  <p:stCondLst>
                                    <p:cond delay="0"/>
                                  </p:stCondLst>
                                  <p:childTnLst>
                                    <p:set>
                                      <p:cBhvr>
                                        <p:cTn id="45" dur="1" fill="hold">
                                          <p:stCondLst>
                                            <p:cond delay="0"/>
                                          </p:stCondLst>
                                        </p:cTn>
                                        <p:tgtEl>
                                          <p:spTgt spid="443415"/>
                                        </p:tgtEl>
                                        <p:attrNameLst>
                                          <p:attrName>style.visibility</p:attrName>
                                        </p:attrNameLst>
                                      </p:cBhvr>
                                      <p:to>
                                        <p:strVal val="visible"/>
                                      </p:to>
                                    </p:set>
                                    <p:animEffect transition="in" filter="wipe(left)">
                                      <p:cBhvr>
                                        <p:cTn id="46" dur="500"/>
                                        <p:tgtEl>
                                          <p:spTgt spid="443415"/>
                                        </p:tgtEl>
                                      </p:cBhvr>
                                    </p:animEffect>
                                  </p:childTnLst>
                                </p:cTn>
                              </p:par>
                              <p:par>
                                <p:cTn id="47" presetID="22" presetClass="entr" presetSubtype="8" fill="hold" nodeType="withEffect">
                                  <p:stCondLst>
                                    <p:cond delay="0"/>
                                  </p:stCondLst>
                                  <p:childTnLst>
                                    <p:set>
                                      <p:cBhvr>
                                        <p:cTn id="48" dur="1" fill="hold">
                                          <p:stCondLst>
                                            <p:cond delay="0"/>
                                          </p:stCondLst>
                                        </p:cTn>
                                        <p:tgtEl>
                                          <p:spTgt spid="443414"/>
                                        </p:tgtEl>
                                        <p:attrNameLst>
                                          <p:attrName>style.visibility</p:attrName>
                                        </p:attrNameLst>
                                      </p:cBhvr>
                                      <p:to>
                                        <p:strVal val="visible"/>
                                      </p:to>
                                    </p:set>
                                    <p:animEffect transition="in" filter="wipe(left)">
                                      <p:cBhvr>
                                        <p:cTn id="49" dur="500"/>
                                        <p:tgtEl>
                                          <p:spTgt spid="443414"/>
                                        </p:tgtEl>
                                      </p:cBhvr>
                                    </p:animEffec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443416"/>
                                        </p:tgtEl>
                                        <p:attrNameLst>
                                          <p:attrName>style.visibility</p:attrName>
                                        </p:attrNameLst>
                                      </p:cBhvr>
                                      <p:to>
                                        <p:strVal val="visible"/>
                                      </p:to>
                                    </p:set>
                                    <p:animEffect transition="in" filter="wipe(left)">
                                      <p:cBhvr>
                                        <p:cTn id="53" dur="500"/>
                                        <p:tgtEl>
                                          <p:spTgt spid="443416"/>
                                        </p:tgtEl>
                                      </p:cBhvr>
                                    </p:animEffect>
                                  </p:childTnLst>
                                </p:cTn>
                              </p:par>
                            </p:childTnLst>
                          </p:cTn>
                        </p:par>
                        <p:par>
                          <p:cTn id="54" fill="hold">
                            <p:stCondLst>
                              <p:cond delay="1000"/>
                            </p:stCondLst>
                            <p:childTnLst>
                              <p:par>
                                <p:cTn id="55" presetID="35" presetClass="path" presetSubtype="0" accel="50000" decel="50000" fill="hold" grpId="1" nodeType="afterEffect">
                                  <p:stCondLst>
                                    <p:cond delay="0"/>
                                  </p:stCondLst>
                                  <p:childTnLst>
                                    <p:animMotion origin="layout" path="M 0.000000 0.000000 L -0.256862 -0.012407 " pathEditMode="relative" rAng="0" ptsTypes="">
                                      <p:cBhvr>
                                        <p:cTn id="56" dur="1000" fill="hold"/>
                                        <p:tgtEl>
                                          <p:spTgt spid="443417"/>
                                        </p:tgtEl>
                                        <p:attrNameLst>
                                          <p:attrName>ppt_x</p:attrName>
                                          <p:attrName>ppt_y</p:attrName>
                                        </p:attrNameLst>
                                      </p:cBhvr>
                                      <p:rCtr x="-128" y="0"/>
                                    </p:animMotion>
                                  </p:childTnLst>
                                </p:cTn>
                              </p:par>
                            </p:childTnLst>
                          </p:cTn>
                        </p:par>
                        <p:par>
                          <p:cTn id="57" fill="hold">
                            <p:stCondLst>
                              <p:cond delay="2000"/>
                            </p:stCondLst>
                            <p:childTnLst>
                              <p:par>
                                <p:cTn id="58" presetID="22" presetClass="entr" presetSubtype="8" fill="hold" grpId="0" nodeType="afterEffect">
                                  <p:stCondLst>
                                    <p:cond delay="0"/>
                                  </p:stCondLst>
                                  <p:childTnLst>
                                    <p:set>
                                      <p:cBhvr>
                                        <p:cTn id="59" dur="1" fill="hold">
                                          <p:stCondLst>
                                            <p:cond delay="0"/>
                                          </p:stCondLst>
                                        </p:cTn>
                                        <p:tgtEl>
                                          <p:spTgt spid="443418"/>
                                        </p:tgtEl>
                                        <p:attrNameLst>
                                          <p:attrName>style.visibility</p:attrName>
                                        </p:attrNameLst>
                                      </p:cBhvr>
                                      <p:to>
                                        <p:strVal val="visible"/>
                                      </p:to>
                                    </p:set>
                                    <p:animEffect transition="in" filter="wipe(left)">
                                      <p:cBhvr>
                                        <p:cTn id="60" dur="500"/>
                                        <p:tgtEl>
                                          <p:spTgt spid="443418"/>
                                        </p:tgtEl>
                                      </p:cBhvr>
                                    </p:animEffect>
                                  </p:childTnLst>
                                </p:cTn>
                              </p:par>
                            </p:childTnLst>
                          </p:cTn>
                        </p:par>
                        <p:par>
                          <p:cTn id="61" fill="hold">
                            <p:stCondLst>
                              <p:cond delay="2500"/>
                            </p:stCondLst>
                            <p:childTnLst>
                              <p:par>
                                <p:cTn id="62" presetID="22" presetClass="entr" presetSubtype="8" fill="hold" nodeType="after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9" grpId="0" bldLvl="0" animBg="1"/>
      <p:bldP spid="443399" grpId="1" bldLvl="0" animBg="1"/>
      <p:bldP spid="443400" grpId="0" bldLvl="0" animBg="1"/>
      <p:bldP spid="443400" grpId="1" bldLvl="0" animBg="1"/>
      <p:bldP spid="443408" grpId="0" bldLvl="0" animBg="1"/>
      <p:bldP spid="443416" grpId="0" bldLvl="0" animBg="1"/>
      <p:bldP spid="443417" grpId="0" bldLvl="0" animBg="1"/>
      <p:bldP spid="443417" grpId="1" bldLvl="0" animBg="1"/>
      <p:bldP spid="443418"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a:t>Hello,Spring!</a:t>
            </a:r>
            <a:endParaRPr lang="en-US" altLang="zh-CN" dirty="0"/>
          </a:p>
        </p:txBody>
      </p:sp>
      <p:sp>
        <p:nvSpPr>
          <p:cNvPr id="445443" name="Rectangle 3"/>
          <p:cNvSpPr>
            <a:spLocks noGrp="1" noChangeArrowheads="1"/>
          </p:cNvSpPr>
          <p:nvPr>
            <p:ph idx="1"/>
          </p:nvPr>
        </p:nvSpPr>
        <p:spPr/>
        <p:txBody>
          <a:bodyPr/>
          <a:lstStyle/>
          <a:p>
            <a:r>
              <a:rPr lang="zh-CN" altLang="zh-CN"/>
              <a:t>如何使用</a:t>
            </a:r>
            <a:r>
              <a:rPr lang="en-US" altLang="zh-CN"/>
              <a:t>Spring</a:t>
            </a:r>
            <a:r>
              <a:rPr lang="zh-CN" altLang="zh-CN"/>
              <a:t>实现“控制反转”</a:t>
            </a:r>
            <a:r>
              <a:rPr lang="zh-CN" altLang="en-US"/>
              <a:t>？</a:t>
            </a:r>
            <a:endParaRPr lang="en-US" altLang="zh-CN"/>
          </a:p>
          <a:p>
            <a:pPr lvl="1"/>
            <a:r>
              <a:rPr lang="zh-CN" altLang="en-US"/>
              <a:t>编写</a:t>
            </a:r>
            <a:r>
              <a:rPr lang="en-US" altLang="zh-CN"/>
              <a:t>HelloSpring</a:t>
            </a:r>
            <a:r>
              <a:rPr lang="zh-CN" altLang="en-US"/>
              <a:t>类，输出“</a:t>
            </a:r>
            <a:r>
              <a:rPr lang="en-US" altLang="zh-CN"/>
              <a:t>Hello, Spring!</a:t>
            </a:r>
            <a:r>
              <a:rPr lang="zh-CN" altLang="en-US"/>
              <a:t>”</a:t>
            </a:r>
            <a:endParaRPr lang="en-US" altLang="zh-CN"/>
          </a:p>
          <a:p>
            <a:pPr lvl="1"/>
            <a:r>
              <a:rPr lang="zh-CN" altLang="en-US"/>
              <a:t>字符串“</a:t>
            </a:r>
            <a:r>
              <a:rPr lang="en-US" altLang="zh-CN"/>
              <a:t>Spring</a:t>
            </a:r>
            <a:r>
              <a:rPr lang="zh-CN" altLang="en-US"/>
              <a:t>”通过</a:t>
            </a:r>
            <a:r>
              <a:rPr lang="en-US" altLang="zh-CN"/>
              <a:t>Spring</a:t>
            </a:r>
            <a:r>
              <a:rPr lang="zh-CN" altLang="en-US"/>
              <a:t>注入到</a:t>
            </a:r>
            <a:r>
              <a:rPr lang="en-US" altLang="zh-CN"/>
              <a:t>HelloSpring</a:t>
            </a:r>
            <a:r>
              <a:rPr lang="zh-CN" altLang="en-US"/>
              <a:t>类中</a:t>
            </a:r>
            <a:endParaRPr lang="en-US" altLang="zh-CN"/>
          </a:p>
          <a:p>
            <a:pPr lvl="1"/>
            <a:endParaRPr lang="en-US" altLang="zh-CN"/>
          </a:p>
          <a:p>
            <a:r>
              <a:rPr lang="zh-CN" altLang="en-US"/>
              <a:t>步骤</a:t>
            </a:r>
            <a:endParaRPr lang="zh-CN" altLang="en-US"/>
          </a:p>
          <a:p>
            <a:pPr lvl="1"/>
            <a:r>
              <a:rPr lang="zh-CN" altLang="en-US"/>
              <a:t>添加</a:t>
            </a:r>
            <a:r>
              <a:rPr lang="en-US" altLang="zh-CN"/>
              <a:t>Spring</a:t>
            </a:r>
            <a:r>
              <a:rPr lang="zh-CN" altLang="en-US"/>
              <a:t>到项目中</a:t>
            </a:r>
            <a:endParaRPr lang="zh-CN" altLang="en-US"/>
          </a:p>
          <a:p>
            <a:pPr lvl="1"/>
            <a:r>
              <a:rPr lang="zh-CN" altLang="en-US"/>
              <a:t>编写配置文件</a:t>
            </a:r>
            <a:endParaRPr lang="zh-CN" altLang="en-US"/>
          </a:p>
          <a:p>
            <a:pPr lvl="1"/>
            <a:r>
              <a:rPr lang="zh-CN" altLang="en-US"/>
              <a:t>编写代码获取</a:t>
            </a:r>
            <a:r>
              <a:rPr lang="en-US" altLang="zh-CN"/>
              <a:t>HelloSpring</a:t>
            </a:r>
            <a:r>
              <a:rPr lang="zh-CN" altLang="en-US"/>
              <a:t>实例</a:t>
            </a:r>
            <a:endParaRPr lang="zh-CN" altLang="en-US"/>
          </a:p>
        </p:txBody>
      </p:sp>
      <p:grpSp>
        <p:nvGrpSpPr>
          <p:cNvPr id="4" name="组合 14"/>
          <p:cNvGrpSpPr/>
          <p:nvPr/>
        </p:nvGrpSpPr>
        <p:grpSpPr bwMode="auto">
          <a:xfrm>
            <a:off x="3881836" y="6024576"/>
            <a:ext cx="4571762" cy="428603"/>
            <a:chOff x="3143240" y="5143512"/>
            <a:chExt cx="4572032" cy="428628"/>
          </a:xfrm>
        </p:grpSpPr>
        <p:sp>
          <p:nvSpPr>
            <p:cNvPr id="19" name="圆角矩形 18"/>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1" name="圆角矩形 20"/>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8686" name="Picture 8" descr="说话气泡n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bwMode="auto">
            <a:xfrm>
              <a:off x="3979922" y="5187962"/>
              <a:ext cx="3665437" cy="337205"/>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演示示例</a:t>
              </a:r>
              <a:r>
                <a:rPr lang="en-US" altLang="zh-CN" sz="1600" b="1" spc="300" dirty="0">
                  <a:solidFill>
                    <a:srgbClr val="FBFFFE"/>
                  </a:solidFill>
                  <a:latin typeface="微软雅黑" panose="020B0503020204020204" pitchFamily="34" charset="-122"/>
                  <a:ea typeface="微软雅黑" panose="020B0503020204020204" pitchFamily="34" charset="-122"/>
                </a:rPr>
                <a:t>1</a:t>
              </a:r>
              <a:r>
                <a:rPr lang="zh-CN" altLang="en-US" sz="1600" b="1" spc="300" dirty="0">
                  <a:solidFill>
                    <a:srgbClr val="FBFFFE"/>
                  </a:solidFill>
                  <a:latin typeface="微软雅黑" panose="020B0503020204020204" pitchFamily="34" charset="-122"/>
                  <a:ea typeface="微软雅黑" panose="020B0503020204020204" pitchFamily="34" charset="-122"/>
                </a:rPr>
                <a:t>：</a:t>
              </a:r>
              <a:r>
                <a:rPr lang="en-US" altLang="zh-CN" sz="1600" b="1" spc="300" dirty="0">
                  <a:solidFill>
                    <a:srgbClr val="FBFFFE"/>
                  </a:solidFill>
                  <a:latin typeface="微软雅黑" panose="020B0503020204020204" pitchFamily="34" charset="-122"/>
                  <a:ea typeface="微软雅黑" panose="020B0503020204020204" pitchFamily="34" charset="-122"/>
                </a:rPr>
                <a:t>Hello</a:t>
              </a:r>
              <a:r>
                <a:rPr lang="zh-CN" altLang="en-US" sz="1600" b="1" spc="300" dirty="0">
                  <a:solidFill>
                    <a:srgbClr val="FBFFFE"/>
                  </a:solidFill>
                  <a:latin typeface="微软雅黑" panose="020B0503020204020204" pitchFamily="34" charset="-122"/>
                  <a:ea typeface="微软雅黑" panose="020B0503020204020204" pitchFamily="34" charset="-122"/>
                </a:rPr>
                <a:t>，</a:t>
              </a:r>
              <a:r>
                <a:rPr lang="en-US" altLang="zh-CN" sz="1600" b="1" spc="300" dirty="0">
                  <a:solidFill>
                    <a:srgbClr val="FBFFFE"/>
                  </a:solidFill>
                  <a:latin typeface="微软雅黑" panose="020B0503020204020204" pitchFamily="34" charset="-122"/>
                  <a:ea typeface="微软雅黑" panose="020B0503020204020204" pitchFamily="34" charset="-122"/>
                </a:rPr>
                <a:t>Spring</a:t>
              </a:r>
              <a:r>
                <a:rPr lang="zh-CN" altLang="en-US" sz="1600" b="1" spc="300" dirty="0">
                  <a:solidFill>
                    <a:srgbClr val="FBFFFE"/>
                  </a:solidFill>
                  <a:latin typeface="微软雅黑" panose="020B0503020204020204" pitchFamily="34" charset="-122"/>
                  <a:ea typeface="微软雅黑" panose="020B0503020204020204" pitchFamily="34" charset="-122"/>
                </a:rPr>
                <a:t>！</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45443">
                                            <p:txEl>
                                              <p:pRg st="4" end="4"/>
                                            </p:txEl>
                                          </p:spTgt>
                                        </p:tgtEl>
                                        <p:attrNameLst>
                                          <p:attrName>style.visibility</p:attrName>
                                        </p:attrNameLst>
                                      </p:cBhvr>
                                      <p:to>
                                        <p:strVal val="visible"/>
                                      </p:to>
                                    </p:set>
                                    <p:animEffect transition="in" filter="wipe(left)">
                                      <p:cBhvr>
                                        <p:cTn id="7" dur="500"/>
                                        <p:tgtEl>
                                          <p:spTgt spid="445443">
                                            <p:txEl>
                                              <p:pRg st="4" end="4"/>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45443">
                                            <p:txEl>
                                              <p:pRg st="5" end="5"/>
                                            </p:txEl>
                                          </p:spTgt>
                                        </p:tgtEl>
                                        <p:attrNameLst>
                                          <p:attrName>style.visibility</p:attrName>
                                        </p:attrNameLst>
                                      </p:cBhvr>
                                      <p:to>
                                        <p:strVal val="visible"/>
                                      </p:to>
                                    </p:set>
                                    <p:animEffect transition="in" filter="wipe(left)">
                                      <p:cBhvr>
                                        <p:cTn id="10" dur="500"/>
                                        <p:tgtEl>
                                          <p:spTgt spid="445443">
                                            <p:txEl>
                                              <p:pRg st="5" end="5"/>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445443">
                                            <p:txEl>
                                              <p:pRg st="6" end="6"/>
                                            </p:txEl>
                                          </p:spTgt>
                                        </p:tgtEl>
                                        <p:attrNameLst>
                                          <p:attrName>style.visibility</p:attrName>
                                        </p:attrNameLst>
                                      </p:cBhvr>
                                      <p:to>
                                        <p:strVal val="visible"/>
                                      </p:to>
                                    </p:set>
                                    <p:animEffect transition="in" filter="wipe(left)">
                                      <p:cBhvr>
                                        <p:cTn id="13" dur="500"/>
                                        <p:tgtEl>
                                          <p:spTgt spid="445443">
                                            <p:txEl>
                                              <p:pRg st="6" end="6"/>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445443">
                                            <p:txEl>
                                              <p:pRg st="7" end="7"/>
                                            </p:txEl>
                                          </p:spTgt>
                                        </p:tgtEl>
                                        <p:attrNameLst>
                                          <p:attrName>style.visibility</p:attrName>
                                        </p:attrNameLst>
                                      </p:cBhvr>
                                      <p:to>
                                        <p:strVal val="visible"/>
                                      </p:to>
                                    </p:set>
                                    <p:animEffect transition="in" filter="wipe(left)">
                                      <p:cBhvr>
                                        <p:cTn id="16" dur="500"/>
                                        <p:tgtEl>
                                          <p:spTgt spid="445443">
                                            <p:txEl>
                                              <p:pRg st="7" end="7"/>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 XML </a:t>
            </a:r>
            <a:r>
              <a:rPr lang="zh-CN" altLang="zh-CN"/>
              <a:t>配置的</a:t>
            </a:r>
            <a:r>
              <a:rPr lang="zh-CN" altLang="en-US"/>
              <a:t>头部信息</a:t>
            </a:r>
            <a:endParaRPr lang="zh-CN" altLang="en-US"/>
          </a:p>
        </p:txBody>
      </p:sp>
      <p:sp>
        <p:nvSpPr>
          <p:cNvPr id="3" name="内容占位符 2"/>
          <p:cNvSpPr>
            <a:spLocks noGrp="1"/>
          </p:cNvSpPr>
          <p:nvPr>
            <p:ph idx="1"/>
          </p:nvPr>
        </p:nvSpPr>
        <p:spPr/>
        <p:txBody>
          <a:bodyPr/>
          <a:p>
            <a:r>
              <a:rPr lang="en-US" altLang="zh-CN"/>
              <a:t>Spring</a:t>
            </a:r>
            <a:r>
              <a:rPr lang="zh-CN" altLang="zh-CN"/>
              <a:t>的头部信息</a:t>
            </a:r>
            <a:endParaRPr lang="zh-CN" altLang="zh-CN"/>
          </a:p>
        </p:txBody>
      </p:sp>
      <p:sp>
        <p:nvSpPr>
          <p:cNvPr id="5" name="文本框 4"/>
          <p:cNvSpPr txBox="1"/>
          <p:nvPr/>
        </p:nvSpPr>
        <p:spPr>
          <a:xfrm>
            <a:off x="1131511" y="1803485"/>
            <a:ext cx="9284486" cy="119888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r>
              <a:rPr lang="zh-CN" altLang="en-US"/>
              <a:t>&lt;beans xmlns="http://www.springframework.org/schema/beans"</a:t>
            </a:r>
            <a:endParaRPr lang="zh-CN" altLang="en-US"/>
          </a:p>
          <a:p>
            <a:r>
              <a:rPr lang="zh-CN" altLang="en-US"/>
              <a:t>	xmlns:xsi="http://www.w3.org/2001/XMLSchema-instance"</a:t>
            </a:r>
            <a:endParaRPr lang="zh-CN" altLang="en-US"/>
          </a:p>
          <a:p>
            <a:r>
              <a:rPr lang="zh-CN" altLang="en-US"/>
              <a:t>	xsi:schemaLocation="http://www.springframework.org/schema/beans</a:t>
            </a:r>
            <a:endParaRPr lang="zh-CN" altLang="en-US"/>
          </a:p>
          <a:p>
            <a:r>
              <a:rPr lang="zh-CN" altLang="en-US"/>
              <a:t>	http://www.springframework.org/schema/beans/spring-beans.xsd"&gt;</a:t>
            </a:r>
            <a:endParaRPr lang="zh-CN" altLang="en-US"/>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XML</a:t>
            </a:r>
            <a:r>
              <a:rPr lang="zh-CN" altLang="en-US"/>
              <a:t>配置</a:t>
            </a:r>
            <a:endParaRPr lang="zh-CN" altLang="en-US"/>
          </a:p>
        </p:txBody>
      </p:sp>
      <p:sp>
        <p:nvSpPr>
          <p:cNvPr id="3" name="内容占位符 2"/>
          <p:cNvSpPr>
            <a:spLocks noGrp="1"/>
          </p:cNvSpPr>
          <p:nvPr>
            <p:ph idx="1"/>
          </p:nvPr>
        </p:nvSpPr>
        <p:spPr/>
        <p:txBody>
          <a:bodyPr/>
          <a:p>
            <a:r>
              <a:rPr lang="zh-CN" altLang="en-US"/>
              <a:t>实体类配置</a:t>
            </a:r>
            <a:endParaRPr lang="zh-CN" altLang="en-US"/>
          </a:p>
        </p:txBody>
      </p:sp>
      <p:sp>
        <p:nvSpPr>
          <p:cNvPr id="5" name="文本框 4"/>
          <p:cNvSpPr txBox="1"/>
          <p:nvPr/>
        </p:nvSpPr>
        <p:spPr>
          <a:xfrm>
            <a:off x="815933" y="2032708"/>
            <a:ext cx="10876349" cy="286131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r>
              <a:rPr lang="zh-CN" altLang="en-US"/>
              <a:t>&lt;!-- 通过bean元素声明需要Spring创建的实例。该实例的类型通过class属性指定，并通过id属性为该实例指定一个名称，以便在程序中使用 --&gt;</a:t>
            </a:r>
            <a:endParaRPr lang="zh-CN" altLang="en-US"/>
          </a:p>
          <a:p>
            <a:r>
              <a:rPr lang="zh-CN" altLang="en-US">
                <a:solidFill>
                  <a:srgbClr val="00B0F0"/>
                </a:solidFill>
              </a:rPr>
              <a:t>&lt;bean id="helloSpring" class="cn.springdemo.HelloSpring"&gt;</a:t>
            </a:r>
            <a:endParaRPr lang="zh-CN" altLang="en-US"/>
          </a:p>
          <a:p>
            <a:r>
              <a:rPr lang="zh-CN" altLang="en-US"/>
              <a:t>	&lt;!-- property元素用来为实例的属性赋值,此处实际是调用setWho()方法实现赋值操作 --&gt;</a:t>
            </a:r>
            <a:endParaRPr lang="zh-CN" altLang="en-US"/>
          </a:p>
          <a:p>
            <a:r>
              <a:rPr lang="zh-CN" altLang="en-US"/>
              <a:t>	</a:t>
            </a:r>
            <a:r>
              <a:rPr lang="zh-CN" altLang="en-US">
                <a:solidFill>
                  <a:srgbClr val="FF0000"/>
                </a:solidFill>
              </a:rPr>
              <a:t>&lt;property name="who"&gt;</a:t>
            </a:r>
            <a:endParaRPr lang="zh-CN" altLang="en-US"/>
          </a:p>
          <a:p>
            <a:r>
              <a:rPr lang="zh-CN" altLang="en-US"/>
              <a:t>		&lt;!-- 此处将字符串"Spring"赋值给who属性 --&gt;</a:t>
            </a:r>
            <a:endParaRPr lang="zh-CN" altLang="en-US"/>
          </a:p>
          <a:p>
            <a:r>
              <a:rPr lang="zh-CN" altLang="en-US"/>
              <a:t>		</a:t>
            </a:r>
            <a:r>
              <a:rPr lang="zh-CN" altLang="en-US">
                <a:solidFill>
                  <a:srgbClr val="FFC000"/>
                </a:solidFill>
              </a:rPr>
              <a:t>&lt;value&gt;Jack&lt;/value&gt;</a:t>
            </a:r>
            <a:endParaRPr lang="zh-CN" altLang="en-US">
              <a:solidFill>
                <a:srgbClr val="FFC000"/>
              </a:solidFill>
            </a:endParaRPr>
          </a:p>
          <a:p>
            <a:r>
              <a:rPr lang="zh-CN" altLang="en-US"/>
              <a:t>	</a:t>
            </a:r>
            <a:r>
              <a:rPr lang="zh-CN" altLang="en-US">
                <a:solidFill>
                  <a:srgbClr val="FF0000"/>
                </a:solidFill>
              </a:rPr>
              <a:t>&lt;/property&gt;</a:t>
            </a:r>
            <a:endParaRPr lang="zh-CN" altLang="en-US"/>
          </a:p>
          <a:p>
            <a:r>
              <a:rPr lang="zh-CN" altLang="en-US">
                <a:solidFill>
                  <a:srgbClr val="00B0F0"/>
                </a:solidFill>
              </a:rPr>
              <a:t>&lt;/bean&gt;</a:t>
            </a:r>
            <a:endParaRPr lang="zh-CN" altLang="en-US"/>
          </a:p>
          <a:p>
            <a:endParaRPr lang="zh-CN" altLang="en-US"/>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学员操作</a:t>
            </a:r>
            <a:r>
              <a:rPr lang="en-US" altLang="zh-CN"/>
              <a:t>—Spring</a:t>
            </a:r>
            <a:r>
              <a:rPr lang="zh-CN" altLang="en-US"/>
              <a:t>依赖注入</a:t>
            </a:r>
            <a:endParaRPr lang="zh-CN" altLang="en-US"/>
          </a:p>
        </p:txBody>
      </p:sp>
      <p:sp>
        <p:nvSpPr>
          <p:cNvPr id="3" name="内容占位符 2"/>
          <p:cNvSpPr>
            <a:spLocks noGrp="1"/>
          </p:cNvSpPr>
          <p:nvPr>
            <p:ph idx="1"/>
          </p:nvPr>
        </p:nvSpPr>
        <p:spPr/>
        <p:txBody>
          <a:bodyPr>
            <a:normAutofit fontScale="90000" lnSpcReduction="10000"/>
          </a:bodyPr>
          <a:lstStyle/>
          <a:p>
            <a:endParaRPr lang="zh-CN" altLang="en-US"/>
          </a:p>
          <a:p>
            <a:r>
              <a:rPr lang="zh-CN" altLang="en-US"/>
              <a:t>需求说明</a:t>
            </a:r>
            <a:endParaRPr lang="en-US" altLang="zh-CN"/>
          </a:p>
          <a:p>
            <a:pPr lvl="1"/>
            <a:r>
              <a:rPr lang="zh-CN" altLang="en-US"/>
              <a:t>控制台输出</a:t>
            </a:r>
            <a:endParaRPr lang="en-US" altLang="zh-CN"/>
          </a:p>
          <a:p>
            <a:pPr lvl="2"/>
            <a:r>
              <a:rPr lang="zh-CN" altLang="zh-CN"/>
              <a:t>张嘎说：“三天不打小鬼子，手都痒痒！”</a:t>
            </a:r>
            <a:endParaRPr lang="zh-CN" altLang="zh-CN"/>
          </a:p>
          <a:p>
            <a:pPr lvl="2"/>
            <a:r>
              <a:rPr lang="en-US" altLang="zh-CN"/>
              <a:t>Rod</a:t>
            </a:r>
            <a:r>
              <a:rPr lang="zh-CN" altLang="zh-CN"/>
              <a:t>说：“世界上有</a:t>
            </a:r>
            <a:r>
              <a:rPr lang="en-US" altLang="zh-CN"/>
              <a:t>10</a:t>
            </a:r>
            <a:r>
              <a:rPr lang="zh-CN" altLang="zh-CN"/>
              <a:t>种人，认识二进制的和不认识二进制的。</a:t>
            </a:r>
            <a:endParaRPr lang="en-US" altLang="zh-CN"/>
          </a:p>
          <a:p>
            <a:pPr lvl="1"/>
            <a:r>
              <a:rPr lang="zh-CN" altLang="en-US"/>
              <a:t>要求：说话人和说话内容都通过</a:t>
            </a:r>
            <a:r>
              <a:rPr lang="en-US" altLang="zh-CN"/>
              <a:t>Spring</a:t>
            </a:r>
            <a:r>
              <a:rPr lang="zh-CN" altLang="zh-CN"/>
              <a:t>实现依赖注入</a:t>
            </a:r>
            <a:endParaRPr lang="en-US" altLang="zh-CN"/>
          </a:p>
          <a:p>
            <a:pPr lvl="1"/>
            <a:endParaRPr lang="en-US" altLang="zh-CN"/>
          </a:p>
          <a:p>
            <a:pPr lvl="1"/>
            <a:r>
              <a:rPr lang="zh-CN" altLang="en-US"/>
              <a:t>添加</a:t>
            </a:r>
            <a:r>
              <a:rPr lang="en-US" altLang="zh-CN"/>
              <a:t>Spring</a:t>
            </a:r>
            <a:r>
              <a:rPr lang="zh-CN" altLang="en-US"/>
              <a:t>到项目</a:t>
            </a:r>
            <a:endParaRPr lang="en-US" altLang="zh-CN"/>
          </a:p>
          <a:p>
            <a:pPr lvl="1"/>
            <a:r>
              <a:rPr lang="zh-CN" altLang="en-US"/>
              <a:t>编写程序代码和配置文件（同时配两个</a:t>
            </a:r>
            <a:r>
              <a:rPr lang="en-US" altLang="zh-CN"/>
              <a:t>Bean</a:t>
            </a:r>
            <a:r>
              <a:rPr lang="zh-CN" altLang="en-US"/>
              <a:t>）</a:t>
            </a:r>
            <a:endParaRPr lang="en-US" altLang="zh-CN"/>
          </a:p>
          <a:p>
            <a:pPr lvl="1"/>
            <a:r>
              <a:rPr lang="zh-CN" altLang="en-US"/>
              <a:t>获取</a:t>
            </a:r>
            <a:r>
              <a:rPr lang="en-US" altLang="zh-CN"/>
              <a:t>Bean</a:t>
            </a:r>
            <a:r>
              <a:rPr lang="zh-CN" altLang="en-US"/>
              <a:t>实例，调用功能方法</a:t>
            </a:r>
            <a:endParaRPr lang="zh-CN" altLang="en-US"/>
          </a:p>
        </p:txBody>
      </p:sp>
      <p:grpSp>
        <p:nvGrpSpPr>
          <p:cNvPr id="26628" name="组合 7"/>
          <p:cNvGrpSpPr/>
          <p:nvPr/>
        </p:nvGrpSpPr>
        <p:grpSpPr bwMode="auto">
          <a:xfrm>
            <a:off x="934190" y="999647"/>
            <a:ext cx="922008" cy="406379"/>
            <a:chOff x="3786182" y="1192962"/>
            <a:chExt cx="922062" cy="406350"/>
          </a:xfrm>
        </p:grpSpPr>
        <p:sp>
          <p:nvSpPr>
            <p:cNvPr id="11" name="TextBox 10"/>
            <p:cNvSpPr txBox="1"/>
            <p:nvPr/>
          </p:nvSpPr>
          <p:spPr>
            <a:xfrm>
              <a:off x="4014783" y="1196762"/>
              <a:ext cx="693461" cy="39875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练习</a:t>
              </a:r>
              <a:endParaRPr lang="zh-CN" altLang="en-US" sz="2000" b="1" dirty="0">
                <a:latin typeface="黑体" panose="02010609060101010101" pitchFamily="2" charset="-122"/>
                <a:ea typeface="黑体" panose="02010609060101010101" pitchFamily="2" charset="-122"/>
              </a:endParaRPr>
            </a:p>
          </p:txBody>
        </p:sp>
        <p:pic>
          <p:nvPicPr>
            <p:cNvPr id="26639" name="Picture 2" descr="E:\设计支持\模板设计\Y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29" name="组合 28"/>
          <p:cNvGrpSpPr/>
          <p:nvPr/>
        </p:nvGrpSpPr>
        <p:grpSpPr bwMode="auto">
          <a:xfrm>
            <a:off x="762749" y="3885973"/>
            <a:ext cx="979155" cy="461938"/>
            <a:chOff x="3786182" y="3824735"/>
            <a:chExt cx="979949" cy="461521"/>
          </a:xfrm>
        </p:grpSpPr>
        <p:sp>
          <p:nvSpPr>
            <p:cNvPr id="14" name="TextBox 13"/>
            <p:cNvSpPr txBox="1"/>
            <p:nvPr/>
          </p:nvSpPr>
          <p:spPr>
            <a:xfrm>
              <a:off x="4072149" y="3856285"/>
              <a:ext cx="693982" cy="39842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提示</a:t>
              </a:r>
              <a:endParaRPr lang="zh-CN" altLang="en-US" sz="2000" b="1" dirty="0">
                <a:latin typeface="黑体" panose="02010609060101010101" pitchFamily="2" charset="-122"/>
                <a:ea typeface="黑体" panose="02010609060101010101" pitchFamily="2" charset="-122"/>
              </a:endParaRPr>
            </a:p>
          </p:txBody>
        </p:sp>
        <p:pic>
          <p:nvPicPr>
            <p:cNvPr id="26637" name="Picture 2" descr="C:\Users\meng.zhang\Desktop\ACCP7.0模版图标规范\s-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2" y="3824735"/>
              <a:ext cx="381854" cy="461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 name="Picture 7" descr="输出效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9732" y="4130792"/>
            <a:ext cx="4932106" cy="1823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0.00347 3.7037E-7 L 0.16632 -0.46898 " pathEditMode="relative" rAng="0" ptsTypes="AA">
                                      <p:cBhvr>
                                        <p:cTn id="11" dur="500" fill="hold"/>
                                        <p:tgtEl>
                                          <p:spTgt spid="15"/>
                                        </p:tgtEl>
                                        <p:attrNameLst>
                                          <p:attrName>ppt_x</p:attrName>
                                          <p:attrName>ppt_y</p:attrName>
                                        </p:attrNameLst>
                                      </p:cBhvr>
                                      <p:rCtr x="8500" y="-23400"/>
                                    </p:animMotion>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26629"/>
                                        </p:tgtEl>
                                        <p:attrNameLst>
                                          <p:attrName>style.visibility</p:attrName>
                                        </p:attrNameLst>
                                      </p:cBhvr>
                                      <p:to>
                                        <p:strVal val="visible"/>
                                      </p:to>
                                    </p:set>
                                    <p:animEffect transition="in" filter="wipe(left)">
                                      <p:cBhvr>
                                        <p:cTn id="15" dur="500"/>
                                        <p:tgtEl>
                                          <p:spTgt spid="26629"/>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wipe(left)">
                                      <p:cBhvr>
                                        <p:cTn id="19" dur="500"/>
                                        <p:tgtEl>
                                          <p:spTgt spid="3">
                                            <p:txEl>
                                              <p:pRg st="7" end="7"/>
                                            </p:txEl>
                                          </p:spTgt>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wipe(left)">
                                      <p:cBhvr>
                                        <p:cTn id="23" dur="500"/>
                                        <p:tgtEl>
                                          <p:spTgt spid="3">
                                            <p:txEl>
                                              <p:pRg st="8" end="8"/>
                                            </p:txEl>
                                          </p:spTgt>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wipe(left)">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r>
              <a:t>共性问题集中讲解</a:t>
            </a:r>
          </a:p>
        </p:txBody>
      </p:sp>
      <p:sp>
        <p:nvSpPr>
          <p:cNvPr id="25604" name="内容占位符 2"/>
          <p:cNvSpPr>
            <a:spLocks noGrp="1"/>
          </p:cNvSpPr>
          <p:nvPr>
            <p:ph idx="1"/>
          </p:nvPr>
        </p:nvSpPr>
        <p:spPr/>
        <p:txBody>
          <a:bodyPr/>
          <a:lstStyle/>
          <a:p>
            <a:r>
              <a:rPr lang="zh-CN" altLang="en-US"/>
              <a:t>常见问题及解决办法</a:t>
            </a:r>
            <a:endParaRPr lang="en-US" altLang="zh-CN"/>
          </a:p>
          <a:p>
            <a:r>
              <a:rPr lang="zh-CN" altLang="en-US"/>
              <a:t>代码规范问题</a:t>
            </a:r>
            <a:endParaRPr lang="zh-CN" altLang="en-US"/>
          </a:p>
          <a:p>
            <a:r>
              <a:rPr lang="zh-CN" altLang="en-US"/>
              <a:t>调试技巧</a:t>
            </a:r>
            <a:endParaRPr lang="en-US" altLang="zh-CN"/>
          </a:p>
          <a:p>
            <a:endParaRPr lang="zh-CN" altLang="en-US"/>
          </a:p>
          <a:p>
            <a:endParaRPr lang="zh-CN" altLang="en-US" dirty="0"/>
          </a:p>
        </p:txBody>
      </p:sp>
      <p:sp>
        <p:nvSpPr>
          <p:cNvPr id="3" name="文本框 2"/>
          <p:cNvSpPr txBox="1"/>
          <p:nvPr/>
        </p:nvSpPr>
        <p:spPr>
          <a:xfrm>
            <a:off x="1195643" y="2914677"/>
            <a:ext cx="9305440" cy="203009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r>
              <a:rPr lang="zh-CN" altLang="en-US">
                <a:sym typeface="+mn-ea"/>
              </a:rPr>
              <a:t>&lt;!-- 配置人类 --&gt;</a:t>
            </a:r>
            <a:endParaRPr lang="zh-CN" altLang="en-US">
              <a:sym typeface="+mn-ea"/>
            </a:endParaRPr>
          </a:p>
          <a:p>
            <a:r>
              <a:rPr lang="zh-CN" altLang="en-US">
                <a:solidFill>
                  <a:schemeClr val="tx2">
                    <a:lumMod val="60000"/>
                    <a:lumOff val="40000"/>
                  </a:schemeClr>
                </a:solidFill>
                <a:sym typeface="+mn-ea"/>
              </a:rPr>
              <a:t>&lt;bean id="p" class="cn.springdemo.People"&gt;&lt;/bean&gt;</a:t>
            </a:r>
            <a:endParaRPr lang="zh-CN" altLang="en-US">
              <a:sym typeface="+mn-ea"/>
            </a:endParaRPr>
          </a:p>
          <a:p>
            <a:r>
              <a:rPr lang="zh-CN" altLang="en-US">
                <a:sym typeface="+mn-ea"/>
              </a:rPr>
              <a:t>&lt;!-- 配置谈话类 --&gt;</a:t>
            </a:r>
            <a:endParaRPr lang="zh-CN" altLang="en-US">
              <a:sym typeface="+mn-ea"/>
            </a:endParaRPr>
          </a:p>
          <a:p>
            <a:r>
              <a:rPr lang="zh-CN" altLang="en-US">
                <a:solidFill>
                  <a:schemeClr val="tx2">
                    <a:lumMod val="60000"/>
                    <a:lumOff val="40000"/>
                  </a:schemeClr>
                </a:solidFill>
                <a:sym typeface="+mn-ea"/>
              </a:rPr>
              <a:t>&lt;bean id="talk" class="cn.springdemo.Talk"&gt;</a:t>
            </a:r>
            <a:endParaRPr lang="zh-CN" altLang="en-US">
              <a:sym typeface="+mn-ea"/>
            </a:endParaRPr>
          </a:p>
          <a:p>
            <a:r>
              <a:rPr lang="zh-CN" altLang="en-US">
                <a:sym typeface="+mn-ea"/>
              </a:rPr>
              <a:t>	&lt;!-- 给谈话类中的人类依赖注入 --&gt;</a:t>
            </a:r>
            <a:endParaRPr lang="zh-CN" altLang="en-US">
              <a:sym typeface="+mn-ea"/>
            </a:endParaRPr>
          </a:p>
          <a:p>
            <a:r>
              <a:rPr lang="zh-CN" altLang="en-US">
                <a:sym typeface="+mn-ea"/>
              </a:rPr>
              <a:t>	</a:t>
            </a:r>
            <a:r>
              <a:rPr lang="zh-CN" altLang="en-US">
                <a:solidFill>
                  <a:srgbClr val="FF0000"/>
                </a:solidFill>
                <a:sym typeface="+mn-ea"/>
              </a:rPr>
              <a:t>&lt;property name="people" ref="p"&gt;&lt;/property&gt;</a:t>
            </a:r>
            <a:endParaRPr lang="zh-CN" altLang="en-US">
              <a:sym typeface="+mn-ea"/>
            </a:endParaRPr>
          </a:p>
          <a:p>
            <a:r>
              <a:rPr lang="zh-CN" altLang="en-US">
                <a:solidFill>
                  <a:schemeClr val="tx2">
                    <a:lumMod val="60000"/>
                    <a:lumOff val="40000"/>
                  </a:schemeClr>
                </a:solidFill>
                <a:sym typeface="+mn-ea"/>
              </a:rPr>
              <a:t>&lt;/bean&gt;</a:t>
            </a:r>
            <a:endParaRPr lang="zh-CN" altLang="en-US">
              <a:solidFill>
                <a:schemeClr val="tx2">
                  <a:lumMod val="60000"/>
                  <a:lumOff val="40000"/>
                </a:schemeClr>
              </a:solidFill>
              <a:sym typeface="+mn-ea"/>
            </a:endParaRPr>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t>小结</a:t>
            </a:r>
            <a:endParaRPr dirty="0"/>
          </a:p>
        </p:txBody>
      </p:sp>
      <p:sp>
        <p:nvSpPr>
          <p:cNvPr id="450563" name="Rectangle 3"/>
          <p:cNvSpPr>
            <a:spLocks noGrp="1" noChangeArrowheads="1"/>
          </p:cNvSpPr>
          <p:nvPr>
            <p:ph idx="1"/>
          </p:nvPr>
        </p:nvSpPr>
        <p:spPr/>
        <p:txBody>
          <a:bodyPr/>
          <a:lstStyle/>
          <a:p>
            <a:r>
              <a:rPr lang="zh-CN" altLang="en-US"/>
              <a:t>提问</a:t>
            </a:r>
            <a:endParaRPr lang="zh-CN" altLang="en-US"/>
          </a:p>
          <a:p>
            <a:pPr lvl="1"/>
            <a:r>
              <a:rPr lang="zh-CN" altLang="en-US"/>
              <a:t>根据你的理解，什么是控制反转</a:t>
            </a:r>
            <a:r>
              <a:rPr lang="en-US" altLang="zh-CN"/>
              <a:t>/</a:t>
            </a:r>
            <a:r>
              <a:rPr lang="zh-CN" altLang="en-US"/>
              <a:t>依赖注入？</a:t>
            </a:r>
            <a:endParaRPr lang="zh-CN" altLang="en-US"/>
          </a:p>
          <a:p>
            <a:pPr lvl="1"/>
            <a:r>
              <a:rPr lang="zh-CN" altLang="en-US"/>
              <a:t>使用</a:t>
            </a:r>
            <a:r>
              <a:rPr lang="en-US" altLang="zh-CN"/>
              <a:t>Spring</a:t>
            </a:r>
            <a:r>
              <a:rPr lang="zh-CN" altLang="en-US"/>
              <a:t> </a:t>
            </a:r>
            <a:r>
              <a:rPr lang="en-US" altLang="zh-CN"/>
              <a:t>IoC</a:t>
            </a:r>
            <a:r>
              <a:rPr lang="zh-CN" altLang="en-US"/>
              <a:t>的步骤是什么？</a:t>
            </a:r>
            <a:endParaRPr lang="en-US" altLang="zh-CN"/>
          </a:p>
          <a:p>
            <a:r>
              <a:rPr lang="zh-CN" altLang="en-US"/>
              <a:t>经验</a:t>
            </a:r>
            <a:endParaRPr lang="en-US" altLang="zh-CN"/>
          </a:p>
          <a:p>
            <a:pPr lvl="1"/>
            <a:r>
              <a:rPr lang="zh-CN" altLang="en-US"/>
              <a:t>设</a:t>
            </a:r>
            <a:r>
              <a:rPr lang="zh-CN" altLang="zh-CN"/>
              <a:t>值</a:t>
            </a:r>
            <a:r>
              <a:rPr lang="zh-CN" altLang="en-US"/>
              <a:t>注入</a:t>
            </a:r>
            <a:endParaRPr lang="en-US" altLang="zh-CN"/>
          </a:p>
          <a:p>
            <a:pPr lvl="1"/>
            <a:r>
              <a:rPr lang="zh-CN" altLang="zh-CN"/>
              <a:t>使用</a:t>
            </a:r>
            <a:r>
              <a:rPr lang="en-US" altLang="zh-CN"/>
              <a:t>&lt;bean&gt;</a:t>
            </a:r>
            <a:r>
              <a:rPr lang="zh-CN" altLang="zh-CN"/>
              <a:t>元素定义一个组件</a:t>
            </a:r>
            <a:endParaRPr lang="en-US" altLang="zh-CN"/>
          </a:p>
          <a:p>
            <a:pPr lvl="2"/>
            <a:r>
              <a:rPr lang="en-US" altLang="zh-CN">
                <a:solidFill>
                  <a:srgbClr val="FF0000"/>
                </a:solidFill>
              </a:rPr>
              <a:t>id</a:t>
            </a:r>
            <a:r>
              <a:rPr lang="zh-CN" altLang="zh-CN">
                <a:solidFill>
                  <a:srgbClr val="FF0000"/>
                </a:solidFill>
              </a:rPr>
              <a:t>属性</a:t>
            </a:r>
            <a:r>
              <a:rPr lang="zh-CN" altLang="en-US">
                <a:solidFill>
                  <a:srgbClr val="FF0000"/>
                </a:solidFill>
              </a:rPr>
              <a:t>：</a:t>
            </a:r>
            <a:r>
              <a:rPr lang="zh-CN" altLang="zh-CN">
                <a:solidFill>
                  <a:srgbClr val="FF0000"/>
                </a:solidFill>
              </a:rPr>
              <a:t>指定一个用来访问的唯一名称</a:t>
            </a:r>
            <a:endParaRPr lang="en-US" altLang="zh-CN">
              <a:solidFill>
                <a:srgbClr val="FF0000"/>
              </a:solidFill>
            </a:endParaRPr>
          </a:p>
          <a:p>
            <a:pPr lvl="2"/>
            <a:r>
              <a:rPr lang="en-US" altLang="zh-CN">
                <a:solidFill>
                  <a:srgbClr val="0E9CDE"/>
                </a:solidFill>
              </a:rPr>
              <a:t>name</a:t>
            </a:r>
            <a:r>
              <a:rPr lang="zh-CN" altLang="zh-CN">
                <a:solidFill>
                  <a:srgbClr val="0E9CDE"/>
                </a:solidFill>
              </a:rPr>
              <a:t>属性</a:t>
            </a:r>
            <a:r>
              <a:rPr lang="zh-CN" altLang="en-US">
                <a:solidFill>
                  <a:srgbClr val="0E9CDE"/>
                </a:solidFill>
              </a:rPr>
              <a:t>：</a:t>
            </a:r>
            <a:r>
              <a:rPr lang="zh-CN" altLang="zh-CN">
                <a:solidFill>
                  <a:srgbClr val="0E9CDE"/>
                </a:solidFill>
              </a:rPr>
              <a:t>指定</a:t>
            </a:r>
            <a:r>
              <a:rPr lang="zh-CN" altLang="en-US">
                <a:solidFill>
                  <a:srgbClr val="0E9CDE"/>
                </a:solidFill>
              </a:rPr>
              <a:t>多个别名</a:t>
            </a:r>
            <a:r>
              <a:rPr lang="zh-CN" altLang="zh-CN">
                <a:solidFill>
                  <a:srgbClr val="0E9CDE"/>
                </a:solidFill>
              </a:rPr>
              <a:t>，名字之间使用逗号、分号或空格进行分隔</a:t>
            </a:r>
            <a:endParaRPr lang="en-US" altLang="zh-CN"/>
          </a:p>
          <a:p>
            <a:endParaRPr lang="en-US" altLang="zh-CN"/>
          </a:p>
          <a:p>
            <a:endParaRPr lang="en-US" altLang="zh-CN"/>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t>依赖注入综合示例</a:t>
            </a:r>
            <a:endParaRPr lang="en-US" altLang="zh-CN"/>
          </a:p>
        </p:txBody>
      </p:sp>
      <p:sp>
        <p:nvSpPr>
          <p:cNvPr id="4" name="内容占位符 3"/>
          <p:cNvSpPr>
            <a:spLocks noGrp="1"/>
          </p:cNvSpPr>
          <p:nvPr>
            <p:ph idx="1"/>
          </p:nvPr>
        </p:nvSpPr>
        <p:spPr/>
        <p:txBody>
          <a:bodyPr>
            <a:normAutofit lnSpcReduction="20000"/>
          </a:bodyPr>
          <a:p>
            <a:r>
              <a:rPr lang="zh-CN" altLang="en-US"/>
              <a:t>如何开发一个打印机？</a:t>
            </a:r>
            <a:endParaRPr lang="en-US" altLang="zh-CN"/>
          </a:p>
          <a:p>
            <a:pPr lvl="1"/>
            <a:r>
              <a:rPr lang="zh-CN" altLang="zh-CN"/>
              <a:t>可灵活配置使用彩色墨盒或灰色墨盒</a:t>
            </a:r>
            <a:endParaRPr lang="zh-CN" altLang="zh-CN"/>
          </a:p>
          <a:p>
            <a:pPr lvl="1"/>
            <a:r>
              <a:rPr lang="zh-CN" altLang="zh-CN"/>
              <a:t>可灵活配置打印页面的大小</a:t>
            </a:r>
            <a:endParaRPr lang="zh-CN" altLang="en-US"/>
          </a:p>
          <a:p>
            <a:r>
              <a:rPr lang="zh-CN" altLang="en-US"/>
              <a:t> 打印机功能的实现依赖于墨盒和纸张</a:t>
            </a:r>
            <a:endParaRPr lang="zh-CN" altLang="en-US"/>
          </a:p>
          <a:p>
            <a:r>
              <a:rPr lang="zh-CN" altLang="en-US"/>
              <a:t>步骤</a:t>
            </a:r>
            <a:endParaRPr lang="zh-CN" altLang="en-US"/>
          </a:p>
          <a:p>
            <a:pPr lvl="1"/>
            <a:r>
              <a:rPr lang="zh-CN" altLang="en-US"/>
              <a:t>定义墨盒和纸张的接口标准</a:t>
            </a:r>
            <a:endParaRPr lang="zh-CN" altLang="en-US"/>
          </a:p>
          <a:p>
            <a:pPr lvl="1"/>
            <a:r>
              <a:rPr lang="zh-CN" altLang="en-US"/>
              <a:t>使用接口标准开发打印机</a:t>
            </a:r>
            <a:endParaRPr lang="zh-CN" altLang="en-US"/>
          </a:p>
          <a:p>
            <a:pPr lvl="1"/>
            <a:r>
              <a:rPr lang="zh-CN" altLang="en-US"/>
              <a:t>组装打印机</a:t>
            </a:r>
            <a:endParaRPr lang="zh-CN" altLang="en-US"/>
          </a:p>
          <a:p>
            <a:pPr lvl="1"/>
            <a:r>
              <a:rPr lang="zh-CN" altLang="en-US"/>
              <a:t>运行打印机</a:t>
            </a:r>
            <a:endParaRPr lang="zh-CN" altLang="en-US"/>
          </a:p>
          <a:p>
            <a:endParaRPr lang="zh-CN" altLang="en-US"/>
          </a:p>
        </p:txBody>
      </p:sp>
      <p:sp>
        <p:nvSpPr>
          <p:cNvPr id="20483" name="Rectangle 3"/>
          <p:cNvSpPr>
            <a:spLocks noChangeArrowheads="1"/>
          </p:cNvSpPr>
          <p:nvPr/>
        </p:nvSpPr>
        <p:spPr bwMode="auto">
          <a:xfrm>
            <a:off x="2280057" y="1124864"/>
            <a:ext cx="6956063" cy="4525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E9CDE"/>
              </a:buClr>
              <a:buSzPct val="100000"/>
              <a:buFont typeface="Wingdings" panose="05000000000000000000" pitchFamily="2" charset="2"/>
              <a:buChar char="n"/>
              <a:defRPr/>
            </a:pPr>
            <a:endParaRPr lang="zh-CN" altLang="en-US" sz="2400" b="1" dirty="0">
              <a:latin typeface="+mn-lt"/>
              <a:ea typeface="微软雅黑" panose="020B0503020204020204" pitchFamily="34" charset="-122"/>
            </a:endParaRPr>
          </a:p>
        </p:txBody>
      </p:sp>
      <p:grpSp>
        <p:nvGrpSpPr>
          <p:cNvPr id="2" name="组合 23"/>
          <p:cNvGrpSpPr/>
          <p:nvPr/>
        </p:nvGrpSpPr>
        <p:grpSpPr bwMode="auto">
          <a:xfrm>
            <a:off x="6529826" y="2138995"/>
            <a:ext cx="3312195" cy="2916654"/>
            <a:chOff x="4289424" y="3573463"/>
            <a:chExt cx="3932240" cy="2844800"/>
          </a:xfrm>
        </p:grpSpPr>
        <p:sp>
          <p:nvSpPr>
            <p:cNvPr id="32780" name="printer2"/>
            <p:cNvSpPr>
              <a:spLocks noEditPoints="1" noChangeArrowheads="1"/>
            </p:cNvSpPr>
            <p:nvPr/>
          </p:nvSpPr>
          <p:spPr bwMode="auto">
            <a:xfrm>
              <a:off x="6127774" y="3573463"/>
              <a:ext cx="1873250" cy="977900"/>
            </a:xfrm>
            <a:custGeom>
              <a:avLst/>
              <a:gdLst>
                <a:gd name="T0" fmla="*/ 2147483647 w 21600"/>
                <a:gd name="T1" fmla="*/ 0 h 21600"/>
                <a:gd name="T2" fmla="*/ 2147483647 w 21600"/>
                <a:gd name="T3" fmla="*/ 0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w 21600"/>
                <a:gd name="T17" fmla="*/ 2147483647 h 21600"/>
                <a:gd name="T18" fmla="*/ 0 w 21600"/>
                <a:gd name="T19" fmla="*/ 2147483647 h 21600"/>
                <a:gd name="T20" fmla="*/ 0 w 21600"/>
                <a:gd name="T21" fmla="*/ 2147483647 h 21600"/>
                <a:gd name="T22" fmla="*/ 2147483647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397 w 21600"/>
                <a:gd name="T37" fmla="*/ 23298 h 21600"/>
                <a:gd name="T38" fmla="*/ 20266 w 21600"/>
                <a:gd name="T39" fmla="*/ 31137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10673" y="0"/>
                  </a:moveTo>
                  <a:lnTo>
                    <a:pt x="19186" y="0"/>
                  </a:lnTo>
                  <a:lnTo>
                    <a:pt x="21600" y="4703"/>
                  </a:lnTo>
                  <a:lnTo>
                    <a:pt x="21600" y="10800"/>
                  </a:lnTo>
                  <a:lnTo>
                    <a:pt x="21600" y="16548"/>
                  </a:lnTo>
                  <a:lnTo>
                    <a:pt x="18042" y="16548"/>
                  </a:lnTo>
                  <a:lnTo>
                    <a:pt x="18042" y="21600"/>
                  </a:lnTo>
                  <a:lnTo>
                    <a:pt x="10673" y="21600"/>
                  </a:lnTo>
                  <a:lnTo>
                    <a:pt x="3176" y="21600"/>
                  </a:lnTo>
                  <a:lnTo>
                    <a:pt x="3176" y="16548"/>
                  </a:lnTo>
                  <a:lnTo>
                    <a:pt x="0" y="16548"/>
                  </a:lnTo>
                  <a:lnTo>
                    <a:pt x="0" y="10800"/>
                  </a:lnTo>
                  <a:lnTo>
                    <a:pt x="0" y="4703"/>
                  </a:lnTo>
                  <a:lnTo>
                    <a:pt x="2414" y="0"/>
                  </a:lnTo>
                  <a:lnTo>
                    <a:pt x="10673" y="0"/>
                  </a:lnTo>
                  <a:close/>
                </a:path>
                <a:path w="21600" h="21600" extrusionOk="0">
                  <a:moveTo>
                    <a:pt x="0" y="4703"/>
                  </a:moveTo>
                  <a:lnTo>
                    <a:pt x="3558" y="4703"/>
                  </a:lnTo>
                  <a:lnTo>
                    <a:pt x="17026" y="4703"/>
                  </a:lnTo>
                  <a:lnTo>
                    <a:pt x="21600" y="4703"/>
                  </a:lnTo>
                  <a:lnTo>
                    <a:pt x="0" y="4703"/>
                  </a:lnTo>
                  <a:moveTo>
                    <a:pt x="16518" y="4703"/>
                  </a:moveTo>
                  <a:lnTo>
                    <a:pt x="16518" y="10452"/>
                  </a:lnTo>
                  <a:lnTo>
                    <a:pt x="0" y="10452"/>
                  </a:lnTo>
                  <a:moveTo>
                    <a:pt x="4320" y="16548"/>
                  </a:moveTo>
                  <a:lnTo>
                    <a:pt x="4320" y="17419"/>
                  </a:lnTo>
                  <a:lnTo>
                    <a:pt x="4320" y="20555"/>
                  </a:lnTo>
                  <a:lnTo>
                    <a:pt x="4320" y="21600"/>
                  </a:lnTo>
                  <a:lnTo>
                    <a:pt x="4320" y="16548"/>
                  </a:lnTo>
                  <a:moveTo>
                    <a:pt x="16899" y="16548"/>
                  </a:moveTo>
                  <a:lnTo>
                    <a:pt x="16899" y="17419"/>
                  </a:lnTo>
                  <a:lnTo>
                    <a:pt x="16899" y="20555"/>
                  </a:lnTo>
                  <a:lnTo>
                    <a:pt x="16899" y="21600"/>
                  </a:lnTo>
                  <a:lnTo>
                    <a:pt x="16899" y="16548"/>
                  </a:lnTo>
                  <a:moveTo>
                    <a:pt x="15247" y="14981"/>
                  </a:moveTo>
                  <a:lnTo>
                    <a:pt x="15247" y="10452"/>
                  </a:lnTo>
                  <a:lnTo>
                    <a:pt x="16899" y="16548"/>
                  </a:lnTo>
                  <a:lnTo>
                    <a:pt x="18042" y="16548"/>
                  </a:lnTo>
                  <a:lnTo>
                    <a:pt x="16518" y="10452"/>
                  </a:lnTo>
                  <a:moveTo>
                    <a:pt x="15247" y="14981"/>
                  </a:moveTo>
                  <a:lnTo>
                    <a:pt x="15247" y="14981"/>
                  </a:lnTo>
                  <a:lnTo>
                    <a:pt x="16772" y="17942"/>
                  </a:lnTo>
                  <a:lnTo>
                    <a:pt x="4447" y="17942"/>
                  </a:lnTo>
                  <a:lnTo>
                    <a:pt x="5972" y="14981"/>
                  </a:lnTo>
                  <a:lnTo>
                    <a:pt x="5972" y="10452"/>
                  </a:lnTo>
                  <a:lnTo>
                    <a:pt x="4320" y="16548"/>
                  </a:lnTo>
                  <a:lnTo>
                    <a:pt x="3176" y="16548"/>
                  </a:lnTo>
                  <a:lnTo>
                    <a:pt x="4701" y="10452"/>
                  </a:lnTo>
                  <a:moveTo>
                    <a:pt x="20202" y="5574"/>
                  </a:moveTo>
                  <a:lnTo>
                    <a:pt x="20711" y="5574"/>
                  </a:lnTo>
                  <a:lnTo>
                    <a:pt x="20711" y="7839"/>
                  </a:lnTo>
                  <a:lnTo>
                    <a:pt x="20202" y="7839"/>
                  </a:lnTo>
                  <a:lnTo>
                    <a:pt x="20202" y="5574"/>
                  </a:lnTo>
                  <a:moveTo>
                    <a:pt x="5972" y="14981"/>
                  </a:moveTo>
                  <a:lnTo>
                    <a:pt x="7496" y="14981"/>
                  </a:lnTo>
                  <a:lnTo>
                    <a:pt x="13341" y="14981"/>
                  </a:lnTo>
                  <a:lnTo>
                    <a:pt x="15247" y="14981"/>
                  </a:lnTo>
                </a:path>
              </a:pathLst>
            </a:custGeom>
            <a:solidFill>
              <a:srgbClr val="FFFFCC"/>
            </a:solidFill>
            <a:ln w="9525">
              <a:solidFill>
                <a:srgbClr val="000000"/>
              </a:solidFill>
              <a:miter lim="800000"/>
            </a:ln>
          </p:spPr>
          <p:txBody>
            <a:bodyPr/>
            <a:lstStyle/>
            <a:p>
              <a:endParaRPr lang="zh-CN" altLang="en-US"/>
            </a:p>
          </p:txBody>
        </p:sp>
        <p:grpSp>
          <p:nvGrpSpPr>
            <p:cNvPr id="32781" name="Group 6"/>
            <p:cNvGrpSpPr/>
            <p:nvPr/>
          </p:nvGrpSpPr>
          <p:grpSpPr bwMode="auto">
            <a:xfrm>
              <a:off x="6156325" y="5051425"/>
              <a:ext cx="863600" cy="1366838"/>
              <a:chOff x="3016" y="3158"/>
              <a:chExt cx="544" cy="861"/>
            </a:xfrm>
          </p:grpSpPr>
          <p:sp>
            <p:nvSpPr>
              <p:cNvPr id="451591" name="Documents"/>
              <p:cNvSpPr>
                <a:spLocks noEditPoints="1" noChangeArrowheads="1"/>
              </p:cNvSpPr>
              <p:nvPr/>
            </p:nvSpPr>
            <p:spPr bwMode="auto">
              <a:xfrm>
                <a:off x="3016" y="3158"/>
                <a:ext cx="544" cy="635"/>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ln>
              <a:effectLst>
                <a:outerShdw dist="107763" dir="2700000" algn="ctr" rotWithShape="0">
                  <a:srgbClr val="808080"/>
                </a:outerShdw>
              </a:effectLst>
            </p:spPr>
            <p:txBody>
              <a:bodyPr/>
              <a:lstStyle/>
              <a:p>
                <a:pPr>
                  <a:defRPr/>
                </a:pPr>
                <a:endParaRPr lang="zh-CN" altLang="en-US">
                  <a:ea typeface="+mn-ea"/>
                </a:endParaRPr>
              </a:p>
            </p:txBody>
          </p:sp>
          <p:sp>
            <p:nvSpPr>
              <p:cNvPr id="32792" name="Rectangle 8"/>
              <p:cNvSpPr>
                <a:spLocks noChangeArrowheads="1"/>
              </p:cNvSpPr>
              <p:nvPr/>
            </p:nvSpPr>
            <p:spPr bwMode="auto">
              <a:xfrm>
                <a:off x="3107" y="3793"/>
                <a:ext cx="32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A4</a:t>
                </a:r>
                <a:endParaRPr lang="en-US" altLang="zh-CN" b="1"/>
              </a:p>
            </p:txBody>
          </p:sp>
        </p:grpSp>
        <p:grpSp>
          <p:nvGrpSpPr>
            <p:cNvPr id="32782" name="Group 9"/>
            <p:cNvGrpSpPr/>
            <p:nvPr/>
          </p:nvGrpSpPr>
          <p:grpSpPr bwMode="auto">
            <a:xfrm>
              <a:off x="7572377" y="5084763"/>
              <a:ext cx="649287" cy="1216025"/>
              <a:chOff x="3772" y="3203"/>
              <a:chExt cx="409" cy="766"/>
            </a:xfrm>
          </p:grpSpPr>
          <p:sp>
            <p:nvSpPr>
              <p:cNvPr id="451594" name="Documents"/>
              <p:cNvSpPr>
                <a:spLocks noEditPoints="1" noChangeArrowheads="1"/>
              </p:cNvSpPr>
              <p:nvPr/>
            </p:nvSpPr>
            <p:spPr bwMode="auto">
              <a:xfrm>
                <a:off x="3772" y="3203"/>
                <a:ext cx="409" cy="544"/>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CCFFFF"/>
              </a:solidFill>
              <a:ln w="9525">
                <a:solidFill>
                  <a:srgbClr val="000000"/>
                </a:solidFill>
                <a:miter lim="800000"/>
              </a:ln>
              <a:effectLst>
                <a:outerShdw dist="107763" dir="2700000" algn="ctr" rotWithShape="0">
                  <a:srgbClr val="808080"/>
                </a:outerShdw>
              </a:effectLst>
            </p:spPr>
            <p:txBody>
              <a:bodyPr/>
              <a:lstStyle/>
              <a:p>
                <a:pPr>
                  <a:defRPr/>
                </a:pPr>
                <a:endParaRPr lang="zh-CN" altLang="en-US">
                  <a:ea typeface="+mn-ea"/>
                </a:endParaRPr>
              </a:p>
            </p:txBody>
          </p:sp>
          <p:sp>
            <p:nvSpPr>
              <p:cNvPr id="32790" name="Rectangle 11"/>
              <p:cNvSpPr>
                <a:spLocks noChangeArrowheads="1"/>
              </p:cNvSpPr>
              <p:nvPr/>
            </p:nvSpPr>
            <p:spPr bwMode="auto">
              <a:xfrm>
                <a:off x="3818" y="3743"/>
                <a:ext cx="31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B5</a:t>
                </a:r>
                <a:endParaRPr lang="en-US" altLang="zh-CN" b="1"/>
              </a:p>
            </p:txBody>
          </p:sp>
        </p:grpSp>
        <p:grpSp>
          <p:nvGrpSpPr>
            <p:cNvPr id="32783" name="Group 12"/>
            <p:cNvGrpSpPr/>
            <p:nvPr/>
          </p:nvGrpSpPr>
          <p:grpSpPr bwMode="auto">
            <a:xfrm>
              <a:off x="4356100" y="4941888"/>
              <a:ext cx="1308100" cy="1063625"/>
              <a:chOff x="1504" y="2886"/>
              <a:chExt cx="824" cy="670"/>
            </a:xfrm>
          </p:grpSpPr>
          <p:pic>
            <p:nvPicPr>
              <p:cNvPr id="32787" name="Picture 13" descr="MCj03263180000[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7051018">
                <a:off x="1661" y="2790"/>
                <a:ext cx="444"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8" name="Rectangle 14"/>
              <p:cNvSpPr>
                <a:spLocks noChangeArrowheads="1"/>
              </p:cNvSpPr>
              <p:nvPr/>
            </p:nvSpPr>
            <p:spPr bwMode="auto">
              <a:xfrm>
                <a:off x="1504" y="3330"/>
                <a:ext cx="82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t>彩色墨盒</a:t>
                </a:r>
                <a:endParaRPr lang="zh-CN" altLang="en-US" b="1"/>
              </a:p>
            </p:txBody>
          </p:sp>
        </p:grpSp>
        <p:grpSp>
          <p:nvGrpSpPr>
            <p:cNvPr id="32784" name="Group 15"/>
            <p:cNvGrpSpPr/>
            <p:nvPr/>
          </p:nvGrpSpPr>
          <p:grpSpPr bwMode="auto">
            <a:xfrm>
              <a:off x="4289424" y="3789363"/>
              <a:ext cx="1308100" cy="1073150"/>
              <a:chOff x="690" y="3067"/>
              <a:chExt cx="824" cy="676"/>
            </a:xfrm>
          </p:grpSpPr>
          <p:pic>
            <p:nvPicPr>
              <p:cNvPr id="32785" name="Picture 16" descr="MCj03263180000[1]"/>
              <p:cNvPicPr>
                <a:picLocks noChangeAspect="1" noChangeArrowheads="1"/>
              </p:cNvPicPr>
              <p:nvPr/>
            </p:nvPicPr>
            <p:blipFill>
              <a:blip r:embed="rId1" cstate="print">
                <a:grayscl/>
                <a:extLst>
                  <a:ext uri="{28A0092B-C50C-407E-A947-70E740481C1C}">
                    <a14:useLocalDpi xmlns:a14="http://schemas.microsoft.com/office/drawing/2010/main" val="0"/>
                  </a:ext>
                </a:extLst>
              </a:blip>
              <a:srcRect/>
              <a:stretch>
                <a:fillRect/>
              </a:stretch>
            </p:blipFill>
            <p:spPr bwMode="auto">
              <a:xfrm rot="14548982">
                <a:off x="923" y="2971"/>
                <a:ext cx="444"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6" name="Rectangle 17"/>
              <p:cNvSpPr>
                <a:spLocks noChangeArrowheads="1"/>
              </p:cNvSpPr>
              <p:nvPr/>
            </p:nvSpPr>
            <p:spPr bwMode="auto">
              <a:xfrm>
                <a:off x="690" y="3517"/>
                <a:ext cx="82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t>灰色墨盒</a:t>
                </a:r>
                <a:endParaRPr lang="zh-CN" altLang="en-US" b="1"/>
              </a:p>
            </p:txBody>
          </p:sp>
        </p:grpSp>
      </p:grpSp>
      <p:grpSp>
        <p:nvGrpSpPr>
          <p:cNvPr id="29" name="组合 14"/>
          <p:cNvGrpSpPr/>
          <p:nvPr/>
        </p:nvGrpSpPr>
        <p:grpSpPr bwMode="auto">
          <a:xfrm>
            <a:off x="3720142" y="6097339"/>
            <a:ext cx="4571762" cy="428603"/>
            <a:chOff x="3143240" y="5143512"/>
            <a:chExt cx="4572032" cy="428628"/>
          </a:xfrm>
        </p:grpSpPr>
        <p:sp>
          <p:nvSpPr>
            <p:cNvPr id="30" name="圆角矩形 29"/>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2" name="圆角矩形 3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3"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p:nvSpPr>
          <p:spPr bwMode="auto">
            <a:xfrm>
              <a:off x="3975817" y="5187962"/>
              <a:ext cx="2759238" cy="337205"/>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演示示例</a:t>
              </a:r>
              <a:r>
                <a:rPr lang="en-US" altLang="zh-CN" sz="1600" b="1" spc="300" dirty="0">
                  <a:solidFill>
                    <a:srgbClr val="FBFFFE"/>
                  </a:solidFill>
                  <a:latin typeface="微软雅黑" panose="020B0503020204020204" pitchFamily="34" charset="-122"/>
                  <a:ea typeface="微软雅黑" panose="020B0503020204020204" pitchFamily="34" charset="-122"/>
                </a:rPr>
                <a:t>2</a:t>
              </a:r>
              <a:r>
                <a:rPr lang="zh-CN" altLang="en-US" sz="1600" b="1" spc="300" dirty="0">
                  <a:solidFill>
                    <a:srgbClr val="FBFFFE"/>
                  </a:solidFill>
                  <a:latin typeface="微软雅黑" panose="020B0503020204020204" pitchFamily="34" charset="-122"/>
                  <a:ea typeface="微软雅黑" panose="020B0503020204020204" pitchFamily="34" charset="-122"/>
                </a:rPr>
                <a:t>：组装打印机</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p:txBody>
          <a:bodyPr/>
          <a:lstStyle/>
          <a:p>
            <a:r>
              <a:t>学员操作</a:t>
            </a:r>
            <a:r>
              <a:rPr lang="en-US" altLang="zh-CN"/>
              <a:t>—</a:t>
            </a:r>
            <a:r>
              <a:t>实现打印机功能</a:t>
            </a:r>
          </a:p>
        </p:txBody>
      </p:sp>
      <p:sp>
        <p:nvSpPr>
          <p:cNvPr id="823299" name="Rectangle 3"/>
          <p:cNvSpPr>
            <a:spLocks noGrp="1" noChangeArrowheads="1"/>
          </p:cNvSpPr>
          <p:nvPr>
            <p:ph idx="1"/>
          </p:nvPr>
        </p:nvSpPr>
        <p:spPr/>
        <p:txBody>
          <a:bodyPr/>
          <a:lstStyle/>
          <a:p>
            <a:r>
              <a:rPr lang="zh-CN" altLang="en-US"/>
              <a:t>需求说明</a:t>
            </a:r>
            <a:endParaRPr lang="zh-CN" altLang="en-US"/>
          </a:p>
          <a:p>
            <a:pPr lvl="1"/>
            <a:r>
              <a:rPr lang="zh-CN" altLang="en-US"/>
              <a:t>自己动手实现打印机功能</a:t>
            </a:r>
            <a:endParaRPr lang="en-US" altLang="zh-CN"/>
          </a:p>
          <a:p>
            <a:pPr lvl="1"/>
            <a:r>
              <a:rPr lang="zh-CN" altLang="en-US"/>
              <a:t>使用</a:t>
            </a:r>
            <a:r>
              <a:rPr lang="en-US" altLang="zh-CN"/>
              <a:t>Spring IoC</a:t>
            </a:r>
            <a:r>
              <a:rPr lang="zh-CN" altLang="en-US"/>
              <a:t>实现墨盒和纸张的灵活替换</a:t>
            </a:r>
            <a:endParaRPr lang="zh-CN" altLang="en-US"/>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r>
              <a:t>共性问题集中讲解</a:t>
            </a:r>
          </a:p>
        </p:txBody>
      </p:sp>
      <p:sp>
        <p:nvSpPr>
          <p:cNvPr id="25604" name="内容占位符 2"/>
          <p:cNvSpPr>
            <a:spLocks noGrp="1"/>
          </p:cNvSpPr>
          <p:nvPr>
            <p:ph idx="1"/>
          </p:nvPr>
        </p:nvSpPr>
        <p:spPr/>
        <p:txBody>
          <a:bodyPr/>
          <a:lstStyle/>
          <a:p>
            <a:r>
              <a:rPr lang="zh-CN" altLang="en-US"/>
              <a:t>常见问题及解决办法</a:t>
            </a:r>
            <a:endParaRPr lang="en-US" altLang="zh-CN"/>
          </a:p>
          <a:p>
            <a:r>
              <a:rPr lang="zh-CN" altLang="en-US"/>
              <a:t>代码规范问题</a:t>
            </a:r>
            <a:endParaRPr lang="zh-CN" altLang="en-US"/>
          </a:p>
          <a:p>
            <a:r>
              <a:rPr lang="zh-CN" altLang="en-US"/>
              <a:t>调试技巧</a:t>
            </a:r>
            <a:endParaRPr lang="en-US" altLang="zh-CN"/>
          </a:p>
          <a:p>
            <a:endParaRPr lang="zh-CN" altLang="en-US"/>
          </a:p>
          <a:p>
            <a:endParaRPr lang="zh-CN" altLang="en-US" dirty="0"/>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t>预习检查</a:t>
            </a:r>
            <a:endParaRPr dirty="0"/>
          </a:p>
        </p:txBody>
      </p:sp>
      <p:sp>
        <p:nvSpPr>
          <p:cNvPr id="15363" name="Rectangle 3"/>
          <p:cNvSpPr>
            <a:spLocks noGrp="1" noChangeArrowheads="1"/>
          </p:cNvSpPr>
          <p:nvPr>
            <p:ph idx="1"/>
          </p:nvPr>
        </p:nvSpPr>
        <p:spPr/>
        <p:txBody>
          <a:bodyPr/>
          <a:lstStyle/>
          <a:p>
            <a:r>
              <a:rPr lang="zh-CN" altLang="en-US"/>
              <a:t>控制反转为程序开发带来的好处是什么？</a:t>
            </a:r>
            <a:endParaRPr lang="zh-CN" altLang="en-US"/>
          </a:p>
          <a:p>
            <a:r>
              <a:rPr lang="zh-CN" altLang="en-US"/>
              <a:t>面向切面编程的核心思想是什么？</a:t>
            </a:r>
            <a:endParaRPr lang="en-US" altLang="zh-CN"/>
          </a:p>
          <a:p>
            <a:r>
              <a:rPr lang="en-US" altLang="zh-CN"/>
              <a:t>Spring AOP</a:t>
            </a:r>
            <a:r>
              <a:rPr lang="zh-CN" altLang="en-US"/>
              <a:t>的增强处理类型有哪些</a:t>
            </a:r>
            <a:r>
              <a:rPr lang="en-US" altLang="zh-CN"/>
              <a:t>?</a:t>
            </a:r>
            <a:endParaRPr lang="en-US" altLang="zh-CN"/>
          </a:p>
          <a:p>
            <a:endParaRPr lang="en-US" altLang="zh-CN"/>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t>小结</a:t>
            </a:r>
            <a:endParaRPr dirty="0"/>
          </a:p>
        </p:txBody>
      </p:sp>
      <p:sp>
        <p:nvSpPr>
          <p:cNvPr id="460803" name="Rectangle 3"/>
          <p:cNvSpPr>
            <a:spLocks noGrp="1" noChangeArrowheads="1"/>
          </p:cNvSpPr>
          <p:nvPr>
            <p:ph idx="1"/>
          </p:nvPr>
        </p:nvSpPr>
        <p:spPr/>
        <p:txBody>
          <a:bodyPr/>
          <a:lstStyle/>
          <a:p>
            <a:r>
              <a:rPr lang="zh-CN" altLang="en-US"/>
              <a:t>使用控制反转</a:t>
            </a:r>
            <a:r>
              <a:rPr lang="en-US" altLang="zh-CN"/>
              <a:t>/</a:t>
            </a:r>
            <a:r>
              <a:rPr lang="zh-CN" altLang="en-US"/>
              <a:t>依赖注入有哪些好处？</a:t>
            </a:r>
            <a:endParaRPr lang="zh-CN" altLang="en-US"/>
          </a:p>
          <a:p>
            <a:r>
              <a:rPr lang="zh-CN" altLang="en-US"/>
              <a:t>什么是“简单工厂模式”？有什么优点？</a:t>
            </a:r>
            <a:endParaRPr lang="zh-CN" altLang="en-US"/>
          </a:p>
          <a:p>
            <a:r>
              <a:rPr lang="zh-CN" altLang="en-US"/>
              <a:t>使用</a:t>
            </a:r>
            <a:r>
              <a:rPr lang="en-US" altLang="zh-CN"/>
              <a:t>Spring IoC</a:t>
            </a:r>
            <a:r>
              <a:rPr lang="zh-CN" altLang="en-US"/>
              <a:t>的步骤是什么？</a:t>
            </a:r>
            <a:endParaRPr lang="zh-CN" altLang="en-US"/>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7"/>
          <p:cNvSpPr>
            <a:spLocks noGrp="1" noChangeArrowheads="1"/>
          </p:cNvSpPr>
          <p:nvPr>
            <p:ph type="title"/>
          </p:nvPr>
        </p:nvSpPr>
        <p:spPr/>
        <p:txBody>
          <a:bodyPr/>
          <a:lstStyle/>
          <a:p>
            <a:r>
              <a:t>本章任务</a:t>
            </a:r>
            <a:endParaRPr dirty="0"/>
          </a:p>
        </p:txBody>
      </p:sp>
      <p:sp>
        <p:nvSpPr>
          <p:cNvPr id="481282" name="Rectangle 2"/>
          <p:cNvSpPr>
            <a:spLocks noGrp="1" noChangeArrowheads="1"/>
          </p:cNvSpPr>
          <p:nvPr>
            <p:ph idx="1"/>
          </p:nvPr>
        </p:nvSpPr>
        <p:spPr/>
        <p:txBody>
          <a:bodyPr/>
          <a:lstStyle/>
          <a:p>
            <a:pPr lvl="0"/>
            <a:r>
              <a:rPr lang="zh-CN" altLang="zh-CN"/>
              <a:t>实现“动态组装”的打印机</a:t>
            </a:r>
            <a:endParaRPr lang="zh-CN" altLang="zh-CN"/>
          </a:p>
          <a:p>
            <a:pPr lvl="0"/>
            <a:r>
              <a:rPr lang="zh-CN" altLang="zh-CN"/>
              <a:t>实现“自动的”系统日志功能</a:t>
            </a:r>
            <a:endParaRPr lang="zh-CN" altLang="zh-CN"/>
          </a:p>
          <a:p>
            <a:pPr lvl="1"/>
            <a:endParaRPr lang="en-US" altLang="zh-CN"/>
          </a:p>
          <a:p>
            <a:pPr lvl="1"/>
            <a:endParaRPr lang="en-US" altLang="zh-CN"/>
          </a:p>
        </p:txBody>
      </p:sp>
      <p:pic>
        <p:nvPicPr>
          <p:cNvPr id="7169" name="Picture 1" descr="D:\works\ACCP7.0教材编写\图1.6　打印机的组件.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92146" y="3356996"/>
            <a:ext cx="3409772" cy="254145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027" name="Picture 3" descr="E:\work\A8\Y2-Spring\Chapter05截图\图5.9 使用Spring AOP实现日志功能.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9380" y="2257868"/>
            <a:ext cx="8044316" cy="10080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169"/>
                                        </p:tgtEl>
                                        <p:attrNameLst>
                                          <p:attrName>style.visibility</p:attrName>
                                        </p:attrNameLst>
                                      </p:cBhvr>
                                      <p:to>
                                        <p:strVal val="hidden"/>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481282">
                                            <p:txEl>
                                              <p:pRg st="1" end="1"/>
                                            </p:txEl>
                                          </p:spTgt>
                                        </p:tgtEl>
                                        <p:attrNameLst>
                                          <p:attrName>style.visibility</p:attrName>
                                        </p:attrNameLst>
                                      </p:cBhvr>
                                      <p:to>
                                        <p:strVal val="visible"/>
                                      </p:to>
                                    </p:set>
                                    <p:animEffect transition="in" filter="wipe(left)">
                                      <p:cBhvr>
                                        <p:cTn id="10" dur="500"/>
                                        <p:tgtEl>
                                          <p:spTgt spid="481282">
                                            <p:txEl>
                                              <p:pRg st="1" end="1"/>
                                            </p:txEl>
                                          </p:spTgt>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27"/>
                                        </p:tgtEl>
                                        <p:attrNameLst>
                                          <p:attrName>style.visibility</p:attrName>
                                        </p:attrNameLst>
                                      </p:cBhvr>
                                      <p:to>
                                        <p:strVal val="visible"/>
                                      </p:to>
                                    </p:set>
                                    <p:animEffect transition="in" filter="wipe(left)">
                                      <p:cBhvr>
                                        <p:cTn id="14"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t>本章目标</a:t>
            </a:r>
            <a:endParaRPr dirty="0"/>
          </a:p>
        </p:txBody>
      </p:sp>
      <p:sp>
        <p:nvSpPr>
          <p:cNvPr id="17411" name="内容占位符 2"/>
          <p:cNvSpPr>
            <a:spLocks noGrp="1"/>
          </p:cNvSpPr>
          <p:nvPr>
            <p:ph idx="1"/>
          </p:nvPr>
        </p:nvSpPr>
        <p:spPr/>
        <p:txBody>
          <a:bodyPr/>
          <a:lstStyle/>
          <a:p>
            <a:r>
              <a:rPr lang="zh-CN" altLang="en-US"/>
              <a:t>理解</a:t>
            </a:r>
            <a:r>
              <a:rPr lang="en-US" altLang="zh-CN"/>
              <a:t>Spring IoC</a:t>
            </a:r>
            <a:r>
              <a:rPr lang="zh-CN" altLang="en-US"/>
              <a:t>的原理</a:t>
            </a:r>
            <a:endParaRPr lang="en-US" altLang="zh-CN"/>
          </a:p>
          <a:p>
            <a:r>
              <a:rPr lang="zh-CN" altLang="en-US"/>
              <a:t>掌握</a:t>
            </a:r>
            <a:r>
              <a:rPr lang="en-US" altLang="zh-CN"/>
              <a:t>Spring IoC</a:t>
            </a:r>
            <a:r>
              <a:rPr lang="zh-CN" altLang="en-US"/>
              <a:t>的配置</a:t>
            </a:r>
            <a:endParaRPr lang="en-US" altLang="zh-CN"/>
          </a:p>
          <a:p>
            <a:r>
              <a:rPr lang="zh-CN" altLang="en-US"/>
              <a:t>理解</a:t>
            </a:r>
            <a:r>
              <a:rPr lang="en-US" altLang="zh-CN"/>
              <a:t>Spring AOP</a:t>
            </a:r>
            <a:r>
              <a:rPr lang="zh-CN" altLang="en-US"/>
              <a:t>的原理</a:t>
            </a:r>
            <a:endParaRPr lang="en-US" altLang="zh-CN"/>
          </a:p>
          <a:p>
            <a:r>
              <a:rPr lang="zh-CN" altLang="en-US"/>
              <a:t>掌握</a:t>
            </a:r>
            <a:r>
              <a:rPr lang="en-US" altLang="zh-CN"/>
              <a:t>Spring AOP</a:t>
            </a:r>
            <a:r>
              <a:rPr lang="zh-CN" altLang="en-US"/>
              <a:t>的配置</a:t>
            </a:r>
            <a:endParaRPr lang="zh-CN" altLang="en-US"/>
          </a:p>
        </p:txBody>
      </p:sp>
      <p:pic>
        <p:nvPicPr>
          <p:cNvPr id="23557" name="Picture 2" descr="C:\Users\meng.zhang\Desktop\ACCP7.0模版图标规范\啊-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01629" y="2071759"/>
            <a:ext cx="642905" cy="647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3" descr="C:\Users\meng.zhang\Desktop\ACCP7.0模版图标规范\是.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858" y="2043185"/>
            <a:ext cx="714338" cy="7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3" descr="C:\Users\meng.zhang\Desktop\ACCP7.0模版图标规范\是.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858" y="995490"/>
            <a:ext cx="714338" cy="7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2" descr="C:\Users\meng.zhang\Desktop\ACCP7.0模版图标规范\啊-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01629" y="2643229"/>
            <a:ext cx="642905" cy="647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1" name="Picture 3" descr="C:\Users\meng.zhang\Desktop\ACCP7.0模版图标规范\是.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858" y="1519337"/>
            <a:ext cx="714338" cy="7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2" name="Picture 3" descr="C:\Users\meng.zhang\Desktop\ACCP7.0模版图标规范\是.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858" y="2567033"/>
            <a:ext cx="714338" cy="7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a:t>Java</a:t>
            </a:r>
            <a:r>
              <a:t>企业级框架</a:t>
            </a:r>
            <a:endParaRPr dirty="0"/>
          </a:p>
        </p:txBody>
      </p:sp>
      <p:sp>
        <p:nvSpPr>
          <p:cNvPr id="440323" name="Rectangle 3"/>
          <p:cNvSpPr>
            <a:spLocks noGrp="1" noChangeArrowheads="1"/>
          </p:cNvSpPr>
          <p:nvPr>
            <p:ph idx="1"/>
          </p:nvPr>
        </p:nvSpPr>
        <p:spPr/>
        <p:txBody>
          <a:bodyPr/>
          <a:lstStyle/>
          <a:p>
            <a:r>
              <a:rPr lang="zh-CN" altLang="en-US"/>
              <a:t>企业级系统</a:t>
            </a:r>
            <a:endParaRPr lang="zh-CN" altLang="en-US"/>
          </a:p>
          <a:p>
            <a:pPr lvl="1"/>
            <a:r>
              <a:rPr lang="zh-CN" altLang="en-US"/>
              <a:t>大规模：用户数量多、数据规模大、功能众多</a:t>
            </a:r>
            <a:endParaRPr lang="zh-CN" altLang="en-US"/>
          </a:p>
          <a:p>
            <a:pPr lvl="1"/>
            <a:r>
              <a:rPr lang="zh-CN" altLang="en-US"/>
              <a:t>性能和安全要求高</a:t>
            </a:r>
            <a:endParaRPr lang="zh-CN" altLang="en-US"/>
          </a:p>
          <a:p>
            <a:pPr lvl="1"/>
            <a:r>
              <a:rPr lang="zh-CN" altLang="en-US"/>
              <a:t>业务复杂</a:t>
            </a:r>
            <a:endParaRPr lang="zh-CN" altLang="en-US"/>
          </a:p>
          <a:p>
            <a:pPr lvl="1"/>
            <a:r>
              <a:rPr lang="zh-CN" altLang="en-US"/>
              <a:t>灵活应变</a:t>
            </a:r>
            <a:endParaRPr lang="zh-CN" altLang="en-US"/>
          </a:p>
          <a:p>
            <a:r>
              <a:rPr lang="en-US" altLang="zh-CN"/>
              <a:t>Java</a:t>
            </a:r>
            <a:r>
              <a:rPr lang="zh-CN" altLang="en-US"/>
              <a:t>技术如何应对</a:t>
            </a:r>
            <a:endParaRPr lang="zh-CN" altLang="en-US"/>
          </a:p>
          <a:p>
            <a:endParaRPr lang="zh-CN" altLang="en-US"/>
          </a:p>
        </p:txBody>
      </p:sp>
      <p:sp>
        <p:nvSpPr>
          <p:cNvPr id="440324" name="AutoShape 4"/>
          <p:cNvSpPr>
            <a:spLocks noChangeArrowheads="1"/>
          </p:cNvSpPr>
          <p:nvPr/>
        </p:nvSpPr>
        <p:spPr bwMode="auto">
          <a:xfrm>
            <a:off x="3216707" y="5012916"/>
            <a:ext cx="1665201" cy="408144"/>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lstStyle/>
          <a:p>
            <a:pPr marL="285750"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EJB…</a:t>
            </a:r>
            <a:endParaRPr lang="zh-CN" altLang="en-US" b="1" kern="0" dirty="0">
              <a:solidFill>
                <a:schemeClr val="bg1"/>
              </a:solidFill>
              <a:latin typeface="Arial" panose="020B0604020202020204"/>
              <a:ea typeface="黑体" panose="02010609060101010101" pitchFamily="2" charset="-122"/>
            </a:endParaRPr>
          </a:p>
        </p:txBody>
      </p:sp>
      <p:sp>
        <p:nvSpPr>
          <p:cNvPr id="440325" name="AutoShape 5"/>
          <p:cNvSpPr>
            <a:spLocks noChangeArrowheads="1"/>
          </p:cNvSpPr>
          <p:nvPr/>
        </p:nvSpPr>
        <p:spPr bwMode="auto">
          <a:xfrm>
            <a:off x="6456627" y="5030212"/>
            <a:ext cx="1800131" cy="408310"/>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lstStyle/>
          <a:p>
            <a:pPr marL="285750"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Spring</a:t>
            </a:r>
            <a:endParaRPr lang="zh-CN" altLang="en-US" b="1" kern="0" dirty="0">
              <a:solidFill>
                <a:schemeClr val="bg1"/>
              </a:solidFill>
              <a:latin typeface="Arial" panose="020B0604020202020204"/>
              <a:ea typeface="黑体" panose="02010609060101010101" pitchFamily="2" charset="-122"/>
            </a:endParaRPr>
          </a:p>
        </p:txBody>
      </p:sp>
      <p:sp>
        <p:nvSpPr>
          <p:cNvPr id="440326" name="Line 6"/>
          <p:cNvSpPr>
            <a:spLocks noChangeShapeType="1"/>
          </p:cNvSpPr>
          <p:nvPr/>
        </p:nvSpPr>
        <p:spPr bwMode="auto">
          <a:xfrm flipV="1">
            <a:off x="5159706" y="5228982"/>
            <a:ext cx="1079444" cy="0"/>
          </a:xfrm>
          <a:prstGeom prst="line">
            <a:avLst/>
          </a:prstGeom>
          <a:noFill/>
          <a:ln w="38100">
            <a:solidFill>
              <a:srgbClr val="00008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0323">
                                            <p:txEl>
                                              <p:pRg st="5" end="5"/>
                                            </p:txEl>
                                          </p:spTgt>
                                        </p:tgtEl>
                                        <p:attrNameLst>
                                          <p:attrName>style.visibility</p:attrName>
                                        </p:attrNameLst>
                                      </p:cBhvr>
                                      <p:to>
                                        <p:strVal val="visible"/>
                                      </p:to>
                                    </p:set>
                                    <p:animEffect transition="in" filter="wipe(left)">
                                      <p:cBhvr>
                                        <p:cTn id="7" dur="500"/>
                                        <p:tgtEl>
                                          <p:spTgt spid="440323">
                                            <p:txEl>
                                              <p:pRg st="5" end="5"/>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40324"/>
                                        </p:tgtEl>
                                        <p:attrNameLst>
                                          <p:attrName>style.visibility</p:attrName>
                                        </p:attrNameLst>
                                      </p:cBhvr>
                                      <p:to>
                                        <p:strVal val="visible"/>
                                      </p:to>
                                    </p:set>
                                    <p:animEffect transition="in" filter="wipe(left)">
                                      <p:cBhvr>
                                        <p:cTn id="11" dur="500"/>
                                        <p:tgtEl>
                                          <p:spTgt spid="44032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40326"/>
                                        </p:tgtEl>
                                        <p:attrNameLst>
                                          <p:attrName>style.visibility</p:attrName>
                                        </p:attrNameLst>
                                      </p:cBhvr>
                                      <p:to>
                                        <p:strVal val="visible"/>
                                      </p:to>
                                    </p:set>
                                    <p:animEffect transition="in" filter="wipe(left)">
                                      <p:cBhvr>
                                        <p:cTn id="15" dur="500"/>
                                        <p:tgtEl>
                                          <p:spTgt spid="44032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40325"/>
                                        </p:tgtEl>
                                        <p:attrNameLst>
                                          <p:attrName>style.visibility</p:attrName>
                                        </p:attrNameLst>
                                      </p:cBhvr>
                                      <p:to>
                                        <p:strVal val="visible"/>
                                      </p:to>
                                    </p:set>
                                    <p:animEffect transition="in" filter="wipe(left)">
                                      <p:cBhvr>
                                        <p:cTn id="19" dur="500"/>
                                        <p:tgtEl>
                                          <p:spTgt spid="440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4" grpId="0" bldLvl="0" animBg="1"/>
      <p:bldP spid="440325" grpId="0" bldLvl="0" animBg="1"/>
      <p:bldP spid="44032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a:t>Spring</a:t>
            </a:r>
            <a:r>
              <a:rPr lang="zh-CN" altLang="en-US"/>
              <a:t>的绿草丛</a:t>
            </a:r>
            <a:r>
              <a:rPr lang="en-US" altLang="zh-CN"/>
              <a:t>4-1</a:t>
            </a:r>
            <a:endParaRPr lang="en-US" altLang="zh-CN"/>
          </a:p>
        </p:txBody>
      </p:sp>
      <p:sp>
        <p:nvSpPr>
          <p:cNvPr id="14339" name="Rectangle 3"/>
          <p:cNvSpPr>
            <a:spLocks noGrp="1" noChangeArrowheads="1"/>
          </p:cNvSpPr>
          <p:nvPr>
            <p:ph idx="1"/>
          </p:nvPr>
        </p:nvSpPr>
        <p:spPr/>
        <p:txBody>
          <a:bodyPr>
            <a:normAutofit fontScale="70000"/>
          </a:bodyPr>
          <a:lstStyle/>
          <a:p>
            <a:r>
              <a:rPr lang="en-US" altLang="zh-CN"/>
              <a:t>Spring</a:t>
            </a:r>
            <a:endParaRPr lang="en-US" altLang="zh-CN"/>
          </a:p>
          <a:p>
            <a:pPr lvl="1"/>
            <a:r>
              <a:rPr lang="zh-CN" altLang="en-US"/>
              <a:t>轻量级框架</a:t>
            </a:r>
            <a:r>
              <a:rPr lang="en-US" altLang="zh-CN"/>
              <a:t>, Java EE</a:t>
            </a:r>
            <a:r>
              <a:rPr lang="zh-CN" altLang="en-US"/>
              <a:t>的春天</a:t>
            </a:r>
            <a:r>
              <a:rPr lang="en-US" altLang="zh-CN"/>
              <a:t>,</a:t>
            </a:r>
            <a:r>
              <a:rPr lang="zh-CN" altLang="en-US"/>
              <a:t>当前主流框架</a:t>
            </a:r>
            <a:endParaRPr lang="zh-CN" altLang="en-US"/>
          </a:p>
          <a:p>
            <a:r>
              <a:rPr lang="zh-CN" altLang="en-US"/>
              <a:t>目标</a:t>
            </a:r>
            <a:endParaRPr lang="zh-CN" altLang="en-US"/>
          </a:p>
          <a:p>
            <a:pPr lvl="1"/>
            <a:r>
              <a:rPr lang="zh-CN" altLang="en-US"/>
              <a:t>使现有技术更加易用</a:t>
            </a:r>
            <a:r>
              <a:rPr lang="en-US" altLang="zh-CN"/>
              <a:t>,</a:t>
            </a:r>
            <a:r>
              <a:rPr lang="zh-CN" altLang="en-US"/>
              <a:t>推进编码最佳实践</a:t>
            </a:r>
            <a:endParaRPr lang="zh-CN" altLang="en-US"/>
          </a:p>
          <a:p>
            <a:r>
              <a:rPr lang="zh-CN" altLang="en-US"/>
              <a:t>内容</a:t>
            </a:r>
            <a:endParaRPr lang="en-US" altLang="zh-CN"/>
          </a:p>
          <a:p>
            <a:pPr lvl="1"/>
            <a:r>
              <a:rPr lang="en-US" altLang="zh-CN"/>
              <a:t>IoC</a:t>
            </a:r>
            <a:r>
              <a:rPr lang="zh-CN" altLang="en-US"/>
              <a:t>容器</a:t>
            </a:r>
            <a:endParaRPr lang="zh-CN" altLang="en-US"/>
          </a:p>
          <a:p>
            <a:pPr lvl="1"/>
            <a:r>
              <a:rPr lang="en-US" altLang="zh-CN"/>
              <a:t>AOP</a:t>
            </a:r>
            <a:r>
              <a:rPr lang="zh-CN" altLang="en-US"/>
              <a:t>实现</a:t>
            </a:r>
            <a:endParaRPr lang="zh-CN" altLang="en-US"/>
          </a:p>
          <a:p>
            <a:pPr lvl="1"/>
            <a:r>
              <a:rPr lang="zh-CN" altLang="en-US"/>
              <a:t>数据访问支持</a:t>
            </a:r>
            <a:endParaRPr lang="zh-CN" altLang="en-US"/>
          </a:p>
          <a:p>
            <a:pPr lvl="2"/>
            <a:r>
              <a:rPr lang="zh-CN" altLang="en-US"/>
              <a:t>简化</a:t>
            </a:r>
            <a:r>
              <a:rPr lang="en-US" altLang="zh-CN"/>
              <a:t>JDBC/ORM </a:t>
            </a:r>
            <a:r>
              <a:rPr lang="zh-CN" altLang="en-US"/>
              <a:t>框架</a:t>
            </a:r>
            <a:endParaRPr lang="zh-CN" altLang="en-US"/>
          </a:p>
          <a:p>
            <a:pPr lvl="2"/>
            <a:r>
              <a:rPr lang="zh-CN" altLang="en-US"/>
              <a:t>声明式事务</a:t>
            </a:r>
            <a:endParaRPr lang="en-US" altLang="zh-CN"/>
          </a:p>
          <a:p>
            <a:pPr lvl="1"/>
            <a:r>
              <a:rPr lang="en-US" altLang="zh-CN"/>
              <a:t>Web</a:t>
            </a:r>
            <a:r>
              <a:rPr lang="zh-CN" altLang="en-US"/>
              <a:t>集成</a:t>
            </a:r>
            <a:endParaRPr lang="zh-CN" altLang="en-US"/>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a:t>Spring</a:t>
            </a:r>
            <a:r>
              <a:rPr lang="zh-CN" altLang="en-US"/>
              <a:t>的绿草丛</a:t>
            </a:r>
            <a:r>
              <a:rPr lang="en-US" altLang="zh-CN"/>
              <a:t>4-2</a:t>
            </a:r>
            <a:endParaRPr lang="en-US" altLang="zh-CN"/>
          </a:p>
        </p:txBody>
      </p:sp>
      <p:pic>
        <p:nvPicPr>
          <p:cNvPr id="2050" name="Picture 2" descr="E:\work\A8\Y2-Spring\Chapter05截图\图5.1 Spring体系结构.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22457" y="1322815"/>
            <a:ext cx="6444914" cy="459398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0"/>
          <p:cNvSpPr>
            <a:spLocks noChangeArrowheads="1"/>
          </p:cNvSpPr>
          <p:nvPr/>
        </p:nvSpPr>
        <p:spPr bwMode="auto">
          <a:xfrm>
            <a:off x="3790753" y="4394785"/>
            <a:ext cx="4044104" cy="640682"/>
          </a:xfrm>
          <a:prstGeom prst="rect">
            <a:avLst/>
          </a:prstGeom>
          <a:noFill/>
          <a:ln w="38100" algn="ctr">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solidFill>
                <a:srgbClr val="FF0000"/>
              </a:solidFill>
            </a:endParaRPr>
          </a:p>
        </p:txBody>
      </p:sp>
      <p:sp>
        <p:nvSpPr>
          <p:cNvPr id="8" name="Rectangle 3"/>
          <p:cNvSpPr>
            <a:spLocks noGrp="1" noChangeArrowheads="1"/>
          </p:cNvSpPr>
          <p:nvPr>
            <p:ph idx="1"/>
          </p:nvPr>
        </p:nvSpPr>
        <p:spPr/>
        <p:txBody>
          <a:bodyPr/>
          <a:lstStyle/>
          <a:p>
            <a:r>
              <a:rPr lang="en-US" altLang="zh-CN"/>
              <a:t>Spring</a:t>
            </a:r>
            <a:r>
              <a:rPr lang="zh-CN" altLang="en-US"/>
              <a:t>体系结构</a:t>
            </a:r>
            <a:endParaRPr lang="zh-CN" altLang="en-US"/>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a:t>Spring</a:t>
            </a:r>
            <a:r>
              <a:rPr lang="zh-CN" altLang="en-US"/>
              <a:t>的绿草丛</a:t>
            </a:r>
            <a:r>
              <a:rPr lang="en-US" altLang="zh-CN"/>
              <a:t>4-3</a:t>
            </a:r>
            <a:endParaRPr lang="en-US" altLang="zh-CN"/>
          </a:p>
        </p:txBody>
      </p:sp>
      <p:sp>
        <p:nvSpPr>
          <p:cNvPr id="14339" name="Rectangle 3"/>
          <p:cNvSpPr>
            <a:spLocks noGrp="1" noChangeArrowheads="1"/>
          </p:cNvSpPr>
          <p:nvPr>
            <p:ph idx="1"/>
          </p:nvPr>
        </p:nvSpPr>
        <p:spPr/>
        <p:txBody>
          <a:bodyPr/>
          <a:lstStyle/>
          <a:p>
            <a:r>
              <a:rPr lang="en-US" altLang="zh-CN"/>
              <a:t>Spring</a:t>
            </a:r>
            <a:r>
              <a:rPr lang="zh-CN" altLang="en-US"/>
              <a:t>设计理念</a:t>
            </a:r>
            <a:endParaRPr lang="en-US" altLang="zh-CN"/>
          </a:p>
          <a:p>
            <a:pPr lvl="1"/>
            <a:r>
              <a:rPr lang="en-US" altLang="zh-CN"/>
              <a:t>Spring</a:t>
            </a:r>
            <a:r>
              <a:rPr lang="zh-CN" altLang="en-US"/>
              <a:t>是面向</a:t>
            </a:r>
            <a:r>
              <a:rPr lang="en-US" altLang="zh-CN"/>
              <a:t>Bean</a:t>
            </a:r>
            <a:r>
              <a:rPr lang="zh-CN" altLang="en-US"/>
              <a:t>的编程</a:t>
            </a:r>
            <a:endParaRPr lang="zh-CN" altLang="en-US"/>
          </a:p>
          <a:p>
            <a:pPr marL="342900" lvl="1" indent="-342900">
              <a:buClr>
                <a:srgbClr val="00B0F0"/>
              </a:buClr>
              <a:buFont typeface="Wingdings" panose="05000000000000000000" pitchFamily="2" charset="2"/>
              <a:buChar char="n"/>
              <a:defRPr/>
            </a:pPr>
            <a:endParaRPr lang="en-US" altLang="zh-CN" b="1" dirty="0">
              <a:latin typeface="微软雅黑" panose="020B0503020204020204" pitchFamily="34" charset="-122"/>
              <a:ea typeface="微软雅黑" panose="020B0503020204020204" pitchFamily="34" charset="-122"/>
            </a:endParaRPr>
          </a:p>
          <a:p>
            <a:pPr lvl="1"/>
            <a:endParaRPr lang="zh-CN" altLang="en-US"/>
          </a:p>
        </p:txBody>
      </p:sp>
      <p:pic>
        <p:nvPicPr>
          <p:cNvPr id="5" name="图示 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86279" y="3571233"/>
            <a:ext cx="4663197" cy="2664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837521" y="2214943"/>
            <a:ext cx="9506725" cy="1337945"/>
          </a:xfrm>
          <a:prstGeom prst="rect">
            <a:avLst/>
          </a:prstGeom>
          <a:noFill/>
        </p:spPr>
        <p:txBody>
          <a:bodyPr wrap="square" rtlCol="0">
            <a:spAutoFit/>
          </a:bodyPr>
          <a:p>
            <a:pPr marL="342900" lvl="1" indent="-342900">
              <a:lnSpc>
                <a:spcPct val="150000"/>
              </a:lnSpc>
              <a:buClr>
                <a:srgbClr val="00B0F0"/>
              </a:buClr>
              <a:buFont typeface="Wingdings" panose="05000000000000000000" pitchFamily="2" charset="2"/>
              <a:buChar char="n"/>
              <a:defRPr/>
            </a:pPr>
            <a:r>
              <a:rPr lang="en-US" altLang="zh-CN" b="1" dirty="0">
                <a:sym typeface="+mn-ea"/>
              </a:rPr>
              <a:t>Spring </a:t>
            </a:r>
            <a:r>
              <a:rPr lang="zh-CN" altLang="en-US" b="1" dirty="0">
                <a:sym typeface="+mn-ea"/>
              </a:rPr>
              <a:t>两大核心技术</a:t>
            </a:r>
            <a:endParaRPr lang="en-US" altLang="zh-CN" b="1" dirty="0">
              <a:latin typeface="微软雅黑" panose="020B0503020204020204" pitchFamily="34" charset="-122"/>
              <a:ea typeface="微软雅黑" panose="020B0503020204020204" pitchFamily="34" charset="-122"/>
            </a:endParaRPr>
          </a:p>
          <a:p>
            <a:pPr marL="800100" lvl="1" indent="-342900">
              <a:lnSpc>
                <a:spcPct val="150000"/>
              </a:lnSpc>
              <a:buClr>
                <a:srgbClr val="00B0F0"/>
              </a:buClr>
              <a:buFont typeface="Wingdings" panose="05000000000000000000" pitchFamily="2" charset="2"/>
              <a:buChar char="u"/>
              <a:defRPr/>
            </a:pPr>
            <a:r>
              <a:rPr lang="zh-CN" altLang="en-US" b="1" dirty="0">
                <a:sym typeface="+mn-ea"/>
              </a:rPr>
              <a:t>控制反转</a:t>
            </a:r>
            <a:r>
              <a:rPr lang="en-US" altLang="zh-CN" b="1" dirty="0">
                <a:sym typeface="+mn-ea"/>
              </a:rPr>
              <a:t>(</a:t>
            </a:r>
            <a:r>
              <a:rPr lang="en-US" altLang="zh-CN" b="1" dirty="0" err="1">
                <a:solidFill>
                  <a:srgbClr val="FF0000"/>
                </a:solidFill>
                <a:sym typeface="+mn-ea"/>
              </a:rPr>
              <a:t>IoC</a:t>
            </a:r>
            <a:r>
              <a:rPr lang="zh-CN" altLang="en-US" b="1" dirty="0">
                <a:sym typeface="+mn-ea"/>
              </a:rPr>
              <a:t>：</a:t>
            </a:r>
            <a:r>
              <a:rPr lang="en-US" altLang="zh-CN" b="1" dirty="0">
                <a:sym typeface="+mn-ea"/>
              </a:rPr>
              <a:t>Inversion of Control ) /</a:t>
            </a:r>
            <a:r>
              <a:rPr lang="zh-CN" altLang="en-US" b="1" dirty="0">
                <a:sym typeface="+mn-ea"/>
              </a:rPr>
              <a:t>依赖注入</a:t>
            </a:r>
            <a:r>
              <a:rPr lang="en-US" altLang="zh-CN" b="1" dirty="0">
                <a:sym typeface="+mn-ea"/>
              </a:rPr>
              <a:t>(</a:t>
            </a:r>
            <a:r>
              <a:rPr lang="en-US" altLang="zh-CN" b="1" dirty="0">
                <a:solidFill>
                  <a:srgbClr val="FF0000"/>
                </a:solidFill>
                <a:sym typeface="+mn-ea"/>
              </a:rPr>
              <a:t>DI</a:t>
            </a:r>
            <a:r>
              <a:rPr lang="zh-CN" altLang="en-US" b="1" dirty="0">
                <a:sym typeface="+mn-ea"/>
              </a:rPr>
              <a:t>：</a:t>
            </a:r>
            <a:r>
              <a:rPr lang="en-US" altLang="zh-CN" b="1" dirty="0">
                <a:sym typeface="+mn-ea"/>
              </a:rPr>
              <a:t>Dependency Injection )</a:t>
            </a:r>
            <a:endParaRPr lang="en-US" altLang="zh-CN" b="1" dirty="0">
              <a:latin typeface="微软雅黑" panose="020B0503020204020204" pitchFamily="34" charset="-122"/>
              <a:ea typeface="微软雅黑" panose="020B0503020204020204" pitchFamily="34" charset="-122"/>
            </a:endParaRPr>
          </a:p>
          <a:p>
            <a:pPr marL="800100" lvl="1" indent="-342900">
              <a:lnSpc>
                <a:spcPct val="150000"/>
              </a:lnSpc>
              <a:buClr>
                <a:srgbClr val="00B0F0"/>
              </a:buClr>
              <a:buFont typeface="Wingdings" panose="05000000000000000000" pitchFamily="2" charset="2"/>
              <a:buChar char="u"/>
              <a:defRPr/>
            </a:pPr>
            <a:r>
              <a:rPr lang="zh-CN" altLang="en-US" b="1" dirty="0">
                <a:sym typeface="+mn-ea"/>
              </a:rPr>
              <a:t>面向切面编程</a:t>
            </a:r>
            <a:r>
              <a:rPr lang="en-US" altLang="zh-CN" b="1" dirty="0">
                <a:sym typeface="+mn-ea"/>
              </a:rPr>
              <a:t>(</a:t>
            </a:r>
            <a:r>
              <a:rPr lang="en-US" altLang="zh-CN" b="1" dirty="0">
                <a:solidFill>
                  <a:srgbClr val="FF0000"/>
                </a:solidFill>
                <a:sym typeface="+mn-ea"/>
              </a:rPr>
              <a:t>AOP</a:t>
            </a:r>
            <a:r>
              <a:rPr lang="zh-CN" altLang="en-US" b="1" dirty="0">
                <a:sym typeface="+mn-ea"/>
              </a:rPr>
              <a:t>：</a:t>
            </a:r>
            <a:r>
              <a:rPr lang="en-US" altLang="zh-CN" b="1" dirty="0">
                <a:sym typeface="+mn-ea"/>
              </a:rPr>
              <a:t>Aspect Oriented Programming)</a:t>
            </a:r>
            <a:endParaRPr lang="zh-CN" altLang="en-US"/>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a:t>Spring</a:t>
            </a:r>
            <a:r>
              <a:rPr lang="zh-CN" altLang="en-US"/>
              <a:t>的绿草丛</a:t>
            </a:r>
            <a:r>
              <a:rPr lang="en-US" altLang="zh-CN"/>
              <a:t>4-4</a:t>
            </a:r>
            <a:endParaRPr lang="en-US" altLang="zh-CN"/>
          </a:p>
        </p:txBody>
      </p:sp>
      <p:sp>
        <p:nvSpPr>
          <p:cNvPr id="14339" name="Rectangle 3"/>
          <p:cNvSpPr>
            <a:spLocks noGrp="1" noChangeArrowheads="1"/>
          </p:cNvSpPr>
          <p:nvPr>
            <p:ph idx="1"/>
          </p:nvPr>
        </p:nvSpPr>
        <p:spPr/>
        <p:txBody>
          <a:bodyPr/>
          <a:lstStyle/>
          <a:p>
            <a:r>
              <a:rPr lang="en-US" altLang="zh-CN"/>
              <a:t>Spring</a:t>
            </a:r>
            <a:r>
              <a:rPr lang="zh-CN" altLang="en-US"/>
              <a:t>的优点</a:t>
            </a:r>
            <a:endParaRPr lang="en-US" altLang="zh-CN"/>
          </a:p>
          <a:p>
            <a:pPr lvl="1"/>
            <a:r>
              <a:rPr lang="zh-CN" altLang="en-US"/>
              <a:t>低侵入式设计</a:t>
            </a:r>
            <a:endParaRPr lang="zh-CN" altLang="en-US"/>
          </a:p>
          <a:p>
            <a:pPr lvl="1"/>
            <a:r>
              <a:rPr lang="zh-CN" altLang="en-US"/>
              <a:t>独立于各种应用服务器</a:t>
            </a:r>
            <a:endParaRPr lang="zh-CN" altLang="en-US"/>
          </a:p>
          <a:p>
            <a:pPr lvl="1"/>
            <a:r>
              <a:rPr lang="zh-CN" altLang="en-US"/>
              <a:t>依赖注入特性将组件关系透明化，降低了耦合度</a:t>
            </a:r>
            <a:endParaRPr lang="zh-CN" altLang="en-US"/>
          </a:p>
          <a:p>
            <a:pPr lvl="1"/>
            <a:r>
              <a:rPr lang="zh-CN" altLang="en-US"/>
              <a:t>面向切面编程特性允许将通用任务进行集中式处理</a:t>
            </a:r>
            <a:endParaRPr lang="zh-CN" altLang="en-US"/>
          </a:p>
          <a:p>
            <a:pPr lvl="1"/>
            <a:r>
              <a:rPr lang="zh-CN" altLang="en-US"/>
              <a:t>与第三方框架的良好整合</a:t>
            </a:r>
            <a:endParaRPr lang="zh-CN" altLang="en-US"/>
          </a:p>
          <a:p>
            <a:pPr lvl="1"/>
            <a:endParaRPr lang="zh-CN" altLang="en-US"/>
          </a:p>
        </p:txBody>
      </p:sp>
    </p:spTree>
  </p:cSld>
  <p:clrMapOvr>
    <a:masterClrMapping/>
  </p:clrMapOvr>
  <p:transition spd="slow">
    <p:push dir="u"/>
  </p:transition>
  <p:timing>
    <p:tnLst>
      <p:par>
        <p:cTn id="1" dur="indefinite" restart="never" nodeType="tmRoot"/>
      </p:par>
    </p:tnLst>
  </p:timing>
</p:sld>
</file>

<file path=ppt/tags/tag1.xml><?xml version="1.0" encoding="utf-8"?>
<p:tagLst xmlns:p="http://schemas.openxmlformats.org/presentationml/2006/main">
  <p:tag name="COMMONDATA" val="eyJoZGlkIjoiMzBmZTJhMTY0ZDA1YTM4OTllNTAyNjBjMWRmNTkxZW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2211</Words>
  <Application>WPS 演示</Application>
  <PresentationFormat>宽屏</PresentationFormat>
  <Paragraphs>220</Paragraphs>
  <Slides>20</Slides>
  <Notes>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宋体</vt:lpstr>
      <vt:lpstr>Wingdings</vt:lpstr>
      <vt:lpstr>微软雅黑</vt:lpstr>
      <vt:lpstr>微软雅黑 Light</vt:lpstr>
      <vt:lpstr>黑体</vt:lpstr>
      <vt:lpstr>Wingdings</vt:lpstr>
      <vt:lpstr>Times New Roman</vt:lpstr>
      <vt:lpstr>Calibri</vt:lpstr>
      <vt:lpstr>Arial Unicode MS</vt:lpstr>
      <vt:lpstr>Arial</vt:lpstr>
      <vt:lpstr>Office 主题</vt:lpstr>
      <vt:lpstr>SpringIOC原理和配置</vt:lpstr>
      <vt:lpstr>预习检查</vt:lpstr>
      <vt:lpstr>本章任务</vt:lpstr>
      <vt:lpstr>本章目标</vt:lpstr>
      <vt:lpstr>Java企业级框架</vt:lpstr>
      <vt:lpstr>Spring的绿草丛4-1</vt:lpstr>
      <vt:lpstr>Spring的绿草丛4-2</vt:lpstr>
      <vt:lpstr>Spring的绿草丛4-3</vt:lpstr>
      <vt:lpstr>Spring的绿草丛4-4</vt:lpstr>
      <vt:lpstr>控制反转 / 依赖注入</vt:lpstr>
      <vt:lpstr>Hello,Spring!</vt:lpstr>
      <vt:lpstr>Spring XML 配置的头部信息</vt:lpstr>
      <vt:lpstr>XML配置</vt:lpstr>
      <vt:lpstr>学员操作—Spring依赖注入</vt:lpstr>
      <vt:lpstr>共性问题集中讲解</vt:lpstr>
      <vt:lpstr>小结</vt:lpstr>
      <vt:lpstr>依赖注入综合示例</vt:lpstr>
      <vt:lpstr>学员操作—实现打印机功能</vt:lpstr>
      <vt:lpstr>共性问题集中讲解</vt:lpstr>
      <vt:lpstr>小结</vt:lpstr>
    </vt:vector>
  </TitlesOfParts>
  <Company>Baidu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Administrator</cp:lastModifiedBy>
  <cp:revision>2721</cp:revision>
  <dcterms:created xsi:type="dcterms:W3CDTF">2014-03-19T14:07:00Z</dcterms:created>
  <dcterms:modified xsi:type="dcterms:W3CDTF">2022-08-16T02:01:53Z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DAC536A8CD2C4973983BACC6111D77DA</vt:lpwstr>
  </property>
</Properties>
</file>