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1155" r:id="rId3"/>
    <p:sldId id="1156" r:id="rId5"/>
    <p:sldId id="1157" r:id="rId6"/>
    <p:sldId id="1158" r:id="rId7"/>
    <p:sldId id="1159" r:id="rId8"/>
    <p:sldId id="1160" r:id="rId9"/>
    <p:sldId id="1161" r:id="rId10"/>
    <p:sldId id="1162" r:id="rId11"/>
    <p:sldId id="1163" r:id="rId12"/>
    <p:sldId id="1164" r:id="rId13"/>
    <p:sldId id="1165" r:id="rId14"/>
    <p:sldId id="1166" r:id="rId15"/>
    <p:sldId id="1167" r:id="rId16"/>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958"/>
    <a:srgbClr val="B8275B"/>
    <a:srgbClr val="269999"/>
    <a:srgbClr val="595959"/>
    <a:srgbClr val="276A83"/>
    <a:srgbClr val="AE0B0B"/>
    <a:srgbClr val="C3C000"/>
    <a:srgbClr val="F66FD8"/>
    <a:srgbClr val="C56883"/>
    <a:srgbClr val="FD3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85230" autoAdjust="0"/>
  </p:normalViewPr>
  <p:slideViewPr>
    <p:cSldViewPr snapToGrid="0">
      <p:cViewPr varScale="1">
        <p:scale>
          <a:sx n="68" d="100"/>
          <a:sy n="68" d="100"/>
        </p:scale>
        <p:origin x="616" y="64"/>
      </p:cViewPr>
      <p:guideLst>
        <p:guide orient="horz" pos="2070"/>
        <p:guide pos="3831"/>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7" d="100"/>
          <a:sy n="57" d="100"/>
        </p:scale>
        <p:origin x="2034"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3.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D3ADD4C1-BCED-4910-B58E-3E3E346C06C4}"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p:sp>
      <p:sp>
        <p:nvSpPr>
          <p:cNvPr id="79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总结部分</a:t>
            </a:r>
            <a:r>
              <a:rPr lang="zh-CN" altLang="zh-CN" dirty="0" smtClean="0"/>
              <a:t>主要达到以下几个目的：</a:t>
            </a:r>
            <a:endParaRPr lang="en-US" altLang="zh-CN" dirty="0" smtClean="0"/>
          </a:p>
          <a:p>
            <a:r>
              <a:rPr lang="en-US" altLang="zh-CN" dirty="0" smtClean="0"/>
              <a:t>1</a:t>
            </a:r>
            <a:r>
              <a:rPr lang="zh-CN" altLang="en-US" dirty="0" smtClean="0"/>
              <a:t>、</a:t>
            </a:r>
            <a:r>
              <a:rPr lang="zh-CN" altLang="zh-CN" b="1" dirty="0" smtClean="0"/>
              <a:t>回顾内容</a:t>
            </a:r>
            <a:r>
              <a:rPr lang="zh-CN" altLang="en-US" b="1" dirty="0" smtClean="0"/>
              <a:t>。</a:t>
            </a:r>
            <a:r>
              <a:rPr lang="zh-CN" altLang="en-US" dirty="0" smtClean="0">
                <a:solidFill>
                  <a:srgbClr val="C00000"/>
                </a:solidFill>
              </a:rPr>
              <a:t>注意与</a:t>
            </a:r>
            <a:r>
              <a:rPr lang="zh-CN" altLang="zh-CN" dirty="0" smtClean="0">
                <a:solidFill>
                  <a:srgbClr val="C00000"/>
                </a:solidFill>
              </a:rPr>
              <a:t>与</a:t>
            </a:r>
            <a:r>
              <a:rPr lang="zh-CN" altLang="en-US" dirty="0" smtClean="0">
                <a:solidFill>
                  <a:srgbClr val="C00000"/>
                </a:solidFill>
              </a:rPr>
              <a:t>本章任务和目标</a:t>
            </a:r>
            <a:r>
              <a:rPr lang="zh-CN" altLang="zh-CN" dirty="0" smtClean="0">
                <a:solidFill>
                  <a:srgbClr val="C00000"/>
                </a:solidFill>
              </a:rPr>
              <a:t>不一样。</a:t>
            </a:r>
            <a:r>
              <a:rPr lang="zh-CN" altLang="en-US" dirty="0" smtClean="0">
                <a:solidFill>
                  <a:srgbClr val="C00000"/>
                </a:solidFill>
              </a:rPr>
              <a:t>本章任务和目标是</a:t>
            </a:r>
            <a:r>
              <a:rPr lang="zh-CN" altLang="zh-CN" dirty="0" smtClean="0"/>
              <a:t>是强调</a:t>
            </a:r>
            <a:r>
              <a:rPr lang="zh-CN" altLang="en-US" dirty="0" smtClean="0"/>
              <a:t>内容概貌，学到技术，告知要学习什么；总结时，</a:t>
            </a:r>
            <a:r>
              <a:rPr lang="zh-CN" altLang="zh-CN" dirty="0" smtClean="0"/>
              <a:t>要格外强调观点，把每一</a:t>
            </a:r>
            <a:r>
              <a:rPr lang="zh-CN" altLang="en-US" dirty="0" smtClean="0"/>
              <a:t>个知识点</a:t>
            </a:r>
            <a:r>
              <a:rPr lang="zh-CN" altLang="zh-CN" dirty="0" smtClean="0"/>
              <a:t>的观点</a:t>
            </a:r>
            <a:r>
              <a:rPr lang="zh-CN" altLang="en-US" dirty="0" smtClean="0"/>
              <a:t>结论</a:t>
            </a:r>
            <a:r>
              <a:rPr lang="zh-CN" altLang="zh-CN" dirty="0" smtClean="0"/>
              <a:t>都尽量突出出来。</a:t>
            </a:r>
            <a:endParaRPr lang="en-US" altLang="zh-CN" dirty="0" smtClean="0">
              <a:solidFill>
                <a:srgbClr val="C00000"/>
              </a:solidFill>
            </a:endParaRPr>
          </a:p>
          <a:p>
            <a:r>
              <a:rPr lang="en-US" altLang="zh-CN" b="1" dirty="0" smtClean="0"/>
              <a:t>2</a:t>
            </a:r>
            <a:r>
              <a:rPr lang="zh-CN" altLang="en-US" b="1" dirty="0" smtClean="0"/>
              <a:t>、</a:t>
            </a:r>
            <a:r>
              <a:rPr lang="zh-CN" altLang="zh-CN" b="1" dirty="0" smtClean="0"/>
              <a:t>整理逻辑</a:t>
            </a:r>
            <a:r>
              <a:rPr lang="zh-CN" altLang="en-US" b="1" dirty="0" smtClean="0"/>
              <a:t>。</a:t>
            </a:r>
            <a:r>
              <a:rPr lang="zh-CN" altLang="zh-CN" dirty="0" smtClean="0"/>
              <a:t>还应该把观点之间的逻辑联系梳理出来</a:t>
            </a:r>
            <a:r>
              <a:rPr lang="zh-CN" altLang="en-US" dirty="0" smtClean="0"/>
              <a:t>。</a:t>
            </a:r>
            <a:r>
              <a:rPr lang="zh-CN" altLang="zh-CN" dirty="0" smtClean="0"/>
              <a:t>从而使</a:t>
            </a:r>
            <a:r>
              <a:rPr lang="zh-CN" altLang="en-US" dirty="0" smtClean="0"/>
              <a:t>知识</a:t>
            </a:r>
            <a:r>
              <a:rPr lang="zh-CN" altLang="zh-CN" dirty="0" smtClean="0"/>
              <a:t>系统化、逻辑化。要帮助</a:t>
            </a:r>
            <a:r>
              <a:rPr lang="zh-CN" altLang="en-US" dirty="0" smtClean="0"/>
              <a:t>学员</a:t>
            </a:r>
            <a:r>
              <a:rPr lang="zh-CN" altLang="zh-CN" dirty="0" smtClean="0"/>
              <a:t>整清逻辑是总结的一大任务</a:t>
            </a:r>
            <a:r>
              <a:rPr lang="zh-CN" altLang="en-US" dirty="0" smtClean="0"/>
              <a:t>。</a:t>
            </a:r>
            <a:endParaRPr lang="en-US" altLang="zh-CN" dirty="0" smtClean="0"/>
          </a:p>
        </p:txBody>
      </p:sp>
      <p:sp>
        <p:nvSpPr>
          <p:cNvPr id="4" name="灯片编号占位符 3"/>
          <p:cNvSpPr>
            <a:spLocks noGrp="1"/>
          </p:cNvSpPr>
          <p:nvPr>
            <p:ph type="sldNum" sz="quarter" idx="5"/>
          </p:nvPr>
        </p:nvSpPr>
        <p:spPr/>
        <p:txBody>
          <a:bodyPr/>
          <a:lstStyle/>
          <a:p>
            <a:pPr>
              <a:defRPr/>
            </a:pPr>
            <a:fld id="{7144FBA9-8B27-406D-AC8B-19CE21CD6A24}"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F4BFCB2C-DEFE-4C78-B290-98ABD212FEAD}"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8FA45-6506-46BE-B4DC-98C01D76CADE}" type="slidenum">
              <a:rPr lang="en-US" altLang="zh-CN"/>
            </a:fld>
            <a:endParaRPr lang="en-US" altLang="zh-CN"/>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分析横切逻辑的必要性以及所带来的问题</a:t>
            </a:r>
            <a:endParaRPr lang="en-US" altLang="zh-CN" dirty="0" smtClean="0"/>
          </a:p>
          <a:p>
            <a:r>
              <a:rPr lang="zh-CN" altLang="en-US" dirty="0" smtClean="0"/>
              <a:t>增加了开发的难度好讲，但是讲解给扩展和维护带来的难度就难了。</a:t>
            </a: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zh-CN" altLang="en-US" dirty="0" smtClean="0"/>
              <a:t>在结合刚才的例子，看下这个图，我们通过动态代理实现</a:t>
            </a:r>
            <a:r>
              <a:rPr lang="en-US" altLang="zh-CN" dirty="0" smtClean="0"/>
              <a:t>AOP</a:t>
            </a:r>
            <a:r>
              <a:rPr lang="zh-CN" altLang="en-US" dirty="0" smtClean="0"/>
              <a:t>（采用动态代理技术，利用截取消息的方式，对该消息进行装饰，以取代原有对象行为的执行）</a:t>
            </a:r>
            <a:endParaRPr lang="en-US" altLang="zh-CN" dirty="0" smtClean="0"/>
          </a:p>
          <a:p>
            <a:r>
              <a:rPr lang="en-US" altLang="zh-CN" b="1" dirty="0" smtClean="0"/>
              <a:t>AOP</a:t>
            </a:r>
            <a:r>
              <a:rPr lang="zh-CN" altLang="en-US" b="1" dirty="0" smtClean="0"/>
              <a:t>是一种思想，它与具体的实现技术无关，任何一种符合</a:t>
            </a:r>
            <a:r>
              <a:rPr lang="en-US" altLang="zh-CN" b="1" dirty="0" smtClean="0"/>
              <a:t>AOP</a:t>
            </a:r>
            <a:r>
              <a:rPr lang="zh-CN" altLang="en-US" b="1" dirty="0" smtClean="0"/>
              <a:t>的思想的技术实现，都可以看做是</a:t>
            </a:r>
            <a:r>
              <a:rPr lang="en-US" altLang="zh-CN" b="1" dirty="0" smtClean="0"/>
              <a:t>AOP</a:t>
            </a:r>
            <a:r>
              <a:rPr lang="zh-CN" altLang="en-US" b="1" dirty="0" smtClean="0"/>
              <a:t>的实现。通过</a:t>
            </a:r>
            <a:r>
              <a:rPr lang="en-US" altLang="zh-CN" b="1" dirty="0" smtClean="0"/>
              <a:t>java</a:t>
            </a:r>
            <a:r>
              <a:rPr lang="zh-CN" altLang="en-US" b="1" dirty="0" smtClean="0"/>
              <a:t>的动态代理机制，就可以很容易实现</a:t>
            </a:r>
            <a:r>
              <a:rPr lang="en-US" altLang="zh-CN" b="1" dirty="0" smtClean="0"/>
              <a:t>AOP</a:t>
            </a:r>
            <a:r>
              <a:rPr lang="zh-CN" altLang="en-US" b="1" dirty="0" smtClean="0"/>
              <a:t>的思想，实际上</a:t>
            </a:r>
            <a:r>
              <a:rPr lang="en-US" altLang="zh-CN" b="1" dirty="0" smtClean="0"/>
              <a:t>Spring</a:t>
            </a:r>
            <a:r>
              <a:rPr lang="zh-CN" altLang="en-US" b="1" dirty="0" smtClean="0"/>
              <a:t>的</a:t>
            </a:r>
            <a:r>
              <a:rPr lang="en-US" altLang="zh-CN" b="1" dirty="0" smtClean="0"/>
              <a:t>AOP</a:t>
            </a:r>
            <a:r>
              <a:rPr lang="zh-CN" altLang="en-US" b="1" dirty="0" smtClean="0"/>
              <a:t>也是建立在</a:t>
            </a:r>
            <a:r>
              <a:rPr lang="en-US" altLang="zh-CN" b="1" dirty="0" smtClean="0"/>
              <a:t>Java</a:t>
            </a:r>
            <a:r>
              <a:rPr lang="zh-CN" altLang="en-US" b="1" dirty="0" smtClean="0"/>
              <a:t>的代理机制上。</a:t>
            </a:r>
            <a:endParaRPr lang="en-US" altLang="zh-CN" b="1" dirty="0" smtClean="0"/>
          </a:p>
          <a:p>
            <a:r>
              <a:rPr lang="en-US" altLang="zh-CN" dirty="0" smtClean="0"/>
              <a:t> </a:t>
            </a:r>
            <a:r>
              <a:rPr lang="en-US" altLang="zh-CN" dirty="0" smtClean="0">
                <a:latin typeface="Calibri" panose="020F0502020204030204"/>
              </a:rPr>
              <a:t>——</a:t>
            </a:r>
            <a:r>
              <a:rPr lang="zh-CN" altLang="en-US" dirty="0" smtClean="0"/>
              <a:t>我们发现</a:t>
            </a:r>
            <a:r>
              <a:rPr lang="en-US" altLang="zh-CN" b="1" dirty="0" smtClean="0"/>
              <a:t>AOP</a:t>
            </a:r>
            <a:r>
              <a:rPr lang="zh-CN" altLang="en-US" b="1" dirty="0" smtClean="0"/>
              <a:t>实际上是由目标类的代理类实现的</a:t>
            </a:r>
            <a:r>
              <a:rPr lang="zh-CN" altLang="en-US" dirty="0" smtClean="0"/>
              <a:t>。</a:t>
            </a:r>
            <a:r>
              <a:rPr lang="en-US" altLang="zh-CN" dirty="0" smtClean="0"/>
              <a:t>AOP</a:t>
            </a:r>
            <a:r>
              <a:rPr lang="zh-CN" altLang="en-US" dirty="0" smtClean="0"/>
              <a:t>代理其实是由</a:t>
            </a:r>
            <a:r>
              <a:rPr lang="en-US" altLang="zh-CN" dirty="0" smtClean="0"/>
              <a:t>AOP</a:t>
            </a:r>
            <a:r>
              <a:rPr lang="zh-CN" altLang="en-US" dirty="0" smtClean="0"/>
              <a:t>框架动态生成的一个对象，该对象可作为目标对象使用。</a:t>
            </a:r>
            <a:r>
              <a:rPr lang="en-US" altLang="zh-CN" dirty="0" smtClean="0"/>
              <a:t>AOP</a:t>
            </a:r>
            <a:r>
              <a:rPr lang="zh-CN" altLang="en-US" dirty="0" smtClean="0"/>
              <a:t>代理包含了目标对象的全部方法，但是</a:t>
            </a:r>
            <a:r>
              <a:rPr lang="en-US" altLang="zh-CN" dirty="0" smtClean="0"/>
              <a:t>AOP</a:t>
            </a:r>
            <a:r>
              <a:rPr lang="zh-CN" altLang="en-US" dirty="0" smtClean="0"/>
              <a:t>代理中的方法与目标对象的方法存在差异，</a:t>
            </a:r>
            <a:r>
              <a:rPr lang="en-US" altLang="zh-CN" dirty="0" smtClean="0"/>
              <a:t>AOP</a:t>
            </a:r>
            <a:r>
              <a:rPr lang="zh-CN" altLang="en-US" dirty="0" smtClean="0"/>
              <a:t>方法在特定切入点添加了增强处理，并回调了目标对象的方法。</a:t>
            </a:r>
            <a:endParaRPr lang="en-US" altLang="zh-CN" dirty="0" smtClean="0"/>
          </a:p>
          <a:p>
            <a:endParaRPr lang="en-US" altLang="zh-CN" dirty="0" smtClean="0"/>
          </a:p>
          <a:p>
            <a:r>
              <a:rPr lang="zh-CN" altLang="en-US" dirty="0" smtClean="0"/>
              <a:t>总结下对</a:t>
            </a:r>
            <a:r>
              <a:rPr lang="en-US" altLang="zh-CN" dirty="0" smtClean="0"/>
              <a:t>AOP</a:t>
            </a:r>
            <a:r>
              <a:rPr lang="zh-CN" altLang="en-US" dirty="0" smtClean="0"/>
              <a:t>理解：</a:t>
            </a:r>
            <a:endParaRPr lang="en-US" altLang="zh-CN" dirty="0" smtClean="0"/>
          </a:p>
          <a:p>
            <a:r>
              <a:rPr lang="zh-CN" altLang="en-US" dirty="0" smtClean="0"/>
              <a:t>业务处理的主要流程就是核心关注点，与之关系不大的部分就是横切关注点。横切关注点的一个特点就是：他们经常发生在核心关注点的多处，而各处基本相似，比如权限认证、日志、事务处理。</a:t>
            </a:r>
            <a:r>
              <a:rPr lang="en-US" altLang="zh-CN" dirty="0" smtClean="0"/>
              <a:t>AOP</a:t>
            </a:r>
            <a:r>
              <a:rPr lang="zh-CN" altLang="en-US" dirty="0" smtClean="0"/>
              <a:t>的作用在于分离系统中的各种关注点，将核心关注点和横切关注点分离开来。</a:t>
            </a:r>
            <a:endParaRPr lang="en-US" altLang="zh-CN" dirty="0" smtClean="0"/>
          </a:p>
          <a:p>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pPr marL="0" lvl="1" indent="457200"/>
            <a:r>
              <a:rPr lang="zh-CN" altLang="en-US" b="1" dirty="0" smtClean="0"/>
              <a:t>增强（</a:t>
            </a:r>
            <a:r>
              <a:rPr lang="en-US" altLang="zh-CN" b="1" dirty="0" err="1" smtClean="0"/>
              <a:t>Adivce</a:t>
            </a:r>
            <a:r>
              <a:rPr lang="zh-CN" altLang="en-US" b="1" dirty="0" smtClean="0"/>
              <a:t>）</a:t>
            </a:r>
            <a:r>
              <a:rPr lang="zh-CN" altLang="en-US" dirty="0" smtClean="0"/>
              <a:t>：又翻译成通知，定义了切面是什么以及何时使用，描述了切面要完成的工作和何时需要执行这个工作。是织入到目标类连接点上的一段程序代码。增强包含了用于添加到目标连接点上的一段执行逻辑，又包含了用于定位连接点的方位信息。（所以</a:t>
            </a:r>
            <a:r>
              <a:rPr lang="en-US" altLang="zh-CN" dirty="0" smtClean="0"/>
              <a:t>spring</a:t>
            </a:r>
            <a:r>
              <a:rPr lang="zh-CN" altLang="en-US" dirty="0" smtClean="0"/>
              <a:t>提供的增强接口都是带方位名：</a:t>
            </a:r>
            <a:r>
              <a:rPr lang="en-US" altLang="zh-CN" dirty="0" err="1" smtClean="0"/>
              <a:t>BeforeAdvice</a:t>
            </a:r>
            <a:r>
              <a:rPr lang="zh-CN" altLang="en-US" dirty="0" smtClean="0"/>
              <a:t>、（表示方法调用前的位置）</a:t>
            </a:r>
            <a:r>
              <a:rPr lang="en-US" altLang="zh-CN" dirty="0" err="1" smtClean="0"/>
              <a:t>AfterReturninAdvice</a:t>
            </a:r>
            <a:r>
              <a:rPr lang="zh-CN" altLang="en-US" dirty="0" smtClean="0"/>
              <a:t>、（表示访问返回后的位置）</a:t>
            </a:r>
            <a:r>
              <a:rPr lang="en-US" altLang="zh-CN" dirty="0" err="1" smtClean="0"/>
              <a:t>ThrowAdvice</a:t>
            </a:r>
            <a:r>
              <a:rPr lang="zh-CN" altLang="en-US" dirty="0" smtClean="0"/>
              <a:t>等等，所以只有结合切点和增强两者一起才能确定特定的连接点并实施增强逻辑）</a:t>
            </a:r>
            <a:endParaRPr lang="zh-CN" altLang="en-US" b="1" dirty="0" smtClean="0"/>
          </a:p>
          <a:p>
            <a:pPr marL="0" lvl="1" indent="457200"/>
            <a:r>
              <a:rPr lang="zh-CN" altLang="en-US" b="1" dirty="0" smtClean="0"/>
              <a:t>切入点（</a:t>
            </a:r>
            <a:r>
              <a:rPr lang="en-US" altLang="zh-CN" b="1" dirty="0" err="1" smtClean="0"/>
              <a:t>Pointcut</a:t>
            </a:r>
            <a:r>
              <a:rPr lang="zh-CN" altLang="en-US" b="1" dirty="0" smtClean="0"/>
              <a:t>）</a:t>
            </a:r>
            <a:r>
              <a:rPr lang="zh-CN" altLang="en-US" dirty="0" smtClean="0"/>
              <a:t>：</a:t>
            </a:r>
            <a:r>
              <a:rPr lang="en-US" altLang="zh-CN" dirty="0" smtClean="0"/>
              <a:t>Advice</a:t>
            </a:r>
            <a:r>
              <a:rPr lang="zh-CN" altLang="en-US" dirty="0" smtClean="0"/>
              <a:t>定义了切面要发生“故事”和时间，那么切入点就定义了“故事”发生的地点。例如某个类或者方法名，</a:t>
            </a:r>
            <a:r>
              <a:rPr lang="en-US" altLang="zh-CN" dirty="0" smtClean="0"/>
              <a:t>Spring</a:t>
            </a:r>
            <a:r>
              <a:rPr lang="zh-CN" altLang="en-US" dirty="0" smtClean="0"/>
              <a:t>中允许我们使用正则来指定。</a:t>
            </a:r>
            <a:endParaRPr lang="zh-CN" altLang="en-US" b="1" dirty="0" smtClean="0"/>
          </a:p>
          <a:p>
            <a:pPr marL="0" lvl="1" indent="457200"/>
            <a:r>
              <a:rPr lang="zh-CN" altLang="en-US" b="1" dirty="0" smtClean="0"/>
              <a:t>连接点（</a:t>
            </a:r>
            <a:r>
              <a:rPr lang="en-US" altLang="zh-CN" b="1" dirty="0" err="1" smtClean="0"/>
              <a:t>Joinpoint</a:t>
            </a:r>
            <a:r>
              <a:rPr lang="zh-CN" altLang="en-US" b="1" dirty="0" smtClean="0"/>
              <a:t>）</a:t>
            </a:r>
            <a:r>
              <a:rPr lang="zh-CN" altLang="en-US" dirty="0" smtClean="0"/>
              <a:t>：切入点匹配的执行点称作连接点。如果说切入点是查询条件，那连接点就是被选中的具体的查询结果。程序执行的某个特定位置，程序能够应用增强代码的一个“时机”，比如方法调用或者特定异常抛出</a:t>
            </a:r>
            <a:endParaRPr lang="zh-CN" altLang="en-US" b="1" dirty="0" smtClean="0"/>
          </a:p>
          <a:p>
            <a:pPr marL="0" lvl="1" indent="457200"/>
            <a:r>
              <a:rPr lang="zh-CN" altLang="en-US" b="1" dirty="0" smtClean="0"/>
              <a:t>切面（</a:t>
            </a:r>
            <a:r>
              <a:rPr lang="en-US" altLang="zh-CN" b="1" dirty="0" smtClean="0"/>
              <a:t>Aspect</a:t>
            </a:r>
            <a:r>
              <a:rPr lang="zh-CN" altLang="en-US" b="1" dirty="0" smtClean="0"/>
              <a:t>）：</a:t>
            </a:r>
            <a:r>
              <a:rPr lang="zh-CN" altLang="en-US" dirty="0" smtClean="0"/>
              <a:t>切点和增强组成切面。它包括了横切逻辑的定义，也包括了连接点的定义。</a:t>
            </a:r>
            <a:r>
              <a:rPr lang="en-US" altLang="zh-CN" dirty="0" smtClean="0"/>
              <a:t>Spring AOP</a:t>
            </a:r>
            <a:r>
              <a:rPr lang="zh-CN" altLang="en-US" dirty="0" smtClean="0"/>
              <a:t>就是负责实施切面的框架，它将切面所定义的横切逻辑织入到切面所指定的连接点中</a:t>
            </a:r>
            <a:endParaRPr lang="zh-CN" altLang="en-US" b="1" dirty="0" smtClean="0"/>
          </a:p>
          <a:p>
            <a:pPr marL="0" lvl="1" indent="457200"/>
            <a:r>
              <a:rPr lang="zh-CN" altLang="en-US" b="1" dirty="0" smtClean="0"/>
              <a:t>代理（</a:t>
            </a:r>
            <a:r>
              <a:rPr lang="en-US" altLang="zh-CN" b="1" dirty="0" smtClean="0"/>
              <a:t>Proxy</a:t>
            </a:r>
            <a:r>
              <a:rPr lang="zh-CN" altLang="en-US" b="1" dirty="0" smtClean="0"/>
              <a:t>）：</a:t>
            </a:r>
            <a:r>
              <a:rPr lang="en-US" altLang="zh-CN" dirty="0" smtClean="0"/>
              <a:t>AOP</a:t>
            </a:r>
            <a:r>
              <a:rPr lang="zh-CN" altLang="en-US" dirty="0" smtClean="0"/>
              <a:t>框架创建的对象。一个类被</a:t>
            </a:r>
            <a:r>
              <a:rPr lang="en-US" altLang="zh-CN" dirty="0" smtClean="0"/>
              <a:t>AOP</a:t>
            </a:r>
            <a:r>
              <a:rPr lang="zh-CN" altLang="en-US" dirty="0" smtClean="0"/>
              <a:t>织入增强之后，就产生了一个结果类，它是融合了原类和增强逻辑的代理类。</a:t>
            </a:r>
            <a:endParaRPr lang="zh-CN" altLang="en-US" b="1" dirty="0" smtClean="0"/>
          </a:p>
          <a:p>
            <a:pPr marL="0" lvl="1" indent="457200"/>
            <a:r>
              <a:rPr lang="zh-CN" altLang="en-US" b="1" dirty="0" smtClean="0"/>
              <a:t>目标对象（</a:t>
            </a:r>
            <a:r>
              <a:rPr lang="en-US" altLang="zh-CN" b="1" dirty="0" smtClean="0"/>
              <a:t>Target</a:t>
            </a:r>
            <a:r>
              <a:rPr lang="zh-CN" altLang="en-US" b="1" dirty="0" smtClean="0"/>
              <a:t>）：</a:t>
            </a:r>
            <a:r>
              <a:rPr lang="zh-CN" altLang="en-US" dirty="0" smtClean="0"/>
              <a:t>增强逻辑的织入的目标类</a:t>
            </a:r>
            <a:endParaRPr lang="zh-CN" altLang="en-US" b="1" dirty="0" smtClean="0"/>
          </a:p>
          <a:p>
            <a:pPr marL="0" lvl="1" indent="457200"/>
            <a:r>
              <a:rPr lang="zh-CN" altLang="en-US" b="1" dirty="0" smtClean="0"/>
              <a:t>织入（</a:t>
            </a:r>
            <a:r>
              <a:rPr lang="en-US" altLang="zh-CN" b="1" dirty="0" smtClean="0"/>
              <a:t>Weaving</a:t>
            </a:r>
            <a:r>
              <a:rPr lang="zh-CN" altLang="en-US" b="1" dirty="0" smtClean="0"/>
              <a:t>）：</a:t>
            </a:r>
            <a:r>
              <a:rPr lang="zh-CN" altLang="en-US" dirty="0" smtClean="0"/>
              <a:t>将增强添加到目标类具体连接点上的过程。</a:t>
            </a:r>
            <a:r>
              <a:rPr lang="en-US" altLang="zh-CN" dirty="0" smtClean="0"/>
              <a:t>AOP</a:t>
            </a:r>
            <a:r>
              <a:rPr lang="zh-CN" altLang="en-US" dirty="0" smtClean="0"/>
              <a:t>有三种织入的方式：编译期织入、类装载期织入、动态代理织入（</a:t>
            </a:r>
            <a:r>
              <a:rPr lang="en-US" altLang="zh-CN" dirty="0" smtClean="0"/>
              <a:t>spring</a:t>
            </a:r>
            <a:r>
              <a:rPr lang="zh-CN" altLang="en-US" dirty="0" smtClean="0"/>
              <a:t>采用动态代理织入）</a:t>
            </a:r>
            <a:endParaRPr lang="en-US" altLang="zh-CN" sz="1000" dirty="0" smtClean="0"/>
          </a:p>
          <a:p>
            <a:pPr marL="0" lvl="1" indent="457200"/>
            <a:endParaRPr lang="zh-CN" altLang="en-US" sz="1000" dirty="0" smtClean="0"/>
          </a:p>
          <a:p>
            <a:pPr marL="0" lvl="1" indent="457200"/>
            <a:r>
              <a:rPr lang="zh-CN" altLang="en-US" sz="1000" dirty="0" smtClean="0"/>
              <a:t>图</a:t>
            </a:r>
            <a:r>
              <a:rPr lang="en-US" altLang="zh-CN" sz="1000" dirty="0" smtClean="0"/>
              <a:t>-》</a:t>
            </a:r>
            <a:r>
              <a:rPr lang="zh-CN" altLang="en-US" sz="1000" dirty="0" smtClean="0"/>
              <a:t>更好理解：在一个多或多个连接点上，可以将切面的功能（</a:t>
            </a:r>
            <a:r>
              <a:rPr lang="en-US" altLang="zh-CN" sz="1000" dirty="0" smtClean="0"/>
              <a:t>advice</a:t>
            </a:r>
            <a:r>
              <a:rPr lang="zh-CN" altLang="en-US" sz="1000" dirty="0" smtClean="0"/>
              <a:t>）织入到程序的执行过程中</a:t>
            </a:r>
            <a:endParaRPr lang="en-US" altLang="zh-CN" sz="1000" dirty="0" smtClean="0"/>
          </a:p>
          <a:p>
            <a:pPr marL="0" lvl="1" indent="457200"/>
            <a:endParaRPr lang="en-US" altLang="zh-CN" sz="1000" dirty="0" smtClean="0"/>
          </a:p>
          <a:p>
            <a:pPr marL="0" lvl="1" indent="457200"/>
            <a:r>
              <a:rPr lang="zh-CN" altLang="en-US" sz="1000" dirty="0" smtClean="0"/>
              <a:t>说明：</a:t>
            </a:r>
            <a:endParaRPr lang="en-US" altLang="zh-CN" sz="1000" dirty="0" smtClean="0"/>
          </a:p>
          <a:p>
            <a:pPr marL="0" lvl="1" indent="457200"/>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切面可以理解为由增强处理和切入点组成，既包含了横切逻辑的定义，也包含了连接点的定义。面向切面编程主要关心两个问题，即：在什么位置，执行什么功能。</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Spring AOP</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是负责实施切面的框架，即由</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Spring AOP</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完成织入工作</a:t>
            </a:r>
            <a:r>
              <a:rPr lang="zh-CN" altLang="en-US" sz="1200" kern="1200" dirty="0" smtClean="0">
                <a:solidFill>
                  <a:schemeClr val="tx1"/>
                </a:solidFill>
                <a:effectLst/>
                <a:latin typeface="Times New Roman" panose="02020603050405020304" pitchFamily="2" charset="0"/>
                <a:ea typeface="宋体" panose="02010600030101010101" pitchFamily="2" charset="-122"/>
                <a:cs typeface="+mn-cs"/>
              </a:rPr>
              <a:t>。</a:t>
            </a:r>
            <a:endParaRPr lang="en-US" altLang="zh-CN" sz="1200" kern="1200" dirty="0" smtClean="0">
              <a:solidFill>
                <a:schemeClr val="tx1"/>
              </a:solidFill>
              <a:effectLst/>
              <a:latin typeface="Times New Roman" panose="02020603050405020304" pitchFamily="2" charset="0"/>
              <a:ea typeface="宋体" panose="02010600030101010101" pitchFamily="2" charset="-122"/>
              <a:cs typeface="+mn-cs"/>
            </a:endParaRPr>
          </a:p>
          <a:p>
            <a:pPr marL="0" lvl="1" indent="457200"/>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Advice</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直译为“通知”，但这种叫法并不确切，在此处翻译成“增强处理”更便于大家理解</a:t>
            </a:r>
            <a:r>
              <a:rPr lang="zh-CN" altLang="en-US" sz="1200" kern="1200" dirty="0" smtClean="0">
                <a:solidFill>
                  <a:schemeClr val="tx1"/>
                </a:solidFill>
                <a:effectLst/>
                <a:latin typeface="Times New Roman" panose="02020603050405020304" pitchFamily="2" charset="0"/>
                <a:ea typeface="宋体" panose="02010600030101010101" pitchFamily="2" charset="-122"/>
                <a:cs typeface="+mn-cs"/>
              </a:rPr>
              <a:t>。</a:t>
            </a:r>
            <a:endParaRPr lang="en-US" altLang="zh-CN" sz="1000" dirty="0" smtClean="0"/>
          </a:p>
          <a:p>
            <a:pPr marL="0" lvl="1" indent="457200"/>
            <a:endParaRPr lang="en-US" altLang="zh-CN" sz="1000" dirty="0" smtClean="0"/>
          </a:p>
          <a:p>
            <a:pPr marL="0" lvl="1" indent="457200"/>
            <a:endParaRPr lang="en-US" altLang="zh-CN" sz="100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pPr lvl="1">
              <a:buClr>
                <a:srgbClr val="4BACC6"/>
              </a:buClr>
              <a:buSzPct val="100000"/>
              <a:buFont typeface="Wingdings" panose="05000000000000000000" pitchFamily="2" charset="2"/>
              <a:buChar char="n"/>
            </a:pPr>
            <a:r>
              <a:rPr lang="zh-CN" altLang="en-US" sz="2400" b="0" dirty="0" smtClean="0"/>
              <a:t>为项目添加</a:t>
            </a:r>
            <a:r>
              <a:rPr lang="en-US" altLang="zh-CN" sz="2400" b="0" dirty="0" smtClean="0"/>
              <a:t>Spring</a:t>
            </a:r>
            <a:r>
              <a:rPr lang="zh-CN" altLang="en-US" sz="2400" b="0" dirty="0" smtClean="0"/>
              <a:t>的</a:t>
            </a:r>
            <a:r>
              <a:rPr lang="en-US" altLang="zh-CN" sz="2400" b="0" dirty="0" smtClean="0"/>
              <a:t>AOP</a:t>
            </a:r>
            <a:r>
              <a:rPr lang="zh-CN" altLang="en-US" sz="2400" b="0" dirty="0" smtClean="0"/>
              <a:t>支持</a:t>
            </a:r>
            <a:endParaRPr lang="en-US" altLang="zh-CN" sz="2400" b="0" dirty="0" smtClean="0"/>
          </a:p>
          <a:p>
            <a:pPr lvl="2">
              <a:buClr>
                <a:srgbClr val="4BACC6"/>
              </a:buClr>
              <a:buFont typeface="Wingdings" panose="05000000000000000000" pitchFamily="2" charset="2"/>
              <a:buChar char="l"/>
            </a:pPr>
            <a:r>
              <a:rPr lang="en-US" altLang="zh-CN" sz="2000" b="0" dirty="0" smtClean="0"/>
              <a:t>spring-aop-3.2.1</a:t>
            </a:r>
            <a:r>
              <a:rPr lang="zh-CN" altLang="en-US" sz="2000" b="0" dirty="0" smtClean="0"/>
              <a:t>3</a:t>
            </a:r>
            <a:r>
              <a:rPr lang="en-US" altLang="zh-CN" sz="2000" b="0" dirty="0" smtClean="0"/>
              <a:t>.RELEASE.jar</a:t>
            </a:r>
            <a:endParaRPr lang="en-US" altLang="zh-CN" sz="2000" b="0" dirty="0" smtClean="0"/>
          </a:p>
          <a:p>
            <a:pPr lvl="2">
              <a:buClr>
                <a:srgbClr val="4BACC6"/>
              </a:buClr>
              <a:buFont typeface="Wingdings" panose="05000000000000000000" pitchFamily="2" charset="2"/>
              <a:buChar char="l"/>
            </a:pPr>
            <a:r>
              <a:rPr lang="en-US" altLang="zh-CN" sz="2000" b="0" dirty="0" smtClean="0"/>
              <a:t>aopalliance-1.0.jar</a:t>
            </a:r>
            <a:endParaRPr lang="en-US" altLang="zh-CN" sz="2000" b="0" dirty="0" smtClean="0"/>
          </a:p>
          <a:p>
            <a:pPr lvl="2">
              <a:buClr>
                <a:srgbClr val="4BACC6"/>
              </a:buClr>
              <a:buFont typeface="Wingdings" panose="05000000000000000000" pitchFamily="2" charset="2"/>
              <a:buChar char="l"/>
            </a:pPr>
            <a:r>
              <a:rPr lang="en-US" altLang="zh-CN" sz="2000" b="0" dirty="0" smtClean="0"/>
              <a:t>aspectjweaver-1.6.9.jar</a:t>
            </a:r>
            <a:endParaRPr lang="en-US" altLang="zh-CN" sz="2000" b="0" dirty="0" smtClean="0"/>
          </a:p>
          <a:p>
            <a:pPr lvl="2">
              <a:buClr>
                <a:srgbClr val="4BACC6"/>
              </a:buClr>
              <a:buFont typeface="Wingdings" panose="05000000000000000000" pitchFamily="2" charset="2"/>
              <a:buChar char="l"/>
            </a:pPr>
            <a:r>
              <a:rPr lang="en-US" altLang="zh-CN" sz="2000" b="0" dirty="0" smtClean="0"/>
              <a:t>cglib-nodep-2.1</a:t>
            </a:r>
            <a:r>
              <a:rPr lang="zh-CN" altLang="en-US" sz="2000" b="0" dirty="0" smtClean="0"/>
              <a:t>.</a:t>
            </a:r>
            <a:r>
              <a:rPr lang="en-US" altLang="zh-CN" sz="2000" b="0" dirty="0" smtClean="0"/>
              <a:t>3.jar</a:t>
            </a:r>
            <a:r>
              <a:rPr lang="zh-CN" altLang="en-US" sz="2000" b="0" dirty="0" smtClean="0"/>
              <a:t>（已内联在Spring core中）</a:t>
            </a:r>
            <a:endParaRPr lang="en-US" altLang="zh-CN" sz="2000" b="0" dirty="0" smtClean="0"/>
          </a:p>
          <a:p>
            <a:pPr lvl="1">
              <a:buClr>
                <a:srgbClr val="4BACC6"/>
              </a:buClr>
              <a:buSzPct val="100000"/>
              <a:buFont typeface="Wingdings" panose="05000000000000000000" pitchFamily="2" charset="2"/>
              <a:buChar char="n"/>
            </a:pPr>
            <a:r>
              <a:rPr lang="zh-CN" altLang="en-US" sz="2400" b="0" dirty="0" smtClean="0"/>
              <a:t>编写目标方法和增强处理</a:t>
            </a:r>
            <a:endParaRPr lang="en-US" altLang="zh-CN" sz="2400" b="0" dirty="0" smtClean="0"/>
          </a:p>
          <a:p>
            <a:pPr lvl="1">
              <a:buClr>
                <a:srgbClr val="4BACC6"/>
              </a:buClr>
              <a:buSzPct val="100000"/>
              <a:buFont typeface="Wingdings" panose="05000000000000000000" pitchFamily="2" charset="2"/>
              <a:buChar char="n"/>
            </a:pPr>
            <a:r>
              <a:rPr lang="zh-CN" altLang="en-US" sz="2400" b="0" dirty="0" smtClean="0"/>
              <a:t>在</a:t>
            </a:r>
            <a:r>
              <a:rPr lang="en-US" altLang="zh-CN" sz="2400" b="0" dirty="0" smtClean="0"/>
              <a:t>Spring</a:t>
            </a:r>
            <a:r>
              <a:rPr lang="zh-CN" altLang="en-US" sz="2400" b="0" dirty="0" smtClean="0"/>
              <a:t>配置文件中定义切入点</a:t>
            </a:r>
            <a:endParaRPr lang="en-US" altLang="zh-CN" sz="2400" b="0" dirty="0" smtClean="0"/>
          </a:p>
          <a:p>
            <a:pPr lvl="1">
              <a:buClr>
                <a:srgbClr val="4BACC6"/>
              </a:buClr>
              <a:buSzPct val="100000"/>
              <a:buFont typeface="Wingdings" panose="05000000000000000000" pitchFamily="2" charset="2"/>
              <a:buChar char="n"/>
            </a:pPr>
            <a:r>
              <a:rPr lang="zh-CN" altLang="en-US" sz="2400" b="0" dirty="0" smtClean="0"/>
              <a:t>在切入点织入增强处理</a:t>
            </a:r>
            <a:endParaRPr lang="en-US" altLang="zh-CN" sz="2400" b="0" dirty="0" smtClean="0"/>
          </a:p>
          <a:p>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UserServiceLogger</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类中定义了</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before(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和</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afterReturning</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两个方法。我们希望把</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before(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方法作为前置增强使用，即将该方法添加到目标方法之前执行；</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afterReturning</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方法作为后置增强使用，即将该方法添加到目标方法正常返回之后执行。这里先以前置增强和后置增强为例，其他增强类型会在后续章节中进行介绍。</a:t>
            </a:r>
            <a:endParaRPr lang="zh-CN" altLang="zh-CN" sz="1200" kern="1200" dirty="0" smtClean="0">
              <a:solidFill>
                <a:schemeClr val="tx1"/>
              </a:solidFill>
              <a:effectLst/>
              <a:latin typeface="Times New Roman" panose="02020603050405020304" pitchFamily="2"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为了能够在增强方法中获得当前连接点的信息，以便实施相关的判断和处理，可以在增强方法中声明一个</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JoinPoint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类型的参数，</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Spring</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会自动注入该实例。通过该实例的</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getTarget</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方法可以得到被代理的目标对象，</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getSignature</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方法返回被代理的目标方法，</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getArgs</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方法返回传递给目标方法的参数数组。对于实现后置增强的</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afterReturning</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方法，还可以定义一个参数用于接收目标方法的返回值。</a:t>
            </a:r>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配置切入点的标签</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aop:pointcut</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aop:pointcut</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的</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expression</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属性可以配置切入点表达式</a:t>
            </a:r>
            <a:endParaRPr lang="en-US" altLang="zh-CN" sz="1200" kern="1200" dirty="0" smtClean="0">
              <a:solidFill>
                <a:schemeClr val="tx1"/>
              </a:solidFill>
              <a:effectLst/>
              <a:latin typeface="Times New Roman" panose="02020603050405020304" pitchFamily="2"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切入点表达式支持模糊匹配，讲解几种常用的模糊匹配</a:t>
            </a:r>
            <a:endParaRPr lang="en-US" altLang="zh-CN" dirty="0" smtClean="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pPr marL="285750" lvl="1" indent="-285750" eaLnBrk="0" hangingPunct="0">
              <a:spcBef>
                <a:spcPct val="20000"/>
              </a:spcBef>
              <a:buClr>
                <a:srgbClr val="233DA9"/>
              </a:buClr>
              <a:buSzPct val="80000"/>
              <a:defRPr/>
            </a:pPr>
            <a:r>
              <a:rPr lang="zh-CN" altLang="en-US" sz="1600" b="1" kern="0" dirty="0" smtClean="0">
                <a:solidFill>
                  <a:schemeClr val="bg1"/>
                </a:solidFill>
                <a:latin typeface="Arial" panose="020B0604020202020204"/>
                <a:ea typeface="黑体" panose="02010609060101010101" pitchFamily="2" charset="-122"/>
              </a:rPr>
              <a:t>将增强处理和切入点结合在一起，在切入点处插入增强处理，完成</a:t>
            </a:r>
            <a:r>
              <a:rPr lang="en-US" altLang="zh-CN" sz="1600" b="1" kern="0" dirty="0" smtClean="0">
                <a:solidFill>
                  <a:schemeClr val="bg1"/>
                </a:solidFill>
                <a:latin typeface="Arial" panose="020B0604020202020204"/>
                <a:ea typeface="黑体" panose="02010609060101010101" pitchFamily="2" charset="-122"/>
              </a:rPr>
              <a:t>"</a:t>
            </a:r>
            <a:r>
              <a:rPr lang="zh-CN" altLang="en-US" sz="1600" b="1" kern="0" dirty="0" smtClean="0">
                <a:solidFill>
                  <a:schemeClr val="bg1"/>
                </a:solidFill>
                <a:latin typeface="Arial" panose="020B0604020202020204"/>
                <a:ea typeface="黑体" panose="02010609060101010101" pitchFamily="2" charset="-122"/>
              </a:rPr>
              <a:t>织入</a:t>
            </a:r>
            <a:r>
              <a:rPr lang="en-US" altLang="zh-CN" sz="1600" b="1" kern="0" dirty="0" smtClean="0">
                <a:solidFill>
                  <a:schemeClr val="bg1"/>
                </a:solidFill>
                <a:latin typeface="Arial" panose="020B0604020202020204"/>
                <a:ea typeface="黑体" panose="02010609060101010101" pitchFamily="2" charset="-122"/>
              </a:rPr>
              <a:t>"</a:t>
            </a:r>
            <a:endParaRPr lang="zh-CN" altLang="en-US" sz="1600" b="1" kern="0" dirty="0" smtClean="0">
              <a:solidFill>
                <a:schemeClr val="bg1"/>
              </a:solidFill>
              <a:latin typeface="Arial" panose="020B0604020202020204"/>
              <a:ea typeface="黑体" panose="02010609060101010101" pitchFamily="2" charset="-122"/>
            </a:endParaRPr>
          </a:p>
          <a:p>
            <a:endParaRPr lang="en-US" altLang="zh-CN" dirty="0" smtClean="0"/>
          </a:p>
          <a:p>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在</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aop:config</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中使用</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aop:aspect</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引用包含增强方法的</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Bean</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。然后分别通过</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aop:before</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和</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aop:after-returning</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将方法声明为前置增强和后置增强，在</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aop:after-returning</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中可以通过</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returning</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属性指定需要注入返回值的属性名。方法的</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JoinPoint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类型参数无须特殊处理，</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Spring</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会自动为其注入连接点实例。</a:t>
            </a:r>
            <a:endParaRPr lang="zh-CN" altLang="zh-CN" sz="1200" kern="1200" dirty="0" smtClean="0">
              <a:solidFill>
                <a:schemeClr val="tx1"/>
              </a:solidFill>
              <a:effectLst/>
              <a:latin typeface="Times New Roman" panose="02020603050405020304" pitchFamily="2"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很明显</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UserService</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的</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addNewUser</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方法可以和切入点</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pointcut</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相匹配，</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Spring</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会生成代理对象在它执行前后分别调用</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before(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和</a:t>
            </a:r>
            <a:r>
              <a:rPr lang="en-US" altLang="zh-CN" sz="1200" kern="1200" dirty="0" err="1" smtClean="0">
                <a:solidFill>
                  <a:schemeClr val="tx1"/>
                </a:solidFill>
                <a:effectLst/>
                <a:latin typeface="Times New Roman" panose="02020603050405020304" pitchFamily="2" charset="0"/>
                <a:ea typeface="宋体" panose="02010600030101010101" pitchFamily="2" charset="-122"/>
                <a:cs typeface="+mn-cs"/>
              </a:rPr>
              <a:t>afterReturning</a:t>
            </a:r>
            <a:r>
              <a:rPr lang="en-US" altLang="zh-CN" sz="1200" kern="1200" dirty="0" smtClean="0">
                <a:solidFill>
                  <a:schemeClr val="tx1"/>
                </a:solidFill>
                <a:effectLst/>
                <a:latin typeface="Times New Roman" panose="02020603050405020304" pitchFamily="2"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2" charset="0"/>
                <a:ea typeface="宋体" panose="02010600030101010101" pitchFamily="2" charset="-122"/>
                <a:cs typeface="+mn-cs"/>
              </a:rPr>
              <a:t>方法，这样就完成了日志输出。</a:t>
            </a:r>
            <a:endParaRPr lang="en-US" altLang="zh-CN" dirty="0" smtClean="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p:nvPicPr>
        <p:blipFill>
          <a:blip r:embed="rId2" cstate="print"/>
          <a:stretch>
            <a:fillRect/>
          </a:stretch>
        </p:blipFill>
        <p:spPr>
          <a:xfrm>
            <a:off x="9851569" y="179024"/>
            <a:ext cx="2153196" cy="720894"/>
          </a:xfrm>
          <a:prstGeom prst="rect">
            <a:avLst/>
          </a:prstGeom>
        </p:spPr>
      </p:pic>
      <p:sp>
        <p:nvSpPr>
          <p:cNvPr id="7" name="TextBox 6"/>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pic>
        <p:nvPicPr>
          <p:cNvPr id="9" name="Picture 7" descr="Picture1.png"/>
          <p:cNvPicPr>
            <a:picLocks noChangeAspect="1"/>
          </p:cNvPicPr>
          <p:nvPr userDrawn="1"/>
        </p:nvPicPr>
        <p:blipFill>
          <a:blip r:embed="rId3" cstate="screen"/>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792070"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p:nvSpPr>
        <p:spPr>
          <a:xfrm>
            <a:off x="0" y="123119"/>
            <a:ext cx="12192000" cy="598099"/>
          </a:xfrm>
          <a:prstGeom prst="rect">
            <a:avLst/>
          </a:pr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p:nvPicPr>
        <p:blipFill>
          <a:blip r:embed="rId3" cstate="print"/>
          <a:stretch>
            <a:fillRect/>
          </a:stretch>
        </p:blipFill>
        <p:spPr>
          <a:xfrm>
            <a:off x="10178141" y="6062200"/>
            <a:ext cx="1787437" cy="598437"/>
          </a:xfrm>
          <a:prstGeom prst="rect">
            <a:avLst/>
          </a:prstGeom>
        </p:spPr>
      </p:pic>
      <p:sp>
        <p:nvSpPr>
          <p:cNvPr id="11" name="矩形 10"/>
          <p:cNvSpPr/>
          <p:nvPr/>
        </p:nvSpPr>
        <p:spPr>
          <a:xfrm>
            <a:off x="-1440" y="123118"/>
            <a:ext cx="180000" cy="598099"/>
          </a:xfrm>
          <a:prstGeom prst="rect">
            <a:avLst/>
          </a:prstGeom>
          <a:solidFill>
            <a:srgbClr val="990000">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
        <p:nvSpPr>
          <p:cNvPr id="12" name="TextBox 11"/>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
        <p:nvSpPr>
          <p:cNvPr id="14" name="矩形 13"/>
          <p:cNvSpPr/>
          <p:nvPr userDrawn="1"/>
        </p:nvSpPr>
        <p:spPr>
          <a:xfrm>
            <a:off x="0" y="123119"/>
            <a:ext cx="173510" cy="598099"/>
          </a:xfrm>
          <a:prstGeom prst="rect">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5" name="Picture 9" descr="Picture1.png"/>
          <p:cNvPicPr>
            <a:picLocks noChangeAspect="1"/>
          </p:cNvPicPr>
          <p:nvPr userDrawn="1"/>
        </p:nvPicPr>
        <p:blipFill>
          <a:blip r:embed="rId4" cstate="screen"/>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
        <p:nvSpPr>
          <p:cNvPr id="9" name="TextBox 8"/>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
        <p:nvSpPr>
          <p:cNvPr id="10" name="矩形 9"/>
          <p:cNvSpPr/>
          <p:nvPr userDrawn="1"/>
        </p:nvSpPr>
        <p:spPr>
          <a:xfrm>
            <a:off x="0" y="123119"/>
            <a:ext cx="173510" cy="598099"/>
          </a:xfrm>
          <a:prstGeom prst="rect">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10" name="TextBox 9"/>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TextBox 7"/>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TextBox 7"/>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7" name="TextBox 6"/>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7" name="TextBox 6"/>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screen"/>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
        <p:nvSpPr>
          <p:cNvPr id="7" name="TextBox 6"/>
          <p:cNvSpPr txBox="1"/>
          <p:nvPr/>
        </p:nvSpPr>
        <p:spPr>
          <a:xfrm>
            <a:off x="4800600" y="6392170"/>
            <a:ext cx="26441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a:solidFill>
                  <a:srgbClr val="7030A0">
                    <a:alpha val="30000"/>
                  </a:srgbClr>
                </a:solidFill>
                <a:effectLst/>
              </a:rPr>
              <a:t>大连</a:t>
            </a:r>
            <a:r>
              <a:rPr lang="en-US" altLang="zh-CN" sz="1400" baseline="0" dirty="0">
                <a:solidFill>
                  <a:srgbClr val="7030A0">
                    <a:alpha val="30000"/>
                  </a:srgbClr>
                </a:solidFill>
                <a:effectLst/>
              </a:rPr>
              <a:t>ETC-</a:t>
            </a:r>
            <a:r>
              <a:rPr lang="zh-CN" altLang="en-US" sz="1400" baseline="0" dirty="0">
                <a:solidFill>
                  <a:srgbClr val="7030A0">
                    <a:alpha val="30000"/>
                  </a:srgbClr>
                </a:solidFill>
                <a:effectLst/>
              </a:rPr>
              <a:t>技术部</a:t>
            </a:r>
            <a:r>
              <a:rPr lang="en-US" altLang="zh-CN" sz="600" baseline="0" dirty="0">
                <a:solidFill>
                  <a:srgbClr val="7030A0">
                    <a:alpha val="30000"/>
                  </a:srgbClr>
                </a:solidFill>
                <a:effectLst/>
              </a:rPr>
              <a:t>v22.1</a:t>
            </a:r>
            <a:endParaRPr lang="zh-CN" altLang="en-US" sz="600" baseline="0" dirty="0">
              <a:solidFill>
                <a:srgbClr val="7030A0">
                  <a:alpha val="30000"/>
                </a:srgbClr>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t>Spring</a:t>
            </a:r>
            <a:r>
              <a:rPr lang="en-US" altLang="zh-CN"/>
              <a:t>Aop</a:t>
            </a:r>
            <a:r>
              <a:rPr lang="zh-CN" altLang="en-US"/>
              <a:t>的原理和配置</a:t>
            </a:r>
            <a:endParaRPr lang="zh-CN" altLang="en-US"/>
          </a:p>
        </p:txBody>
      </p:sp>
      <p:sp>
        <p:nvSpPr>
          <p:cNvPr id="3" name="副标题 2"/>
          <p:cNvSpPr/>
          <p:nvPr>
            <p:ph type="subTitle" idx="1"/>
          </p:nvPr>
        </p:nvSpPr>
        <p:spPr/>
        <p:txBody>
          <a:bodyPr/>
          <a:p>
            <a:endParaRPr lang="zh-CN" altLang="en-US"/>
          </a:p>
        </p:txBody>
      </p:sp>
    </p:spTree>
    <p:custDataLst>
      <p:tags r:id="rId2"/>
    </p:custData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t>怎样使用</a:t>
            </a:r>
            <a:r>
              <a:rPr lang="en-US" altLang="zh-CN"/>
              <a:t>AOP 4-4</a:t>
            </a:r>
            <a:endParaRPr lang="en-US" altLang="zh-CN"/>
          </a:p>
        </p:txBody>
      </p:sp>
      <p:sp>
        <p:nvSpPr>
          <p:cNvPr id="817155" name="Rectangle 3"/>
          <p:cNvSpPr>
            <a:spLocks noGrp="1" noChangeArrowheads="1"/>
          </p:cNvSpPr>
          <p:nvPr>
            <p:ph idx="1"/>
          </p:nvPr>
        </p:nvSpPr>
        <p:spPr/>
        <p:txBody>
          <a:bodyPr/>
          <a:lstStyle/>
          <a:p>
            <a:pPr lvl="1"/>
            <a:r>
              <a:rPr lang="zh-CN" altLang="en-US"/>
              <a:t>织入增强处理</a:t>
            </a:r>
            <a:endParaRPr lang="en-US" altLang="zh-CN"/>
          </a:p>
          <a:p>
            <a:pPr lvl="1"/>
            <a:r>
              <a:rPr lang="zh-CN" altLang="en-US"/>
              <a:t>织入：在切入点插入增强处理</a:t>
            </a:r>
            <a:endParaRPr lang="zh-CN" altLang="en-US" sz="2600" noProof="1">
              <a:cs typeface="+mn-cs"/>
            </a:endParaRPr>
          </a:p>
        </p:txBody>
      </p:sp>
      <p:sp>
        <p:nvSpPr>
          <p:cNvPr id="25" name="AutoShape 4"/>
          <p:cNvSpPr>
            <a:spLocks noChangeArrowheads="1"/>
          </p:cNvSpPr>
          <p:nvPr/>
        </p:nvSpPr>
        <p:spPr bwMode="auto">
          <a:xfrm>
            <a:off x="2743835" y="1978660"/>
            <a:ext cx="7204710" cy="40767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tIns="0" bIns="0"/>
          <a:lstStyle/>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aop:config</a:t>
            </a:r>
            <a:r>
              <a:rPr lang="en-US" altLang="zh-CN" sz="1600" b="1" dirty="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aop:pointcut</a:t>
            </a:r>
            <a:r>
              <a:rPr lang="en-US" altLang="zh-CN" sz="1600" b="1" dirty="0">
                <a:solidFill>
                  <a:schemeClr val="accent5">
                    <a:lumMod val="10000"/>
                  </a:schemeClr>
                </a:solidFill>
                <a:ea typeface="宋体" panose="02010600030101010101" pitchFamily="2" charset="-122"/>
              </a:rPr>
              <a:t> id="</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expression="execution(public void </a:t>
            </a:r>
            <a:r>
              <a:rPr lang="en-US" altLang="zh-CN" sz="1600" b="1" dirty="0" err="1">
                <a:solidFill>
                  <a:schemeClr val="accent5">
                    <a:lumMod val="10000"/>
                  </a:schemeClr>
                </a:solidFill>
                <a:ea typeface="宋体" panose="02010600030101010101" pitchFamily="2" charset="-122"/>
              </a:rPr>
              <a:t>addNewUser</a:t>
            </a:r>
            <a:r>
              <a:rPr lang="en-US" altLang="zh-CN" sz="1600" b="1" dirty="0">
                <a:solidFill>
                  <a:schemeClr val="accent5">
                    <a:lumMod val="10000"/>
                  </a:schemeClr>
                </a:solidFill>
                <a:ea typeface="宋体" panose="02010600030101010101" pitchFamily="2" charset="-122"/>
              </a:rPr>
              <a:t>(</a:t>
            </a:r>
            <a:r>
              <a:rPr lang="en-US" altLang="zh-CN" sz="1600" b="1" dirty="0" err="1">
                <a:solidFill>
                  <a:schemeClr val="accent5">
                    <a:lumMod val="10000"/>
                  </a:schemeClr>
                </a:solidFill>
                <a:ea typeface="宋体" panose="02010600030101010101" pitchFamily="2" charset="-122"/>
              </a:rPr>
              <a:t>entity.User</a:t>
            </a:r>
            <a:r>
              <a:rPr lang="en-US" altLang="zh-CN" sz="1600" b="1" dirty="0">
                <a:solidFill>
                  <a:schemeClr val="accent5">
                    <a:lumMod val="10000"/>
                  </a:schemeClr>
                </a:solidFill>
                <a:ea typeface="宋体" panose="02010600030101010101" pitchFamily="2" charset="-122"/>
              </a:rPr>
              <a:t>))" /&gt;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&lt;</a:t>
            </a:r>
            <a:r>
              <a:rPr lang="en-US" altLang="zh-CN" sz="1600" b="1" dirty="0" err="1">
                <a:solidFill>
                  <a:schemeClr val="accent5">
                    <a:lumMod val="10000"/>
                  </a:schemeClr>
                </a:solidFill>
                <a:ea typeface="宋体" panose="02010600030101010101" pitchFamily="2" charset="-122"/>
              </a:rPr>
              <a:t>aop:aspect</a:t>
            </a:r>
            <a:r>
              <a:rPr lang="en-US" altLang="zh-CN" sz="1600" b="1" dirty="0">
                <a:solidFill>
                  <a:schemeClr val="accent5">
                    <a:lumMod val="10000"/>
                  </a:schemeClr>
                </a:solidFill>
                <a:ea typeface="宋体" panose="02010600030101010101" pitchFamily="2" charset="-122"/>
              </a:rPr>
              <a:t> ref</a:t>
            </a:r>
            <a:r>
              <a:rPr lang="en-US" altLang="zh-CN" sz="1600" b="1" dirty="0" smtClean="0">
                <a:solidFill>
                  <a:schemeClr val="accent5">
                    <a:lumMod val="10000"/>
                  </a:schemeClr>
                </a:solidFill>
                <a:ea typeface="宋体" panose="02010600030101010101" pitchFamily="2" charset="-122"/>
              </a:rPr>
              <a:t>="</a:t>
            </a:r>
            <a:r>
              <a:rPr lang="en-US" altLang="zh-CN" sz="1600" b="1" dirty="0" err="1" smtClean="0">
                <a:solidFill>
                  <a:schemeClr val="accent5">
                    <a:lumMod val="10000"/>
                  </a:schemeClr>
                </a:solidFill>
                <a:ea typeface="宋体" panose="02010600030101010101" pitchFamily="2" charset="-122"/>
              </a:rPr>
              <a:t>userServiceLogger</a:t>
            </a:r>
            <a:r>
              <a:rPr lang="en-US" altLang="zh-CN" sz="1600" b="1" dirty="0" smtClean="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&lt;</a:t>
            </a:r>
            <a:r>
              <a:rPr lang="en-US" altLang="zh-CN" sz="1600" b="1" dirty="0" err="1">
                <a:solidFill>
                  <a:srgbClr val="FF0000"/>
                </a:solidFill>
                <a:ea typeface="宋体" panose="02010600030101010101" pitchFamily="2" charset="-122"/>
              </a:rPr>
              <a:t>aop:before</a:t>
            </a:r>
            <a:r>
              <a:rPr lang="en-US" altLang="zh-CN" sz="1600" b="1" dirty="0">
                <a:solidFill>
                  <a:schemeClr val="accent5">
                    <a:lumMod val="10000"/>
                  </a:schemeClr>
                </a:solidFill>
                <a:ea typeface="宋体" panose="02010600030101010101" pitchFamily="2" charset="-122"/>
              </a:rPr>
              <a:t> method="before" </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-ref="</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"&gt;&lt;/</a:t>
            </a:r>
            <a:r>
              <a:rPr lang="en-US" altLang="zh-CN" sz="1600" b="1" dirty="0" err="1">
                <a:solidFill>
                  <a:schemeClr val="accent5">
                    <a:lumMod val="10000"/>
                  </a:schemeClr>
                </a:solidFill>
                <a:ea typeface="宋体" panose="02010600030101010101" pitchFamily="2" charset="-122"/>
              </a:rPr>
              <a:t>aop:before</a:t>
            </a:r>
            <a:r>
              <a:rPr lang="en-US" altLang="zh-CN" sz="1600" b="1" dirty="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&lt;</a:t>
            </a:r>
            <a:r>
              <a:rPr lang="en-US" altLang="zh-CN" sz="1600" b="1" dirty="0" err="1">
                <a:solidFill>
                  <a:srgbClr val="FF0000"/>
                </a:solidFill>
                <a:ea typeface="宋体" panose="02010600030101010101" pitchFamily="2" charset="-122"/>
              </a:rPr>
              <a:t>aop:after-returning</a:t>
            </a:r>
            <a:r>
              <a:rPr lang="en-US" altLang="zh-CN" sz="1600" b="1" dirty="0">
                <a:solidFill>
                  <a:schemeClr val="accent5">
                    <a:lumMod val="10000"/>
                  </a:schemeClr>
                </a:solidFill>
                <a:ea typeface="宋体" panose="02010600030101010101" pitchFamily="2" charset="-122"/>
              </a:rPr>
              <a:t> method="</a:t>
            </a:r>
            <a:r>
              <a:rPr lang="en-US" altLang="zh-CN" sz="1600" b="1" dirty="0" err="1">
                <a:solidFill>
                  <a:schemeClr val="accent5">
                    <a:lumMod val="10000"/>
                  </a:schemeClr>
                </a:solidFill>
                <a:ea typeface="宋体" panose="02010600030101010101" pitchFamily="2" charset="-122"/>
              </a:rPr>
              <a:t>afterReturning</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-ref="</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 returning="result"/&gt;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aop:aspect</a:t>
            </a:r>
            <a:r>
              <a:rPr lang="en-US" altLang="zh-CN" sz="1600" b="1" dirty="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aop:config</a:t>
            </a:r>
            <a:r>
              <a:rPr lang="en-US" altLang="zh-CN" sz="1600" b="1" dirty="0">
                <a:solidFill>
                  <a:schemeClr val="accent5">
                    <a:lumMod val="10000"/>
                  </a:schemeClr>
                </a:solidFill>
                <a:ea typeface="宋体" panose="02010600030101010101" pitchFamily="2" charset="-122"/>
              </a:rPr>
              <a:t>&gt;</a:t>
            </a:r>
            <a:endParaRPr lang="en-US" altLang="zh-CN" sz="1600" b="1" dirty="0">
              <a:solidFill>
                <a:schemeClr val="accent5">
                  <a:lumMod val="10000"/>
                </a:schemeClr>
              </a:solidFill>
              <a:ea typeface="宋体" panose="02010600030101010101" pitchFamily="2" charset="-122"/>
            </a:endParaRPr>
          </a:p>
        </p:txBody>
      </p:sp>
      <p:sp>
        <p:nvSpPr>
          <p:cNvPr id="19" name="AutoShape 6"/>
          <p:cNvSpPr>
            <a:spLocks noChangeArrowheads="1"/>
          </p:cNvSpPr>
          <p:nvPr/>
        </p:nvSpPr>
        <p:spPr bwMode="auto">
          <a:xfrm>
            <a:off x="7150105" y="3476807"/>
            <a:ext cx="962297"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切入点</a:t>
            </a:r>
            <a:endParaRPr lang="zh-CN" altLang="en-US" sz="1600" b="1" kern="0" dirty="0">
              <a:solidFill>
                <a:schemeClr val="bg1"/>
              </a:solidFill>
              <a:latin typeface="Arial" panose="020B0604020202020204"/>
              <a:ea typeface="黑体" panose="02010609060101010101" pitchFamily="2" charset="-122"/>
            </a:endParaRPr>
          </a:p>
        </p:txBody>
      </p:sp>
      <p:cxnSp>
        <p:nvCxnSpPr>
          <p:cNvPr id="13" name="直接箭头连接符 12"/>
          <p:cNvCxnSpPr/>
          <p:nvPr/>
        </p:nvCxnSpPr>
        <p:spPr>
          <a:xfrm flipV="1">
            <a:off x="6080760" y="3634740"/>
            <a:ext cx="1069340" cy="4140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9" name="Rectangle 34"/>
          <p:cNvSpPr>
            <a:spLocks noChangeArrowheads="1"/>
          </p:cNvSpPr>
          <p:nvPr/>
        </p:nvSpPr>
        <p:spPr bwMode="auto">
          <a:xfrm>
            <a:off x="4060825" y="3259455"/>
            <a:ext cx="2232660" cy="241300"/>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0" name="Rectangle 34"/>
          <p:cNvSpPr>
            <a:spLocks noChangeArrowheads="1"/>
          </p:cNvSpPr>
          <p:nvPr/>
        </p:nvSpPr>
        <p:spPr bwMode="auto">
          <a:xfrm>
            <a:off x="3869055" y="4026535"/>
            <a:ext cx="2152650" cy="243205"/>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1" name="AutoShape 6"/>
          <p:cNvSpPr>
            <a:spLocks noChangeArrowheads="1"/>
          </p:cNvSpPr>
          <p:nvPr/>
        </p:nvSpPr>
        <p:spPr bwMode="auto">
          <a:xfrm>
            <a:off x="7138248" y="3059312"/>
            <a:ext cx="1550187"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被织入的方法</a:t>
            </a:r>
            <a:endParaRPr lang="zh-CN" altLang="en-US" sz="1600" b="1" kern="0" dirty="0">
              <a:solidFill>
                <a:schemeClr val="bg1"/>
              </a:solidFill>
              <a:latin typeface="Arial" panose="020B0604020202020204"/>
              <a:ea typeface="黑体" panose="02010609060101010101" pitchFamily="2" charset="-122"/>
            </a:endParaRPr>
          </a:p>
        </p:txBody>
      </p:sp>
      <p:cxnSp>
        <p:nvCxnSpPr>
          <p:cNvPr id="12" name="直接箭头连接符 11"/>
          <p:cNvCxnSpPr>
            <a:stCxn id="16" idx="3"/>
            <a:endCxn id="11" idx="1"/>
          </p:cNvCxnSpPr>
          <p:nvPr/>
        </p:nvCxnSpPr>
        <p:spPr>
          <a:xfrm flipV="1">
            <a:off x="6113145" y="3246120"/>
            <a:ext cx="1024890" cy="51054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6" name="Rectangle 34"/>
          <p:cNvSpPr>
            <a:spLocks noChangeArrowheads="1"/>
          </p:cNvSpPr>
          <p:nvPr/>
        </p:nvSpPr>
        <p:spPr bwMode="auto">
          <a:xfrm>
            <a:off x="4368540" y="3634467"/>
            <a:ext cx="1744052" cy="243254"/>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8" name="AutoShape 6"/>
          <p:cNvSpPr>
            <a:spLocks noChangeArrowheads="1"/>
          </p:cNvSpPr>
          <p:nvPr/>
        </p:nvSpPr>
        <p:spPr bwMode="auto">
          <a:xfrm>
            <a:off x="6396156" y="2324739"/>
            <a:ext cx="1644241"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增强处理对象</a:t>
            </a:r>
            <a:endParaRPr lang="zh-CN" altLang="en-US" sz="1600" b="1" kern="0" dirty="0">
              <a:solidFill>
                <a:schemeClr val="bg1"/>
              </a:solidFill>
              <a:latin typeface="Arial" panose="020B0604020202020204"/>
              <a:ea typeface="黑体" panose="02010609060101010101" pitchFamily="2" charset="-122"/>
            </a:endParaRPr>
          </a:p>
        </p:txBody>
      </p:sp>
      <p:cxnSp>
        <p:nvCxnSpPr>
          <p:cNvPr id="20" name="直接箭头连接符 19"/>
          <p:cNvCxnSpPr>
            <a:endCxn id="18" idx="1"/>
          </p:cNvCxnSpPr>
          <p:nvPr/>
        </p:nvCxnSpPr>
        <p:spPr>
          <a:xfrm flipV="1">
            <a:off x="5664257" y="2519391"/>
            <a:ext cx="731899" cy="72788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9" name="AutoShape 6"/>
          <p:cNvSpPr>
            <a:spLocks noChangeArrowheads="1"/>
          </p:cNvSpPr>
          <p:nvPr/>
        </p:nvSpPr>
        <p:spPr bwMode="auto">
          <a:xfrm>
            <a:off x="1704023" y="3851359"/>
            <a:ext cx="1512089"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前置增强处理</a:t>
            </a:r>
            <a:endParaRPr lang="zh-CN" altLang="en-US" sz="1600" b="1" kern="0" dirty="0">
              <a:solidFill>
                <a:schemeClr val="bg1"/>
              </a:solidFill>
              <a:latin typeface="Arial" panose="020B0604020202020204"/>
              <a:ea typeface="黑体" panose="02010609060101010101" pitchFamily="2" charset="-122"/>
            </a:endParaRPr>
          </a:p>
        </p:txBody>
      </p:sp>
      <p:sp>
        <p:nvSpPr>
          <p:cNvPr id="40" name="AutoShape 6"/>
          <p:cNvSpPr>
            <a:spLocks noChangeArrowheads="1"/>
          </p:cNvSpPr>
          <p:nvPr/>
        </p:nvSpPr>
        <p:spPr bwMode="auto">
          <a:xfrm>
            <a:off x="1704023" y="4628875"/>
            <a:ext cx="1512089"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后置增强处理</a:t>
            </a:r>
            <a:endParaRPr lang="zh-CN" altLang="en-US" sz="1600" b="1" kern="0" dirty="0">
              <a:solidFill>
                <a:schemeClr val="bg1"/>
              </a:solidFill>
              <a:latin typeface="Arial" panose="020B0604020202020204"/>
              <a:ea typeface="黑体" panose="02010609060101010101" pitchFamily="2" charset="-122"/>
            </a:endParaRPr>
          </a:p>
        </p:txBody>
      </p:sp>
      <p:sp>
        <p:nvSpPr>
          <p:cNvPr id="41" name="AutoShape 6"/>
          <p:cNvSpPr>
            <a:spLocks noChangeArrowheads="1"/>
          </p:cNvSpPr>
          <p:nvPr/>
        </p:nvSpPr>
        <p:spPr bwMode="auto">
          <a:xfrm>
            <a:off x="7032338" y="5507913"/>
            <a:ext cx="2448144" cy="64670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zh-CN" sz="1600" b="1" kern="0" dirty="0" smtClean="0">
                <a:solidFill>
                  <a:schemeClr val="bg1"/>
                </a:solidFill>
                <a:latin typeface="Arial" panose="020B0604020202020204"/>
                <a:ea typeface="黑体" panose="02010609060101010101" pitchFamily="2" charset="-122"/>
              </a:rPr>
              <a:t>指定</a:t>
            </a:r>
            <a:r>
              <a:rPr lang="zh-CN" altLang="zh-CN" sz="1600" b="1" kern="0" dirty="0">
                <a:solidFill>
                  <a:schemeClr val="bg1"/>
                </a:solidFill>
                <a:latin typeface="Arial" panose="020B0604020202020204"/>
                <a:ea typeface="黑体" panose="02010609060101010101" pitchFamily="2" charset="-122"/>
              </a:rPr>
              <a:t>需要注入返回值的属性</a:t>
            </a:r>
            <a:r>
              <a:rPr lang="zh-CN" altLang="zh-CN" sz="1600" b="1" kern="0" dirty="0" smtClean="0">
                <a:solidFill>
                  <a:schemeClr val="bg1"/>
                </a:solidFill>
                <a:latin typeface="Arial" panose="020B0604020202020204"/>
                <a:ea typeface="黑体" panose="02010609060101010101" pitchFamily="2" charset="-122"/>
              </a:rPr>
              <a:t>名</a:t>
            </a:r>
            <a:r>
              <a:rPr lang="zh-CN" altLang="en-US" sz="1600" b="1" kern="0" dirty="0" smtClean="0">
                <a:solidFill>
                  <a:schemeClr val="bg1"/>
                </a:solidFill>
                <a:latin typeface="Arial" panose="020B0604020202020204"/>
                <a:ea typeface="黑体" panose="02010609060101010101" pitchFamily="2" charset="-122"/>
              </a:rPr>
              <a:t>为</a:t>
            </a:r>
            <a:r>
              <a:rPr lang="en-US" altLang="zh-CN" sz="1600" b="1" kern="0" dirty="0" smtClean="0">
                <a:solidFill>
                  <a:schemeClr val="bg1"/>
                </a:solidFill>
                <a:latin typeface="Arial" panose="020B0604020202020204"/>
                <a:ea typeface="黑体" panose="02010609060101010101" pitchFamily="2" charset="-122"/>
              </a:rPr>
              <a:t>result</a:t>
            </a:r>
            <a:endParaRPr lang="zh-CN" altLang="en-US" sz="1600" b="1" kern="0" dirty="0">
              <a:solidFill>
                <a:schemeClr val="bg1"/>
              </a:solidFill>
              <a:latin typeface="Arial" panose="020B0604020202020204"/>
              <a:ea typeface="黑体" panose="02010609060101010101" pitchFamily="2" charset="-122"/>
            </a:endParaRPr>
          </a:p>
        </p:txBody>
      </p:sp>
      <p:sp>
        <p:nvSpPr>
          <p:cNvPr id="42" name="Rectangle 34"/>
          <p:cNvSpPr>
            <a:spLocks noChangeArrowheads="1"/>
          </p:cNvSpPr>
          <p:nvPr/>
        </p:nvSpPr>
        <p:spPr bwMode="auto">
          <a:xfrm>
            <a:off x="5953125" y="4799330"/>
            <a:ext cx="1973580" cy="262890"/>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cxnSp>
        <p:nvCxnSpPr>
          <p:cNvPr id="43" name="直接箭头连接符 42"/>
          <p:cNvCxnSpPr/>
          <p:nvPr/>
        </p:nvCxnSpPr>
        <p:spPr>
          <a:xfrm>
            <a:off x="7380503" y="5074552"/>
            <a:ext cx="532839" cy="43311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5" name="直接箭头连接符 44"/>
          <p:cNvCxnSpPr>
            <a:endCxn id="39" idx="3"/>
          </p:cNvCxnSpPr>
          <p:nvPr/>
        </p:nvCxnSpPr>
        <p:spPr>
          <a:xfrm flipH="1">
            <a:off x="3216112" y="3885976"/>
            <a:ext cx="432025" cy="16003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50" name="直接箭头连接符 49"/>
          <p:cNvCxnSpPr/>
          <p:nvPr/>
        </p:nvCxnSpPr>
        <p:spPr>
          <a:xfrm flipH="1">
            <a:off x="3216112" y="4642526"/>
            <a:ext cx="432025" cy="16003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1" name="Rectangle 34"/>
          <p:cNvSpPr>
            <a:spLocks noChangeArrowheads="1"/>
          </p:cNvSpPr>
          <p:nvPr/>
        </p:nvSpPr>
        <p:spPr bwMode="auto">
          <a:xfrm>
            <a:off x="5165843" y="4401115"/>
            <a:ext cx="2536099" cy="243254"/>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52" name="Rectangle 34"/>
          <p:cNvSpPr>
            <a:spLocks noChangeArrowheads="1"/>
          </p:cNvSpPr>
          <p:nvPr/>
        </p:nvSpPr>
        <p:spPr bwMode="auto">
          <a:xfrm>
            <a:off x="3851910" y="4799330"/>
            <a:ext cx="2101215" cy="262890"/>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left)">
                                      <p:cBhvr>
                                        <p:cTn id="18" dur="500"/>
                                        <p:tgtEl>
                                          <p:spTgt spid="4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left)">
                                      <p:cBhvr>
                                        <p:cTn id="21" dur="500"/>
                                        <p:tgtEl>
                                          <p:spTgt spid="39"/>
                                        </p:tgtEl>
                                      </p:cBhvr>
                                    </p:animEffect>
                                  </p:childTnLst>
                                </p:cTn>
                              </p:par>
                              <p:par>
                                <p:cTn id="22" presetID="22" presetClass="entr" presetSubtype="8"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left)">
                                      <p:cBhvr>
                                        <p:cTn id="35" dur="500"/>
                                        <p:tgtEl>
                                          <p:spTgt spid="5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par>
                                <p:cTn id="39" presetID="2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par>
                                <p:cTn id="50" presetID="22" presetClass="entr" presetSubtype="8"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left)">
                                      <p:cBhvr>
                                        <p:cTn id="60" dur="500"/>
                                        <p:tgtEl>
                                          <p:spTgt spid="42"/>
                                        </p:tgtEl>
                                      </p:cBhvr>
                                    </p:animEffect>
                                  </p:childTnLst>
                                </p:cTn>
                              </p:par>
                              <p:par>
                                <p:cTn id="61" presetID="22" presetClass="entr" presetSubtype="8"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9" grpId="0" bldLvl="0" animBg="1"/>
      <p:bldP spid="10" grpId="0" bldLvl="0" animBg="1"/>
      <p:bldP spid="11" grpId="0" bldLvl="0" animBg="1"/>
      <p:bldP spid="16" grpId="0" bldLvl="0" animBg="1"/>
      <p:bldP spid="18" grpId="0" bldLvl="0" animBg="1"/>
      <p:bldP spid="39" grpId="0" bldLvl="0" animBg="1"/>
      <p:bldP spid="40" grpId="0" bldLvl="0" animBg="1"/>
      <p:bldP spid="41" grpId="0" bldLvl="0" animBg="1"/>
      <p:bldP spid="42" grpId="0" bldLvl="0" animBg="1"/>
      <p:bldP spid="51" grpId="0" bldLvl="0" animBg="1"/>
      <p:bldP spid="5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t>学员操作</a:t>
            </a:r>
            <a:r>
              <a:rPr lang="en-US" altLang="zh-CN"/>
              <a:t>—</a:t>
            </a:r>
            <a:r>
              <a:t>使用</a:t>
            </a:r>
            <a:r>
              <a:rPr lang="en-US" altLang="zh-CN"/>
              <a:t>Spring AOP</a:t>
            </a:r>
            <a:r>
              <a:t>记录日志</a:t>
            </a:r>
          </a:p>
        </p:txBody>
      </p:sp>
      <p:sp>
        <p:nvSpPr>
          <p:cNvPr id="823299" name="Rectangle 3"/>
          <p:cNvSpPr>
            <a:spLocks noGrp="1" noChangeArrowheads="1"/>
          </p:cNvSpPr>
          <p:nvPr>
            <p:ph idx="1"/>
          </p:nvPr>
        </p:nvSpPr>
        <p:spPr/>
        <p:txBody>
          <a:bodyPr/>
          <a:lstStyle/>
          <a:p>
            <a:r>
              <a:rPr lang="zh-CN" altLang="en-US"/>
              <a:t>需求说明</a:t>
            </a:r>
            <a:endParaRPr lang="zh-CN" altLang="en-US"/>
          </a:p>
          <a:p>
            <a:pPr lvl="1"/>
            <a:r>
              <a:rPr lang="zh-CN" altLang="en-US"/>
              <a:t>使用前置增强和后置增强对业务方法的执行过程进行日志记录</a:t>
            </a:r>
            <a:endParaRPr lang="zh-CN" altLang="en-US"/>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t>共性问题集中讲解</a:t>
            </a:r>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t>总结</a:t>
            </a:r>
          </a:p>
        </p:txBody>
      </p:sp>
      <p:sp>
        <p:nvSpPr>
          <p:cNvPr id="49157" name="TextBox 4"/>
          <p:cNvSpPr txBox="1">
            <a:spLocks noChangeArrowheads="1"/>
          </p:cNvSpPr>
          <p:nvPr/>
        </p:nvSpPr>
        <p:spPr bwMode="auto">
          <a:xfrm>
            <a:off x="3437391" y="854743"/>
            <a:ext cx="5014652"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cs typeface="Arial" panose="020B0604020202020204" pitchFamily="34" charset="0"/>
              </a:rPr>
              <a:t>轻量级的企业级</a:t>
            </a:r>
            <a:r>
              <a:rPr lang="zh-CN" altLang="en-US" sz="2000" b="1" dirty="0" smtClean="0">
                <a:ea typeface="微软雅黑" panose="020B0503020204020204" pitchFamily="34" charset="-122"/>
                <a:cs typeface="Arial" panose="020B0604020202020204" pitchFamily="34" charset="0"/>
              </a:rPr>
              <a:t>框架</a:t>
            </a:r>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zh-CN" altLang="en-US" sz="2000" b="1" dirty="0" smtClean="0">
                <a:ea typeface="微软雅黑" panose="020B0503020204020204" pitchFamily="34" charset="-122"/>
                <a:cs typeface="Arial" panose="020B0604020202020204" pitchFamily="34" charset="0"/>
              </a:rPr>
              <a:t>搭建</a:t>
            </a:r>
            <a:r>
              <a:rPr lang="en-US" altLang="zh-CN" sz="2000" b="1" dirty="0" smtClean="0">
                <a:ea typeface="微软雅黑" panose="020B0503020204020204" pitchFamily="34" charset="-122"/>
                <a:cs typeface="Arial" panose="020B0604020202020204" pitchFamily="34" charset="0"/>
              </a:rPr>
              <a:t>Spring</a:t>
            </a:r>
            <a:r>
              <a:rPr lang="zh-CN" altLang="en-US" sz="2000" b="1" dirty="0" smtClean="0">
                <a:ea typeface="微软雅黑" panose="020B0503020204020204" pitchFamily="34" charset="-122"/>
                <a:cs typeface="Arial" panose="020B0604020202020204" pitchFamily="34" charset="0"/>
              </a:rPr>
              <a:t>开发环境</a:t>
            </a:r>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en-US" altLang="zh-CN" sz="2000" b="1" dirty="0" err="1" smtClean="0">
                <a:solidFill>
                  <a:srgbClr val="FF0000"/>
                </a:solidFill>
                <a:ea typeface="微软雅黑" panose="020B0503020204020204" pitchFamily="34" charset="-122"/>
                <a:cs typeface="Arial" panose="020B0604020202020204" pitchFamily="34" charset="0"/>
              </a:rPr>
              <a:t>IoC</a:t>
            </a:r>
            <a:endParaRPr lang="en-US" altLang="zh-CN" sz="2000" b="1" dirty="0">
              <a:solidFill>
                <a:srgbClr val="FF000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en-US" altLang="zh-CN" sz="2000" b="1" dirty="0">
                <a:solidFill>
                  <a:srgbClr val="FF0000"/>
                </a:solidFill>
                <a:ea typeface="微软雅黑" panose="020B0503020204020204" pitchFamily="34" charset="-122"/>
                <a:cs typeface="Arial" panose="020B0604020202020204" pitchFamily="34" charset="0"/>
              </a:rPr>
              <a:t>AOP</a:t>
            </a:r>
            <a:endParaRPr lang="zh-CN" altLang="en-US" sz="2000" b="1" dirty="0">
              <a:solidFill>
                <a:srgbClr val="FF0000"/>
              </a:solidFill>
              <a:ea typeface="微软雅黑" panose="020B0503020204020204" pitchFamily="34" charset="-122"/>
              <a:cs typeface="Arial" panose="020B0604020202020204" pitchFamily="34" charset="0"/>
            </a:endParaRPr>
          </a:p>
        </p:txBody>
      </p:sp>
      <p:sp>
        <p:nvSpPr>
          <p:cNvPr id="49158" name="AutoShape 3"/>
          <p:cNvSpPr/>
          <p:nvPr/>
        </p:nvSpPr>
        <p:spPr bwMode="auto">
          <a:xfrm>
            <a:off x="8298968" y="1832360"/>
            <a:ext cx="153076" cy="64074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49159" name="TextBox 11"/>
          <p:cNvSpPr txBox="1">
            <a:spLocks noChangeArrowheads="1"/>
          </p:cNvSpPr>
          <p:nvPr/>
        </p:nvSpPr>
        <p:spPr bwMode="auto">
          <a:xfrm>
            <a:off x="4131689" y="2473100"/>
            <a:ext cx="4167279"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b="1" dirty="0">
                <a:ea typeface="微软雅黑" panose="020B0503020204020204" pitchFamily="34" charset="-122"/>
                <a:cs typeface="Arial" panose="020B0604020202020204" pitchFamily="34" charset="0"/>
              </a:rPr>
              <a:t>控制反转</a:t>
            </a:r>
            <a:r>
              <a:rPr lang="en-US" altLang="zh-CN" sz="1600" b="1" dirty="0">
                <a:ea typeface="微软雅黑" panose="020B0503020204020204" pitchFamily="34" charset="-122"/>
                <a:cs typeface="Arial" panose="020B0604020202020204" pitchFamily="34" charset="0"/>
              </a:rPr>
              <a:t>\</a:t>
            </a:r>
            <a:r>
              <a:rPr lang="zh-CN" altLang="en-US" sz="1600" b="1" dirty="0">
                <a:ea typeface="微软雅黑" panose="020B0503020204020204" pitchFamily="34" charset="-122"/>
                <a:cs typeface="Arial" panose="020B0604020202020204" pitchFamily="34" charset="0"/>
              </a:rPr>
              <a:t>依赖</a:t>
            </a:r>
            <a:r>
              <a:rPr lang="zh-CN" altLang="en-US" sz="1600" b="1" dirty="0" smtClean="0">
                <a:ea typeface="微软雅黑" panose="020B0503020204020204" pitchFamily="34" charset="-122"/>
                <a:cs typeface="Arial" panose="020B0604020202020204" pitchFamily="34" charset="0"/>
              </a:rPr>
              <a:t>注入</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1600" b="1" dirty="0">
              <a:ea typeface="微软雅黑" panose="020B0503020204020204" pitchFamily="34" charset="-122"/>
              <a:cs typeface="Arial" panose="020B0604020202020204" pitchFamily="34" charset="0"/>
            </a:endParaRPr>
          </a:p>
          <a:p>
            <a:pPr eaLnBrk="1" hangingPunct="1"/>
            <a:r>
              <a:rPr lang="zh-CN" altLang="zh-CN" sz="1600" b="1" dirty="0" smtClean="0">
                <a:ea typeface="微软雅黑" panose="020B0503020204020204" pitchFamily="34" charset="-122"/>
                <a:cs typeface="Arial" panose="020B0604020202020204" pitchFamily="34" charset="0"/>
              </a:rPr>
              <a:t>组件</a:t>
            </a:r>
            <a:r>
              <a:rPr lang="zh-CN" altLang="zh-CN" sz="1600" b="1" dirty="0">
                <a:ea typeface="微软雅黑" panose="020B0503020204020204" pitchFamily="34" charset="-122"/>
                <a:cs typeface="Arial" panose="020B0604020202020204" pitchFamily="34" charset="0"/>
              </a:rPr>
              <a:t>之间以配置文件的形式组织在一起，而不是以硬编码的方式耦合在</a:t>
            </a:r>
            <a:r>
              <a:rPr lang="zh-CN" altLang="zh-CN" sz="1600" b="1" dirty="0" smtClean="0">
                <a:ea typeface="微软雅黑" panose="020B0503020204020204" pitchFamily="34" charset="-122"/>
                <a:cs typeface="Arial" panose="020B0604020202020204" pitchFamily="34" charset="0"/>
              </a:rPr>
              <a:t>一起</a:t>
            </a:r>
            <a:endParaRPr lang="en-US" altLang="zh-CN" sz="1600" b="1" dirty="0">
              <a:solidFill>
                <a:srgbClr val="C00000"/>
              </a:solidFill>
              <a:ea typeface="微软雅黑" panose="020B0503020204020204" pitchFamily="34" charset="-122"/>
              <a:cs typeface="Arial" panose="020B0604020202020204" pitchFamily="34" charset="0"/>
            </a:endParaRPr>
          </a:p>
        </p:txBody>
      </p:sp>
      <p:sp>
        <p:nvSpPr>
          <p:cNvPr id="49160" name="TextBox 12"/>
          <p:cNvSpPr txBox="1">
            <a:spLocks noChangeArrowheads="1"/>
          </p:cNvSpPr>
          <p:nvPr/>
        </p:nvSpPr>
        <p:spPr bwMode="auto">
          <a:xfrm>
            <a:off x="8379940" y="1744346"/>
            <a:ext cx="12672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smtClean="0">
                <a:ea typeface="微软雅黑" panose="020B0503020204020204" pitchFamily="34" charset="-122"/>
                <a:cs typeface="Arial" panose="020B0604020202020204" pitchFamily="34" charset="0"/>
              </a:rPr>
              <a:t>&lt;</a:t>
            </a:r>
            <a:r>
              <a:rPr lang="en-US" altLang="zh-CN" sz="1600" b="1" dirty="0">
                <a:ea typeface="微软雅黑" panose="020B0503020204020204" pitchFamily="34" charset="-122"/>
                <a:cs typeface="Arial" panose="020B0604020202020204" pitchFamily="34" charset="0"/>
              </a:rPr>
              <a:t>bean</a:t>
            </a:r>
            <a:r>
              <a:rPr lang="en-US" altLang="zh-CN" sz="1600" b="1" dirty="0" smtClean="0">
                <a:ea typeface="微软雅黑" panose="020B0503020204020204" pitchFamily="34" charset="-122"/>
                <a:cs typeface="Arial" panose="020B0604020202020204" pitchFamily="34" charset="0"/>
              </a:rPr>
              <a:t>&gt;</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1600" b="1" dirty="0">
              <a:ea typeface="微软雅黑" panose="020B0503020204020204" pitchFamily="34" charset="-122"/>
              <a:cs typeface="Arial" panose="020B0604020202020204" pitchFamily="34" charset="0"/>
            </a:endParaRPr>
          </a:p>
          <a:p>
            <a:pPr eaLnBrk="1" hangingPunct="1"/>
            <a:r>
              <a:rPr lang="en-US" altLang="zh-CN" sz="1600" b="1" dirty="0" smtClean="0">
                <a:ea typeface="微软雅黑" panose="020B0503020204020204" pitchFamily="34" charset="-122"/>
                <a:cs typeface="Arial" panose="020B0604020202020204" pitchFamily="34" charset="0"/>
              </a:rPr>
              <a:t>&lt;</a:t>
            </a:r>
            <a:r>
              <a:rPr lang="en-US" altLang="zh-CN" sz="1600" b="1" dirty="0">
                <a:ea typeface="微软雅黑" panose="020B0503020204020204" pitchFamily="34" charset="-122"/>
                <a:cs typeface="Arial" panose="020B0604020202020204" pitchFamily="34" charset="0"/>
              </a:rPr>
              <a:t>property</a:t>
            </a:r>
            <a:r>
              <a:rPr lang="en-US" altLang="zh-CN" sz="1600" b="1" dirty="0" smtClean="0">
                <a:ea typeface="微软雅黑" panose="020B0503020204020204" pitchFamily="34" charset="-122"/>
                <a:cs typeface="Arial" panose="020B0604020202020204" pitchFamily="34" charset="0"/>
              </a:rPr>
              <a:t>&gt;</a:t>
            </a:r>
            <a:endParaRPr lang="zh-CN" altLang="en-US" sz="1600" b="1" dirty="0">
              <a:ea typeface="微软雅黑" panose="020B0503020204020204" pitchFamily="34" charset="-122"/>
              <a:cs typeface="Arial" panose="020B0604020202020204" pitchFamily="34" charset="0"/>
            </a:endParaRPr>
          </a:p>
        </p:txBody>
      </p:sp>
      <p:sp>
        <p:nvSpPr>
          <p:cNvPr id="49161" name="AutoShape 3"/>
          <p:cNvSpPr/>
          <p:nvPr/>
        </p:nvSpPr>
        <p:spPr bwMode="auto">
          <a:xfrm>
            <a:off x="3951293" y="2545105"/>
            <a:ext cx="214302" cy="864051"/>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49162" name="TextBox 15"/>
          <p:cNvSpPr txBox="1">
            <a:spLocks noChangeArrowheads="1"/>
          </p:cNvSpPr>
          <p:nvPr/>
        </p:nvSpPr>
        <p:spPr bwMode="auto">
          <a:xfrm>
            <a:off x="1577089" y="2545104"/>
            <a:ext cx="1619588"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ea typeface="微软雅黑" panose="020B0503020204020204" pitchFamily="34" charset="-122"/>
                <a:cs typeface="Arial" panose="020B0604020202020204" pitchFamily="34" charset="0"/>
              </a:rPr>
              <a:t>Spring</a:t>
            </a:r>
            <a:r>
              <a:rPr lang="zh-CN" altLang="en-US" sz="2000" b="1" dirty="0" smtClean="0">
                <a:ea typeface="微软雅黑" panose="020B0503020204020204" pitchFamily="34" charset="-122"/>
                <a:cs typeface="Arial" panose="020B0604020202020204" pitchFamily="34" charset="0"/>
              </a:rPr>
              <a:t>核心概念</a:t>
            </a:r>
            <a:endParaRPr lang="en-US" altLang="zh-CN" sz="2000" b="1" dirty="0">
              <a:ea typeface="微软雅黑" panose="020B0503020204020204" pitchFamily="34" charset="-122"/>
              <a:cs typeface="Arial" panose="020B0604020202020204" pitchFamily="34" charset="0"/>
            </a:endParaRPr>
          </a:p>
        </p:txBody>
      </p:sp>
      <p:sp>
        <p:nvSpPr>
          <p:cNvPr id="49163" name="AutoShape 3"/>
          <p:cNvSpPr/>
          <p:nvPr/>
        </p:nvSpPr>
        <p:spPr bwMode="auto">
          <a:xfrm>
            <a:off x="3124672" y="961009"/>
            <a:ext cx="312720" cy="3777980"/>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3" name="AutoShape 3"/>
          <p:cNvSpPr/>
          <p:nvPr/>
        </p:nvSpPr>
        <p:spPr bwMode="auto">
          <a:xfrm>
            <a:off x="5921277" y="1337476"/>
            <a:ext cx="188433" cy="777191"/>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4" name="TextBox 11"/>
          <p:cNvSpPr txBox="1">
            <a:spLocks noChangeArrowheads="1"/>
          </p:cNvSpPr>
          <p:nvPr/>
        </p:nvSpPr>
        <p:spPr bwMode="auto">
          <a:xfrm>
            <a:off x="6109710" y="1232696"/>
            <a:ext cx="399833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34" charset="-122"/>
                <a:cs typeface="Arial" panose="020B0604020202020204" pitchFamily="34" charset="0"/>
              </a:rPr>
              <a:t>获取并添加</a:t>
            </a:r>
            <a:r>
              <a:rPr lang="en-US" altLang="zh-CN" sz="1600" b="1" dirty="0" smtClean="0">
                <a:ea typeface="微软雅黑" panose="020B0503020204020204" pitchFamily="34" charset="-122"/>
                <a:cs typeface="Arial" panose="020B0604020202020204" pitchFamily="34" charset="0"/>
              </a:rPr>
              <a:t>Spring</a:t>
            </a:r>
            <a:r>
              <a:rPr lang="zh-CN" altLang="en-US" sz="1600" b="1" dirty="0" smtClean="0">
                <a:ea typeface="微软雅黑" panose="020B0503020204020204" pitchFamily="34" charset="-122"/>
                <a:cs typeface="Arial" panose="020B0604020202020204" pitchFamily="34" charset="0"/>
              </a:rPr>
              <a:t>的</a:t>
            </a:r>
            <a:r>
              <a:rPr lang="en-US" altLang="zh-CN" sz="1600" b="1" dirty="0" smtClean="0">
                <a:ea typeface="微软雅黑" panose="020B0503020204020204" pitchFamily="34" charset="-122"/>
                <a:cs typeface="Arial" panose="020B0604020202020204" pitchFamily="34" charset="0"/>
              </a:rPr>
              <a:t>jar</a:t>
            </a:r>
            <a:r>
              <a:rPr lang="zh-CN" altLang="en-US" sz="1600" b="1" dirty="0">
                <a:ea typeface="微软雅黑" panose="020B0503020204020204" pitchFamily="34" charset="-122"/>
                <a:cs typeface="Arial" panose="020B0604020202020204" pitchFamily="34" charset="0"/>
              </a:rPr>
              <a:t>文件</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1600" b="1" dirty="0">
              <a:ea typeface="微软雅黑" panose="020B0503020204020204" pitchFamily="34" charset="-122"/>
              <a:cs typeface="Arial" panose="020B0604020202020204" pitchFamily="34" charset="0"/>
            </a:endParaRPr>
          </a:p>
          <a:p>
            <a:pPr eaLnBrk="1" hangingPunct="1"/>
            <a:endParaRPr lang="en-US" altLang="zh-CN" sz="1600" b="1" dirty="0" smtClean="0">
              <a:solidFill>
                <a:srgbClr val="C00000"/>
              </a:solidFill>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创建</a:t>
            </a:r>
            <a:r>
              <a:rPr lang="en-US" altLang="zh-CN" sz="1600" b="1" dirty="0">
                <a:ea typeface="微软雅黑" panose="020B0503020204020204" pitchFamily="34" charset="-122"/>
                <a:cs typeface="Arial" panose="020B0604020202020204" pitchFamily="34" charset="0"/>
              </a:rPr>
              <a:t>Spring</a:t>
            </a:r>
            <a:r>
              <a:rPr lang="zh-CN" altLang="en-US" sz="1600" b="1" dirty="0">
                <a:ea typeface="微软雅黑" panose="020B0503020204020204" pitchFamily="34" charset="-122"/>
                <a:cs typeface="Arial" panose="020B0604020202020204" pitchFamily="34" charset="0"/>
              </a:rPr>
              <a:t>的配置文件</a:t>
            </a:r>
            <a:endParaRPr lang="en-US" altLang="zh-CN" sz="1600" b="1" dirty="0">
              <a:ea typeface="微软雅黑" panose="020B0503020204020204" pitchFamily="34" charset="-122"/>
              <a:cs typeface="Arial" panose="020B0604020202020204" pitchFamily="34" charset="0"/>
            </a:endParaRPr>
          </a:p>
        </p:txBody>
      </p:sp>
      <p:sp>
        <p:nvSpPr>
          <p:cNvPr id="15" name="AutoShape 3"/>
          <p:cNvSpPr/>
          <p:nvPr/>
        </p:nvSpPr>
        <p:spPr bwMode="auto">
          <a:xfrm>
            <a:off x="4061396" y="3834210"/>
            <a:ext cx="214302" cy="1809562"/>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6" name="TextBox 11"/>
          <p:cNvSpPr txBox="1">
            <a:spLocks noChangeArrowheads="1"/>
          </p:cNvSpPr>
          <p:nvPr/>
        </p:nvSpPr>
        <p:spPr bwMode="auto">
          <a:xfrm>
            <a:off x="4203693" y="3765108"/>
            <a:ext cx="5617374"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34" charset="-122"/>
                <a:cs typeface="Arial" panose="020B0604020202020204" pitchFamily="34" charset="0"/>
              </a:rPr>
              <a:t>面向切面编程：</a:t>
            </a:r>
            <a:r>
              <a:rPr lang="zh-CN" altLang="en-US" sz="1600" b="1" dirty="0">
                <a:ea typeface="微软雅黑" panose="020B0503020204020204" pitchFamily="34" charset="-122"/>
                <a:cs typeface="Arial" panose="020B0604020202020204" pitchFamily="34" charset="0"/>
              </a:rPr>
              <a:t>从系统中分离出切面，独立于业务逻辑实现，在程序执行时织入程序中</a:t>
            </a:r>
            <a:r>
              <a:rPr lang="zh-CN" altLang="en-US" sz="1600" b="1" dirty="0" smtClean="0">
                <a:ea typeface="微软雅黑" panose="020B0503020204020204" pitchFamily="34" charset="-122"/>
                <a:cs typeface="Arial" panose="020B0604020202020204" pitchFamily="34" charset="0"/>
              </a:rPr>
              <a:t>运行（</a:t>
            </a:r>
            <a:r>
              <a:rPr lang="zh-CN" altLang="zh-CN" sz="1600" b="1" dirty="0">
                <a:solidFill>
                  <a:srgbClr val="FF0000"/>
                </a:solidFill>
                <a:ea typeface="微软雅黑" panose="020B0503020204020204" pitchFamily="34" charset="-122"/>
                <a:cs typeface="Arial" panose="020B0604020202020204" pitchFamily="34" charset="0"/>
              </a:rPr>
              <a:t>在什么位置，执行什么功能</a:t>
            </a:r>
            <a:r>
              <a:rPr lang="zh-CN" altLang="en-US" sz="1600" b="1" dirty="0">
                <a:ea typeface="微软雅黑" panose="020B0503020204020204" pitchFamily="34" charset="-122"/>
                <a:cs typeface="Arial" panose="020B0604020202020204" pitchFamily="34" charset="0"/>
              </a:rPr>
              <a:t>）</a:t>
            </a:r>
            <a:endParaRPr lang="en-US" altLang="zh-CN" sz="1600" b="1" dirty="0">
              <a:ea typeface="微软雅黑" panose="020B0503020204020204" pitchFamily="34" charset="-122"/>
              <a:cs typeface="Arial" panose="020B0604020202020204" pitchFamily="34" charset="0"/>
            </a:endParaRPr>
          </a:p>
          <a:p>
            <a:pPr eaLnBrk="1" hangingPunct="1"/>
            <a:endParaRPr lang="en-US" altLang="zh-CN" sz="1600" b="1" dirty="0">
              <a:ea typeface="微软雅黑" panose="020B0503020204020204" pitchFamily="34" charset="-122"/>
              <a:cs typeface="Arial" panose="020B0604020202020204" pitchFamily="34" charset="0"/>
            </a:endParaRPr>
          </a:p>
          <a:p>
            <a:pPr eaLnBrk="1" hangingPunct="1">
              <a:defRPr/>
            </a:pPr>
            <a:r>
              <a:rPr lang="zh-CN" altLang="en-US" sz="1600" b="1" dirty="0">
                <a:ea typeface="微软雅黑" panose="020B0503020204020204" pitchFamily="34" charset="-122"/>
                <a:cs typeface="Arial" panose="020B0604020202020204" pitchFamily="34" charset="0"/>
              </a:rPr>
              <a:t>配置</a:t>
            </a:r>
            <a:r>
              <a:rPr lang="en-US" altLang="zh-CN" sz="1600" b="1" dirty="0">
                <a:ea typeface="微软雅黑" panose="020B0503020204020204" pitchFamily="34" charset="-122"/>
                <a:cs typeface="Arial" panose="020B0604020202020204" pitchFamily="34" charset="0"/>
              </a:rPr>
              <a:t>AOP</a:t>
            </a:r>
            <a:r>
              <a:rPr lang="zh-CN" altLang="en-US" sz="1600" b="1" dirty="0">
                <a:ea typeface="微软雅黑" panose="020B0503020204020204" pitchFamily="34" charset="-122"/>
                <a:cs typeface="Arial" panose="020B0604020202020204" pitchFamily="34" charset="0"/>
              </a:rPr>
              <a:t>主要使用</a:t>
            </a:r>
            <a:r>
              <a:rPr lang="en-US" altLang="zh-CN" sz="1600" b="1" dirty="0" err="1">
                <a:ea typeface="微软雅黑" panose="020B0503020204020204" pitchFamily="34" charset="-122"/>
                <a:cs typeface="Arial" panose="020B0604020202020204" pitchFamily="34" charset="0"/>
              </a:rPr>
              <a:t>aop</a:t>
            </a:r>
            <a:r>
              <a:rPr lang="zh-CN" altLang="en-US" sz="1600" b="1" dirty="0">
                <a:ea typeface="微软雅黑" panose="020B0503020204020204" pitchFamily="34" charset="-122"/>
                <a:cs typeface="Arial" panose="020B0604020202020204" pitchFamily="34" charset="0"/>
              </a:rPr>
              <a:t>命名空间下的元素</a:t>
            </a:r>
            <a:r>
              <a:rPr lang="zh-CN" altLang="en-US" sz="1600" b="1" dirty="0" smtClean="0">
                <a:ea typeface="微软雅黑" panose="020B0503020204020204" pitchFamily="34" charset="-122"/>
                <a:cs typeface="Arial" panose="020B0604020202020204" pitchFamily="34" charset="0"/>
              </a:rPr>
              <a:t>完成，可以</a:t>
            </a:r>
            <a:r>
              <a:rPr lang="zh-CN" altLang="en-US" sz="1600" b="1" dirty="0">
                <a:ea typeface="微软雅黑" panose="020B0503020204020204" pitchFamily="34" charset="-122"/>
                <a:cs typeface="Arial" panose="020B0604020202020204" pitchFamily="34" charset="0"/>
              </a:rPr>
              <a:t>实现定义切入点和织入增强等</a:t>
            </a:r>
            <a:r>
              <a:rPr lang="zh-CN" altLang="en-US" sz="1600" b="1" dirty="0" smtClean="0">
                <a:ea typeface="微软雅黑" panose="020B0503020204020204" pitchFamily="34" charset="-122"/>
                <a:cs typeface="Arial" panose="020B0604020202020204" pitchFamily="34" charset="0"/>
              </a:rPr>
              <a:t>操作</a:t>
            </a:r>
            <a:endParaRPr lang="en-US" altLang="zh-CN" sz="1600" b="1" dirty="0" smtClean="0">
              <a:ea typeface="微软雅黑" panose="020B0503020204020204" pitchFamily="34" charset="-122"/>
              <a:cs typeface="Arial" panose="020B0604020202020204" pitchFamily="34" charset="0"/>
            </a:endParaRPr>
          </a:p>
          <a:p>
            <a:pPr eaLnBrk="1" hangingPunct="1">
              <a:defRPr/>
            </a:pPr>
            <a:endParaRPr lang="en-US" altLang="zh-CN" sz="1600" b="1" dirty="0" smtClean="0">
              <a:ea typeface="微软雅黑" panose="020B0503020204020204" pitchFamily="34" charset="-122"/>
              <a:cs typeface="Arial" panose="020B0604020202020204" pitchFamily="34" charset="0"/>
            </a:endParaRPr>
          </a:p>
          <a:p>
            <a:pPr eaLnBrk="1" hangingPunct="1">
              <a:defRPr/>
            </a:pPr>
            <a:endParaRPr lang="en-US" altLang="zh-CN" sz="1600" b="1" dirty="0">
              <a:ea typeface="微软雅黑" panose="020B0503020204020204" pitchFamily="34" charset="-122"/>
              <a:cs typeface="Arial" panose="020B0604020202020204" pitchFamily="34" charset="0"/>
            </a:endParaRPr>
          </a:p>
          <a:p>
            <a:pPr eaLnBrk="1" hangingPunct="1">
              <a:defRPr/>
            </a:pPr>
            <a:r>
              <a:rPr lang="zh-CN" altLang="en-US" sz="1600" b="1" dirty="0" smtClean="0">
                <a:ea typeface="微软雅黑" panose="020B0503020204020204" pitchFamily="34" charset="-122"/>
                <a:cs typeface="Arial" panose="020B0604020202020204" pitchFamily="34" charset="0"/>
              </a:rPr>
              <a:t>增强处理</a:t>
            </a:r>
            <a:endParaRPr lang="en-US" altLang="zh-CN" sz="1600" b="1" dirty="0" smtClean="0">
              <a:ea typeface="微软雅黑" panose="020B0503020204020204" pitchFamily="34" charset="-122"/>
              <a:cs typeface="Arial" panose="020B0604020202020204" pitchFamily="34" charset="0"/>
            </a:endParaRPr>
          </a:p>
          <a:p>
            <a:pPr eaLnBrk="1" hangingPunct="1">
              <a:defRPr/>
            </a:pPr>
            <a:endParaRPr lang="zh-CN" altLang="en-US" sz="1600" b="1" dirty="0">
              <a:ea typeface="微软雅黑" panose="020B0503020204020204" pitchFamily="34" charset="-122"/>
              <a:cs typeface="Arial" panose="020B0604020202020204" pitchFamily="34" charset="0"/>
            </a:endParaRPr>
          </a:p>
        </p:txBody>
      </p:sp>
      <p:sp>
        <p:nvSpPr>
          <p:cNvPr id="17" name="AutoShape 3"/>
          <p:cNvSpPr/>
          <p:nvPr/>
        </p:nvSpPr>
        <p:spPr bwMode="auto">
          <a:xfrm>
            <a:off x="5139749" y="5323402"/>
            <a:ext cx="153076" cy="64074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8" name="TextBox 12"/>
          <p:cNvSpPr txBox="1">
            <a:spLocks noChangeArrowheads="1"/>
          </p:cNvSpPr>
          <p:nvPr/>
        </p:nvSpPr>
        <p:spPr bwMode="auto">
          <a:xfrm>
            <a:off x="5220720" y="5235389"/>
            <a:ext cx="12672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34" charset="-122"/>
                <a:cs typeface="Arial" panose="020B0604020202020204" pitchFamily="34" charset="0"/>
              </a:rPr>
              <a:t>前置增强</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1600" b="1" dirty="0">
              <a:ea typeface="微软雅黑" panose="020B0503020204020204" pitchFamily="34" charset="-122"/>
              <a:cs typeface="Arial" panose="020B0604020202020204" pitchFamily="34" charset="0"/>
            </a:endParaRPr>
          </a:p>
          <a:p>
            <a:pPr eaLnBrk="1" hangingPunct="1"/>
            <a:r>
              <a:rPr lang="zh-CN" altLang="en-US" sz="1600" b="1" dirty="0" smtClean="0">
                <a:ea typeface="微软雅黑" panose="020B0503020204020204" pitchFamily="34" charset="-122"/>
                <a:cs typeface="Arial" panose="020B0604020202020204" pitchFamily="34" charset="0"/>
              </a:rPr>
              <a:t>后置增强</a:t>
            </a:r>
            <a:endParaRPr lang="zh-CN" altLang="en-US" sz="1600" b="1" dirty="0">
              <a:ea typeface="微软雅黑" panose="020B0503020204020204" pitchFamily="34" charset="-122"/>
              <a:cs typeface="Arial" panose="020B0604020202020204" pitchFamily="34" charset="0"/>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t>本章目标</a:t>
            </a:r>
            <a:endParaRPr dirty="0"/>
          </a:p>
        </p:txBody>
      </p:sp>
      <p:sp>
        <p:nvSpPr>
          <p:cNvPr id="17411" name="内容占位符 2"/>
          <p:cNvSpPr>
            <a:spLocks noGrp="1"/>
          </p:cNvSpPr>
          <p:nvPr>
            <p:ph idx="1"/>
          </p:nvPr>
        </p:nvSpPr>
        <p:spPr/>
        <p:txBody>
          <a:bodyPr/>
          <a:lstStyle/>
          <a:p>
            <a:endParaRPr lang="en-US" altLang="zh-CN"/>
          </a:p>
          <a:p>
            <a:r>
              <a:rPr lang="zh-CN" altLang="en-US"/>
              <a:t>理解</a:t>
            </a:r>
            <a:r>
              <a:rPr lang="en-US" altLang="zh-CN"/>
              <a:t>Spring AOP</a:t>
            </a:r>
            <a:r>
              <a:rPr lang="zh-CN" altLang="en-US"/>
              <a:t>的原理</a:t>
            </a:r>
            <a:endParaRPr lang="en-US" altLang="zh-CN"/>
          </a:p>
          <a:p>
            <a:r>
              <a:rPr lang="zh-CN" altLang="en-US"/>
              <a:t>掌握</a:t>
            </a:r>
            <a:r>
              <a:rPr lang="en-US" altLang="zh-CN"/>
              <a:t>Spring AOP</a:t>
            </a:r>
            <a:r>
              <a:rPr lang="zh-CN" altLang="en-US"/>
              <a:t>的配置</a:t>
            </a:r>
            <a:endParaRPr lang="zh-CN" altLang="en-US"/>
          </a:p>
        </p:txBody>
      </p:sp>
      <p:pic>
        <p:nvPicPr>
          <p:cNvPr id="23557" name="Picture 2" descr="C:\Users\meng.zhang\Desktop\ACCP7.0模版图标规范\啊-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31729" y="1537089"/>
            <a:ext cx="642905" cy="64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958" y="1508515"/>
            <a:ext cx="714338" cy="7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2" descr="C:\Users\meng.zhang\Desktop\ACCP7.0模版图标规范\啊-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31729" y="2108559"/>
            <a:ext cx="642905" cy="64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958" y="2032363"/>
            <a:ext cx="714338" cy="7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p:txBody>
          <a:bodyPr/>
          <a:lstStyle/>
          <a:p>
            <a:r>
              <a:t>面向切面编程（</a:t>
            </a:r>
            <a:r>
              <a:rPr lang="en-US" altLang="zh-CN"/>
              <a:t>AOP</a:t>
            </a:r>
            <a:r>
              <a:t>）</a:t>
            </a:r>
            <a:r>
              <a:rPr lang="en-US"/>
              <a:t>3</a:t>
            </a:r>
            <a:r>
              <a:rPr lang="en-US" altLang="zh-CN"/>
              <a:t>-1</a:t>
            </a:r>
            <a:endParaRPr lang="en-US" altLang="zh-CN"/>
          </a:p>
        </p:txBody>
      </p:sp>
      <p:sp>
        <p:nvSpPr>
          <p:cNvPr id="815108" name="AutoShape 4"/>
          <p:cNvSpPr>
            <a:spLocks noChangeArrowheads="1"/>
          </p:cNvSpPr>
          <p:nvPr/>
        </p:nvSpPr>
        <p:spPr bwMode="auto">
          <a:xfrm>
            <a:off x="2064044" y="836847"/>
            <a:ext cx="7775170" cy="5948970"/>
          </a:xfrm>
          <a:prstGeom prst="roundRect">
            <a:avLst>
              <a:gd name="adj" fmla="val 0"/>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public </a:t>
            </a:r>
            <a:r>
              <a:rPr lang="en-US" altLang="zh-CN" sz="1600" b="1" dirty="0">
                <a:solidFill>
                  <a:schemeClr val="accent5">
                    <a:lumMod val="10000"/>
                  </a:schemeClr>
                </a:solidFill>
                <a:ea typeface="宋体" panose="02010600030101010101" pitchFamily="2" charset="-122"/>
              </a:rPr>
              <a:t>class </a:t>
            </a:r>
            <a:r>
              <a:rPr lang="en-US" altLang="zh-CN" sz="1600" b="1" dirty="0" err="1">
                <a:solidFill>
                  <a:schemeClr val="accent5">
                    <a:lumMod val="10000"/>
                  </a:schemeClr>
                </a:solidFill>
                <a:ea typeface="宋体" panose="02010600030101010101" pitchFamily="2" charset="-122"/>
              </a:rPr>
              <a:t>UserServiceImpl</a:t>
            </a:r>
            <a:r>
              <a:rPr lang="en-US" altLang="zh-CN" sz="1600" b="1" dirty="0">
                <a:solidFill>
                  <a:schemeClr val="accent5">
                    <a:lumMod val="10000"/>
                  </a:schemeClr>
                </a:solidFill>
                <a:ea typeface="宋体" panose="02010600030101010101" pitchFamily="2" charset="-122"/>
              </a:rPr>
              <a:t> implements </a:t>
            </a:r>
            <a:r>
              <a:rPr lang="en-US" altLang="zh-CN" sz="1600" b="1" dirty="0" err="1">
                <a:solidFill>
                  <a:schemeClr val="accent5">
                    <a:lumMod val="10000"/>
                  </a:schemeClr>
                </a:solidFill>
                <a:ea typeface="宋体" panose="02010600030101010101" pitchFamily="2" charset="-122"/>
              </a:rPr>
              <a:t>UserService</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private static final Logger log = </a:t>
            </a:r>
            <a:r>
              <a:rPr lang="en-US" altLang="zh-CN" sz="1600" b="1" dirty="0" err="1">
                <a:solidFill>
                  <a:schemeClr val="accent5">
                    <a:lumMod val="10000"/>
                  </a:schemeClr>
                </a:solidFill>
                <a:ea typeface="宋体" panose="02010600030101010101" pitchFamily="2" charset="-122"/>
              </a:rPr>
              <a:t>Logger.getLogger</a:t>
            </a:r>
            <a:r>
              <a:rPr lang="en-US" altLang="zh-CN" sz="1600" b="1" dirty="0">
                <a:solidFill>
                  <a:schemeClr val="accent5">
                    <a:lumMod val="10000"/>
                  </a:schemeClr>
                </a:solidFill>
                <a:ea typeface="宋体" panose="02010600030101010101" pitchFamily="2" charset="-122"/>
              </a:rPr>
              <a:t>(</a:t>
            </a:r>
            <a:r>
              <a:rPr lang="en-US" altLang="zh-CN" sz="1600" b="1" dirty="0" err="1">
                <a:solidFill>
                  <a:schemeClr val="accent5">
                    <a:lumMod val="10000"/>
                  </a:schemeClr>
                </a:solidFill>
                <a:ea typeface="宋体" panose="02010600030101010101" pitchFamily="2" charset="-122"/>
              </a:rPr>
              <a:t>UserServiceImpl.class</a:t>
            </a:r>
            <a:r>
              <a:rPr lang="en-US" altLang="zh-CN" sz="1600" b="1" dirty="0" smtClean="0">
                <a:solidFill>
                  <a:schemeClr val="accent5">
                    <a:lumMod val="10000"/>
                  </a:schemeClr>
                </a:solidFill>
                <a:ea typeface="宋体" panose="02010600030101010101" pitchFamily="2" charset="-122"/>
              </a:rPr>
              <a:t>);</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public </a:t>
            </a:r>
            <a:r>
              <a:rPr lang="en-US" altLang="zh-CN" sz="1600" b="1" dirty="0" err="1">
                <a:solidFill>
                  <a:schemeClr val="accent5">
                    <a:lumMod val="10000"/>
                  </a:schemeClr>
                </a:solidFill>
                <a:ea typeface="宋体" panose="02010600030101010101" pitchFamily="2" charset="-122"/>
              </a:rPr>
              <a:t>boolean</a:t>
            </a: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addNewUser</a:t>
            </a:r>
            <a:r>
              <a:rPr lang="en-US" altLang="zh-CN" sz="1600" b="1" dirty="0">
                <a:solidFill>
                  <a:schemeClr val="accent5">
                    <a:lumMod val="10000"/>
                  </a:schemeClr>
                </a:solidFill>
                <a:ea typeface="宋体" panose="02010600030101010101" pitchFamily="2" charset="-122"/>
              </a:rPr>
              <a:t>(User user)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log.info</a:t>
            </a:r>
            <a:r>
              <a:rPr lang="en-US" altLang="zh-CN" sz="1600" b="1" dirty="0" smtClean="0">
                <a:solidFill>
                  <a:schemeClr val="accent5">
                    <a:lumMod val="10000"/>
                  </a:schemeClr>
                </a:solidFill>
                <a:ea typeface="宋体" panose="02010600030101010101" pitchFamily="2" charset="-122"/>
              </a:rPr>
              <a:t>(“</a:t>
            </a:r>
            <a:r>
              <a:rPr lang="zh-CN" altLang="zh-CN" sz="1600" b="1" dirty="0" smtClean="0">
                <a:solidFill>
                  <a:schemeClr val="accent5">
                    <a:lumMod val="10000"/>
                  </a:schemeClr>
                </a:solidFill>
                <a:ea typeface="宋体" panose="02010600030101010101" pitchFamily="2" charset="-122"/>
              </a:rPr>
              <a:t>添加</a:t>
            </a:r>
            <a:r>
              <a:rPr lang="zh-CN" altLang="zh-CN" sz="1600" b="1" dirty="0">
                <a:solidFill>
                  <a:schemeClr val="accent5">
                    <a:lumMod val="10000"/>
                  </a:schemeClr>
                </a:solidFill>
                <a:ea typeface="宋体" panose="02010600030101010101" pitchFamily="2" charset="-122"/>
              </a:rPr>
              <a:t>用户</a:t>
            </a: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user.getUsername</a:t>
            </a:r>
            <a:r>
              <a:rPr lang="en-US" altLang="zh-CN" sz="1600" b="1" dirty="0" smtClean="0">
                <a:solidFill>
                  <a:schemeClr val="accent5">
                    <a:lumMod val="10000"/>
                  </a:schemeClr>
                </a:solidFill>
                <a:ea typeface="宋体" panose="02010600030101010101" pitchFamily="2" charset="-122"/>
              </a:rPr>
              <a:t>());</a:t>
            </a:r>
            <a:r>
              <a:rPr lang="en-US" altLang="zh-CN" sz="1600" b="1" dirty="0" smtClean="0">
                <a:solidFill>
                  <a:srgbClr val="FF0000"/>
                </a:solidFill>
                <a:ea typeface="宋体" panose="02010600030101010101" pitchFamily="2" charset="-122"/>
              </a:rPr>
              <a:t>//</a:t>
            </a:r>
            <a:r>
              <a:rPr lang="zh-CN" altLang="en-US" sz="1600" b="1" dirty="0" smtClean="0">
                <a:solidFill>
                  <a:srgbClr val="FF0000"/>
                </a:solidFill>
                <a:ea typeface="宋体" panose="02010600030101010101" pitchFamily="2" charset="-122"/>
              </a:rPr>
              <a:t>记录日志</a:t>
            </a:r>
            <a:endParaRPr lang="zh-CN" altLang="zh-CN" sz="1600" b="1" dirty="0">
              <a:solidFill>
                <a:srgbClr val="FF0000"/>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SqlSession</a:t>
            </a: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sqlSession</a:t>
            </a:r>
            <a:r>
              <a:rPr lang="en-US" altLang="zh-CN" sz="1600" b="1" dirty="0">
                <a:solidFill>
                  <a:schemeClr val="accent5">
                    <a:lumMod val="10000"/>
                  </a:schemeClr>
                </a:solidFill>
                <a:ea typeface="宋体" panose="02010600030101010101" pitchFamily="2" charset="-122"/>
              </a:rPr>
              <a:t> = null;</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boolean</a:t>
            </a:r>
            <a:r>
              <a:rPr lang="en-US" altLang="zh-CN" sz="1600" b="1" dirty="0">
                <a:solidFill>
                  <a:schemeClr val="accent5">
                    <a:lumMod val="10000"/>
                  </a:schemeClr>
                </a:solidFill>
                <a:ea typeface="宋体" panose="02010600030101010101" pitchFamily="2" charset="-122"/>
              </a:rPr>
              <a:t> flag = false</a:t>
            </a:r>
            <a:r>
              <a:rPr lang="en-US" altLang="zh-CN" sz="1600" b="1" dirty="0" smtClean="0">
                <a:solidFill>
                  <a:schemeClr val="accent5">
                    <a:lumMod val="10000"/>
                  </a:schemeClr>
                </a:solidFill>
                <a:ea typeface="宋体" panose="02010600030101010101" pitchFamily="2" charset="-122"/>
              </a:rPr>
              <a:t>;</a:t>
            </a:r>
            <a:endParaRPr lang="en-US" altLang="zh-CN" sz="1600" b="1" dirty="0" smtClean="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rgbClr val="FF0000"/>
                </a:solidFill>
                <a:ea typeface="宋体" panose="02010600030101010101" pitchFamily="2" charset="-122"/>
              </a:rPr>
              <a:t>//</a:t>
            </a:r>
            <a:r>
              <a:rPr lang="zh-CN" altLang="en-US" sz="1600" b="1" dirty="0" smtClean="0">
                <a:solidFill>
                  <a:srgbClr val="FF0000"/>
                </a:solidFill>
                <a:ea typeface="宋体" panose="02010600030101010101" pitchFamily="2" charset="-122"/>
              </a:rPr>
              <a:t>异常处理</a:t>
            </a:r>
            <a:endParaRPr lang="zh-CN" altLang="zh-CN" sz="1600" b="1" dirty="0">
              <a:solidFill>
                <a:srgbClr val="FF0000"/>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try </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sqlSession</a:t>
            </a:r>
            <a:r>
              <a:rPr lang="en-US" altLang="zh-CN" sz="1600" b="1" dirty="0">
                <a:solidFill>
                  <a:schemeClr val="accent5">
                    <a:lumMod val="10000"/>
                  </a:schemeClr>
                </a:solidFill>
                <a:ea typeface="宋体" panose="02010600030101010101" pitchFamily="2" charset="-122"/>
              </a:rPr>
              <a:t> = </a:t>
            </a:r>
            <a:r>
              <a:rPr lang="en-US" altLang="zh-CN" sz="1600" b="1" dirty="0" err="1">
                <a:solidFill>
                  <a:schemeClr val="accent5">
                    <a:lumMod val="10000"/>
                  </a:schemeClr>
                </a:solidFill>
                <a:ea typeface="宋体" panose="02010600030101010101" pitchFamily="2" charset="-122"/>
              </a:rPr>
              <a:t>MyBatisUtil.createSqlSession</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if (</a:t>
            </a:r>
            <a:r>
              <a:rPr lang="en-US" altLang="zh-CN" sz="1600" b="1" dirty="0" err="1">
                <a:solidFill>
                  <a:schemeClr val="accent5">
                    <a:lumMod val="10000"/>
                  </a:schemeClr>
                </a:solidFill>
                <a:ea typeface="宋体" panose="02010600030101010101" pitchFamily="2" charset="-122"/>
              </a:rPr>
              <a:t>sqlSession.getMapper</a:t>
            </a:r>
            <a:r>
              <a:rPr lang="en-US" altLang="zh-CN" sz="1600" b="1" dirty="0">
                <a:solidFill>
                  <a:schemeClr val="accent5">
                    <a:lumMod val="10000"/>
                  </a:schemeClr>
                </a:solidFill>
                <a:ea typeface="宋体" panose="02010600030101010101" pitchFamily="2" charset="-122"/>
              </a:rPr>
              <a:t>(</a:t>
            </a:r>
            <a:r>
              <a:rPr lang="en-US" altLang="zh-CN" sz="1600" b="1" dirty="0" err="1">
                <a:solidFill>
                  <a:schemeClr val="accent5">
                    <a:lumMod val="10000"/>
                  </a:schemeClr>
                </a:solidFill>
                <a:ea typeface="宋体" panose="02010600030101010101" pitchFamily="2" charset="-122"/>
              </a:rPr>
              <a:t>UserMapper.class</a:t>
            </a:r>
            <a:r>
              <a:rPr lang="en-US" altLang="zh-CN" sz="1600" b="1" dirty="0">
                <a:solidFill>
                  <a:schemeClr val="accent5">
                    <a:lumMod val="10000"/>
                  </a:schemeClr>
                </a:solidFill>
                <a:ea typeface="宋体" panose="02010600030101010101" pitchFamily="2" charset="-122"/>
              </a:rPr>
              <a:t>).add(user) &gt; 0)</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flag = true;</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sqlSession.commit</a:t>
            </a:r>
            <a:r>
              <a:rPr lang="en-US" altLang="zh-CN" sz="1600" b="1" dirty="0" smtClean="0">
                <a:solidFill>
                  <a:schemeClr val="accent5">
                    <a:lumMod val="10000"/>
                  </a:schemeClr>
                </a:solidFill>
                <a:ea typeface="宋体" panose="02010600030101010101" pitchFamily="2" charset="-122"/>
              </a:rPr>
              <a:t>();</a:t>
            </a:r>
            <a:r>
              <a:rPr lang="en-US" altLang="zh-CN" sz="1600" b="1" dirty="0">
                <a:solidFill>
                  <a:srgbClr val="FF0000"/>
                </a:solidFill>
                <a:ea typeface="宋体" panose="02010600030101010101" pitchFamily="2" charset="-122"/>
              </a:rPr>
              <a:t> </a:t>
            </a:r>
            <a:r>
              <a:rPr lang="en-US" altLang="zh-CN" sz="1600" b="1" dirty="0" smtClean="0">
                <a:solidFill>
                  <a:srgbClr val="FF0000"/>
                </a:solidFill>
                <a:ea typeface="宋体" panose="02010600030101010101" pitchFamily="2" charset="-122"/>
              </a:rPr>
              <a:t>//</a:t>
            </a:r>
            <a:r>
              <a:rPr lang="zh-CN" altLang="en-US" sz="1600" b="1" dirty="0">
                <a:solidFill>
                  <a:srgbClr val="FF0000"/>
                </a:solidFill>
                <a:ea typeface="宋体" panose="02010600030101010101" pitchFamily="2" charset="-122"/>
              </a:rPr>
              <a:t>事务</a:t>
            </a:r>
            <a:r>
              <a:rPr lang="zh-CN" altLang="en-US" sz="1600" b="1" dirty="0" smtClean="0">
                <a:solidFill>
                  <a:srgbClr val="FF0000"/>
                </a:solidFill>
                <a:ea typeface="宋体" panose="02010600030101010101" pitchFamily="2" charset="-122"/>
              </a:rPr>
              <a:t>控制</a:t>
            </a:r>
            <a:endParaRPr lang="zh-CN" altLang="zh-CN" sz="1600" b="1" dirty="0" smtClean="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 catch (Exception e) {</a:t>
            </a:r>
            <a:endParaRPr lang="zh-CN" altLang="zh-CN" sz="1600" b="1" dirty="0" smtClean="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log.error</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添加用户</a:t>
            </a:r>
            <a:r>
              <a:rPr lang="en-US" altLang="zh-CN" sz="1600" b="1" dirty="0">
                <a:solidFill>
                  <a:schemeClr val="accent5">
                    <a:lumMod val="10000"/>
                  </a:schemeClr>
                </a:solidFill>
                <a:ea typeface="宋体" panose="02010600030101010101" pitchFamily="2" charset="-122"/>
              </a:rPr>
              <a:t> " + </a:t>
            </a:r>
            <a:r>
              <a:rPr lang="en-US" altLang="zh-CN" sz="1600" b="1" dirty="0" err="1">
                <a:solidFill>
                  <a:schemeClr val="accent5">
                    <a:lumMod val="10000"/>
                  </a:schemeClr>
                </a:solidFill>
                <a:ea typeface="宋体" panose="02010600030101010101" pitchFamily="2" charset="-122"/>
              </a:rPr>
              <a:t>user.getUsername</a:t>
            </a:r>
            <a:r>
              <a:rPr lang="en-US" altLang="zh-CN" sz="1600" b="1" dirty="0">
                <a:solidFill>
                  <a:schemeClr val="accent5">
                    <a:lumMod val="10000"/>
                  </a:schemeClr>
                </a:solidFill>
                <a:ea typeface="宋体" panose="02010600030101010101" pitchFamily="2" charset="-122"/>
              </a:rPr>
              <a:t>() + "</a:t>
            </a:r>
            <a:r>
              <a:rPr lang="zh-CN" altLang="zh-CN" sz="1600" b="1" dirty="0">
                <a:solidFill>
                  <a:schemeClr val="accent5">
                    <a:lumMod val="10000"/>
                  </a:schemeClr>
                </a:solidFill>
                <a:ea typeface="宋体" panose="02010600030101010101" pitchFamily="2" charset="-122"/>
              </a:rPr>
              <a:t>失败</a:t>
            </a:r>
            <a:r>
              <a:rPr lang="en-US" altLang="zh-CN" sz="1600" b="1" dirty="0">
                <a:solidFill>
                  <a:schemeClr val="accent5">
                    <a:lumMod val="10000"/>
                  </a:schemeClr>
                </a:solidFill>
                <a:ea typeface="宋体" panose="02010600030101010101" pitchFamily="2" charset="-122"/>
              </a:rPr>
              <a:t>", e</a:t>
            </a:r>
            <a:r>
              <a:rPr lang="en-US" altLang="zh-CN" sz="1600" b="1" dirty="0" smtClean="0">
                <a:solidFill>
                  <a:schemeClr val="accent5">
                    <a:lumMod val="10000"/>
                  </a:schemeClr>
                </a:solidFill>
                <a:ea typeface="宋体" panose="02010600030101010101" pitchFamily="2" charset="-122"/>
              </a:rPr>
              <a:t>);</a:t>
            </a:r>
            <a:r>
              <a:rPr lang="en-US" altLang="zh-CN" sz="1600" b="1" dirty="0">
                <a:solidFill>
                  <a:srgbClr val="FF0000"/>
                </a:solidFill>
                <a:ea typeface="宋体" panose="02010600030101010101" pitchFamily="2" charset="-122"/>
              </a:rPr>
              <a:t> //</a:t>
            </a:r>
            <a:r>
              <a:rPr lang="zh-CN" altLang="en-US" sz="1600" b="1" dirty="0">
                <a:solidFill>
                  <a:srgbClr val="FF0000"/>
                </a:solidFill>
                <a:ea typeface="宋体" panose="02010600030101010101" pitchFamily="2" charset="-122"/>
              </a:rPr>
              <a:t>记录日志</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sqlSession.rollback</a:t>
            </a:r>
            <a:r>
              <a:rPr lang="en-US" altLang="zh-CN" sz="1600" b="1" dirty="0" smtClean="0">
                <a:solidFill>
                  <a:schemeClr val="accent5">
                    <a:lumMod val="10000"/>
                  </a:schemeClr>
                </a:solidFill>
                <a:ea typeface="宋体" panose="02010600030101010101" pitchFamily="2" charset="-122"/>
              </a:rPr>
              <a:t>();</a:t>
            </a:r>
            <a:r>
              <a:rPr lang="en-US" altLang="zh-CN" sz="1600" b="1" dirty="0">
                <a:solidFill>
                  <a:srgbClr val="FF0000"/>
                </a:solidFill>
                <a:ea typeface="宋体" panose="02010600030101010101" pitchFamily="2" charset="-122"/>
              </a:rPr>
              <a:t> //</a:t>
            </a:r>
            <a:r>
              <a:rPr lang="zh-CN" altLang="en-US" sz="1600" b="1" dirty="0">
                <a:solidFill>
                  <a:srgbClr val="FF0000"/>
                </a:solidFill>
                <a:ea typeface="宋体" panose="02010600030101010101" pitchFamily="2" charset="-122"/>
              </a:rPr>
              <a:t>事务控制</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flag = </a:t>
            </a:r>
            <a:r>
              <a:rPr lang="en-US" altLang="zh-CN" sz="1600" b="1" dirty="0" smtClean="0">
                <a:solidFill>
                  <a:schemeClr val="accent5">
                    <a:lumMod val="10000"/>
                  </a:schemeClr>
                </a:solidFill>
                <a:ea typeface="宋体" panose="02010600030101010101" pitchFamily="2" charset="-122"/>
              </a:rPr>
              <a:t>false;</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 finally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MyBatisUtil.closeSqlSession</a:t>
            </a:r>
            <a:r>
              <a:rPr lang="en-US" altLang="zh-CN" sz="1600" b="1" dirty="0">
                <a:solidFill>
                  <a:schemeClr val="accent5">
                    <a:lumMod val="10000"/>
                  </a:schemeClr>
                </a:solidFill>
                <a:ea typeface="宋体" panose="02010600030101010101" pitchFamily="2" charset="-122"/>
              </a:rPr>
              <a:t>(</a:t>
            </a:r>
            <a:r>
              <a:rPr lang="en-US" altLang="zh-CN" sz="1600" b="1" dirty="0" err="1">
                <a:solidFill>
                  <a:schemeClr val="accent5">
                    <a:lumMod val="10000"/>
                  </a:schemeClr>
                </a:solidFill>
                <a:ea typeface="宋体" panose="02010600030101010101" pitchFamily="2" charset="-122"/>
              </a:rPr>
              <a:t>sqlSession</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return flag;</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endParaRPr lang="en-US" altLang="zh-CN" sz="1600" b="1" dirty="0">
              <a:solidFill>
                <a:schemeClr val="accent5">
                  <a:lumMod val="10000"/>
                </a:schemeClr>
              </a:solidFill>
              <a:ea typeface="宋体" panose="02010600030101010101" pitchFamily="2" charset="-122"/>
            </a:endParaRPr>
          </a:p>
        </p:txBody>
      </p:sp>
      <p:sp>
        <p:nvSpPr>
          <p:cNvPr id="11" name="Rectangle 34"/>
          <p:cNvSpPr>
            <a:spLocks noChangeArrowheads="1"/>
          </p:cNvSpPr>
          <p:nvPr/>
        </p:nvSpPr>
        <p:spPr bwMode="auto">
          <a:xfrm>
            <a:off x="2544692" y="3068979"/>
            <a:ext cx="5760340" cy="742353"/>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2" name="AutoShape 8"/>
          <p:cNvSpPr>
            <a:spLocks noChangeArrowheads="1"/>
          </p:cNvSpPr>
          <p:nvPr/>
        </p:nvSpPr>
        <p:spPr bwMode="auto">
          <a:xfrm>
            <a:off x="7110295" y="2373979"/>
            <a:ext cx="1142208" cy="408148"/>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2" charset="-122"/>
              </a:rPr>
              <a:t>业务代码</a:t>
            </a:r>
            <a:endParaRPr lang="zh-CN" altLang="en-US" b="1" kern="0" dirty="0">
              <a:solidFill>
                <a:schemeClr val="bg1"/>
              </a:solidFill>
              <a:latin typeface="Arial" panose="020B0604020202020204"/>
              <a:ea typeface="黑体" panose="02010609060101010101" pitchFamily="2" charset="-122"/>
            </a:endParaRPr>
          </a:p>
        </p:txBody>
      </p:sp>
      <p:cxnSp>
        <p:nvCxnSpPr>
          <p:cNvPr id="13" name="直接箭头连接符 12"/>
          <p:cNvCxnSpPr/>
          <p:nvPr/>
        </p:nvCxnSpPr>
        <p:spPr>
          <a:xfrm flipV="1">
            <a:off x="6478491" y="2674081"/>
            <a:ext cx="571474" cy="32289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0" name="AutoShape 6"/>
          <p:cNvSpPr>
            <a:spLocks noChangeArrowheads="1"/>
          </p:cNvSpPr>
          <p:nvPr/>
        </p:nvSpPr>
        <p:spPr bwMode="auto">
          <a:xfrm>
            <a:off x="5808265" y="5713785"/>
            <a:ext cx="3969167" cy="102741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lvl="1" indent="-285750" eaLnBrk="0" hangingPunct="0">
              <a:spcBef>
                <a:spcPct val="20000"/>
              </a:spcBef>
              <a:buClr>
                <a:srgbClr val="233DA9"/>
              </a:buClr>
              <a:buSzPct val="80000"/>
              <a:defRPr/>
            </a:pPr>
            <a:r>
              <a:rPr lang="zh-CN" altLang="en-US" sz="1600" b="1" kern="0" dirty="0">
                <a:solidFill>
                  <a:schemeClr val="bg1"/>
                </a:solidFill>
                <a:latin typeface="Arial" panose="020B0604020202020204"/>
                <a:ea typeface="黑体" panose="02010609060101010101" pitchFamily="2" charset="-122"/>
              </a:rPr>
              <a:t>我们构建系统的目的是解决</a:t>
            </a:r>
            <a:r>
              <a:rPr lang="zh-CN" altLang="en-US" sz="1600" b="1" kern="0">
                <a:solidFill>
                  <a:schemeClr val="bg1"/>
                </a:solidFill>
                <a:latin typeface="Arial" panose="020B0604020202020204"/>
                <a:ea typeface="黑体" panose="02010609060101010101" pitchFamily="2" charset="-122"/>
              </a:rPr>
              <a:t>业务</a:t>
            </a:r>
            <a:r>
              <a:rPr lang="zh-CN" altLang="en-US" sz="1600" b="1" kern="0" smtClean="0">
                <a:solidFill>
                  <a:schemeClr val="bg1"/>
                </a:solidFill>
                <a:latin typeface="Arial" panose="020B0604020202020204"/>
                <a:ea typeface="黑体" panose="02010609060101010101" pitchFamily="2" charset="-122"/>
              </a:rPr>
              <a:t>问题</a:t>
            </a:r>
            <a:endParaRPr lang="en-US" altLang="zh-CN" sz="1600" b="1" kern="0" smtClean="0">
              <a:solidFill>
                <a:schemeClr val="bg1"/>
              </a:solidFill>
              <a:latin typeface="Arial" panose="020B0604020202020204"/>
              <a:ea typeface="黑体" panose="02010609060101010101" pitchFamily="2" charset="-122"/>
            </a:endParaRPr>
          </a:p>
          <a:p>
            <a:pPr marL="285750" lvl="1" indent="-285750" eaLnBrk="0" hangingPunct="0">
              <a:spcBef>
                <a:spcPct val="20000"/>
              </a:spcBef>
              <a:buClr>
                <a:srgbClr val="233DA9"/>
              </a:buClr>
              <a:buSzPct val="80000"/>
              <a:defRPr/>
            </a:pPr>
            <a:r>
              <a:rPr lang="zh-CN" altLang="en-US" sz="1600" b="1" kern="0" smtClean="0">
                <a:solidFill>
                  <a:schemeClr val="bg1"/>
                </a:solidFill>
                <a:latin typeface="Arial" panose="020B0604020202020204"/>
                <a:ea typeface="黑体" panose="02010609060101010101" pitchFamily="2" charset="-122"/>
              </a:rPr>
              <a:t>现在却要维护多个方面的事情</a:t>
            </a:r>
            <a:endParaRPr lang="en-US" altLang="zh-CN" sz="1600" b="1" kern="0" smtClean="0">
              <a:solidFill>
                <a:schemeClr val="bg1"/>
              </a:solidFill>
              <a:latin typeface="Arial" panose="020B0604020202020204"/>
              <a:ea typeface="黑体" panose="02010609060101010101" pitchFamily="2" charset="-122"/>
            </a:endParaRPr>
          </a:p>
          <a:p>
            <a:pPr marL="285750" lvl="1" indent="-285750" eaLnBrk="0" hangingPunct="0">
              <a:spcBef>
                <a:spcPct val="20000"/>
              </a:spcBef>
              <a:buClr>
                <a:srgbClr val="233DA9"/>
              </a:buClr>
              <a:buSzPct val="80000"/>
              <a:defRPr/>
            </a:pPr>
            <a:r>
              <a:rPr lang="zh-CN" altLang="en-US" sz="1600" b="1" kern="0" smtClean="0">
                <a:solidFill>
                  <a:schemeClr val="bg1"/>
                </a:solidFill>
                <a:latin typeface="Arial" panose="020B0604020202020204"/>
                <a:ea typeface="黑体" panose="02010609060101010101" pitchFamily="2" charset="-122"/>
              </a:rPr>
              <a:t>怎样</a:t>
            </a:r>
            <a:r>
              <a:rPr lang="zh-CN" altLang="en-US" sz="1600" b="1" kern="0" dirty="0">
                <a:solidFill>
                  <a:schemeClr val="bg1"/>
                </a:solidFill>
                <a:latin typeface="Arial" panose="020B0604020202020204"/>
                <a:ea typeface="黑体" panose="02010609060101010101" pitchFamily="2" charset="-122"/>
              </a:rPr>
              <a:t>才能“专心”做事？</a:t>
            </a:r>
            <a:endParaRPr lang="zh-CN" altLang="en-US" sz="1600" b="1" kern="0" dirty="0">
              <a:solidFill>
                <a:schemeClr val="bg1"/>
              </a:solidFill>
              <a:latin typeface="Arial" panose="020B0604020202020204"/>
              <a:ea typeface="黑体" panose="0201060906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t>面向切面编程（</a:t>
            </a:r>
            <a:r>
              <a:rPr lang="en-US" altLang="zh-CN"/>
              <a:t>AOP</a:t>
            </a:r>
            <a:r>
              <a:t>）</a:t>
            </a:r>
            <a:r>
              <a:rPr lang="en-US"/>
              <a:t>3</a:t>
            </a:r>
            <a:r>
              <a:rPr lang="en-US" altLang="zh-CN"/>
              <a:t>-2</a:t>
            </a:r>
            <a:endParaRPr lang="en-US" altLang="zh-CN"/>
          </a:p>
        </p:txBody>
      </p:sp>
      <p:sp>
        <p:nvSpPr>
          <p:cNvPr id="818179" name="Rectangle 3"/>
          <p:cNvSpPr>
            <a:spLocks noGrp="1" noChangeArrowheads="1"/>
          </p:cNvSpPr>
          <p:nvPr>
            <p:ph idx="1"/>
          </p:nvPr>
        </p:nvSpPr>
        <p:spPr/>
        <p:txBody>
          <a:bodyPr/>
          <a:lstStyle/>
          <a:p>
            <a:r>
              <a:rPr lang="en-US" altLang="zh-CN"/>
              <a:t>AOP</a:t>
            </a:r>
            <a:r>
              <a:rPr lang="zh-CN" altLang="en-US"/>
              <a:t>的目标：让我们可以“专心做事”</a:t>
            </a:r>
            <a:endParaRPr lang="zh-CN" altLang="en-US"/>
          </a:p>
          <a:p>
            <a:r>
              <a:rPr lang="en-US" altLang="zh-CN"/>
              <a:t>AOP</a:t>
            </a:r>
            <a:r>
              <a:rPr lang="zh-CN" altLang="en-US"/>
              <a:t>原理</a:t>
            </a:r>
            <a:endParaRPr lang="zh-CN" altLang="en-US"/>
          </a:p>
          <a:p>
            <a:pPr lvl="1"/>
            <a:r>
              <a:rPr lang="zh-CN" altLang="en-US"/>
              <a:t>将复杂的需求分解出不同方面，将散布在系统中的公共功能集中解决</a:t>
            </a:r>
            <a:endParaRPr lang="zh-CN" altLang="en-US"/>
          </a:p>
          <a:p>
            <a:pPr lvl="1"/>
            <a:r>
              <a:rPr lang="zh-CN" altLang="en-US"/>
              <a:t>采用代理机制组装起来运行，在不改变原程序的基础上对代码段进行增强处理，增加新的功能</a:t>
            </a:r>
            <a:endParaRPr lang="zh-CN" altLang="en-US"/>
          </a:p>
        </p:txBody>
      </p:sp>
      <p:pic>
        <p:nvPicPr>
          <p:cNvPr id="818181" name="Picture 5" descr="ao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10547" y="4286205"/>
            <a:ext cx="4243167" cy="1857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asp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594" y="4000470"/>
            <a:ext cx="3200233" cy="2428749"/>
          </a:xfrm>
          <a:prstGeom prst="rect">
            <a:avLst/>
          </a:prstGeom>
          <a:solidFill>
            <a:schemeClr val="bg1"/>
          </a:solidFill>
          <a:ln w="9525">
            <a:solidFill>
              <a:srgbClr val="008000"/>
            </a:solidFill>
            <a:miter lim="800000"/>
            <a:headEnd/>
            <a:tailEnd/>
          </a:ln>
        </p:spPr>
      </p:pic>
      <p:sp>
        <p:nvSpPr>
          <p:cNvPr id="9" name="AutoShape 8"/>
          <p:cNvSpPr>
            <a:spLocks noChangeArrowheads="1"/>
          </p:cNvSpPr>
          <p:nvPr/>
        </p:nvSpPr>
        <p:spPr bwMode="auto">
          <a:xfrm>
            <a:off x="9029421" y="3693738"/>
            <a:ext cx="1509504" cy="1021764"/>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2" charset="-122"/>
              </a:rPr>
              <a:t>通过</a:t>
            </a:r>
            <a:r>
              <a:rPr lang="zh-CN" altLang="en-US" b="1" kern="0" dirty="0">
                <a:solidFill>
                  <a:schemeClr val="bg1"/>
                </a:solidFill>
                <a:latin typeface="Arial" panose="020B0604020202020204"/>
                <a:ea typeface="黑体" panose="02010609060101010101" pitchFamily="2" charset="-122"/>
              </a:rPr>
              <a:t>代理对象来调用原对象的</a:t>
            </a:r>
            <a:r>
              <a:rPr lang="zh-CN" altLang="en-US" b="1" kern="0" dirty="0" smtClean="0">
                <a:solidFill>
                  <a:schemeClr val="bg1"/>
                </a:solidFill>
                <a:latin typeface="Arial" panose="020B0604020202020204"/>
                <a:ea typeface="黑体" panose="02010609060101010101" pitchFamily="2" charset="-122"/>
              </a:rPr>
              <a:t>方法</a:t>
            </a:r>
            <a:endParaRPr lang="zh-CN" altLang="en-US" b="1" kern="0" dirty="0">
              <a:solidFill>
                <a:schemeClr val="bg1"/>
              </a:solidFill>
              <a:latin typeface="Arial" panose="020B0604020202020204"/>
              <a:ea typeface="黑体" panose="02010609060101010101" pitchFamily="2" charset="-122"/>
            </a:endParaRPr>
          </a:p>
        </p:txBody>
      </p:sp>
      <p:cxnSp>
        <p:nvCxnSpPr>
          <p:cNvPr id="10" name="直接箭头连接符 9"/>
          <p:cNvCxnSpPr>
            <a:endCxn id="9" idx="1"/>
          </p:cNvCxnSpPr>
          <p:nvPr/>
        </p:nvCxnSpPr>
        <p:spPr>
          <a:xfrm flipV="1">
            <a:off x="8400418" y="4204620"/>
            <a:ext cx="629002" cy="40423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2" name="AutoShape 8"/>
          <p:cNvSpPr>
            <a:spLocks noChangeArrowheads="1"/>
          </p:cNvSpPr>
          <p:nvPr/>
        </p:nvSpPr>
        <p:spPr bwMode="auto">
          <a:xfrm>
            <a:off x="9048457" y="4759244"/>
            <a:ext cx="1509504" cy="1623741"/>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代理对象方法前后都</a:t>
            </a:r>
            <a:r>
              <a:rPr lang="zh-CN" altLang="en-US" b="1" kern="0" dirty="0" smtClean="0">
                <a:solidFill>
                  <a:schemeClr val="bg1"/>
                </a:solidFill>
                <a:latin typeface="Arial" panose="020B0604020202020204"/>
                <a:ea typeface="黑体" panose="02010609060101010101" pitchFamily="2" charset="-122"/>
              </a:rPr>
              <a:t>可插入</a:t>
            </a:r>
            <a:r>
              <a:rPr lang="zh-CN" altLang="en-US" b="1" kern="0" dirty="0">
                <a:solidFill>
                  <a:schemeClr val="bg1"/>
                </a:solidFill>
                <a:latin typeface="Arial" panose="020B0604020202020204"/>
                <a:ea typeface="黑体" panose="02010609060101010101" pitchFamily="2" charset="-122"/>
              </a:rPr>
              <a:t>代码，这些代码就是增强</a:t>
            </a:r>
            <a:r>
              <a:rPr lang="zh-CN" altLang="en-US" b="1" kern="0" dirty="0" smtClean="0">
                <a:solidFill>
                  <a:schemeClr val="bg1"/>
                </a:solidFill>
                <a:latin typeface="Arial" panose="020B0604020202020204"/>
                <a:ea typeface="黑体" panose="02010609060101010101" pitchFamily="2" charset="-122"/>
              </a:rPr>
              <a:t>处理</a:t>
            </a:r>
            <a:endParaRPr lang="zh-CN" altLang="en-US" b="1" kern="0" dirty="0">
              <a:solidFill>
                <a:schemeClr val="bg1"/>
              </a:solidFill>
              <a:latin typeface="Arial" panose="020B0604020202020204"/>
              <a:ea typeface="黑体" panose="02010609060101010101" pitchFamily="2" charset="-122"/>
            </a:endParaRPr>
          </a:p>
        </p:txBody>
      </p:sp>
      <p:cxnSp>
        <p:nvCxnSpPr>
          <p:cNvPr id="13" name="直接箭头连接符 12"/>
          <p:cNvCxnSpPr/>
          <p:nvPr/>
        </p:nvCxnSpPr>
        <p:spPr>
          <a:xfrm>
            <a:off x="8400418" y="5366393"/>
            <a:ext cx="648038" cy="2553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5" name="组合 21"/>
          <p:cNvGrpSpPr/>
          <p:nvPr/>
        </p:nvGrpSpPr>
        <p:grpSpPr bwMode="auto">
          <a:xfrm>
            <a:off x="2524594" y="4286206"/>
            <a:ext cx="6767929" cy="1142570"/>
            <a:chOff x="1834684" y="4683788"/>
            <a:chExt cx="4306888" cy="640134"/>
          </a:xfrm>
        </p:grpSpPr>
        <p:sp>
          <p:nvSpPr>
            <p:cNvPr id="16" name="AutoShape 4"/>
            <p:cNvSpPr>
              <a:spLocks noChangeArrowheads="1"/>
            </p:cNvSpPr>
            <p:nvPr/>
          </p:nvSpPr>
          <p:spPr bwMode="gray">
            <a:xfrm>
              <a:off x="1834684" y="4803218"/>
              <a:ext cx="4306888" cy="520704"/>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34" charset="-122"/>
                  <a:ea typeface="微软雅黑" panose="020B0503020204020204" pitchFamily="34" charset="-122"/>
                </a:rPr>
                <a:t>所谓</a:t>
              </a:r>
              <a:r>
                <a:rPr lang="zh-CN" altLang="en-US" b="1" dirty="0" smtClean="0">
                  <a:latin typeface="微软雅黑" panose="020B0503020204020204" pitchFamily="34" charset="-122"/>
                  <a:ea typeface="微软雅黑" panose="020B0503020204020204" pitchFamily="34" charset="-122"/>
                </a:rPr>
                <a:t>面向</a:t>
              </a:r>
              <a:r>
                <a:rPr lang="zh-CN" altLang="en-US" b="1" dirty="0">
                  <a:latin typeface="微软雅黑" panose="020B0503020204020204" pitchFamily="34" charset="-122"/>
                  <a:ea typeface="微软雅黑" panose="020B0503020204020204" pitchFamily="34" charset="-122"/>
                </a:rPr>
                <a:t>切面编程，是一种通过预编</a:t>
              </a:r>
              <a:r>
                <a:rPr lang="zh-CN" altLang="en-US" b="1" dirty="0" smtClean="0">
                  <a:latin typeface="微软雅黑" panose="020B0503020204020204" pitchFamily="34" charset="-122"/>
                  <a:ea typeface="微软雅黑" panose="020B0503020204020204" pitchFamily="34" charset="-122"/>
                </a:rPr>
                <a:t>译和</a:t>
              </a:r>
              <a:r>
                <a:rPr lang="zh-CN" altLang="en-US" b="1" dirty="0">
                  <a:latin typeface="微软雅黑" panose="020B0503020204020204" pitchFamily="34" charset="-122"/>
                  <a:ea typeface="微软雅黑" panose="020B0503020204020204" pitchFamily="34" charset="-122"/>
                </a:rPr>
                <a:t>运行期动态</a:t>
              </a:r>
              <a:r>
                <a:rPr lang="zh-CN" altLang="en-US" b="1" dirty="0" smtClean="0">
                  <a:latin typeface="微软雅黑" panose="020B0503020204020204" pitchFamily="34" charset="-122"/>
                  <a:ea typeface="微软雅黑" panose="020B0503020204020204" pitchFamily="34" charset="-122"/>
                </a:rPr>
                <a:t>代理</a:t>
              </a:r>
              <a:r>
                <a:rPr lang="zh-CN" altLang="en-US" b="1" smtClean="0">
                  <a:latin typeface="微软雅黑" panose="020B0503020204020204" pitchFamily="34" charset="-122"/>
                  <a:ea typeface="微软雅黑" panose="020B0503020204020204" pitchFamily="34" charset="-122"/>
                </a:rPr>
                <a:t>的方式实现</a:t>
              </a:r>
              <a:r>
                <a:rPr lang="zh-CN" altLang="en-US" b="1" dirty="0">
                  <a:latin typeface="微软雅黑" panose="020B0503020204020204" pitchFamily="34" charset="-122"/>
                  <a:ea typeface="微软雅黑" panose="020B0503020204020204" pitchFamily="34" charset="-122"/>
                </a:rPr>
                <a:t>在不修改源代码的情况</a:t>
              </a:r>
              <a:r>
                <a:rPr lang="zh-CN" altLang="en-US" b="1" dirty="0" smtClean="0">
                  <a:latin typeface="微软雅黑" panose="020B0503020204020204" pitchFamily="34" charset="-122"/>
                  <a:ea typeface="微软雅黑" panose="020B0503020204020204" pitchFamily="34" charset="-122"/>
                </a:rPr>
                <a:t>下给</a:t>
              </a:r>
              <a:r>
                <a:rPr lang="zh-CN" altLang="en-US" b="1" dirty="0">
                  <a:latin typeface="微软雅黑" panose="020B0503020204020204" pitchFamily="34" charset="-122"/>
                  <a:ea typeface="微软雅黑" panose="020B0503020204020204" pitchFamily="34" charset="-122"/>
                </a:rPr>
                <a:t>程序动态添加功能</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技术</a:t>
              </a:r>
              <a:endParaRPr lang="en-US" altLang="zh-CN" b="1" dirty="0">
                <a:latin typeface="微软雅黑" panose="020B0503020204020204" pitchFamily="34" charset="-122"/>
                <a:ea typeface="微软雅黑" panose="020B0503020204020204" pitchFamily="34" charset="-122"/>
              </a:endParaRPr>
            </a:p>
          </p:txBody>
        </p:sp>
        <p:sp>
          <p:nvSpPr>
            <p:cNvPr id="17" name="AutoShape 4"/>
            <p:cNvSpPr>
              <a:spLocks noChangeArrowheads="1"/>
            </p:cNvSpPr>
            <p:nvPr/>
          </p:nvSpPr>
          <p:spPr bwMode="gray">
            <a:xfrm>
              <a:off x="5715009" y="4683788"/>
              <a:ext cx="356605" cy="252363"/>
            </a:xfrm>
            <a:prstGeom prst="ellipse">
              <a:avLst/>
            </a:prstGeom>
            <a:solidFill>
              <a:schemeClr val="bg1"/>
            </a:solidFill>
            <a:ln w="19050">
              <a:solidFill>
                <a:schemeClr val="accent1"/>
              </a:solidFill>
              <a:round/>
            </a:ln>
          </p:spPr>
          <p:txBody>
            <a:bodyPr anchor="ctr"/>
            <a:lstStyle/>
            <a:p>
              <a:pPr algn="ctr"/>
              <a:r>
                <a:rPr lang="en-US" altLang="zh-CN" sz="2000" b="1" dirty="0">
                  <a:solidFill>
                    <a:srgbClr val="0C83B8"/>
                  </a:solidFill>
                  <a:latin typeface="微软雅黑" panose="020B0503020204020204" pitchFamily="34" charset="-122"/>
                  <a:ea typeface="微软雅黑" panose="020B0503020204020204" pitchFamily="34" charset="-122"/>
                </a:rPr>
                <a:t>!</a:t>
              </a:r>
              <a:endParaRPr lang="en-US" altLang="zh-CN" sz="2000" b="1" dirty="0">
                <a:solidFill>
                  <a:srgbClr val="0C83B8"/>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8179">
                                            <p:txEl>
                                              <p:pRg st="1" end="1"/>
                                            </p:txEl>
                                          </p:spTgt>
                                        </p:tgtEl>
                                        <p:attrNameLst>
                                          <p:attrName>style.visibility</p:attrName>
                                        </p:attrNameLst>
                                      </p:cBhvr>
                                      <p:to>
                                        <p:strVal val="visible"/>
                                      </p:to>
                                    </p:set>
                                    <p:animEffect transition="in" filter="wipe(left)">
                                      <p:cBhvr>
                                        <p:cTn id="7" dur="500"/>
                                        <p:tgtEl>
                                          <p:spTgt spid="818179">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8179">
                                            <p:txEl>
                                              <p:pRg st="2" end="2"/>
                                            </p:txEl>
                                          </p:spTgt>
                                        </p:tgtEl>
                                        <p:attrNameLst>
                                          <p:attrName>style.visibility</p:attrName>
                                        </p:attrNameLst>
                                      </p:cBhvr>
                                      <p:to>
                                        <p:strVal val="visible"/>
                                      </p:to>
                                    </p:set>
                                    <p:animEffect transition="in" filter="wipe(left)">
                                      <p:cBhvr>
                                        <p:cTn id="11" dur="500"/>
                                        <p:tgtEl>
                                          <p:spTgt spid="818179">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18179">
                                            <p:txEl>
                                              <p:pRg st="3" end="3"/>
                                            </p:txEl>
                                          </p:spTgt>
                                        </p:tgtEl>
                                        <p:attrNameLst>
                                          <p:attrName>style.visibility</p:attrName>
                                        </p:attrNameLst>
                                      </p:cBhvr>
                                      <p:to>
                                        <p:strVal val="visible"/>
                                      </p:to>
                                    </p:set>
                                    <p:animEffect transition="in" filter="wipe(left)">
                                      <p:cBhvr>
                                        <p:cTn id="20" dur="500"/>
                                        <p:tgtEl>
                                          <p:spTgt spid="818179">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18181"/>
                                        </p:tgtEl>
                                        <p:attrNameLst>
                                          <p:attrName>style.visibility</p:attrName>
                                        </p:attrNameLst>
                                      </p:cBhvr>
                                      <p:to>
                                        <p:strVal val="visible"/>
                                      </p:to>
                                    </p:set>
                                    <p:animEffect transition="in" filter="wipe(left)">
                                      <p:cBhvr>
                                        <p:cTn id="24" dur="500"/>
                                        <p:tgtEl>
                                          <p:spTgt spid="818181"/>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81818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childTnLst>
                          </p:cTn>
                        </p:par>
                        <p:par>
                          <p:cTn id="53" fill="hold">
                            <p:stCondLst>
                              <p:cond delay="0"/>
                            </p:stCondLst>
                            <p:childTnLst>
                              <p:par>
                                <p:cTn id="54" presetID="22" presetClass="entr" presetSubtype="8"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2" grpId="0" bldLvl="0" animBg="1"/>
      <p:bldP spid="12"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p>
            <a:r>
              <a:rPr lang="zh-CN" altLang="en-US"/>
              <a:t>面向切面编程（</a:t>
            </a:r>
            <a:r>
              <a:rPr lang="en-US" altLang="zh-CN"/>
              <a:t>AOP</a:t>
            </a:r>
            <a:r>
              <a:rPr lang="zh-CN" altLang="en-US"/>
              <a:t>）</a:t>
            </a:r>
            <a:r>
              <a:rPr lang="en-US" altLang="zh-CN"/>
              <a:t>3-3</a:t>
            </a:r>
            <a:endParaRPr lang="en-US" altLang="zh-CN"/>
          </a:p>
        </p:txBody>
      </p:sp>
      <p:sp>
        <p:nvSpPr>
          <p:cNvPr id="6" name="内容占位符 5"/>
          <p:cNvSpPr>
            <a:spLocks noGrp="1"/>
          </p:cNvSpPr>
          <p:nvPr>
            <p:ph idx="1"/>
          </p:nvPr>
        </p:nvSpPr>
        <p:spPr/>
        <p:txBody>
          <a:bodyPr>
            <a:normAutofit fontScale="90000" lnSpcReduction="10000"/>
          </a:bodyPr>
          <a:p>
            <a:r>
              <a:rPr lang="en-US" altLang="zh-CN"/>
              <a:t>AOP</a:t>
            </a:r>
            <a:r>
              <a:rPr lang="zh-CN" altLang="en-US"/>
              <a:t>相关术语</a:t>
            </a:r>
            <a:endParaRPr lang="en-US" altLang="zh-CN"/>
          </a:p>
          <a:p>
            <a:pPr lvl="1"/>
            <a:r>
              <a:rPr lang="zh-CN" altLang="zh-CN"/>
              <a:t>增强处理（</a:t>
            </a:r>
            <a:r>
              <a:rPr lang="en-US" altLang="zh-CN"/>
              <a:t>Advice</a:t>
            </a:r>
            <a:r>
              <a:rPr lang="zh-CN" altLang="zh-CN"/>
              <a:t>）</a:t>
            </a:r>
            <a:endParaRPr lang="en-US" altLang="zh-CN"/>
          </a:p>
          <a:p>
            <a:pPr lvl="2"/>
            <a:r>
              <a:rPr lang="zh-CN" altLang="zh-CN"/>
              <a:t>前置增强</a:t>
            </a:r>
            <a:endParaRPr lang="en-US" altLang="zh-CN"/>
          </a:p>
          <a:p>
            <a:pPr lvl="2"/>
            <a:r>
              <a:rPr lang="zh-CN" altLang="zh-CN"/>
              <a:t>后置增强</a:t>
            </a:r>
            <a:endParaRPr lang="en-US" altLang="zh-CN"/>
          </a:p>
          <a:p>
            <a:pPr lvl="2"/>
            <a:r>
              <a:rPr lang="zh-CN" altLang="zh-CN"/>
              <a:t>环绕增强、异常抛出增强、最终增强等类型</a:t>
            </a:r>
            <a:endParaRPr lang="en-US" altLang="zh-CN"/>
          </a:p>
          <a:p>
            <a:pPr lvl="1"/>
            <a:r>
              <a:rPr lang="zh-CN" altLang="zh-CN"/>
              <a:t>切入点（</a:t>
            </a:r>
            <a:r>
              <a:rPr lang="en-US" altLang="zh-CN"/>
              <a:t>Pointcut</a:t>
            </a:r>
            <a:r>
              <a:rPr lang="zh-CN" altLang="zh-CN"/>
              <a:t>）</a:t>
            </a:r>
            <a:endParaRPr lang="en-US" altLang="zh-CN"/>
          </a:p>
          <a:p>
            <a:pPr lvl="1"/>
            <a:r>
              <a:rPr lang="zh-CN" altLang="zh-CN"/>
              <a:t>连接点（</a:t>
            </a:r>
            <a:r>
              <a:rPr lang="en-US" altLang="zh-CN"/>
              <a:t>Join Point</a:t>
            </a:r>
            <a:r>
              <a:rPr lang="zh-CN" altLang="zh-CN"/>
              <a:t>）</a:t>
            </a:r>
            <a:endParaRPr lang="en-US" altLang="zh-CN"/>
          </a:p>
          <a:p>
            <a:pPr lvl="1"/>
            <a:r>
              <a:rPr lang="zh-CN" altLang="zh-CN"/>
              <a:t>切面（</a:t>
            </a:r>
            <a:r>
              <a:rPr lang="en-US" altLang="zh-CN"/>
              <a:t>Aspect</a:t>
            </a:r>
            <a:r>
              <a:rPr lang="zh-CN" altLang="zh-CN"/>
              <a:t>）</a:t>
            </a:r>
            <a:endParaRPr lang="zh-CN" altLang="zh-CN"/>
          </a:p>
          <a:p>
            <a:pPr lvl="1"/>
            <a:r>
              <a:rPr lang="zh-CN" altLang="zh-CN"/>
              <a:t>目标对象（</a:t>
            </a:r>
            <a:r>
              <a:rPr lang="en-US" altLang="zh-CN"/>
              <a:t>Target object</a:t>
            </a:r>
            <a:r>
              <a:rPr lang="zh-CN" altLang="zh-CN"/>
              <a:t>）</a:t>
            </a:r>
            <a:endParaRPr lang="zh-CN" altLang="zh-CN"/>
          </a:p>
          <a:p>
            <a:pPr lvl="1"/>
            <a:r>
              <a:rPr lang="en-US" altLang="zh-CN"/>
              <a:t>AOP</a:t>
            </a:r>
            <a:r>
              <a:rPr lang="zh-CN" altLang="zh-CN"/>
              <a:t>代理（</a:t>
            </a:r>
            <a:r>
              <a:rPr lang="en-US" altLang="zh-CN"/>
              <a:t>AOP proxy</a:t>
            </a:r>
            <a:r>
              <a:rPr lang="zh-CN" altLang="zh-CN"/>
              <a:t>）</a:t>
            </a:r>
            <a:endParaRPr lang="zh-CN" altLang="zh-CN"/>
          </a:p>
          <a:p>
            <a:pPr lvl="1"/>
            <a:r>
              <a:rPr lang="zh-CN" altLang="zh-CN"/>
              <a:t>织入（</a:t>
            </a:r>
            <a:r>
              <a:rPr lang="en-US" altLang="zh-CN"/>
              <a:t>Weaving</a:t>
            </a:r>
            <a:r>
              <a:rPr lang="zh-CN" altLang="zh-CN"/>
              <a:t>）</a:t>
            </a:r>
            <a:endParaRPr lang="zh-CN" altLang="zh-CN"/>
          </a:p>
          <a:p>
            <a:endParaRPr lang="zh-CN" altLang="zh-CN"/>
          </a:p>
        </p:txBody>
      </p:sp>
      <p:pic>
        <p:nvPicPr>
          <p:cNvPr id="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81257" y="1579361"/>
            <a:ext cx="3219282" cy="126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AutoShape 6"/>
          <p:cNvSpPr>
            <a:spLocks noChangeArrowheads="1"/>
          </p:cNvSpPr>
          <p:nvPr/>
        </p:nvSpPr>
        <p:spPr bwMode="auto">
          <a:xfrm>
            <a:off x="9048457" y="3213866"/>
            <a:ext cx="1152068"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增强处理</a:t>
            </a:r>
            <a:endParaRPr lang="zh-CN" altLang="en-US" sz="1600" b="1" kern="0" dirty="0">
              <a:solidFill>
                <a:schemeClr val="bg1"/>
              </a:solidFill>
              <a:latin typeface="Arial" panose="020B0604020202020204"/>
              <a:ea typeface="黑体" panose="02010609060101010101" pitchFamily="2" charset="-122"/>
            </a:endParaRPr>
          </a:p>
        </p:txBody>
      </p:sp>
      <p:cxnSp>
        <p:nvCxnSpPr>
          <p:cNvPr id="12" name="直接箭头连接符 11"/>
          <p:cNvCxnSpPr/>
          <p:nvPr/>
        </p:nvCxnSpPr>
        <p:spPr>
          <a:xfrm>
            <a:off x="7796530" y="2723488"/>
            <a:ext cx="1811963" cy="41749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Rectangle 34"/>
          <p:cNvSpPr>
            <a:spLocks noChangeArrowheads="1"/>
          </p:cNvSpPr>
          <p:nvPr/>
        </p:nvSpPr>
        <p:spPr bwMode="auto">
          <a:xfrm>
            <a:off x="7181498" y="2420941"/>
            <a:ext cx="986911" cy="243254"/>
          </a:xfrm>
          <a:prstGeom prst="rect">
            <a:avLst/>
          </a:prstGeom>
          <a:solidFill>
            <a:srgbClr val="FFDDDD">
              <a:alpha val="10196"/>
            </a:srgbClr>
          </a:solidFill>
          <a:ln w="28575" algn="ctr">
            <a:solidFill>
              <a:srgbClr val="C00000"/>
            </a:solidFill>
            <a:miter lim="800000"/>
          </a:ln>
        </p:spPr>
        <p:txBody>
          <a:bodyPr wrap="none" anchor="ctr"/>
          <a:lstStyle/>
          <a:p>
            <a:endParaRPr lang="zh-CN" altLang="en-US" dirty="0">
              <a:solidFill>
                <a:srgbClr val="FF0000"/>
              </a:solidFill>
            </a:endParaRPr>
          </a:p>
        </p:txBody>
      </p:sp>
      <p:sp>
        <p:nvSpPr>
          <p:cNvPr id="14" name="Rectangle 34"/>
          <p:cNvSpPr>
            <a:spLocks noChangeArrowheads="1"/>
          </p:cNvSpPr>
          <p:nvPr/>
        </p:nvSpPr>
        <p:spPr bwMode="auto">
          <a:xfrm>
            <a:off x="7176346" y="1961673"/>
            <a:ext cx="992061" cy="243254"/>
          </a:xfrm>
          <a:prstGeom prst="rect">
            <a:avLst/>
          </a:prstGeom>
          <a:solidFill>
            <a:srgbClr val="FFDDDD">
              <a:alpha val="10196"/>
            </a:srgbClr>
          </a:solidFill>
          <a:ln w="28575" algn="ctr">
            <a:solidFill>
              <a:srgbClr val="C00000"/>
            </a:solidFill>
            <a:miter lim="800000"/>
          </a:ln>
        </p:spPr>
        <p:txBody>
          <a:bodyPr wrap="none" anchor="ctr"/>
          <a:lstStyle/>
          <a:p>
            <a:endParaRPr lang="zh-CN" altLang="en-US" dirty="0">
              <a:solidFill>
                <a:srgbClr val="FF0000"/>
              </a:solidFill>
            </a:endParaRPr>
          </a:p>
        </p:txBody>
      </p:sp>
      <p:sp>
        <p:nvSpPr>
          <p:cNvPr id="15" name="AutoShape 6"/>
          <p:cNvSpPr>
            <a:spLocks noChangeArrowheads="1"/>
          </p:cNvSpPr>
          <p:nvPr/>
        </p:nvSpPr>
        <p:spPr bwMode="auto">
          <a:xfrm>
            <a:off x="9032459" y="1053739"/>
            <a:ext cx="1152068"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增强处理</a:t>
            </a:r>
            <a:endParaRPr lang="zh-CN" altLang="en-US" sz="1600" b="1" kern="0" dirty="0">
              <a:solidFill>
                <a:schemeClr val="bg1"/>
              </a:solidFill>
              <a:latin typeface="Arial" panose="020B0604020202020204"/>
              <a:ea typeface="黑体" panose="02010609060101010101" pitchFamily="2" charset="-122"/>
            </a:endParaRPr>
          </a:p>
        </p:txBody>
      </p:sp>
      <p:cxnSp>
        <p:nvCxnSpPr>
          <p:cNvPr id="16" name="直接箭头连接符 15"/>
          <p:cNvCxnSpPr/>
          <p:nvPr/>
        </p:nvCxnSpPr>
        <p:spPr>
          <a:xfrm flipV="1">
            <a:off x="7736382" y="1271017"/>
            <a:ext cx="1220882" cy="5738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1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5251" y="4509064"/>
            <a:ext cx="3219282" cy="126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5376240" y="4083884"/>
            <a:ext cx="944880" cy="368300"/>
          </a:xfrm>
          <a:prstGeom prst="rect">
            <a:avLst/>
          </a:prstGeom>
          <a:noFill/>
        </p:spPr>
        <p:txBody>
          <a:bodyPr wrap="none" rtlCol="0">
            <a:spAutoFit/>
          </a:bodyPr>
          <a:lstStyle/>
          <a:p>
            <a:r>
              <a:rPr lang="en-US" altLang="zh-CN" dirty="0" smtClean="0"/>
              <a:t>            </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7" presetID="2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20" presetID="22" presetClass="entr" presetSubtype="8"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subTnLst>
                                    <p:set>
                                      <p:cBhvr override="childStyle">
                                        <p:cTn dur="1" fill="hold" display="0" masterRel="sameClick" afterEffect="1">
                                          <p:stCondLst>
                                            <p:cond evt="end" delay="0">
                                              <p:tn val="28"/>
                                            </p:cond>
                                          </p:stCondLst>
                                        </p:cTn>
                                        <p:tgtEl>
                                          <p:spTgt spid="1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14" grpId="0" bldLvl="0" animBg="1"/>
      <p:bldP spid="15" grpId="0" bldLvl="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t>怎样使用</a:t>
            </a:r>
            <a:r>
              <a:rPr lang="en-US" altLang="zh-CN"/>
              <a:t>AOP 4-1</a:t>
            </a:r>
            <a:endParaRPr lang="en-US" altLang="zh-CN" dirty="0"/>
          </a:p>
        </p:txBody>
      </p:sp>
      <p:sp>
        <p:nvSpPr>
          <p:cNvPr id="817155" name="Rectangle 3"/>
          <p:cNvSpPr>
            <a:spLocks noGrp="1" noChangeArrowheads="1"/>
          </p:cNvSpPr>
          <p:nvPr>
            <p:ph idx="1"/>
          </p:nvPr>
        </p:nvSpPr>
        <p:spPr/>
        <p:txBody>
          <a:bodyPr/>
          <a:lstStyle/>
          <a:p>
            <a:r>
              <a:rPr lang="zh-CN" altLang="en-US"/>
              <a:t>使用</a:t>
            </a:r>
            <a:r>
              <a:rPr lang="en-US" altLang="zh-CN"/>
              <a:t>Spring AOP</a:t>
            </a:r>
            <a:r>
              <a:rPr lang="zh-CN" altLang="en-US"/>
              <a:t>实现日志输出</a:t>
            </a:r>
            <a:endParaRPr lang="zh-CN" altLang="en-US"/>
          </a:p>
          <a:p>
            <a:pPr lvl="1"/>
            <a:endParaRPr lang="en-US" altLang="zh-CN"/>
          </a:p>
          <a:p>
            <a:pPr lvl="1"/>
            <a:endParaRPr lang="en-US" altLang="zh-CN"/>
          </a:p>
          <a:p>
            <a:pPr lvl="1"/>
            <a:endParaRPr lang="en-US" altLang="zh-CN"/>
          </a:p>
          <a:p>
            <a:pPr lvl="1"/>
            <a:endParaRPr lang="en-US" altLang="zh-CN"/>
          </a:p>
          <a:p>
            <a:pPr lvl="1"/>
            <a:endParaRPr lang="zh-CN" altLang="en-US"/>
          </a:p>
          <a:p>
            <a:pPr lvl="1"/>
            <a:r>
              <a:rPr lang="zh-CN" altLang="en-US"/>
              <a:t>在项目中添加</a:t>
            </a:r>
            <a:r>
              <a:rPr lang="en-US" altLang="zh-CN"/>
              <a:t>Spring AOP</a:t>
            </a:r>
            <a:r>
              <a:rPr lang="zh-CN" altLang="en-US"/>
              <a:t>的</a:t>
            </a:r>
            <a:r>
              <a:rPr lang="en-US"/>
              <a:t>jar</a:t>
            </a:r>
            <a:r>
              <a:rPr lang="zh-CN" altLang="en-US"/>
              <a:t>文件</a:t>
            </a:r>
            <a:endParaRPr lang="en-US" altLang="zh-CN"/>
          </a:p>
          <a:p>
            <a:pPr lvl="1"/>
            <a:r>
              <a:rPr lang="zh-CN" altLang="zh-CN"/>
              <a:t>编写前置增强和后置增强实现日志功能</a:t>
            </a:r>
            <a:endParaRPr lang="en-US" altLang="zh-CN"/>
          </a:p>
          <a:p>
            <a:pPr lvl="1"/>
            <a:r>
              <a:rPr lang="zh-CN" altLang="zh-CN"/>
              <a:t>编写</a:t>
            </a:r>
            <a:r>
              <a:rPr lang="en-US" altLang="zh-CN"/>
              <a:t>Spring</a:t>
            </a:r>
            <a:r>
              <a:rPr lang="zh-CN" altLang="zh-CN"/>
              <a:t>配置文件，对业务方法进行增强处理</a:t>
            </a:r>
            <a:endParaRPr lang="en-US" altLang="zh-CN"/>
          </a:p>
          <a:p>
            <a:pPr lvl="1"/>
            <a:r>
              <a:rPr lang="zh-CN" altLang="zh-CN"/>
              <a:t>编写代码获取带有增强处理的业务对象</a:t>
            </a:r>
            <a:endParaRPr lang="zh-CN" altLang="zh-CN"/>
          </a:p>
        </p:txBody>
      </p:sp>
      <p:grpSp>
        <p:nvGrpSpPr>
          <p:cNvPr id="3" name="组合 42"/>
          <p:cNvGrpSpPr/>
          <p:nvPr/>
        </p:nvGrpSpPr>
        <p:grpSpPr bwMode="auto">
          <a:xfrm>
            <a:off x="1127638" y="3161030"/>
            <a:ext cx="1608753" cy="455927"/>
            <a:chOff x="5500694" y="4857760"/>
            <a:chExt cx="2010907" cy="570014"/>
          </a:xfrm>
        </p:grpSpPr>
        <p:pic>
          <p:nvPicPr>
            <p:cNvPr id="41994" name="Picture 7" descr="E:\设计支持\模板设计\sxbz.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0694" y="4857760"/>
              <a:ext cx="548571" cy="56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006676" y="4929207"/>
              <a:ext cx="1504925" cy="498567"/>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2" charset="-122"/>
                  <a:ea typeface="黑体" panose="02010609060101010101" pitchFamily="2" charset="-122"/>
                </a:rPr>
                <a:t>实现步骤</a:t>
              </a:r>
              <a:endParaRPr lang="zh-CN" altLang="en-US" sz="2000" b="1" dirty="0">
                <a:latin typeface="黑体" panose="02010609060101010101" pitchFamily="2" charset="-122"/>
                <a:ea typeface="黑体" panose="02010609060101010101" pitchFamily="2" charset="-122"/>
              </a:endParaRPr>
            </a:p>
          </p:txBody>
        </p:sp>
      </p:grpSp>
      <p:pic>
        <p:nvPicPr>
          <p:cNvPr id="4098" name="Picture 2" descr="E:\work\A8\Y2-Spring\Chapter05截图\图5.9 使用Spring AOP实现日志功能.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213" y="1581629"/>
            <a:ext cx="8044316" cy="131855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7" name="Rectangle 34"/>
          <p:cNvSpPr>
            <a:spLocks noChangeArrowheads="1"/>
          </p:cNvSpPr>
          <p:nvPr/>
        </p:nvSpPr>
        <p:spPr bwMode="auto">
          <a:xfrm>
            <a:off x="2208053" y="1570582"/>
            <a:ext cx="8064476" cy="486509"/>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8" name="Rectangle 34"/>
          <p:cNvSpPr>
            <a:spLocks noChangeArrowheads="1"/>
          </p:cNvSpPr>
          <p:nvPr/>
        </p:nvSpPr>
        <p:spPr bwMode="auto">
          <a:xfrm>
            <a:off x="2208053" y="2382059"/>
            <a:ext cx="8064476" cy="486509"/>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9" name="AutoShape 6"/>
          <p:cNvSpPr>
            <a:spLocks noChangeArrowheads="1"/>
          </p:cNvSpPr>
          <p:nvPr/>
        </p:nvSpPr>
        <p:spPr bwMode="auto">
          <a:xfrm>
            <a:off x="8184406" y="2916169"/>
            <a:ext cx="2214448" cy="70089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lvl="1" indent="-285750" eaLnBrk="0" hangingPunct="0">
              <a:spcBef>
                <a:spcPct val="20000"/>
              </a:spcBef>
              <a:buClr>
                <a:srgbClr val="233DA9"/>
              </a:buClr>
              <a:buSzPct val="80000"/>
              <a:defRPr/>
            </a:pPr>
            <a:r>
              <a:rPr lang="zh-CN" altLang="en-US" sz="1600" b="1" kern="0" dirty="0">
                <a:solidFill>
                  <a:schemeClr val="bg1"/>
                </a:solidFill>
                <a:latin typeface="Arial" panose="020B0604020202020204"/>
                <a:ea typeface="黑体" panose="02010609060101010101" pitchFamily="2" charset="-122"/>
              </a:rPr>
              <a:t>在业务方法执行前后</a:t>
            </a:r>
            <a:endParaRPr lang="en-US" altLang="zh-CN" sz="1600" b="1" kern="0" dirty="0">
              <a:solidFill>
                <a:schemeClr val="bg1"/>
              </a:solidFill>
              <a:latin typeface="Arial" panose="020B0604020202020204"/>
              <a:ea typeface="黑体" panose="02010609060101010101" pitchFamily="2" charset="-122"/>
            </a:endParaRPr>
          </a:p>
          <a:p>
            <a:pPr marL="285750" lvl="1" indent="-285750" eaLnBrk="0" hangingPunct="0">
              <a:spcBef>
                <a:spcPct val="20000"/>
              </a:spcBef>
              <a:buClr>
                <a:srgbClr val="233DA9"/>
              </a:buClr>
              <a:buSzPct val="80000"/>
              <a:defRPr/>
            </a:pPr>
            <a:r>
              <a:rPr lang="zh-CN" altLang="en-US" sz="1600" b="1" kern="0" dirty="0">
                <a:solidFill>
                  <a:schemeClr val="bg1"/>
                </a:solidFill>
                <a:latin typeface="Arial" panose="020B0604020202020204"/>
                <a:ea typeface="黑体" panose="02010609060101010101" pitchFamily="2" charset="-122"/>
              </a:rPr>
              <a:t>成功添加了日志功能</a:t>
            </a:r>
            <a:endParaRPr lang="zh-CN" altLang="en-US" sz="1600" b="1" kern="0" dirty="0">
              <a:solidFill>
                <a:schemeClr val="bg1"/>
              </a:solidFill>
              <a:latin typeface="Arial" panose="020B0604020202020204"/>
              <a:ea typeface="黑体" panose="02010609060101010101" pitchFamily="2" charset="-122"/>
            </a:endParaRPr>
          </a:p>
        </p:txBody>
      </p:sp>
      <p:grpSp>
        <p:nvGrpSpPr>
          <p:cNvPr id="20" name="组合 14"/>
          <p:cNvGrpSpPr/>
          <p:nvPr/>
        </p:nvGrpSpPr>
        <p:grpSpPr bwMode="auto">
          <a:xfrm>
            <a:off x="3263462" y="6040178"/>
            <a:ext cx="5929003" cy="428603"/>
            <a:chOff x="3143240" y="5143512"/>
            <a:chExt cx="5929396" cy="42862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535789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3"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3986086" y="5187962"/>
              <a:ext cx="4946978" cy="337205"/>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a:solidFill>
                    <a:srgbClr val="FBFFFE"/>
                  </a:solidFill>
                  <a:latin typeface="微软雅黑" panose="020B0503020204020204" pitchFamily="34" charset="-122"/>
                  <a:ea typeface="微软雅黑" panose="020B0503020204020204" pitchFamily="34" charset="-122"/>
                </a:rPr>
                <a:t>：使用</a:t>
              </a:r>
              <a:r>
                <a:rPr lang="en-US" altLang="zh-CN" sz="1600" b="1" spc="300" dirty="0" err="1">
                  <a:solidFill>
                    <a:srgbClr val="FBFFFE"/>
                  </a:solidFill>
                  <a:latin typeface="微软雅黑" panose="020B0503020204020204" pitchFamily="34" charset="-122"/>
                  <a:ea typeface="微软雅黑" panose="020B0503020204020204" pitchFamily="34" charset="-122"/>
                </a:rPr>
                <a:t>SpringAOP</a:t>
              </a:r>
              <a:r>
                <a:rPr lang="zh-CN" altLang="en-US" sz="1600" b="1" spc="300" dirty="0">
                  <a:solidFill>
                    <a:srgbClr val="FBFFFE"/>
                  </a:solidFill>
                  <a:latin typeface="微软雅黑" panose="020B0503020204020204" pitchFamily="34" charset="-122"/>
                  <a:ea typeface="微软雅黑" panose="020B0503020204020204" pitchFamily="34" charset="-122"/>
                </a:rPr>
                <a:t>实现日志功能</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17155">
                                            <p:txEl>
                                              <p:pRg st="6" end="6"/>
                                            </p:txEl>
                                          </p:spTgt>
                                        </p:tgtEl>
                                        <p:attrNameLst>
                                          <p:attrName>style.visibility</p:attrName>
                                        </p:attrNameLst>
                                      </p:cBhvr>
                                      <p:to>
                                        <p:strVal val="visible"/>
                                      </p:to>
                                    </p:set>
                                    <p:animEffect transition="in" filter="wipe(left)">
                                      <p:cBhvr>
                                        <p:cTn id="24" dur="500"/>
                                        <p:tgtEl>
                                          <p:spTgt spid="817155">
                                            <p:txEl>
                                              <p:pRg st="6" end="6"/>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817155">
                                            <p:txEl>
                                              <p:pRg st="7" end="7"/>
                                            </p:txEl>
                                          </p:spTgt>
                                        </p:tgtEl>
                                        <p:attrNameLst>
                                          <p:attrName>style.visibility</p:attrName>
                                        </p:attrNameLst>
                                      </p:cBhvr>
                                      <p:to>
                                        <p:strVal val="visible"/>
                                      </p:to>
                                    </p:set>
                                    <p:animEffect transition="in" filter="wipe(left)">
                                      <p:cBhvr>
                                        <p:cTn id="28" dur="500"/>
                                        <p:tgtEl>
                                          <p:spTgt spid="817155">
                                            <p:txEl>
                                              <p:pRg st="7" end="7"/>
                                            </p:txEl>
                                          </p:spTgt>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817155">
                                            <p:txEl>
                                              <p:pRg st="8" end="8"/>
                                            </p:txEl>
                                          </p:spTgt>
                                        </p:tgtEl>
                                        <p:attrNameLst>
                                          <p:attrName>style.visibility</p:attrName>
                                        </p:attrNameLst>
                                      </p:cBhvr>
                                      <p:to>
                                        <p:strVal val="visible"/>
                                      </p:to>
                                    </p:set>
                                    <p:animEffect transition="in" filter="wipe(left)">
                                      <p:cBhvr>
                                        <p:cTn id="32" dur="500"/>
                                        <p:tgtEl>
                                          <p:spTgt spid="817155">
                                            <p:txEl>
                                              <p:pRg st="8" end="8"/>
                                            </p:txEl>
                                          </p:spTgt>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817155">
                                            <p:txEl>
                                              <p:pRg st="9" end="9"/>
                                            </p:txEl>
                                          </p:spTgt>
                                        </p:tgtEl>
                                        <p:attrNameLst>
                                          <p:attrName>style.visibility</p:attrName>
                                        </p:attrNameLst>
                                      </p:cBhvr>
                                      <p:to>
                                        <p:strVal val="visible"/>
                                      </p:to>
                                    </p:set>
                                    <p:animEffect transition="in" filter="wipe(left)">
                                      <p:cBhvr>
                                        <p:cTn id="36" dur="500"/>
                                        <p:tgtEl>
                                          <p:spTgt spid="817155">
                                            <p:txEl>
                                              <p:pRg st="9" end="9"/>
                                            </p:txEl>
                                          </p:spTgt>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jar</a:t>
            </a:r>
            <a:r>
              <a:rPr lang="zh-CN" altLang="en-US"/>
              <a:t>包</a:t>
            </a:r>
            <a:endParaRPr lang="zh-CN" altLang="en-US"/>
          </a:p>
        </p:txBody>
      </p:sp>
      <p:sp>
        <p:nvSpPr>
          <p:cNvPr id="3" name="内容占位符 2"/>
          <p:cNvSpPr>
            <a:spLocks noGrp="1"/>
          </p:cNvSpPr>
          <p:nvPr>
            <p:ph idx="1"/>
          </p:nvPr>
        </p:nvSpPr>
        <p:spPr/>
        <p:txBody>
          <a:bodyPr/>
          <a:p>
            <a:r>
              <a:rPr lang="zh-CN" altLang="en-US"/>
              <a:t>新增的</a:t>
            </a:r>
            <a:r>
              <a:rPr lang="en-US" altLang="zh-CN"/>
              <a:t>jar</a:t>
            </a:r>
            <a:r>
              <a:rPr lang="zh-CN" altLang="en-US"/>
              <a:t>包：</a:t>
            </a:r>
            <a:endParaRPr lang="zh-CN" altLang="en-US"/>
          </a:p>
          <a:p>
            <a:endParaRPr lang="zh-CN" altLang="en-US"/>
          </a:p>
          <a:p>
            <a:endParaRPr lang="zh-CN" altLang="en-US"/>
          </a:p>
          <a:p>
            <a:endParaRPr lang="zh-CN" altLang="en-US"/>
          </a:p>
          <a:p>
            <a:r>
              <a:rPr lang="en-US" altLang="zh-CN"/>
              <a:t>xml</a:t>
            </a:r>
            <a:r>
              <a:rPr lang="zh-CN" altLang="en-US"/>
              <a:t>配置文件头信息</a:t>
            </a:r>
            <a:endParaRPr lang="zh-CN" altLang="en-US"/>
          </a:p>
          <a:p>
            <a:endParaRPr lang="zh-CN" altLang="en-US"/>
          </a:p>
        </p:txBody>
      </p:sp>
      <p:pic>
        <p:nvPicPr>
          <p:cNvPr id="4" name="图片 3"/>
          <p:cNvPicPr>
            <a:picLocks noChangeAspect="1"/>
          </p:cNvPicPr>
          <p:nvPr/>
        </p:nvPicPr>
        <p:blipFill>
          <a:blip r:embed="rId1"/>
          <a:stretch>
            <a:fillRect/>
          </a:stretch>
        </p:blipFill>
        <p:spPr>
          <a:xfrm>
            <a:off x="2978785" y="1365885"/>
            <a:ext cx="2549525" cy="1783080"/>
          </a:xfrm>
          <a:prstGeom prst="rect">
            <a:avLst/>
          </a:prstGeom>
          <a:ln w="19050">
            <a:solidFill>
              <a:schemeClr val="accent3">
                <a:lumMod val="75000"/>
              </a:schemeClr>
            </a:solidFill>
          </a:ln>
        </p:spPr>
      </p:pic>
      <p:sp>
        <p:nvSpPr>
          <p:cNvPr id="5" name="文本框 4"/>
          <p:cNvSpPr txBox="1"/>
          <p:nvPr/>
        </p:nvSpPr>
        <p:spPr>
          <a:xfrm>
            <a:off x="1189990" y="3958590"/>
            <a:ext cx="8288655" cy="20300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a:t>&lt;beans xmlns="http://www.springframework.org/schema/beans"</a:t>
            </a:r>
            <a:endParaRPr lang="zh-CN" altLang="en-US"/>
          </a:p>
          <a:p>
            <a:r>
              <a:rPr lang="zh-CN" altLang="en-US"/>
              <a:t>	xmlns:xsi="http://www.w3.org/2001/XMLSchema-instance" </a:t>
            </a:r>
            <a:r>
              <a:rPr lang="en-US" altLang="zh-CN"/>
              <a:t>	</a:t>
            </a:r>
            <a:r>
              <a:rPr lang="zh-CN" altLang="en-US"/>
              <a:t>xmlns:aop="http://www.springframework.org/schema/aop"</a:t>
            </a:r>
            <a:endParaRPr lang="zh-CN" altLang="en-US"/>
          </a:p>
          <a:p>
            <a:r>
              <a:rPr lang="zh-CN" altLang="en-US"/>
              <a:t>	xsi:schemaLocation="http://www.springframework.org/schema/beans</a:t>
            </a:r>
            <a:endParaRPr lang="zh-CN" altLang="en-US"/>
          </a:p>
          <a:p>
            <a:r>
              <a:rPr lang="zh-CN" altLang="en-US"/>
              <a:t>	http://www.springframework.org/schema/beans/spring-beans.xsd</a:t>
            </a:r>
            <a:endParaRPr lang="zh-CN" altLang="en-US"/>
          </a:p>
          <a:p>
            <a:r>
              <a:rPr lang="zh-CN" altLang="en-US"/>
              <a:t>	http://www.springframework.org/schema/aop</a:t>
            </a:r>
            <a:endParaRPr lang="zh-CN" altLang="en-US"/>
          </a:p>
          <a:p>
            <a:r>
              <a:rPr lang="zh-CN" altLang="en-US"/>
              <a:t>	http://www.springframework.org/schema/aop/spring-aop.xsd"&gt;</a:t>
            </a:r>
            <a:endParaRPr lang="zh-CN" altLang="en-US"/>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t>怎样使用</a:t>
            </a:r>
            <a:r>
              <a:rPr lang="en-US" altLang="zh-CN"/>
              <a:t>AOP 4-2</a:t>
            </a:r>
            <a:endParaRPr lang="en-US" altLang="zh-CN"/>
          </a:p>
        </p:txBody>
      </p:sp>
      <p:sp>
        <p:nvSpPr>
          <p:cNvPr id="817155" name="Rectangle 3"/>
          <p:cNvSpPr>
            <a:spLocks noGrp="1" noChangeArrowheads="1"/>
          </p:cNvSpPr>
          <p:nvPr>
            <p:ph idx="1"/>
          </p:nvPr>
        </p:nvSpPr>
        <p:spPr/>
        <p:txBody>
          <a:bodyPr/>
          <a:lstStyle/>
          <a:p>
            <a:pPr lvl="1"/>
            <a:r>
              <a:rPr lang="zh-CN" altLang="en-US"/>
              <a:t>目标方法</a:t>
            </a:r>
            <a:endParaRPr lang="en-US" altLang="zh-CN"/>
          </a:p>
          <a:p>
            <a:pPr lvl="1"/>
            <a:endParaRPr lang="en-US" altLang="zh-CN"/>
          </a:p>
          <a:p>
            <a:pPr lvl="1"/>
            <a:endParaRPr lang="en-US" altLang="zh-CN"/>
          </a:p>
          <a:p>
            <a:pPr lvl="1"/>
            <a:endParaRPr lang="en-US" altLang="zh-CN"/>
          </a:p>
          <a:p>
            <a:pPr lvl="1"/>
            <a:r>
              <a:rPr lang="zh-CN" altLang="en-US"/>
              <a:t>增强处理</a:t>
            </a:r>
            <a:endParaRPr lang="zh-CN" altLang="en-US"/>
          </a:p>
        </p:txBody>
      </p:sp>
      <p:sp>
        <p:nvSpPr>
          <p:cNvPr id="25" name="AutoShape 4"/>
          <p:cNvSpPr>
            <a:spLocks noChangeArrowheads="1"/>
          </p:cNvSpPr>
          <p:nvPr/>
        </p:nvSpPr>
        <p:spPr bwMode="auto">
          <a:xfrm>
            <a:off x="2826536" y="1224399"/>
            <a:ext cx="6774279" cy="158409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tIns="0" bIns="0"/>
          <a:lstStyle/>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public </a:t>
            </a:r>
            <a:r>
              <a:rPr lang="en-US" altLang="zh-CN" sz="1600" b="1" dirty="0">
                <a:solidFill>
                  <a:schemeClr val="accent5">
                    <a:lumMod val="10000"/>
                  </a:schemeClr>
                </a:solidFill>
                <a:ea typeface="宋体" panose="02010600030101010101" pitchFamily="2" charset="-122"/>
              </a:rPr>
              <a:t>class </a:t>
            </a:r>
            <a:r>
              <a:rPr lang="en-US" altLang="zh-CN" sz="1600" b="1" dirty="0" err="1">
                <a:solidFill>
                  <a:schemeClr val="accent5">
                    <a:lumMod val="10000"/>
                  </a:schemeClr>
                </a:solidFill>
                <a:ea typeface="宋体" panose="02010600030101010101" pitchFamily="2" charset="-122"/>
              </a:rPr>
              <a:t>UserServiceImpl</a:t>
            </a:r>
            <a:r>
              <a:rPr lang="en-US" altLang="zh-CN" sz="1600" b="1" dirty="0">
                <a:solidFill>
                  <a:schemeClr val="accent5">
                    <a:lumMod val="10000"/>
                  </a:schemeClr>
                </a:solidFill>
                <a:ea typeface="宋体" panose="02010600030101010101" pitchFamily="2" charset="-122"/>
              </a:rPr>
              <a:t> implements </a:t>
            </a:r>
            <a:r>
              <a:rPr lang="en-US" altLang="zh-CN" sz="1600" b="1" dirty="0" err="1">
                <a:solidFill>
                  <a:schemeClr val="accent5">
                    <a:lumMod val="10000"/>
                  </a:schemeClr>
                </a:solidFill>
                <a:ea typeface="宋体" panose="02010600030101010101" pitchFamily="2" charset="-122"/>
              </a:rPr>
              <a:t>UserService</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  //…</a:t>
            </a:r>
            <a:r>
              <a:rPr lang="zh-CN" altLang="en-US" sz="1600" b="1" dirty="0" smtClean="0">
                <a:solidFill>
                  <a:schemeClr val="accent5">
                    <a:lumMod val="10000"/>
                  </a:schemeClr>
                </a:solidFill>
                <a:ea typeface="宋体" panose="02010600030101010101" pitchFamily="2" charset="-122"/>
              </a:rPr>
              <a:t>省略代码</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public void </a:t>
            </a:r>
            <a:r>
              <a:rPr lang="en-US" altLang="zh-CN" sz="1600" b="1" dirty="0" err="1">
                <a:solidFill>
                  <a:srgbClr val="FF0000"/>
                </a:solidFill>
                <a:ea typeface="宋体" panose="02010600030101010101" pitchFamily="2" charset="-122"/>
              </a:rPr>
              <a:t>addNewUser</a:t>
            </a:r>
            <a:r>
              <a:rPr lang="en-US" altLang="zh-CN" sz="1600" b="1" dirty="0">
                <a:solidFill>
                  <a:schemeClr val="accent5">
                    <a:lumMod val="10000"/>
                  </a:schemeClr>
                </a:solidFill>
                <a:ea typeface="宋体" panose="02010600030101010101" pitchFamily="2" charset="-122"/>
              </a:rPr>
              <a:t>(User user)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a:t>
            </a:r>
            <a:r>
              <a:rPr lang="en-US" altLang="zh-CN" sz="1600" b="1" dirty="0" err="1" smtClean="0">
                <a:solidFill>
                  <a:schemeClr val="accent5">
                    <a:lumMod val="10000"/>
                  </a:schemeClr>
                </a:solidFill>
                <a:ea typeface="宋体" panose="02010600030101010101" pitchFamily="2" charset="-122"/>
              </a:rPr>
              <a:t>dao.save</a:t>
            </a:r>
            <a:r>
              <a:rPr lang="en-US" altLang="zh-CN" sz="1600" b="1" dirty="0" smtClean="0">
                <a:solidFill>
                  <a:schemeClr val="accent5">
                    <a:lumMod val="10000"/>
                  </a:schemeClr>
                </a:solidFill>
                <a:ea typeface="宋体" panose="02010600030101010101" pitchFamily="2" charset="-122"/>
              </a:rPr>
              <a:t>(user</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a:t>
            </a:r>
            <a:endParaRPr lang="zh-CN" altLang="zh-CN" sz="1600" b="1" dirty="0" smtClean="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a:t>
            </a:r>
            <a:endParaRPr lang="en-US" altLang="zh-CN" sz="1600" b="1" dirty="0">
              <a:solidFill>
                <a:schemeClr val="accent5">
                  <a:lumMod val="10000"/>
                </a:schemeClr>
              </a:solidFill>
              <a:ea typeface="宋体" panose="02010600030101010101" pitchFamily="2" charset="-122"/>
            </a:endParaRPr>
          </a:p>
        </p:txBody>
      </p:sp>
      <p:sp>
        <p:nvSpPr>
          <p:cNvPr id="19" name="AutoShape 6"/>
          <p:cNvSpPr>
            <a:spLocks noChangeArrowheads="1"/>
          </p:cNvSpPr>
          <p:nvPr/>
        </p:nvSpPr>
        <p:spPr bwMode="auto">
          <a:xfrm>
            <a:off x="8230891" y="3062956"/>
            <a:ext cx="1098096"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前置增强</a:t>
            </a:r>
            <a:endParaRPr lang="zh-CN" altLang="en-US" sz="1600" b="1" kern="0" dirty="0">
              <a:solidFill>
                <a:schemeClr val="bg1"/>
              </a:solidFill>
              <a:latin typeface="Arial" panose="020B0604020202020204"/>
              <a:ea typeface="黑体" panose="02010609060101010101" pitchFamily="2" charset="-122"/>
            </a:endParaRPr>
          </a:p>
        </p:txBody>
      </p:sp>
      <p:sp>
        <p:nvSpPr>
          <p:cNvPr id="26" name="AutoShape 4"/>
          <p:cNvSpPr>
            <a:spLocks noChangeArrowheads="1"/>
          </p:cNvSpPr>
          <p:nvPr/>
        </p:nvSpPr>
        <p:spPr bwMode="auto">
          <a:xfrm>
            <a:off x="2830573" y="3528535"/>
            <a:ext cx="7272429" cy="273616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tIns="0" bIns="0"/>
          <a:lstStyle/>
          <a:p>
            <a:pPr defTabSz="723900">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public </a:t>
            </a:r>
            <a:r>
              <a:rPr lang="en-US" altLang="zh-CN" sz="1600" b="1" dirty="0">
                <a:solidFill>
                  <a:schemeClr val="accent5">
                    <a:lumMod val="10000"/>
                  </a:schemeClr>
                </a:solidFill>
                <a:ea typeface="宋体" panose="02010600030101010101" pitchFamily="2" charset="-122"/>
              </a:rPr>
              <a:t>class </a:t>
            </a:r>
            <a:r>
              <a:rPr lang="en-US" altLang="zh-CN" sz="1600" b="1" dirty="0" err="1">
                <a:solidFill>
                  <a:schemeClr val="accent5">
                    <a:lumMod val="10000"/>
                  </a:schemeClr>
                </a:solidFill>
                <a:ea typeface="宋体" panose="02010600030101010101" pitchFamily="2" charset="-122"/>
              </a:rPr>
              <a:t>UserServiceLogger</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private static </a:t>
            </a:r>
            <a:r>
              <a:rPr lang="en-US" altLang="zh-CN" sz="1600" b="1" dirty="0" smtClean="0">
                <a:solidFill>
                  <a:schemeClr val="accent5">
                    <a:lumMod val="10000"/>
                  </a:schemeClr>
                </a:solidFill>
                <a:ea typeface="宋体" panose="02010600030101010101" pitchFamily="2" charset="-122"/>
              </a:rPr>
              <a:t>Logger log=</a:t>
            </a:r>
            <a:r>
              <a:rPr lang="en-US" altLang="zh-CN" sz="1600" b="1" dirty="0" err="1" smtClean="0">
                <a:solidFill>
                  <a:schemeClr val="accent5">
                    <a:lumMod val="10000"/>
                  </a:schemeClr>
                </a:solidFill>
                <a:ea typeface="宋体" panose="02010600030101010101" pitchFamily="2" charset="-122"/>
              </a:rPr>
              <a:t>Logger.getLogger</a:t>
            </a:r>
            <a:r>
              <a:rPr lang="en-US" altLang="zh-CN" sz="1600" b="1" dirty="0" smtClean="0">
                <a:solidFill>
                  <a:schemeClr val="accent5">
                    <a:lumMod val="10000"/>
                  </a:schemeClr>
                </a:solidFill>
                <a:ea typeface="宋体" panose="02010600030101010101" pitchFamily="2" charset="-122"/>
              </a:rPr>
              <a:t>(</a:t>
            </a:r>
            <a:r>
              <a:rPr lang="en-US" altLang="zh-CN" sz="1600" b="1" dirty="0" err="1" smtClean="0">
                <a:solidFill>
                  <a:schemeClr val="accent5">
                    <a:lumMod val="10000"/>
                  </a:schemeClr>
                </a:solidFill>
                <a:ea typeface="宋体" panose="02010600030101010101" pitchFamily="2" charset="-122"/>
              </a:rPr>
              <a:t>UserServiceLogger.class</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public </a:t>
            </a:r>
            <a:r>
              <a:rPr lang="en-US" altLang="zh-CN" sz="1600" b="1" dirty="0">
                <a:solidFill>
                  <a:schemeClr val="accent5">
                    <a:lumMod val="10000"/>
                  </a:schemeClr>
                </a:solidFill>
                <a:ea typeface="宋体" panose="02010600030101010101" pitchFamily="2" charset="-122"/>
              </a:rPr>
              <a:t>void before(</a:t>
            </a:r>
            <a:r>
              <a:rPr lang="en-US" altLang="zh-CN" sz="1600" b="1" dirty="0" err="1">
                <a:solidFill>
                  <a:srgbClr val="FF0000"/>
                </a:solidFill>
                <a:ea typeface="宋体" panose="02010600030101010101" pitchFamily="2" charset="-122"/>
              </a:rPr>
              <a:t>JoinPoint</a:t>
            </a:r>
            <a:r>
              <a:rPr lang="en-US" altLang="zh-CN" sz="1600" b="1" dirty="0">
                <a:solidFill>
                  <a:srgbClr val="FF0000"/>
                </a:solidFill>
                <a:ea typeface="宋体" panose="02010600030101010101" pitchFamily="2" charset="-122"/>
              </a:rPr>
              <a:t> </a:t>
            </a:r>
            <a:r>
              <a:rPr lang="en-US" altLang="zh-CN" sz="1600" b="1" dirty="0" err="1">
                <a:solidFill>
                  <a:srgbClr val="FF0000"/>
                </a:solidFill>
                <a:ea typeface="宋体" panose="02010600030101010101" pitchFamily="2" charset="-122"/>
              </a:rPr>
              <a:t>jp</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log.info("</a:t>
            </a:r>
            <a:r>
              <a:rPr lang="zh-CN" altLang="zh-CN" sz="1600" b="1" dirty="0">
                <a:solidFill>
                  <a:schemeClr val="accent5">
                    <a:lumMod val="10000"/>
                  </a:schemeClr>
                </a:solidFill>
                <a:ea typeface="宋体" panose="02010600030101010101" pitchFamily="2" charset="-122"/>
              </a:rPr>
              <a:t>调用</a:t>
            </a:r>
            <a:r>
              <a:rPr lang="en-US" altLang="zh-CN" sz="1600" b="1" dirty="0">
                <a:solidFill>
                  <a:schemeClr val="accent5">
                    <a:lumMod val="10000"/>
                  </a:schemeClr>
                </a:solidFill>
                <a:ea typeface="宋体" panose="02010600030101010101" pitchFamily="2" charset="-122"/>
              </a:rPr>
              <a:t> " + </a:t>
            </a:r>
            <a:r>
              <a:rPr lang="en-US" altLang="zh-CN" sz="1600" b="1" dirty="0" err="1">
                <a:solidFill>
                  <a:schemeClr val="accent5">
                    <a:lumMod val="10000"/>
                  </a:schemeClr>
                </a:solidFill>
                <a:ea typeface="宋体" panose="02010600030101010101" pitchFamily="2" charset="-122"/>
              </a:rPr>
              <a:t>jp.getTarget</a:t>
            </a:r>
            <a:r>
              <a:rPr lang="en-US" altLang="zh-CN" sz="1600" b="1" dirty="0">
                <a:solidFill>
                  <a:schemeClr val="accent5">
                    <a:lumMod val="10000"/>
                  </a:schemeClr>
                </a:solidFill>
                <a:ea typeface="宋体" panose="02010600030101010101" pitchFamily="2" charset="-122"/>
              </a:rPr>
              <a:t>() + " </a:t>
            </a:r>
            <a:r>
              <a:rPr lang="zh-CN" altLang="zh-CN" sz="1600" b="1" dirty="0">
                <a:solidFill>
                  <a:schemeClr val="accent5">
                    <a:lumMod val="10000"/>
                  </a:schemeClr>
                </a:solidFill>
                <a:ea typeface="宋体" panose="02010600030101010101" pitchFamily="2" charset="-122"/>
              </a:rPr>
              <a:t>的</a:t>
            </a:r>
            <a:r>
              <a:rPr lang="en-US" altLang="zh-CN" sz="1600" b="1" dirty="0">
                <a:solidFill>
                  <a:schemeClr val="accent5">
                    <a:lumMod val="10000"/>
                  </a:schemeClr>
                </a:solidFill>
                <a:ea typeface="宋体" panose="02010600030101010101" pitchFamily="2" charset="-122"/>
              </a:rPr>
              <a:t> " + </a:t>
            </a:r>
            <a:r>
              <a:rPr lang="en-US" altLang="zh-CN" sz="1600" b="1" dirty="0" err="1">
                <a:solidFill>
                  <a:schemeClr val="accent5">
                    <a:lumMod val="10000"/>
                  </a:schemeClr>
                </a:solidFill>
                <a:ea typeface="宋体" panose="02010600030101010101" pitchFamily="2" charset="-122"/>
              </a:rPr>
              <a:t>jp.getSignature</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getName</a:t>
            </a:r>
            <a:r>
              <a:rPr lang="en-US" altLang="zh-CN" sz="1600" b="1" dirty="0">
                <a:solidFill>
                  <a:schemeClr val="accent5">
                    <a:lumMod val="10000"/>
                  </a:schemeClr>
                </a:solidFill>
                <a:ea typeface="宋体" panose="02010600030101010101" pitchFamily="2" charset="-122"/>
              </a:rPr>
              <a:t>() + " </a:t>
            </a:r>
            <a:r>
              <a:rPr lang="zh-CN" altLang="zh-CN" sz="1600" b="1" dirty="0">
                <a:solidFill>
                  <a:schemeClr val="accent5">
                    <a:lumMod val="10000"/>
                  </a:schemeClr>
                </a:solidFill>
                <a:ea typeface="宋体" panose="02010600030101010101" pitchFamily="2" charset="-122"/>
              </a:rPr>
              <a:t>方法。方法入参：</a:t>
            </a:r>
            <a:r>
              <a:rPr lang="en-US" altLang="zh-CN" sz="1600" b="1" dirty="0">
                <a:solidFill>
                  <a:schemeClr val="accent5">
                    <a:lumMod val="10000"/>
                  </a:schemeClr>
                </a:solidFill>
                <a:ea typeface="宋体" panose="02010600030101010101" pitchFamily="2" charset="-122"/>
              </a:rPr>
              <a:t>" + </a:t>
            </a:r>
            <a:r>
              <a:rPr lang="en-US" altLang="zh-CN" sz="1600" b="1" dirty="0" err="1">
                <a:solidFill>
                  <a:schemeClr val="accent5">
                    <a:lumMod val="10000"/>
                  </a:schemeClr>
                </a:solidFill>
                <a:ea typeface="宋体" panose="02010600030101010101" pitchFamily="2" charset="-122"/>
              </a:rPr>
              <a:t>Arrays.toString</a:t>
            </a:r>
            <a:r>
              <a:rPr lang="en-US" altLang="zh-CN" sz="1600" b="1" dirty="0">
                <a:solidFill>
                  <a:schemeClr val="accent5">
                    <a:lumMod val="10000"/>
                  </a:schemeClr>
                </a:solidFill>
                <a:ea typeface="宋体" panose="02010600030101010101" pitchFamily="2" charset="-122"/>
              </a:rPr>
              <a:t>(</a:t>
            </a:r>
            <a:r>
              <a:rPr lang="en-US" altLang="zh-CN" sz="1600" b="1" dirty="0" err="1">
                <a:solidFill>
                  <a:srgbClr val="FF0000"/>
                </a:solidFill>
                <a:ea typeface="宋体" panose="02010600030101010101" pitchFamily="2" charset="-122"/>
              </a:rPr>
              <a:t>jp.getArgs</a:t>
            </a:r>
            <a:r>
              <a:rPr lang="en-US" altLang="zh-CN" sz="1600" b="1" dirty="0">
                <a:solidFill>
                  <a:srgbClr val="FF0000"/>
                </a:solidFill>
                <a:ea typeface="宋体" panose="02010600030101010101" pitchFamily="2" charset="-122"/>
              </a:rPr>
              <a:t>()</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public </a:t>
            </a:r>
            <a:r>
              <a:rPr lang="en-US" altLang="zh-CN" sz="1600" b="1" dirty="0">
                <a:solidFill>
                  <a:schemeClr val="accent5">
                    <a:lumMod val="10000"/>
                  </a:schemeClr>
                </a:solidFill>
                <a:ea typeface="宋体" panose="02010600030101010101" pitchFamily="2" charset="-122"/>
              </a:rPr>
              <a:t>void </a:t>
            </a:r>
            <a:r>
              <a:rPr lang="en-US" altLang="zh-CN" sz="1600" b="1" dirty="0" err="1">
                <a:solidFill>
                  <a:schemeClr val="accent5">
                    <a:lumMod val="10000"/>
                  </a:schemeClr>
                </a:solidFill>
                <a:ea typeface="宋体" panose="02010600030101010101" pitchFamily="2" charset="-122"/>
              </a:rPr>
              <a:t>afterReturning</a:t>
            </a:r>
            <a:r>
              <a:rPr lang="en-US" altLang="zh-CN" sz="1600" b="1" dirty="0">
                <a:solidFill>
                  <a:schemeClr val="accent5">
                    <a:lumMod val="10000"/>
                  </a:schemeClr>
                </a:solidFill>
                <a:ea typeface="宋体" panose="02010600030101010101" pitchFamily="2" charset="-122"/>
              </a:rPr>
              <a:t>(</a:t>
            </a:r>
            <a:r>
              <a:rPr lang="en-US" altLang="zh-CN" sz="1600" b="1" dirty="0" err="1">
                <a:solidFill>
                  <a:srgbClr val="FF0000"/>
                </a:solidFill>
                <a:ea typeface="宋体" panose="02010600030101010101" pitchFamily="2" charset="-122"/>
              </a:rPr>
              <a:t>JoinPoint</a:t>
            </a:r>
            <a:r>
              <a:rPr lang="en-US" altLang="zh-CN" sz="1600" b="1" dirty="0">
                <a:solidFill>
                  <a:srgbClr val="FF0000"/>
                </a:solidFill>
                <a:ea typeface="宋体" panose="02010600030101010101" pitchFamily="2" charset="-122"/>
              </a:rPr>
              <a:t> </a:t>
            </a:r>
            <a:r>
              <a:rPr lang="en-US" altLang="zh-CN" sz="1600" b="1" dirty="0" err="1">
                <a:solidFill>
                  <a:srgbClr val="FF0000"/>
                </a:solidFill>
                <a:ea typeface="宋体" panose="02010600030101010101" pitchFamily="2" charset="-122"/>
              </a:rPr>
              <a:t>jp</a:t>
            </a:r>
            <a:r>
              <a:rPr lang="en-US" altLang="zh-CN" sz="1600" b="1" dirty="0">
                <a:solidFill>
                  <a:schemeClr val="accent5">
                    <a:lumMod val="10000"/>
                  </a:schemeClr>
                </a:solidFill>
                <a:ea typeface="宋体" panose="02010600030101010101" pitchFamily="2" charset="-122"/>
              </a:rPr>
              <a:t>, </a:t>
            </a:r>
            <a:r>
              <a:rPr lang="en-US" altLang="zh-CN" sz="1600" b="1" dirty="0">
                <a:solidFill>
                  <a:srgbClr val="FF0000"/>
                </a:solidFill>
                <a:ea typeface="宋体" panose="02010600030101010101" pitchFamily="2" charset="-122"/>
              </a:rPr>
              <a:t>Object result</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log.info("</a:t>
            </a:r>
            <a:r>
              <a:rPr lang="zh-CN" altLang="zh-CN" sz="1600" b="1" dirty="0">
                <a:solidFill>
                  <a:schemeClr val="accent5">
                    <a:lumMod val="10000"/>
                  </a:schemeClr>
                </a:solidFill>
                <a:ea typeface="宋体" panose="02010600030101010101" pitchFamily="2" charset="-122"/>
              </a:rPr>
              <a:t>调用</a:t>
            </a:r>
            <a:r>
              <a:rPr lang="en-US" altLang="zh-CN" sz="1600" b="1" dirty="0">
                <a:solidFill>
                  <a:schemeClr val="accent5">
                    <a:lumMod val="10000"/>
                  </a:schemeClr>
                </a:solidFill>
                <a:ea typeface="宋体" panose="02010600030101010101" pitchFamily="2" charset="-122"/>
              </a:rPr>
              <a:t> " + </a:t>
            </a:r>
            <a:r>
              <a:rPr lang="en-US" altLang="zh-CN" sz="1600" b="1" dirty="0" err="1">
                <a:solidFill>
                  <a:srgbClr val="FF0000"/>
                </a:solidFill>
                <a:ea typeface="宋体" panose="02010600030101010101" pitchFamily="2" charset="-122"/>
              </a:rPr>
              <a:t>jp.getTarget</a:t>
            </a:r>
            <a:r>
              <a:rPr lang="en-US" altLang="zh-CN" sz="1600" b="1" dirty="0">
                <a:solidFill>
                  <a:srgbClr val="FF0000"/>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 " </a:t>
            </a:r>
            <a:r>
              <a:rPr lang="zh-CN" altLang="zh-CN" sz="1600" b="1" dirty="0">
                <a:solidFill>
                  <a:schemeClr val="accent5">
                    <a:lumMod val="10000"/>
                  </a:schemeClr>
                </a:solidFill>
                <a:ea typeface="宋体" panose="02010600030101010101" pitchFamily="2" charset="-122"/>
              </a:rPr>
              <a:t>的</a:t>
            </a:r>
            <a:r>
              <a:rPr lang="en-US" altLang="zh-CN" sz="1600" b="1" dirty="0">
                <a:solidFill>
                  <a:schemeClr val="accent5">
                    <a:lumMod val="10000"/>
                  </a:schemeClr>
                </a:solidFill>
                <a:ea typeface="宋体" panose="02010600030101010101" pitchFamily="2" charset="-122"/>
              </a:rPr>
              <a:t> " + </a:t>
            </a:r>
            <a:r>
              <a:rPr lang="en-US" altLang="zh-CN" sz="1600" b="1" dirty="0" err="1">
                <a:solidFill>
                  <a:srgbClr val="FF0000"/>
                </a:solidFill>
                <a:ea typeface="宋体" panose="02010600030101010101" pitchFamily="2" charset="-122"/>
              </a:rPr>
              <a:t>jp.getSignature</a:t>
            </a:r>
            <a:r>
              <a:rPr lang="en-US" altLang="zh-CN" sz="1600" b="1" dirty="0">
                <a:solidFill>
                  <a:srgbClr val="FF0000"/>
                </a:solidFill>
                <a:ea typeface="宋体" panose="02010600030101010101" pitchFamily="2" charset="-122"/>
              </a:rPr>
              <a:t>()</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getName</a:t>
            </a:r>
            <a:r>
              <a:rPr lang="en-US" altLang="zh-CN" sz="1600" b="1" dirty="0">
                <a:solidFill>
                  <a:schemeClr val="accent5">
                    <a:lumMod val="10000"/>
                  </a:schemeClr>
                </a:solidFill>
                <a:ea typeface="宋体" panose="02010600030101010101" pitchFamily="2" charset="-122"/>
              </a:rPr>
              <a:t>() + " </a:t>
            </a:r>
            <a:r>
              <a:rPr lang="zh-CN" altLang="zh-CN" sz="1600" b="1" dirty="0">
                <a:solidFill>
                  <a:schemeClr val="accent5">
                    <a:lumMod val="10000"/>
                  </a:schemeClr>
                </a:solidFill>
                <a:ea typeface="宋体" panose="02010600030101010101" pitchFamily="2" charset="-122"/>
              </a:rPr>
              <a:t>方法。方法返回值：</a:t>
            </a:r>
            <a:r>
              <a:rPr lang="en-US" altLang="zh-CN" sz="1600" b="1" dirty="0">
                <a:solidFill>
                  <a:schemeClr val="accent5">
                    <a:lumMod val="10000"/>
                  </a:schemeClr>
                </a:solidFill>
                <a:ea typeface="宋体" panose="02010600030101010101" pitchFamily="2" charset="-122"/>
              </a:rPr>
              <a:t>" + </a:t>
            </a:r>
            <a:r>
              <a:rPr lang="en-US" altLang="zh-CN" sz="1600" b="1" dirty="0">
                <a:solidFill>
                  <a:srgbClr val="FF0000"/>
                </a:solidFill>
                <a:ea typeface="宋体" panose="02010600030101010101" pitchFamily="2" charset="-122"/>
              </a:rPr>
              <a:t>result</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a:t>
            </a:r>
            <a:endParaRPr lang="en-US" altLang="zh-CN" sz="1600" b="1" dirty="0">
              <a:solidFill>
                <a:schemeClr val="accent5">
                  <a:lumMod val="10000"/>
                </a:schemeClr>
              </a:solidFill>
              <a:ea typeface="宋体" panose="02010600030101010101" pitchFamily="2" charset="-122"/>
            </a:endParaRPr>
          </a:p>
        </p:txBody>
      </p:sp>
      <p:sp>
        <p:nvSpPr>
          <p:cNvPr id="18" name="Rectangle 34"/>
          <p:cNvSpPr>
            <a:spLocks noChangeArrowheads="1"/>
          </p:cNvSpPr>
          <p:nvPr/>
        </p:nvSpPr>
        <p:spPr bwMode="auto">
          <a:xfrm>
            <a:off x="3117590" y="4032564"/>
            <a:ext cx="3131088" cy="243254"/>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27" name="Rectangle 34"/>
          <p:cNvSpPr>
            <a:spLocks noChangeArrowheads="1"/>
          </p:cNvSpPr>
          <p:nvPr/>
        </p:nvSpPr>
        <p:spPr bwMode="auto">
          <a:xfrm>
            <a:off x="3067792" y="5000683"/>
            <a:ext cx="5315615" cy="243254"/>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37" name="任意多边形 5"/>
          <p:cNvSpPr>
            <a:spLocks noChangeArrowheads="1"/>
          </p:cNvSpPr>
          <p:nvPr/>
        </p:nvSpPr>
        <p:spPr bwMode="auto">
          <a:xfrm>
            <a:off x="6360913" y="1584420"/>
            <a:ext cx="1869978" cy="2592153"/>
          </a:xfrm>
          <a:custGeom>
            <a:avLst/>
            <a:gdLst>
              <a:gd name="T0" fmla="*/ 0 w 1870363"/>
              <a:gd name="T1" fmla="*/ 2216727 h 2216727"/>
              <a:gd name="T2" fmla="*/ 1769423 w 1870363"/>
              <a:gd name="T3" fmla="*/ 1385454 h 2216727"/>
              <a:gd name="T4" fmla="*/ 605641 w 1870363"/>
              <a:gd name="T5" fmla="*/ 174171 h 2216727"/>
              <a:gd name="T6" fmla="*/ 581891 w 1870363"/>
              <a:gd name="T7" fmla="*/ 340425 h 2216727"/>
              <a:gd name="T8" fmla="*/ 534389 w 1870363"/>
              <a:gd name="T9" fmla="*/ 126670 h 2216727"/>
              <a:gd name="T10" fmla="*/ 724395 w 1870363"/>
              <a:gd name="T11" fmla="*/ 91044 h 2216727"/>
              <a:gd name="T12" fmla="*/ 724395 w 1870363"/>
              <a:gd name="T13" fmla="*/ 91044 h 2216727"/>
            </a:gdLst>
            <a:ahLst/>
            <a:cxnLst>
              <a:cxn ang="0">
                <a:pos x="T0" y="T1"/>
              </a:cxn>
              <a:cxn ang="0">
                <a:pos x="T2" y="T3"/>
              </a:cxn>
              <a:cxn ang="0">
                <a:pos x="T4" y="T5"/>
              </a:cxn>
              <a:cxn ang="0">
                <a:pos x="T6" y="T7"/>
              </a:cxn>
              <a:cxn ang="0">
                <a:pos x="T8" y="T9"/>
              </a:cxn>
              <a:cxn ang="0">
                <a:pos x="T10" y="T11"/>
              </a:cxn>
              <a:cxn ang="0">
                <a:pos x="T12" y="T13"/>
              </a:cxn>
            </a:cxnLst>
            <a:rect l="0" t="0" r="r" b="b"/>
            <a:pathLst>
              <a:path w="1870363" h="2216727">
                <a:moveTo>
                  <a:pt x="0" y="2216727"/>
                </a:moveTo>
                <a:cubicBezTo>
                  <a:pt x="834241" y="1971303"/>
                  <a:pt x="1668483" y="1725880"/>
                  <a:pt x="1769423" y="1385454"/>
                </a:cubicBezTo>
                <a:cubicBezTo>
                  <a:pt x="1870363" y="1045028"/>
                  <a:pt x="803563" y="348342"/>
                  <a:pt x="605641" y="174171"/>
                </a:cubicBezTo>
                <a:cubicBezTo>
                  <a:pt x="407719" y="0"/>
                  <a:pt x="593766" y="348342"/>
                  <a:pt x="581891" y="340425"/>
                </a:cubicBezTo>
                <a:cubicBezTo>
                  <a:pt x="570016" y="332508"/>
                  <a:pt x="510638" y="168233"/>
                  <a:pt x="534389" y="126670"/>
                </a:cubicBezTo>
                <a:cubicBezTo>
                  <a:pt x="558140" y="85107"/>
                  <a:pt x="724395" y="91044"/>
                  <a:pt x="724395" y="91044"/>
                </a:cubicBezTo>
              </a:path>
            </a:pathLst>
          </a:custGeom>
          <a:noFill/>
          <a:ln w="25400">
            <a:solidFill>
              <a:srgbClr val="4A7EB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latin typeface="Calibri" panose="020F0502020204030204" charset="0"/>
              <a:ea typeface="宋体" panose="02010600030101010101" pitchFamily="2" charset="-122"/>
            </a:endParaRPr>
          </a:p>
        </p:txBody>
      </p:sp>
      <p:sp>
        <p:nvSpPr>
          <p:cNvPr id="38" name="任意多边形 5"/>
          <p:cNvSpPr>
            <a:spLocks noChangeArrowheads="1"/>
          </p:cNvSpPr>
          <p:nvPr/>
        </p:nvSpPr>
        <p:spPr bwMode="auto">
          <a:xfrm flipH="1">
            <a:off x="1939424" y="2348105"/>
            <a:ext cx="1080068" cy="2745843"/>
          </a:xfrm>
          <a:custGeom>
            <a:avLst/>
            <a:gdLst>
              <a:gd name="T0" fmla="*/ 0 w 1870363"/>
              <a:gd name="T1" fmla="*/ 2216727 h 2216727"/>
              <a:gd name="T2" fmla="*/ 1769423 w 1870363"/>
              <a:gd name="T3" fmla="*/ 1385454 h 2216727"/>
              <a:gd name="T4" fmla="*/ 605641 w 1870363"/>
              <a:gd name="T5" fmla="*/ 174171 h 2216727"/>
              <a:gd name="T6" fmla="*/ 581891 w 1870363"/>
              <a:gd name="T7" fmla="*/ 340425 h 2216727"/>
              <a:gd name="T8" fmla="*/ 534389 w 1870363"/>
              <a:gd name="T9" fmla="*/ 126670 h 2216727"/>
              <a:gd name="T10" fmla="*/ 724395 w 1870363"/>
              <a:gd name="T11" fmla="*/ 91044 h 2216727"/>
              <a:gd name="T12" fmla="*/ 724395 w 1870363"/>
              <a:gd name="T13" fmla="*/ 91044 h 2216727"/>
            </a:gdLst>
            <a:ahLst/>
            <a:cxnLst>
              <a:cxn ang="0">
                <a:pos x="T0" y="T1"/>
              </a:cxn>
              <a:cxn ang="0">
                <a:pos x="T2" y="T3"/>
              </a:cxn>
              <a:cxn ang="0">
                <a:pos x="T4" y="T5"/>
              </a:cxn>
              <a:cxn ang="0">
                <a:pos x="T6" y="T7"/>
              </a:cxn>
              <a:cxn ang="0">
                <a:pos x="T8" y="T9"/>
              </a:cxn>
              <a:cxn ang="0">
                <a:pos x="T10" y="T11"/>
              </a:cxn>
              <a:cxn ang="0">
                <a:pos x="T12" y="T13"/>
              </a:cxn>
            </a:cxnLst>
            <a:rect l="0" t="0" r="r" b="b"/>
            <a:pathLst>
              <a:path w="1870363" h="2216727">
                <a:moveTo>
                  <a:pt x="0" y="2216727"/>
                </a:moveTo>
                <a:cubicBezTo>
                  <a:pt x="834241" y="1971303"/>
                  <a:pt x="1668483" y="1725880"/>
                  <a:pt x="1769423" y="1385454"/>
                </a:cubicBezTo>
                <a:cubicBezTo>
                  <a:pt x="1870363" y="1045028"/>
                  <a:pt x="803563" y="348342"/>
                  <a:pt x="605641" y="174171"/>
                </a:cubicBezTo>
                <a:cubicBezTo>
                  <a:pt x="407719" y="0"/>
                  <a:pt x="593766" y="348342"/>
                  <a:pt x="581891" y="340425"/>
                </a:cubicBezTo>
                <a:cubicBezTo>
                  <a:pt x="570016" y="332508"/>
                  <a:pt x="510638" y="168233"/>
                  <a:pt x="534389" y="126670"/>
                </a:cubicBezTo>
                <a:cubicBezTo>
                  <a:pt x="558140" y="85107"/>
                  <a:pt x="724395" y="91044"/>
                  <a:pt x="724395" y="91044"/>
                </a:cubicBezTo>
              </a:path>
            </a:pathLst>
          </a:custGeom>
          <a:noFill/>
          <a:ln w="25400">
            <a:solidFill>
              <a:srgbClr val="4A7EB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latin typeface="Calibri" panose="020F0502020204030204" charset="0"/>
              <a:ea typeface="宋体" panose="02010600030101010101" pitchFamily="2" charset="-122"/>
            </a:endParaRPr>
          </a:p>
        </p:txBody>
      </p:sp>
      <p:sp>
        <p:nvSpPr>
          <p:cNvPr id="39" name="AutoShape 6"/>
          <p:cNvSpPr>
            <a:spLocks noChangeArrowheads="1"/>
          </p:cNvSpPr>
          <p:nvPr/>
        </p:nvSpPr>
        <p:spPr bwMode="auto">
          <a:xfrm>
            <a:off x="1939424" y="3874905"/>
            <a:ext cx="1143225"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后置增强</a:t>
            </a:r>
            <a:endParaRPr lang="zh-CN" altLang="en-US" sz="1600" b="1" kern="0" dirty="0">
              <a:solidFill>
                <a:schemeClr val="bg1"/>
              </a:solidFill>
              <a:latin typeface="Arial" panose="020B0604020202020204"/>
              <a:ea typeface="黑体" panose="02010609060101010101" pitchFamily="2" charset="-122"/>
            </a:endParaRPr>
          </a:p>
        </p:txBody>
      </p:sp>
      <p:sp>
        <p:nvSpPr>
          <p:cNvPr id="40" name="AutoShape 6"/>
          <p:cNvSpPr>
            <a:spLocks noChangeArrowheads="1"/>
          </p:cNvSpPr>
          <p:nvPr/>
        </p:nvSpPr>
        <p:spPr bwMode="auto">
          <a:xfrm>
            <a:off x="3360212" y="5833550"/>
            <a:ext cx="2708770"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algn="ctr"/>
            <a:r>
              <a:rPr lang="zh-CN" altLang="en-US" sz="1600" b="1" kern="0" dirty="0" smtClean="0">
                <a:solidFill>
                  <a:schemeClr val="bg1"/>
                </a:solidFill>
                <a:latin typeface="Arial" panose="020B0604020202020204"/>
                <a:ea typeface="黑体" panose="02010609060101010101" pitchFamily="2" charset="-122"/>
              </a:rPr>
              <a:t>连接点</a:t>
            </a:r>
            <a:r>
              <a:rPr lang="zh-CN" altLang="en-US" sz="1600" b="1" kern="0" dirty="0">
                <a:solidFill>
                  <a:schemeClr val="bg1"/>
                </a:solidFill>
                <a:latin typeface="Arial" panose="020B0604020202020204"/>
                <a:ea typeface="黑体" panose="02010609060101010101" pitchFamily="2" charset="-122"/>
              </a:rPr>
              <a:t>方法所在的</a:t>
            </a:r>
            <a:r>
              <a:rPr lang="zh-CN" altLang="en-US" sz="1600" b="1" kern="0" dirty="0" smtClean="0">
                <a:solidFill>
                  <a:schemeClr val="bg1"/>
                </a:solidFill>
                <a:latin typeface="Arial" panose="020B0604020202020204"/>
                <a:ea typeface="黑体" panose="02010609060101010101" pitchFamily="2" charset="-122"/>
              </a:rPr>
              <a:t>目标类</a:t>
            </a:r>
            <a:endParaRPr lang="zh-CN" altLang="en-US" sz="1600" b="1" kern="0" dirty="0">
              <a:solidFill>
                <a:schemeClr val="bg1"/>
              </a:solidFill>
              <a:latin typeface="Arial" panose="020B0604020202020204"/>
              <a:ea typeface="黑体" panose="02010609060101010101" pitchFamily="2" charset="-122"/>
            </a:endParaRPr>
          </a:p>
        </p:txBody>
      </p:sp>
      <p:sp>
        <p:nvSpPr>
          <p:cNvPr id="41" name="AutoShape 6"/>
          <p:cNvSpPr>
            <a:spLocks noChangeArrowheads="1"/>
          </p:cNvSpPr>
          <p:nvPr/>
        </p:nvSpPr>
        <p:spPr bwMode="auto">
          <a:xfrm>
            <a:off x="8338960" y="5819019"/>
            <a:ext cx="1750917"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连接点方法信息</a:t>
            </a:r>
            <a:endParaRPr lang="zh-CN" altLang="en-US" sz="1600" b="1" kern="0" dirty="0">
              <a:solidFill>
                <a:schemeClr val="bg1"/>
              </a:solidFill>
              <a:latin typeface="Arial" panose="020B0604020202020204"/>
              <a:ea typeface="黑体" panose="02010609060101010101" pitchFamily="2" charset="-122"/>
            </a:endParaRPr>
          </a:p>
        </p:txBody>
      </p:sp>
      <p:sp>
        <p:nvSpPr>
          <p:cNvPr id="42" name="AutoShape 6"/>
          <p:cNvSpPr>
            <a:spLocks noChangeArrowheads="1"/>
          </p:cNvSpPr>
          <p:nvPr/>
        </p:nvSpPr>
        <p:spPr bwMode="auto">
          <a:xfrm>
            <a:off x="9203011" y="4896865"/>
            <a:ext cx="1296076" cy="64670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连接点方法参数数组</a:t>
            </a:r>
            <a:endParaRPr lang="zh-CN" altLang="en-US" sz="1600" b="1" kern="0" dirty="0">
              <a:solidFill>
                <a:schemeClr val="bg1"/>
              </a:solidFill>
              <a:latin typeface="Arial" panose="020B0604020202020204"/>
              <a:ea typeface="黑体" panose="02010609060101010101" pitchFamily="2" charset="-122"/>
            </a:endParaRPr>
          </a:p>
        </p:txBody>
      </p:sp>
      <p:cxnSp>
        <p:nvCxnSpPr>
          <p:cNvPr id="43" name="直接箭头连接符 42"/>
          <p:cNvCxnSpPr/>
          <p:nvPr/>
        </p:nvCxnSpPr>
        <p:spPr>
          <a:xfrm>
            <a:off x="8975142" y="4752607"/>
            <a:ext cx="227869" cy="2480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5" name="直接箭头连接符 44"/>
          <p:cNvCxnSpPr>
            <a:endCxn id="40" idx="0"/>
          </p:cNvCxnSpPr>
          <p:nvPr/>
        </p:nvCxnSpPr>
        <p:spPr>
          <a:xfrm flipH="1">
            <a:off x="4722853" y="5473919"/>
            <a:ext cx="372096" cy="36002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51" name="直接箭头连接符 50"/>
          <p:cNvCxnSpPr/>
          <p:nvPr/>
        </p:nvCxnSpPr>
        <p:spPr>
          <a:xfrm>
            <a:off x="8482968" y="5472649"/>
            <a:ext cx="720042" cy="32513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 name="AutoShape 6"/>
          <p:cNvSpPr>
            <a:spLocks noChangeArrowheads="1"/>
          </p:cNvSpPr>
          <p:nvPr/>
        </p:nvSpPr>
        <p:spPr bwMode="auto">
          <a:xfrm>
            <a:off x="6178832" y="3025384"/>
            <a:ext cx="1368081" cy="37367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algn="ctr"/>
            <a:r>
              <a:rPr lang="zh-CN" altLang="en-US" sz="1600" b="1" kern="0" dirty="0" smtClean="0">
                <a:solidFill>
                  <a:schemeClr val="bg1"/>
                </a:solidFill>
                <a:latin typeface="Arial" panose="020B0604020202020204"/>
                <a:ea typeface="黑体" panose="02010609060101010101" pitchFamily="2" charset="-122"/>
              </a:rPr>
              <a:t>连接点对象</a:t>
            </a:r>
            <a:endParaRPr lang="zh-CN" altLang="en-US" sz="1600" b="1" kern="0" dirty="0">
              <a:solidFill>
                <a:schemeClr val="bg1"/>
              </a:solidFill>
              <a:latin typeface="Arial" panose="020B0604020202020204"/>
              <a:ea typeface="黑体" panose="02010609060101010101" pitchFamily="2" charset="-122"/>
            </a:endParaRPr>
          </a:p>
        </p:txBody>
      </p:sp>
      <p:cxnSp>
        <p:nvCxnSpPr>
          <p:cNvPr id="57" name="直接箭头连接符 56"/>
          <p:cNvCxnSpPr/>
          <p:nvPr/>
        </p:nvCxnSpPr>
        <p:spPr>
          <a:xfrm flipV="1">
            <a:off x="5725600" y="3409490"/>
            <a:ext cx="741187" cy="6230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down)">
                                      <p:cBhvr>
                                        <p:cTn id="11" dur="500"/>
                                        <p:tgtEl>
                                          <p:spTgt spid="3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down)">
                                      <p:cBhvr>
                                        <p:cTn id="24" dur="500"/>
                                        <p:tgtEl>
                                          <p:spTgt spid="38"/>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500"/>
                                        <p:tgtEl>
                                          <p:spTgt spid="43"/>
                                        </p:tgtEl>
                                      </p:cBhvr>
                                    </p:animEffect>
                                  </p:childTnLst>
                                </p:cTn>
                              </p:par>
                              <p:par>
                                <p:cTn id="34" presetID="22" presetClass="entr" presetSubtype="8"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par>
                                <p:cTn id="37" presetID="22" presetClass="entr" presetSubtype="8"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wipe(left)">
                                      <p:cBhvr>
                                        <p:cTn id="42" dur="500"/>
                                        <p:tgtEl>
                                          <p:spTgt spid="56"/>
                                        </p:tgtEl>
                                      </p:cBhvr>
                                    </p:animEffect>
                                  </p:childTnLst>
                                </p:cTn>
                              </p:par>
                              <p:par>
                                <p:cTn id="43" presetID="22" presetClass="entr" presetSubtype="8"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left)">
                                      <p:cBhvr>
                                        <p:cTn id="45" dur="500"/>
                                        <p:tgtEl>
                                          <p:spTgt spid="5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left)">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7" grpId="0" bldLvl="0" animBg="1"/>
      <p:bldP spid="37" grpId="0" bldLvl="0" animBg="1"/>
      <p:bldP spid="38" grpId="0" bldLvl="0" animBg="1"/>
      <p:bldP spid="39" grpId="0" bldLvl="0" animBg="1"/>
      <p:bldP spid="40" grpId="0" bldLvl="0" animBg="1"/>
      <p:bldP spid="41" grpId="0" bldLvl="0" animBg="1"/>
      <p:bldP spid="42" grpId="0" bldLvl="0" animBg="1"/>
      <p:bldP spid="5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t>怎样使用</a:t>
            </a:r>
            <a:r>
              <a:rPr lang="en-US" altLang="zh-CN"/>
              <a:t>AOP 4-3</a:t>
            </a:r>
            <a:endParaRPr lang="en-US" altLang="zh-CN"/>
          </a:p>
        </p:txBody>
      </p:sp>
      <p:sp>
        <p:nvSpPr>
          <p:cNvPr id="817155" name="Rectangle 3"/>
          <p:cNvSpPr>
            <a:spLocks noGrp="1" noChangeArrowheads="1"/>
          </p:cNvSpPr>
          <p:nvPr>
            <p:ph idx="1"/>
          </p:nvPr>
        </p:nvSpPr>
        <p:spPr/>
        <p:txBody>
          <a:bodyPr/>
          <a:lstStyle/>
          <a:p>
            <a:pPr lvl="1">
              <a:lnSpc>
                <a:spcPct val="150000"/>
              </a:lnSpc>
            </a:pPr>
            <a:r>
              <a:rPr lang="zh-CN" altLang="en-US"/>
              <a:t>定义切入点</a:t>
            </a:r>
            <a:endParaRPr lang="en-US" altLang="zh-CN"/>
          </a:p>
          <a:p>
            <a:pPr lvl="1">
              <a:lnSpc>
                <a:spcPct val="100000"/>
              </a:lnSpc>
            </a:pPr>
            <a:r>
              <a:rPr lang="zh-CN" altLang="en-US"/>
              <a:t>切入点：简单的说，就是连接点的查询条件</a:t>
            </a:r>
            <a:endParaRPr lang="en-US" altLang="zh-CN"/>
          </a:p>
          <a:p>
            <a:pPr lvl="1">
              <a:lnSpc>
                <a:spcPct val="100000"/>
              </a:lnSpc>
            </a:pPr>
            <a:endParaRPr lang="en-US" altLang="zh-CN"/>
          </a:p>
          <a:p>
            <a:pPr lvl="1">
              <a:lnSpc>
                <a:spcPct val="100000"/>
              </a:lnSpc>
            </a:pPr>
            <a:endParaRPr lang="en-US" altLang="zh-CN"/>
          </a:p>
          <a:p>
            <a:pPr lvl="1">
              <a:lnSpc>
                <a:spcPct val="100000"/>
              </a:lnSpc>
            </a:pPr>
            <a:endParaRPr lang="en-US" altLang="zh-CN"/>
          </a:p>
          <a:p>
            <a:pPr lvl="1">
              <a:lnSpc>
                <a:spcPct val="100000"/>
              </a:lnSpc>
            </a:pPr>
            <a:endParaRPr lang="zh-CN" altLang="en-US"/>
          </a:p>
          <a:p>
            <a:pPr lvl="1">
              <a:lnSpc>
                <a:spcPct val="100000"/>
              </a:lnSpc>
            </a:pPr>
            <a:endParaRPr lang="zh-CN" altLang="en-US"/>
          </a:p>
          <a:p>
            <a:pPr lvl="1">
              <a:lnSpc>
                <a:spcPct val="100000"/>
              </a:lnSpc>
            </a:pPr>
            <a:endParaRPr lang="zh-CN" altLang="en-US"/>
          </a:p>
          <a:p>
            <a:pPr lvl="1">
              <a:lnSpc>
                <a:spcPct val="100000"/>
              </a:lnSpc>
            </a:pPr>
            <a:r>
              <a:rPr lang="zh-CN" altLang="en-US"/>
              <a:t>表达式匹配规则举例</a:t>
            </a:r>
            <a:endParaRPr lang="zh-CN" altLang="en-US"/>
          </a:p>
        </p:txBody>
      </p:sp>
      <p:sp>
        <p:nvSpPr>
          <p:cNvPr id="25" name="AutoShape 4"/>
          <p:cNvSpPr>
            <a:spLocks noChangeArrowheads="1"/>
          </p:cNvSpPr>
          <p:nvPr/>
        </p:nvSpPr>
        <p:spPr bwMode="auto">
          <a:xfrm>
            <a:off x="2743986" y="1763739"/>
            <a:ext cx="7096518" cy="153199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tIns="0" bIns="0"/>
          <a:lstStyle/>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aop:config</a:t>
            </a:r>
            <a:r>
              <a:rPr lang="en-US" altLang="zh-CN" sz="1600" b="1" dirty="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aop:pointcut</a:t>
            </a:r>
            <a:r>
              <a:rPr lang="en-US" altLang="zh-CN" sz="1600" b="1" dirty="0">
                <a:solidFill>
                  <a:schemeClr val="accent5">
                    <a:lumMod val="10000"/>
                  </a:schemeClr>
                </a:solidFill>
                <a:ea typeface="宋体" panose="02010600030101010101" pitchFamily="2" charset="-122"/>
              </a:rPr>
              <a:t> id="</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expression="</a:t>
            </a:r>
            <a:r>
              <a:rPr lang="en-US" altLang="zh-CN" sz="1600" b="1" dirty="0">
                <a:solidFill>
                  <a:srgbClr val="FF0000"/>
                </a:solidFill>
                <a:ea typeface="宋体" panose="02010600030101010101" pitchFamily="2" charset="-122"/>
              </a:rPr>
              <a:t>execution(public void </a:t>
            </a:r>
            <a:r>
              <a:rPr lang="en-US" altLang="zh-CN" sz="1600" b="1" dirty="0" err="1">
                <a:solidFill>
                  <a:srgbClr val="FF0000"/>
                </a:solidFill>
                <a:ea typeface="宋体" panose="02010600030101010101" pitchFamily="2" charset="-122"/>
              </a:rPr>
              <a:t>addNewUser</a:t>
            </a:r>
            <a:r>
              <a:rPr lang="en-US" altLang="zh-CN" sz="1600" b="1" dirty="0">
                <a:solidFill>
                  <a:srgbClr val="FF0000"/>
                </a:solidFill>
                <a:ea typeface="宋体" panose="02010600030101010101" pitchFamily="2" charset="-122"/>
              </a:rPr>
              <a:t>(</a:t>
            </a:r>
            <a:r>
              <a:rPr lang="en-US" altLang="zh-CN" sz="1600" b="1" dirty="0" err="1">
                <a:solidFill>
                  <a:srgbClr val="7030A0"/>
                </a:solidFill>
                <a:ea typeface="宋体" panose="02010600030101010101" pitchFamily="2" charset="-122"/>
              </a:rPr>
              <a:t>entity</a:t>
            </a:r>
            <a:r>
              <a:rPr lang="en-US" altLang="zh-CN" sz="1600" b="1" dirty="0" err="1">
                <a:solidFill>
                  <a:srgbClr val="FF0000"/>
                </a:solidFill>
                <a:ea typeface="宋体" panose="02010600030101010101" pitchFamily="2" charset="-122"/>
              </a:rPr>
              <a:t>.User</a:t>
            </a:r>
            <a:r>
              <a:rPr lang="en-US" altLang="zh-CN" sz="1600" b="1" dirty="0">
                <a:solidFill>
                  <a:srgbClr val="FF0000"/>
                </a:solidFill>
                <a:ea typeface="宋体" panose="02010600030101010101" pitchFamily="2" charset="-122"/>
              </a:rPr>
              <a:t>))</a:t>
            </a:r>
            <a:r>
              <a:rPr lang="en-US" altLang="zh-CN" sz="1600" b="1" dirty="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aop:config</a:t>
            </a:r>
            <a:r>
              <a:rPr lang="en-US" altLang="zh-CN" sz="1600" b="1" dirty="0">
                <a:solidFill>
                  <a:schemeClr val="accent5">
                    <a:lumMod val="10000"/>
                  </a:schemeClr>
                </a:solidFill>
                <a:ea typeface="宋体" panose="02010600030101010101" pitchFamily="2" charset="-122"/>
              </a:rPr>
              <a:t>&gt;</a:t>
            </a:r>
            <a:endParaRPr lang="en-US" altLang="zh-CN" sz="1600" b="1" dirty="0">
              <a:solidFill>
                <a:schemeClr val="accent5">
                  <a:lumMod val="10000"/>
                </a:schemeClr>
              </a:solidFill>
              <a:ea typeface="宋体" panose="02010600030101010101" pitchFamily="2" charset="-122"/>
            </a:endParaRPr>
          </a:p>
        </p:txBody>
      </p:sp>
      <p:sp>
        <p:nvSpPr>
          <p:cNvPr id="19" name="AutoShape 6"/>
          <p:cNvSpPr>
            <a:spLocks noChangeArrowheads="1"/>
          </p:cNvSpPr>
          <p:nvPr/>
        </p:nvSpPr>
        <p:spPr bwMode="auto">
          <a:xfrm>
            <a:off x="7824384" y="1595036"/>
            <a:ext cx="2214448" cy="9197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r>
              <a:rPr lang="zh-CN" altLang="en-US" sz="1600" b="1" kern="0" dirty="0" smtClean="0">
                <a:solidFill>
                  <a:schemeClr val="bg1"/>
                </a:solidFill>
                <a:latin typeface="Arial" panose="020B0604020202020204"/>
                <a:ea typeface="黑体" panose="02010609060101010101" pitchFamily="2" charset="-122"/>
              </a:rPr>
              <a:t>切入点</a:t>
            </a:r>
            <a:r>
              <a:rPr lang="zh-CN" altLang="en-US" sz="1600" b="1" kern="0" dirty="0">
                <a:solidFill>
                  <a:schemeClr val="bg1"/>
                </a:solidFill>
                <a:latin typeface="Arial" panose="020B0604020202020204"/>
                <a:ea typeface="黑体" panose="02010609060101010101" pitchFamily="2" charset="-122"/>
              </a:rPr>
              <a:t>表达式，符合该表达式的方法可以被织入增强</a:t>
            </a:r>
            <a:r>
              <a:rPr lang="zh-CN" altLang="en-US" sz="1600" b="1" kern="0" dirty="0" smtClean="0">
                <a:solidFill>
                  <a:schemeClr val="bg1"/>
                </a:solidFill>
                <a:latin typeface="Arial" panose="020B0604020202020204"/>
                <a:ea typeface="黑体" panose="02010609060101010101" pitchFamily="2" charset="-122"/>
              </a:rPr>
              <a:t>处理</a:t>
            </a:r>
            <a:endParaRPr lang="zh-CN" altLang="en-US" sz="1600" b="1" kern="0" dirty="0">
              <a:solidFill>
                <a:schemeClr val="bg1"/>
              </a:solidFill>
              <a:latin typeface="Arial" panose="020B0604020202020204"/>
              <a:ea typeface="黑体" panose="02010609060101010101" pitchFamily="2" charset="-122"/>
            </a:endParaRPr>
          </a:p>
        </p:txBody>
      </p:sp>
      <p:cxnSp>
        <p:nvCxnSpPr>
          <p:cNvPr id="13" name="直接箭头连接符 12"/>
          <p:cNvCxnSpPr/>
          <p:nvPr/>
        </p:nvCxnSpPr>
        <p:spPr>
          <a:xfrm flipV="1">
            <a:off x="7032338" y="2055093"/>
            <a:ext cx="720042" cy="47464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7" name="AutoShape 4"/>
          <p:cNvSpPr>
            <a:spLocks noChangeArrowheads="1"/>
          </p:cNvSpPr>
          <p:nvPr/>
        </p:nvSpPr>
        <p:spPr bwMode="auto">
          <a:xfrm>
            <a:off x="2735355" y="4092640"/>
            <a:ext cx="7096518" cy="201611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tIns="0" bIns="0"/>
          <a:lstStyle/>
          <a:p>
            <a:pPr lvl="0"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public </a:t>
            </a: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addNewUser</a:t>
            </a:r>
            <a:r>
              <a:rPr lang="en-US" altLang="zh-CN" sz="1600" b="1" dirty="0">
                <a:solidFill>
                  <a:schemeClr val="accent5">
                    <a:lumMod val="10000"/>
                  </a:schemeClr>
                </a:solidFill>
                <a:ea typeface="宋体" panose="02010600030101010101" pitchFamily="2" charset="-122"/>
              </a:rPr>
              <a:t>(</a:t>
            </a:r>
            <a:r>
              <a:rPr lang="en-US" altLang="zh-CN" sz="1600" b="1" dirty="0" err="1">
                <a:solidFill>
                  <a:schemeClr val="accent5">
                    <a:lumMod val="10000"/>
                  </a:schemeClr>
                </a:solidFill>
                <a:ea typeface="宋体" panose="02010600030101010101" pitchFamily="2" charset="-122"/>
              </a:rPr>
              <a:t>entity.User</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”表示匹配所有类型的返回值。</a:t>
            </a:r>
            <a:endParaRPr lang="zh-CN" altLang="zh-CN" sz="1600" b="1" dirty="0">
              <a:solidFill>
                <a:schemeClr val="accent5">
                  <a:lumMod val="10000"/>
                </a:schemeClr>
              </a:solidFill>
              <a:ea typeface="宋体" panose="02010600030101010101" pitchFamily="2" charset="-122"/>
            </a:endParaRPr>
          </a:p>
          <a:p>
            <a:pPr lvl="0"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public void *(</a:t>
            </a:r>
            <a:r>
              <a:rPr lang="en-US" altLang="zh-CN" sz="1600" b="1" dirty="0" err="1">
                <a:solidFill>
                  <a:schemeClr val="accent5">
                    <a:lumMod val="10000"/>
                  </a:schemeClr>
                </a:solidFill>
                <a:ea typeface="宋体" panose="02010600030101010101" pitchFamily="2" charset="-122"/>
              </a:rPr>
              <a:t>entity.User</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”表示匹配所有方法名。</a:t>
            </a:r>
            <a:endParaRPr lang="zh-CN" altLang="zh-CN" sz="1600" b="1" dirty="0">
              <a:solidFill>
                <a:schemeClr val="accent5">
                  <a:lumMod val="10000"/>
                </a:schemeClr>
              </a:solidFill>
              <a:ea typeface="宋体" panose="02010600030101010101" pitchFamily="2" charset="-122"/>
            </a:endParaRPr>
          </a:p>
          <a:p>
            <a:pPr lvl="0"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public void </a:t>
            </a:r>
            <a:r>
              <a:rPr lang="en-US" altLang="zh-CN" sz="1600" b="1" dirty="0" err="1">
                <a:solidFill>
                  <a:schemeClr val="accent5">
                    <a:lumMod val="10000"/>
                  </a:schemeClr>
                </a:solidFill>
                <a:ea typeface="宋体" panose="02010600030101010101" pitchFamily="2" charset="-122"/>
              </a:rPr>
              <a:t>addNewUser</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”表示匹配所有参数个数和类型。</a:t>
            </a:r>
            <a:endParaRPr lang="zh-CN" altLang="zh-CN" sz="1600" b="1" dirty="0">
              <a:solidFill>
                <a:schemeClr val="accent5">
                  <a:lumMod val="10000"/>
                </a:schemeClr>
              </a:solidFill>
              <a:ea typeface="宋体" panose="02010600030101010101" pitchFamily="2" charset="-122"/>
            </a:endParaRPr>
          </a:p>
          <a:p>
            <a:pPr lvl="0"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com.service</a:t>
            </a:r>
            <a:r>
              <a:rPr lang="en-US" altLang="zh-CN" sz="1600" b="1" dirty="0">
                <a:solidFill>
                  <a:schemeClr val="accent5">
                    <a:lumMod val="10000"/>
                  </a:schemeClr>
                </a:solidFill>
                <a:ea typeface="宋体" panose="02010600030101010101" pitchFamily="2" charset="-122"/>
              </a:rPr>
              <a:t>.*.*(..)</a:t>
            </a:r>
            <a:r>
              <a:rPr lang="zh-CN" altLang="zh-CN" sz="1600" b="1" dirty="0" smtClean="0">
                <a:solidFill>
                  <a:schemeClr val="accent5">
                    <a:lumMod val="10000"/>
                  </a:schemeClr>
                </a:solidFill>
                <a:ea typeface="宋体" panose="02010600030101010101" pitchFamily="2" charset="-122"/>
              </a:rPr>
              <a:t>：匹配</a:t>
            </a:r>
            <a:r>
              <a:rPr lang="en-US" altLang="zh-CN" sz="1600" b="1" dirty="0" err="1">
                <a:solidFill>
                  <a:schemeClr val="accent5">
                    <a:lumMod val="10000"/>
                  </a:schemeClr>
                </a:solidFill>
                <a:ea typeface="宋体" panose="02010600030101010101" pitchFamily="2" charset="-122"/>
              </a:rPr>
              <a:t>com.service</a:t>
            </a:r>
            <a:r>
              <a:rPr lang="zh-CN" altLang="zh-CN" sz="1600" b="1" dirty="0">
                <a:solidFill>
                  <a:schemeClr val="accent5">
                    <a:lumMod val="10000"/>
                  </a:schemeClr>
                </a:solidFill>
                <a:ea typeface="宋体" panose="02010600030101010101" pitchFamily="2" charset="-122"/>
              </a:rPr>
              <a:t>包下所有类的所有方法。</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com.service</a:t>
            </a:r>
            <a:r>
              <a:rPr lang="en-US" altLang="zh-CN" sz="1600" b="1" dirty="0">
                <a:solidFill>
                  <a:schemeClr val="accent5">
                    <a:lumMod val="10000"/>
                  </a:schemeClr>
                </a:solidFill>
                <a:ea typeface="宋体" panose="02010600030101010101" pitchFamily="2" charset="-122"/>
              </a:rPr>
              <a:t>..*.*(..)</a:t>
            </a:r>
            <a:r>
              <a:rPr lang="zh-CN" altLang="zh-CN" sz="1600" b="1" dirty="0" smtClean="0">
                <a:solidFill>
                  <a:schemeClr val="accent5">
                    <a:lumMod val="10000"/>
                  </a:schemeClr>
                </a:solidFill>
                <a:ea typeface="宋体" panose="02010600030101010101" pitchFamily="2" charset="-122"/>
              </a:rPr>
              <a:t>：匹配</a:t>
            </a:r>
            <a:r>
              <a:rPr lang="en-US" altLang="zh-CN" sz="1600" b="1" dirty="0" err="1">
                <a:solidFill>
                  <a:schemeClr val="accent5">
                    <a:lumMod val="10000"/>
                  </a:schemeClr>
                </a:solidFill>
                <a:ea typeface="宋体" panose="02010600030101010101" pitchFamily="2" charset="-122"/>
              </a:rPr>
              <a:t>com.service</a:t>
            </a:r>
            <a:r>
              <a:rPr lang="zh-CN" altLang="zh-CN" sz="1600" b="1" dirty="0">
                <a:solidFill>
                  <a:schemeClr val="accent5">
                    <a:lumMod val="10000"/>
                  </a:schemeClr>
                </a:solidFill>
                <a:ea typeface="宋体" panose="02010600030101010101" pitchFamily="2" charset="-122"/>
              </a:rPr>
              <a:t>包及其子包下所有类的所有方法</a:t>
            </a:r>
            <a:endParaRPr lang="en-US" altLang="zh-CN" sz="1600" b="1" dirty="0">
              <a:solidFill>
                <a:schemeClr val="accent5">
                  <a:lumMod val="10000"/>
                </a:schemeClr>
              </a:solidFill>
              <a:ea typeface="宋体" panose="02010600030101010101" pitchFamily="2" charset="-122"/>
            </a:endParaRPr>
          </a:p>
        </p:txBody>
      </p:sp>
      <p:sp>
        <p:nvSpPr>
          <p:cNvPr id="3" name="AutoShape 6"/>
          <p:cNvSpPr>
            <a:spLocks noChangeArrowheads="1"/>
          </p:cNvSpPr>
          <p:nvPr/>
        </p:nvSpPr>
        <p:spPr bwMode="auto">
          <a:xfrm>
            <a:off x="9260754" y="3296168"/>
            <a:ext cx="2214448" cy="37366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r>
              <a:rPr lang="zh-CN" altLang="en-US" sz="1600" b="1" kern="0" dirty="0">
                <a:solidFill>
                  <a:schemeClr val="bg1"/>
                </a:solidFill>
                <a:latin typeface="Arial" panose="020B0604020202020204"/>
                <a:ea typeface="黑体" panose="02010609060101010101" pitchFamily="2" charset="-122"/>
              </a:rPr>
              <a:t>实体类的包名称</a:t>
            </a:r>
            <a:endParaRPr lang="zh-CN" altLang="en-US" sz="1600" b="1" kern="0" dirty="0">
              <a:solidFill>
                <a:schemeClr val="bg1"/>
              </a:solidFill>
              <a:latin typeface="Arial" panose="020B0604020202020204"/>
              <a:ea typeface="黑体" panose="02010609060101010101" pitchFamily="2" charset="-122"/>
            </a:endParaRPr>
          </a:p>
        </p:txBody>
      </p:sp>
      <p:cxnSp>
        <p:nvCxnSpPr>
          <p:cNvPr id="4" name="直接箭头连接符 3"/>
          <p:cNvCxnSpPr/>
          <p:nvPr/>
        </p:nvCxnSpPr>
        <p:spPr>
          <a:xfrm flipH="1" flipV="1">
            <a:off x="7955280" y="2981325"/>
            <a:ext cx="1196340" cy="47180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3" grpId="0" bldLvl="0" animBg="1"/>
    </p:bldLst>
  </p:timing>
</p:sld>
</file>

<file path=ppt/tags/tag1.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p="http://schemas.openxmlformats.org/presentationml/2006/main">
  <p:tag name="COMMONDATA" val="eyJoZGlkIjoiMzBmZTJhMTY0ZDA1YTM4OTllNTAyNjBjMWRmNTkxZW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3707</Words>
  <Application>WPS 演示</Application>
  <PresentationFormat>宽屏</PresentationFormat>
  <Paragraphs>261</Paragraphs>
  <Slides>13</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微软雅黑</vt:lpstr>
      <vt:lpstr>微软雅黑 Light</vt:lpstr>
      <vt:lpstr>黑体</vt:lpstr>
      <vt:lpstr>Arial</vt:lpstr>
      <vt:lpstr>Calibri</vt:lpstr>
      <vt:lpstr>Arial Unicode MS</vt:lpstr>
      <vt:lpstr>Times New Roman</vt:lpstr>
      <vt:lpstr>Calibri</vt:lpstr>
      <vt:lpstr>Office 主题</vt:lpstr>
      <vt:lpstr>SpringAop的原理和配置</vt:lpstr>
      <vt:lpstr>本章目标</vt:lpstr>
      <vt:lpstr>面向切面编程（AOP）3-1</vt:lpstr>
      <vt:lpstr>面向切面编程（AOP）3-2</vt:lpstr>
      <vt:lpstr>面向切面编程（AOP）3-3</vt:lpstr>
      <vt:lpstr>怎样使用AOP 4-1</vt:lpstr>
      <vt:lpstr>jar包</vt:lpstr>
      <vt:lpstr>怎样使用AOP 4-2</vt:lpstr>
      <vt:lpstr>怎样使用AOP 4-3</vt:lpstr>
      <vt:lpstr>怎样使用AOP 4-4</vt:lpstr>
      <vt:lpstr>学员操作—使用Spring AOP记录日志</vt:lpstr>
      <vt:lpstr>共性问题集中讲解</vt:lpstr>
      <vt:lpstr>总结</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Administrator</cp:lastModifiedBy>
  <cp:revision>2722</cp:revision>
  <dcterms:created xsi:type="dcterms:W3CDTF">2014-03-19T14:07:00Z</dcterms:created>
  <dcterms:modified xsi:type="dcterms:W3CDTF">2022-08-16T02:02:45Z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DAC536A8CD2C4973983BACC6111D77DA</vt:lpwstr>
  </property>
</Properties>
</file>