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1188" r:id="rId3"/>
    <p:sldId id="1189" r:id="rId5"/>
    <p:sldId id="1190" r:id="rId6"/>
    <p:sldId id="1191" r:id="rId7"/>
    <p:sldId id="1192" r:id="rId8"/>
    <p:sldId id="1193" r:id="rId9"/>
    <p:sldId id="1194" r:id="rId10"/>
    <p:sldId id="1195" r:id="rId11"/>
    <p:sldId id="1196" r:id="rId12"/>
    <p:sldId id="1197" r:id="rId13"/>
    <p:sldId id="1198" r:id="rId14"/>
    <p:sldId id="1199" r:id="rId15"/>
    <p:sldId id="1200" r:id="rId16"/>
    <p:sldId id="1201" r:id="rId17"/>
    <p:sldId id="1202" r:id="rId18"/>
    <p:sldId id="1203" r:id="rId19"/>
    <p:sldId id="1204" r:id="rId20"/>
    <p:sldId id="1205" r:id="rId21"/>
    <p:sldId id="1206" r:id="rId22"/>
    <p:sldId id="1207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958"/>
    <a:srgbClr val="B8275B"/>
    <a:srgbClr val="269999"/>
    <a:srgbClr val="595959"/>
    <a:srgbClr val="276A83"/>
    <a:srgbClr val="AE0B0B"/>
    <a:srgbClr val="C3C000"/>
    <a:srgbClr val="F66FD8"/>
    <a:srgbClr val="C56883"/>
    <a:srgbClr val="FD3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85230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07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3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44FBA9-8B27-406D-AC8B-19CE21CD6A2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有多个包需要扫描时，可以使用逗号隔开</a:t>
            </a:r>
            <a:endParaRPr lang="en-US" altLang="zh-CN" smtClean="0"/>
          </a:p>
          <a:p>
            <a:r>
              <a:rPr lang="zh-CN" altLang="en-US" smtClean="0"/>
              <a:t>也可视情况介绍 </a:t>
            </a:r>
            <a:r>
              <a:rPr lang="en-US" altLang="zh-CN" smtClean="0"/>
              <a:t>* </a:t>
            </a:r>
            <a:r>
              <a:rPr lang="zh-CN" altLang="en-US" smtClean="0"/>
              <a:t>通配符的用法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453473-D01F-4127-9457-827FC28AC3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97D0D4-08C6-455B-A3B0-27DF7D04283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9B3434-C19C-4F45-8627-FF318601E81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pic>
        <p:nvPicPr>
          <p:cNvPr id="9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792070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3119"/>
            <a:ext cx="12192000" cy="598099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440" y="123118"/>
            <a:ext cx="180000" cy="598099"/>
          </a:xfrm>
          <a:prstGeom prst="rect">
            <a:avLst/>
          </a:prstGeom>
          <a:solidFill>
            <a:srgbClr val="990000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5" name="Picture 9" descr="Picture1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rgbClr val="C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00600" y="6392170"/>
            <a:ext cx="264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大连</a:t>
            </a:r>
            <a:r>
              <a:rPr lang="en-US" altLang="zh-CN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ETC-</a:t>
            </a:r>
            <a:r>
              <a:rPr lang="zh-CN" altLang="en-US" sz="1400" baseline="0" dirty="0">
                <a:solidFill>
                  <a:srgbClr val="7030A0">
                    <a:alpha val="30000"/>
                  </a:srgbClr>
                </a:solidFill>
                <a:effectLst/>
              </a:rPr>
              <a:t>技术部</a:t>
            </a:r>
            <a:r>
              <a:rPr lang="en-US" altLang="zh-CN" sz="600" baseline="0" dirty="0">
                <a:solidFill>
                  <a:srgbClr val="7030A0">
                    <a:alpha val="30000"/>
                  </a:srgbClr>
                </a:solidFill>
                <a:effectLst/>
              </a:rPr>
              <a:t>v22.1</a:t>
            </a:r>
            <a:endParaRPr lang="zh-CN" altLang="en-US" sz="600" baseline="0" dirty="0">
              <a:solidFill>
                <a:srgbClr val="7030A0">
                  <a:alpha val="30000"/>
                </a:srgb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注解实现</a:t>
            </a:r>
            <a:r>
              <a:rPr lang="en-US" altLang="zh-CN"/>
              <a:t>IOC</a:t>
            </a:r>
            <a:r>
              <a:rPr lang="zh-CN" altLang="en-US"/>
              <a:t>和</a:t>
            </a:r>
            <a:r>
              <a:rPr lang="en-US" altLang="zh-CN"/>
              <a:t>AOP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（3）属性：@Autowired按类型装配依赖对象，默认情况下它要求依赖对象必须存在，如果允许null值，可以设置它required属性为false。如果我们想使用按名称装配，可以结合@Qualifier注解一起使用。@Resource有两个中重要的属性：name和type。name属性指定byName，如果没有指定name属性，当注解标注在字段上，即默认取字段的名称作为bean名称寻找依赖对象，当注解标注在属性的setter方法上，即默认取属性名作为bean名称寻找依赖对象。需要注意的是，@Resource如果没有指定name属性，并且按照默认的名称仍然找不到依赖对象时， @Resource注解会回退到按类型装配。但一旦指定了name属性，就只能按名称装配了。</a:t>
            </a:r>
            <a:endParaRPr lang="zh-CN" altLang="en-US"/>
          </a:p>
          <a:p>
            <a:r>
              <a:rPr lang="zh-CN" altLang="en-US"/>
              <a:t>    @Resource装配顺序</a:t>
            </a:r>
            <a:endParaRPr lang="zh-CN" altLang="en-US"/>
          </a:p>
          <a:p>
            <a:r>
              <a:rPr lang="zh-CN" altLang="en-US"/>
              <a:t>　　1. 如果同时指定了name和type，则从Spring上下文中找到唯一匹配的bean进行装配，找不到则抛出异常</a:t>
            </a:r>
            <a:endParaRPr lang="zh-CN" altLang="en-US"/>
          </a:p>
          <a:p>
            <a:r>
              <a:rPr lang="zh-CN" altLang="en-US"/>
              <a:t>　　2. 如果指定了name，则从上下文中查找名称（id）匹配的bean进行装配，找不到则抛出异常</a:t>
            </a:r>
            <a:endParaRPr lang="zh-CN" altLang="en-US"/>
          </a:p>
          <a:p>
            <a:r>
              <a:rPr lang="zh-CN" altLang="en-US"/>
              <a:t>　　3. 如果指定了type，则从上下文中找到类型匹配的唯一bean进行装配，找不到或者找到多个，都会抛出异常</a:t>
            </a:r>
            <a:endParaRPr lang="zh-CN" altLang="en-US"/>
          </a:p>
          <a:p>
            <a:r>
              <a:rPr lang="zh-CN" altLang="en-US"/>
              <a:t>　　4. 如果既没有指定name，又没有指定type，则自动按照byName方式进行装配；如果没有匹配，则回退为一个原始类型进行匹配，如果匹配则自动装配；</a:t>
            </a:r>
            <a:endParaRPr lang="zh-CN" altLang="en-US"/>
          </a:p>
          <a:p>
            <a:r>
              <a:rPr lang="zh-CN" altLang="en-US"/>
              <a:t>推荐使用@Resource注解在字段上，这样就不用写setter方法了.并且这个注解是属于J2EE的，减少了与Spring的耦合,这样代码看起就比较优雅 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切面</a:t>
            </a:r>
            <a:r>
              <a:t> </a:t>
            </a:r>
            <a:r>
              <a:rPr lang="en-US" altLang="zh-CN"/>
              <a:t>2-1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AspectJ</a:t>
            </a:r>
            <a:endParaRPr lang="en-US" altLang="zh-CN"/>
          </a:p>
          <a:p>
            <a:pPr lvl="1"/>
            <a:r>
              <a:rPr lang="zh-CN" altLang="en-US"/>
              <a:t>面向切面的框架，它扩展了</a:t>
            </a:r>
            <a:r>
              <a:rPr lang="en-US" altLang="zh-CN"/>
              <a:t>Java</a:t>
            </a:r>
            <a:r>
              <a:rPr lang="zh-CN" altLang="en-US"/>
              <a:t>语言，定义了</a:t>
            </a:r>
            <a:r>
              <a:rPr lang="en-US" altLang="zh-CN"/>
              <a:t>AOP </a:t>
            </a:r>
            <a:r>
              <a:rPr lang="zh-CN" altLang="en-US"/>
              <a:t>语法，能够在编译期提供代码的织入</a:t>
            </a:r>
            <a:endParaRPr lang="zh-CN" altLang="en-US"/>
          </a:p>
          <a:p>
            <a:r>
              <a:rPr lang="en-US" altLang="zh-CN"/>
              <a:t>@AspectJ</a:t>
            </a:r>
            <a:endParaRPr lang="en-US" altLang="zh-CN"/>
          </a:p>
          <a:p>
            <a:pPr lvl="1"/>
            <a:r>
              <a:rPr lang="en-US" altLang="zh-CN"/>
              <a:t>AspectJ 5</a:t>
            </a:r>
            <a:r>
              <a:rPr lang="zh-CN" altLang="en-US"/>
              <a:t>新增的功能，使用</a:t>
            </a:r>
            <a:r>
              <a:rPr lang="en-US" altLang="zh-CN"/>
              <a:t>JDK 5.0 </a:t>
            </a:r>
            <a:r>
              <a:rPr lang="zh-CN" altLang="en-US"/>
              <a:t>注解技术和正规的</a:t>
            </a:r>
            <a:r>
              <a:rPr lang="en-US" altLang="zh-CN"/>
              <a:t>AspectJ</a:t>
            </a:r>
            <a:r>
              <a:rPr lang="zh-CN" altLang="en-US"/>
              <a:t>切点表达式语言描述切面</a:t>
            </a:r>
            <a:endParaRPr lang="zh-CN" altLang="en-US"/>
          </a:p>
          <a:p>
            <a:r>
              <a:rPr lang="en-US" altLang="zh-CN"/>
              <a:t>Spring</a:t>
            </a:r>
            <a:r>
              <a:rPr lang="zh-CN" altLang="en-US"/>
              <a:t>通过集成</a:t>
            </a:r>
            <a:r>
              <a:rPr lang="en-US" altLang="zh-CN"/>
              <a:t>AspectJ</a:t>
            </a:r>
            <a:r>
              <a:rPr lang="zh-CN" altLang="en-US"/>
              <a:t>实现了以注解的方式定义增强类，大大减少了配置文件中的工作量</a:t>
            </a:r>
            <a:endParaRPr lang="en-US" altLang="zh-CN"/>
          </a:p>
          <a:p>
            <a:pPr lvl="1"/>
            <a:r>
              <a:rPr lang="zh-CN" altLang="en-US"/>
              <a:t>利用轻量级的字节码处理框架</a:t>
            </a:r>
            <a:r>
              <a:rPr lang="en-US" altLang="zh-CN"/>
              <a:t>asm</a:t>
            </a:r>
            <a:r>
              <a:rPr lang="zh-CN" altLang="en-US"/>
              <a:t>处理</a:t>
            </a:r>
            <a:r>
              <a:rPr lang="en-US" altLang="zh-CN"/>
              <a:t>@AspectJ</a:t>
            </a:r>
            <a:r>
              <a:rPr lang="zh-CN" altLang="en-US"/>
              <a:t>中所描述的方法参数名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787783" y="5325382"/>
            <a:ext cx="6753666" cy="956550"/>
            <a:chOff x="1214438" y="3678185"/>
            <a:chExt cx="2781300" cy="3036940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214438" y="4357687"/>
              <a:ext cx="2781300" cy="2357438"/>
            </a:xfrm>
            <a:prstGeom prst="roundRect">
              <a:avLst>
                <a:gd name="adj" fmla="val 115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@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AspectJ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，首先要保证所用的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JDK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5.0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或以上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3662079" y="3678185"/>
              <a:ext cx="223101" cy="11708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en-US" altLang="zh-CN" sz="2000" b="1" dirty="0">
                  <a:solidFill>
                    <a:srgbClr val="0C83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  <a:endParaRPr lang="en-US" altLang="zh-CN" sz="2000" b="1" dirty="0">
                <a:solidFill>
                  <a:srgbClr val="0C83B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切面</a:t>
            </a:r>
            <a:r>
              <a:t> </a:t>
            </a:r>
            <a:r>
              <a:rPr lang="en-US" altLang="zh-CN"/>
              <a:t>2-2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使用注解来实现日志切面</a:t>
            </a:r>
            <a:endParaRPr lang="zh-CN" altLang="en-US"/>
          </a:p>
          <a:p>
            <a:r>
              <a:rPr lang="zh-CN" altLang="zh-CN"/>
              <a:t>使用注解定义前置增强和后置增强实现日志功能</a:t>
            </a:r>
            <a:endParaRPr lang="en-US" altLang="zh-CN"/>
          </a:p>
          <a:p>
            <a:pPr lvl="1"/>
            <a:r>
              <a:rPr lang="en-US" altLang="zh-CN"/>
              <a:t>@Aspect</a:t>
            </a:r>
            <a:endParaRPr lang="en-US" altLang="zh-CN"/>
          </a:p>
          <a:p>
            <a:pPr lvl="1"/>
            <a:r>
              <a:rPr lang="en-US" altLang="zh-CN"/>
              <a:t>@Before</a:t>
            </a:r>
            <a:endParaRPr lang="en-US" altLang="zh-CN"/>
          </a:p>
          <a:p>
            <a:pPr lvl="1"/>
            <a:r>
              <a:rPr lang="en-US" altLang="zh-CN"/>
              <a:t>@AfterReturning</a:t>
            </a:r>
            <a:endParaRPr lang="zh-CN" altLang="en-US"/>
          </a:p>
          <a:p>
            <a:r>
              <a:rPr lang="zh-CN" altLang="zh-CN"/>
              <a:t>编写</a:t>
            </a:r>
            <a:r>
              <a:rPr lang="en-US" altLang="zh-CN"/>
              <a:t>Spring</a:t>
            </a:r>
            <a:r>
              <a:rPr lang="zh-CN" altLang="zh-CN"/>
              <a:t>配置文件，完成切面织入</a:t>
            </a:r>
            <a:endParaRPr lang="en-US" altLang="zh-CN"/>
          </a:p>
          <a:p>
            <a:pPr lvl="1"/>
            <a:r>
              <a:rPr lang="en-US" altLang="zh-CN"/>
              <a:t>&lt;aop:aspectj-autoproxy /&gt;</a:t>
            </a:r>
            <a:r>
              <a:rPr lang="zh-CN" altLang="en-US"/>
              <a:t>：</a:t>
            </a:r>
            <a:r>
              <a:rPr lang="zh-CN" altLang="zh-CN"/>
              <a:t>启用对于</a:t>
            </a:r>
            <a:r>
              <a:rPr lang="en-US" altLang="zh-CN"/>
              <a:t>@AspectJ</a:t>
            </a:r>
            <a:r>
              <a:rPr lang="zh-CN" altLang="zh-CN"/>
              <a:t>注解的支持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817468" y="5759418"/>
            <a:ext cx="4523779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00192" y="5187962"/>
              <a:ext cx="3520126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：使用注解实现切面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使用注解方式实现日志切面</a:t>
            </a:r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使用注解方式定义前置增强和后置增强，对业务方法的执行过程进行日志记录</a:t>
            </a:r>
            <a:endParaRPr lang="zh-CN" altLang="zh-CN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使用注解来定义异常抛出增强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@AfterThrowing </a:t>
            </a:r>
            <a:r>
              <a:rPr lang="zh-CN" altLang="en-US"/>
              <a:t>注解</a:t>
            </a:r>
            <a:r>
              <a:rPr lang="zh-CN" altLang="zh-CN"/>
              <a:t>定义异常抛出增强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810982" y="5187962"/>
              <a:ext cx="3898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注解定义异常抛出增强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使用注解来定义最终增强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@After</a:t>
            </a:r>
            <a:r>
              <a:rPr lang="zh-CN" altLang="en-US"/>
              <a:t>注解</a:t>
            </a:r>
            <a:r>
              <a:rPr lang="zh-CN" altLang="zh-CN"/>
              <a:t>定义最终增强</a:t>
            </a:r>
            <a:endParaRPr lang="zh-CN" altLang="zh-CN" smtClean="0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14981" y="5187962"/>
              <a:ext cx="3490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定义最终增强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使用注解定义</a:t>
            </a:r>
            <a:r>
              <a:rPr lang="zh-CN" altLang="en-US"/>
              <a:t>增强</a:t>
            </a:r>
            <a:r>
              <a:rPr lang="en-US"/>
              <a:t>3</a:t>
            </a:r>
            <a:r>
              <a:rPr lang="en-US" altLang="zh-CN"/>
              <a:t>-3</a:t>
            </a:r>
            <a:endParaRPr lang="en-US" altLang="zh-CN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en-US" altLang="zh-CN"/>
          </a:p>
          <a:p>
            <a:pPr lvl="1"/>
            <a:r>
              <a:rPr lang="zh-CN" altLang="zh-CN"/>
              <a:t>使用注解来定义</a:t>
            </a:r>
            <a:r>
              <a:rPr lang="zh-CN" altLang="en-US"/>
              <a:t>环绕</a:t>
            </a:r>
            <a:r>
              <a:rPr lang="zh-CN" altLang="zh-CN"/>
              <a:t>增强</a:t>
            </a:r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@Around</a:t>
            </a:r>
            <a:r>
              <a:rPr lang="zh-CN" altLang="en-US"/>
              <a:t>注解</a:t>
            </a:r>
            <a:r>
              <a:rPr lang="zh-CN" altLang="zh-CN"/>
              <a:t>定义</a:t>
            </a:r>
            <a:r>
              <a:rPr lang="zh-CN" altLang="en-US"/>
              <a:t>环绕</a:t>
            </a:r>
            <a:r>
              <a:rPr lang="zh-CN" altLang="zh-CN"/>
              <a:t>增强</a:t>
            </a:r>
            <a:endParaRPr lang="zh-CN" altLang="zh-CN"/>
          </a:p>
        </p:txBody>
      </p:sp>
      <p:grpSp>
        <p:nvGrpSpPr>
          <p:cNvPr id="12" name="组合 14"/>
          <p:cNvGrpSpPr/>
          <p:nvPr/>
        </p:nvGrpSpPr>
        <p:grpSpPr bwMode="auto">
          <a:xfrm>
            <a:off x="3576134" y="5877144"/>
            <a:ext cx="5407997" cy="428603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014980" y="5187962"/>
              <a:ext cx="3490547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定义环绕增强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切面配置小结</a:t>
            </a:r>
            <a:endParaRPr lang="zh-CN" altLang="en-US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使用注解方式定义切面可以简化配置工作量</a:t>
            </a:r>
            <a:endParaRPr lang="en-US" altLang="zh-CN"/>
          </a:p>
          <a:p>
            <a:r>
              <a:rPr lang="zh-CN" altLang="en-US"/>
              <a:t>常用注解有</a:t>
            </a:r>
            <a:r>
              <a:rPr lang="en-US" altLang="zh-CN"/>
              <a:t>@Aspect</a:t>
            </a:r>
            <a:r>
              <a:rPr lang="zh-CN" altLang="en-US"/>
              <a:t>、</a:t>
            </a:r>
            <a:r>
              <a:rPr lang="en-US" altLang="zh-CN"/>
              <a:t>@Before</a:t>
            </a:r>
            <a:r>
              <a:rPr lang="zh-CN" altLang="en-US"/>
              <a:t>、</a:t>
            </a:r>
            <a:r>
              <a:rPr lang="en-US" altLang="zh-CN"/>
              <a:t>@AfterReturning</a:t>
            </a:r>
            <a:r>
              <a:rPr lang="zh-CN" altLang="en-US"/>
              <a:t>、</a:t>
            </a:r>
            <a:r>
              <a:rPr lang="en-US" altLang="zh-CN"/>
              <a:t>@Around</a:t>
            </a:r>
            <a:r>
              <a:rPr lang="zh-CN" altLang="en-US"/>
              <a:t>、</a:t>
            </a:r>
            <a:r>
              <a:rPr lang="en-US" altLang="zh-CN"/>
              <a:t>@AfterThrowing</a:t>
            </a:r>
            <a:r>
              <a:rPr lang="zh-CN" altLang="en-US"/>
              <a:t>、</a:t>
            </a:r>
            <a:r>
              <a:rPr lang="en-US" altLang="zh-CN"/>
              <a:t>@After</a:t>
            </a:r>
            <a:r>
              <a:rPr lang="zh-CN" altLang="en-US"/>
              <a:t>等</a:t>
            </a:r>
            <a:endParaRPr lang="en-US" altLang="zh-CN"/>
          </a:p>
          <a:p>
            <a:r>
              <a:rPr lang="zh-CN" altLang="en-US"/>
              <a:t>在配置文件中添加</a:t>
            </a:r>
            <a:r>
              <a:rPr lang="en-US" altLang="zh-CN"/>
              <a:t>&lt;aop:aspectj-autoproxy /&gt;</a:t>
            </a:r>
            <a:r>
              <a:rPr lang="zh-CN" altLang="en-US"/>
              <a:t>元素，启用对于</a:t>
            </a:r>
            <a:r>
              <a:rPr lang="en-US" altLang="zh-CN"/>
              <a:t>@Aspect</a:t>
            </a:r>
            <a:r>
              <a:rPr lang="zh-CN" altLang="en-US"/>
              <a:t>注解的支持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grpSp>
        <p:nvGrpSpPr>
          <p:cNvPr id="22" name="组合 5"/>
          <p:cNvGrpSpPr/>
          <p:nvPr/>
        </p:nvGrpSpPr>
        <p:grpSpPr bwMode="auto">
          <a:xfrm>
            <a:off x="1797159" y="3103877"/>
            <a:ext cx="836287" cy="398780"/>
            <a:chOff x="3786182" y="3143873"/>
            <a:chExt cx="837071" cy="398861"/>
          </a:xfrm>
        </p:grpSpPr>
        <p:sp>
          <p:nvSpPr>
            <p:cNvPr id="23" name="TextBox 22"/>
            <p:cNvSpPr txBox="1"/>
            <p:nvPr/>
          </p:nvSpPr>
          <p:spPr>
            <a:xfrm>
              <a:off x="3929183" y="3143873"/>
              <a:ext cx="694070" cy="3988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2208053" y="3647037"/>
            <a:ext cx="7776459" cy="2256711"/>
          </a:xfrm>
          <a:prstGeom prst="roundRect">
            <a:avLst>
              <a:gd name="adj" fmla="val 115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在定义切面时提供了多种选择，应根据项目的具体情况做出选择：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如果项目采用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 5.0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或以上版本，可以考虑使用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Aspect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注解方式，减少配置的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如果不愿意使用注解或项目采用的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版本较低无法使用注解，则可以选择使用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aop:aspect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配合普通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 altLang="zh-CN"/>
              <a:t>3-1</a:t>
            </a:r>
            <a:r>
              <a:t> </a:t>
            </a: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注解方式将</a:t>
            </a:r>
            <a:r>
              <a:rPr lang="en-US" altLang="zh-CN"/>
              <a:t>Bean</a:t>
            </a:r>
            <a:r>
              <a:rPr lang="zh-CN" altLang="en-US"/>
              <a:t>的定义信息和</a:t>
            </a:r>
            <a:r>
              <a:rPr lang="en-US" altLang="zh-CN"/>
              <a:t>Bean</a:t>
            </a:r>
            <a:r>
              <a:rPr lang="zh-CN" altLang="en-US"/>
              <a:t>实现类结合在一起，</a:t>
            </a:r>
            <a:r>
              <a:rPr lang="en-US" altLang="zh-CN"/>
              <a:t>Spring</a:t>
            </a:r>
            <a:r>
              <a:rPr lang="zh-CN" altLang="en-US"/>
              <a:t>提供的注解有</a:t>
            </a:r>
            <a:endParaRPr lang="en-US" altLang="zh-CN"/>
          </a:p>
          <a:p>
            <a:pPr lvl="1"/>
            <a:r>
              <a:rPr lang="en-US" altLang="zh-CN"/>
              <a:t>@Component	</a:t>
            </a:r>
            <a:r>
              <a:rPr lang="zh-CN" altLang="en-US"/>
              <a:t>：实现</a:t>
            </a:r>
            <a:r>
              <a:rPr lang="en-US" altLang="zh-CN"/>
              <a:t>Bean</a:t>
            </a:r>
            <a:r>
              <a:rPr lang="zh-CN" altLang="en-US"/>
              <a:t>组件的定义</a:t>
            </a:r>
            <a:endParaRPr lang="en-US" altLang="zh-CN"/>
          </a:p>
          <a:p>
            <a:pPr lvl="1"/>
            <a:r>
              <a:rPr lang="en-US" altLang="zh-CN"/>
              <a:t>@Repository	</a:t>
            </a:r>
            <a:r>
              <a:rPr lang="zh-CN" altLang="en-US"/>
              <a:t>：用于标注</a:t>
            </a:r>
            <a:r>
              <a:rPr lang="en-US" altLang="zh-CN"/>
              <a:t>DAO</a:t>
            </a:r>
            <a:r>
              <a:rPr lang="zh-CN" altLang="en-US"/>
              <a:t>类</a:t>
            </a:r>
            <a:endParaRPr lang="en-US" altLang="zh-CN"/>
          </a:p>
          <a:p>
            <a:pPr lvl="1"/>
            <a:r>
              <a:rPr lang="en-US" altLang="zh-CN"/>
              <a:t>@Service	</a:t>
            </a:r>
            <a:r>
              <a:rPr lang="zh-CN" altLang="en-US"/>
              <a:t>：用于标注业务类</a:t>
            </a:r>
            <a:endParaRPr lang="en-US" altLang="zh-CN"/>
          </a:p>
          <a:p>
            <a:pPr lvl="1"/>
            <a:r>
              <a:rPr lang="en-US" altLang="zh-CN"/>
              <a:t>@Controller	</a:t>
            </a:r>
            <a:r>
              <a:rPr lang="zh-CN" altLang="en-US"/>
              <a:t>：用于标注控制器类</a:t>
            </a:r>
            <a:endParaRPr lang="zh-CN" altLang="en-US"/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2274924" y="4627509"/>
            <a:ext cx="6571908" cy="10864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@Repository("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Impl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6613264" y="3411940"/>
            <a:ext cx="3939027" cy="1512237"/>
          </a:xfrm>
          <a:prstGeom prst="wedgeRoundRectCallout">
            <a:avLst>
              <a:gd name="adj1" fmla="val 49893"/>
              <a:gd name="adj2" fmla="val 3427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XML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配置文件中编写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&lt;bean id="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userDao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"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class="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dao.impl.UserDaoImpl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"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/&gt; 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等效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2775" name="组合 70"/>
          <p:cNvGrpSpPr/>
          <p:nvPr/>
        </p:nvGrpSpPr>
        <p:grpSpPr bwMode="auto">
          <a:xfrm>
            <a:off x="1632019" y="4132234"/>
            <a:ext cx="993442" cy="414315"/>
            <a:chOff x="1000100" y="2528843"/>
            <a:chExt cx="993501" cy="414475"/>
          </a:xfrm>
        </p:grpSpPr>
        <p:pic>
          <p:nvPicPr>
            <p:cNvPr id="32777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40" y="2536615"/>
              <a:ext cx="693461" cy="39893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131000" y="4760541"/>
            <a:ext cx="1009593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68780" y="685800"/>
            <a:ext cx="8458835" cy="5327015"/>
            <a:chOff x="2628" y="1431"/>
            <a:chExt cx="13321" cy="8389"/>
          </a:xfrm>
        </p:grpSpPr>
        <p:sp>
          <p:nvSpPr>
            <p:cNvPr id="49157" name="TextBox 4"/>
            <p:cNvSpPr txBox="1">
              <a:spLocks noChangeArrowheads="1"/>
            </p:cNvSpPr>
            <p:nvPr/>
          </p:nvSpPr>
          <p:spPr bwMode="auto">
            <a:xfrm>
              <a:off x="5557" y="2625"/>
              <a:ext cx="7897" cy="6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en-US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的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不同实现方式</a:t>
              </a:r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dirty="0" smtClean="0"/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en-US" sz="2000" b="1" smtClean="0">
                  <a:ea typeface="微软雅黑" panose="020B0503020204020204" pitchFamily="34" charset="-122"/>
                  <a:cs typeface="Arial" panose="020B0604020202020204" pitchFamily="34" charset="0"/>
                </a:rPr>
                <a:t>注入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不同类型数据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增强类型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en-US" altLang="zh-CN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en-US" sz="20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配置方法</a:t>
              </a:r>
              <a:endPara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59" name="TextBox 11"/>
            <p:cNvSpPr txBox="1">
              <a:spLocks noChangeArrowheads="1"/>
            </p:cNvSpPr>
            <p:nvPr/>
          </p:nvSpPr>
          <p:spPr bwMode="auto">
            <a:xfrm>
              <a:off x="8467" y="5571"/>
              <a:ext cx="6563" cy="3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前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置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后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置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异常</a:t>
              </a:r>
              <a:r>
                <a:rPr lang="zh-CN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抛出</a:t>
              </a: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环绕增强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最终增强</a:t>
              </a:r>
              <a:endPara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61" name="AutoShape 3"/>
            <p:cNvSpPr/>
            <p:nvPr/>
          </p:nvSpPr>
          <p:spPr bwMode="auto">
            <a:xfrm>
              <a:off x="8240" y="5776"/>
              <a:ext cx="337" cy="2660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49162" name="TextBox 15"/>
            <p:cNvSpPr txBox="1">
              <a:spLocks noChangeArrowheads="1"/>
            </p:cNvSpPr>
            <p:nvPr/>
          </p:nvSpPr>
          <p:spPr bwMode="auto">
            <a:xfrm>
              <a:off x="2628" y="5287"/>
              <a:ext cx="2551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err="1" smtClean="0">
                  <a:ea typeface="微软雅黑" panose="020B0503020204020204" pitchFamily="34" charset="-122"/>
                  <a:cs typeface="Arial" panose="020B0604020202020204" pitchFamily="34" charset="0"/>
                </a:rPr>
                <a:t>IoC</a:t>
              </a:r>
              <a:r>
                <a:rPr lang="zh-CN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AOP</a:t>
              </a:r>
              <a:r>
                <a:rPr lang="zh-CN" altLang="zh-CN" sz="20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使用扩展</a:t>
              </a:r>
              <a:endPara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9163" name="AutoShape 3"/>
            <p:cNvSpPr/>
            <p:nvPr/>
          </p:nvSpPr>
          <p:spPr bwMode="auto">
            <a:xfrm>
              <a:off x="5065" y="2792"/>
              <a:ext cx="492" cy="6339"/>
            </a:xfrm>
            <a:prstGeom prst="leftBrace">
              <a:avLst>
                <a:gd name="adj1" fmla="val 62112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13" name="AutoShape 3"/>
            <p:cNvSpPr/>
            <p:nvPr/>
          </p:nvSpPr>
          <p:spPr bwMode="auto">
            <a:xfrm>
              <a:off x="9209" y="1885"/>
              <a:ext cx="297" cy="2007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9506" y="1877"/>
              <a:ext cx="6297" cy="2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注入途径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配置方法</a:t>
              </a:r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5" name="AutoShape 3"/>
            <p:cNvSpPr/>
            <p:nvPr/>
          </p:nvSpPr>
          <p:spPr bwMode="auto">
            <a:xfrm>
              <a:off x="8242" y="8688"/>
              <a:ext cx="166" cy="1082"/>
            </a:xfrm>
            <a:prstGeom prst="leftBrace">
              <a:avLst>
                <a:gd name="adj1" fmla="val 62177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17" name="AutoShape 3"/>
            <p:cNvSpPr/>
            <p:nvPr/>
          </p:nvSpPr>
          <p:spPr bwMode="auto">
            <a:xfrm>
              <a:off x="11060" y="1570"/>
              <a:ext cx="241" cy="1009"/>
            </a:xfrm>
            <a:prstGeom prst="leftBrace">
              <a:avLst>
                <a:gd name="adj1" fmla="val 61885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18" name="TextBox 12"/>
            <p:cNvSpPr txBox="1">
              <a:spLocks noChangeArrowheads="1"/>
            </p:cNvSpPr>
            <p:nvPr/>
          </p:nvSpPr>
          <p:spPr bwMode="auto">
            <a:xfrm>
              <a:off x="11187" y="1431"/>
              <a:ext cx="1996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设值注入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构造注入</a:t>
              </a:r>
              <a:endPara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" name="AutoShape 3"/>
            <p:cNvSpPr/>
            <p:nvPr/>
          </p:nvSpPr>
          <p:spPr bwMode="auto">
            <a:xfrm>
              <a:off x="10961" y="3096"/>
              <a:ext cx="241" cy="1009"/>
            </a:xfrm>
            <a:prstGeom prst="leftBrace">
              <a:avLst>
                <a:gd name="adj1" fmla="val 61885"/>
                <a:gd name="adj2" fmla="val 50000"/>
              </a:avLst>
            </a:prstGeom>
            <a:noFill/>
            <a:ln w="28575">
              <a:solidFill>
                <a:srgbClr val="08577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ea typeface="黑体" panose="02010609060101010101" pitchFamily="2" charset="-122"/>
              </a:endParaRPr>
            </a:p>
          </p:txBody>
        </p:sp>
        <p:sp>
          <p:nvSpPr>
            <p:cNvPr id="20" name="TextBox 12"/>
            <p:cNvSpPr txBox="1">
              <a:spLocks noChangeArrowheads="1"/>
            </p:cNvSpPr>
            <p:nvPr/>
          </p:nvSpPr>
          <p:spPr bwMode="auto">
            <a:xfrm>
              <a:off x="11089" y="2957"/>
              <a:ext cx="270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XML/p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命名空间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/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注解方式</a:t>
              </a:r>
              <a:endParaRPr lang="zh-CN" altLang="en-US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8353" y="8514"/>
              <a:ext cx="759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POJO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增强类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+</a:t>
              </a: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&lt;</a:t>
              </a:r>
              <a:r>
                <a:rPr lang="en-US" altLang="zh-CN" sz="1600" b="1" dirty="0" err="1" smtClean="0">
                  <a:ea typeface="微软雅黑" panose="020B0503020204020204" pitchFamily="34" charset="-122"/>
                  <a:cs typeface="Arial" panose="020B0604020202020204" pitchFamily="34" charset="0"/>
                </a:rPr>
                <a:t>aop:xxx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&gt;</a:t>
              </a:r>
              <a:endPara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注解定义增强类 </a:t>
              </a:r>
              <a:r>
                <a:rPr lang="en-US" altLang="zh-CN" sz="1600" b="1" dirty="0" smtClean="0">
                  <a:ea typeface="微软雅黑" panose="020B0503020204020204" pitchFamily="34" charset="-122"/>
                  <a:cs typeface="Arial" panose="020B0604020202020204" pitchFamily="34" charset="0"/>
                </a:rPr>
                <a:t>+ </a:t>
              </a:r>
              <a:r>
                <a:rPr lang="en-US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&lt;</a:t>
              </a:r>
              <a:r>
                <a:rPr lang="en-US" altLang="zh-CN" sz="1600" b="1" dirty="0" err="1">
                  <a:ea typeface="微软雅黑" panose="020B0503020204020204" pitchFamily="34" charset="-122"/>
                  <a:cs typeface="Arial" panose="020B0604020202020204" pitchFamily="34" charset="0"/>
                </a:rPr>
                <a:t>aop:aspectj-autoproxy</a:t>
              </a:r>
              <a:r>
                <a:rPr lang="en-US" altLang="zh-CN" sz="1600" b="1" dirty="0">
                  <a:ea typeface="微软雅黑" panose="020B0503020204020204" pitchFamily="34" charset="-122"/>
                  <a:cs typeface="Arial" panose="020B0604020202020204" pitchFamily="34" charset="0"/>
                </a:rPr>
                <a:t>&gt;</a:t>
              </a:r>
              <a:endParaRPr lang="en-US" altLang="zh-CN" sz="1600" b="1" dirty="0"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 altLang="zh-CN"/>
              <a:t>3-2</a:t>
            </a:r>
            <a:r>
              <a:t> </a:t>
            </a:r>
            <a:endParaRPr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>
                <a:solidFill>
                  <a:srgbClr val="FF0000"/>
                </a:solidFill>
              </a:rPr>
              <a:t>@Autowired</a:t>
            </a:r>
            <a:r>
              <a:rPr lang="zh-CN" altLang="en-US">
                <a:solidFill>
                  <a:srgbClr val="FF0000"/>
                </a:solidFill>
              </a:rPr>
              <a:t>注解</a:t>
            </a:r>
            <a:r>
              <a:rPr lang="zh-CN" altLang="en-US"/>
              <a:t>实现</a:t>
            </a:r>
            <a:r>
              <a:rPr lang="en-US" altLang="zh-CN"/>
              <a:t>Bean</a:t>
            </a:r>
            <a:r>
              <a:rPr lang="zh-CN" altLang="en-US"/>
              <a:t>的自动装配，</a:t>
            </a:r>
            <a:r>
              <a:rPr lang="zh-CN" altLang="en-US">
                <a:solidFill>
                  <a:srgbClr val="FF0000"/>
                </a:solidFill>
              </a:rPr>
              <a:t>默认按类型匹配</a:t>
            </a:r>
            <a:r>
              <a:rPr lang="zh-CN" altLang="en-US"/>
              <a:t>，可以使用</a:t>
            </a:r>
            <a:r>
              <a:rPr lang="en-US" altLang="zh-CN"/>
              <a:t>@Qualifier</a:t>
            </a:r>
            <a:r>
              <a:rPr lang="zh-CN" altLang="en-US"/>
              <a:t>指定</a:t>
            </a:r>
            <a:r>
              <a:rPr lang="en-US" altLang="zh-CN"/>
              <a:t>Bean</a:t>
            </a:r>
            <a:r>
              <a:rPr lang="zh-CN" altLang="en-US"/>
              <a:t>的名称</a:t>
            </a:r>
            <a:endParaRPr lang="zh-CN" altLang="en-US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2022275" y="2331098"/>
            <a:ext cx="6306140" cy="18326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	@Qualifier("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3990188" y="3661497"/>
            <a:ext cx="6570357" cy="2330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("</a:t>
            </a:r>
            <a:r>
              <a:rPr lang="en-US" altLang="zh-CN" b="1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>
                <a:ea typeface="宋体" panose="02010600030101010101" pitchFamily="2" charset="-122"/>
              </a:rPr>
              <a:t>UserServiceImpl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>
                <a:ea typeface="宋体" panose="02010600030101010101" pitchFamily="2" charset="-122"/>
              </a:rPr>
              <a:t>UserService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Autowired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public void </a:t>
            </a:r>
            <a:r>
              <a:rPr lang="en-US" altLang="zh-CN" b="1" err="1" smtClean="0">
                <a:latin typeface="+mn-lt"/>
                <a:ea typeface="宋体" panose="02010600030101010101" pitchFamily="2" charset="-122"/>
              </a:rPr>
              <a:t>setDao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@Qualifier("userDao") </a:t>
            </a:r>
            <a:r>
              <a:rPr lang="en-US" altLang="zh-CN" b="1" smtClean="0">
                <a:ea typeface="宋体" panose="02010600030101010101" pitchFamily="2" charset="-122"/>
              </a:rPr>
              <a:t>UserDao</a:t>
            </a:r>
            <a:r>
              <a:rPr lang="en-US" altLang="zh-CN" b="1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) {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   this.dao =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}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1704023" y="4473502"/>
            <a:ext cx="2071579" cy="714948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可以对类的成员变量进行标注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6082021" y="5739243"/>
            <a:ext cx="2071579" cy="714948"/>
          </a:xfrm>
          <a:prstGeom prst="wedgeRoundRectCallout">
            <a:avLst>
              <a:gd name="adj1" fmla="val -19937"/>
              <a:gd name="adj2" fmla="val -5008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也可以对方法的入参进行标注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725728" y="5310469"/>
            <a:ext cx="714343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2739812" y="3616114"/>
            <a:ext cx="639688" cy="78657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使用注解实现</a:t>
            </a:r>
            <a:r>
              <a:rPr lang="en-US" altLang="zh-CN"/>
              <a:t>IoC</a:t>
            </a:r>
            <a:r>
              <a:t> </a:t>
            </a:r>
            <a:r>
              <a:rPr lang="en-US"/>
              <a:t>3</a:t>
            </a:r>
            <a:r>
              <a:rPr lang="en-US" altLang="zh-CN"/>
              <a:t>-3</a:t>
            </a:r>
            <a:r>
              <a:t> </a:t>
            </a:r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使用注解信息启动</a:t>
            </a:r>
            <a:r>
              <a:rPr lang="en-US" altLang="zh-CN"/>
              <a:t>Spring</a:t>
            </a:r>
            <a:r>
              <a:rPr lang="zh-CN" altLang="en-US"/>
              <a:t>容器</a:t>
            </a:r>
            <a:endParaRPr lang="zh-CN" altLang="en-US"/>
          </a:p>
          <a:p>
            <a:endParaRPr lang="zh-CN" altLang="en-US" smtClean="0"/>
          </a:p>
        </p:txBody>
      </p:sp>
      <p:sp>
        <p:nvSpPr>
          <p:cNvPr id="34822" name="内容占位符 2"/>
          <p:cNvSpPr txBox="1"/>
          <p:nvPr/>
        </p:nvSpPr>
        <p:spPr bwMode="auto">
          <a:xfrm>
            <a:off x="1810256" y="2557489"/>
            <a:ext cx="8430774" cy="57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Blip>
                <a:blip r:embed="rId1"/>
              </a:buBlip>
            </a:pP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2167425" y="2066009"/>
            <a:ext cx="7857716" cy="23304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beans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="http://www.springframework.org/schema/beans"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xmlns:xsi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="http://www.w3.org/2001/XMLSchema-instance"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xmlns:context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="http://www.springframework.org/schema/context"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xsi:schemaLocation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="......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http://www.springframework.org/schema/context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http://www.springframework.org/schema/context/spring-context.xsd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"&gt;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&lt;!-- </a:t>
            </a:r>
            <a:r>
              <a:rPr lang="zh-CN" altLang="zh-CN" b="1" dirty="0">
                <a:latin typeface="+mn-lt"/>
                <a:ea typeface="宋体" panose="02010600030101010101" pitchFamily="2" charset="-122"/>
              </a:rPr>
              <a:t>扫描包中注解标注的类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 --&gt;</a:t>
            </a:r>
            <a:endParaRPr lang="zh-CN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context:component-scan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base-package="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service,dao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 /&gt;</a:t>
            </a:r>
            <a:endParaRPr lang="zh-CN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&lt;/beans&gt;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8197992" y="4649958"/>
            <a:ext cx="2214447" cy="1021756"/>
          </a:xfrm>
          <a:prstGeom prst="wedgeRoundRectCallout">
            <a:avLst>
              <a:gd name="adj1" fmla="val -49811"/>
              <a:gd name="adj2" fmla="val 1584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指定需要扫描的基类包，多个包可用逗号隔开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597990" y="4425606"/>
            <a:ext cx="641321" cy="2143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14"/>
          <p:cNvGrpSpPr/>
          <p:nvPr/>
        </p:nvGrpSpPr>
        <p:grpSpPr bwMode="auto">
          <a:xfrm>
            <a:off x="3300605" y="5506681"/>
            <a:ext cx="5175643" cy="428603"/>
            <a:chOff x="3143240" y="5143512"/>
            <a:chExt cx="4572032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3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 bwMode="auto">
            <a:xfrm>
              <a:off x="3837621" y="5187962"/>
              <a:ext cx="3845263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注解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t>使用注解实现</a:t>
            </a:r>
            <a:r>
              <a:rPr lang="en-US" altLang="zh-CN"/>
              <a:t>IoC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en-US"/>
              <a:t>在上一练习的基础上，</a:t>
            </a:r>
            <a:r>
              <a:rPr lang="zh-CN" altLang="zh-CN"/>
              <a:t>使用注解完成</a:t>
            </a:r>
            <a:r>
              <a:rPr lang="en-US" altLang="zh-CN"/>
              <a:t>Bean</a:t>
            </a:r>
            <a:r>
              <a:rPr lang="zh-CN" altLang="zh-CN"/>
              <a:t>的定义和装配</a:t>
            </a:r>
            <a:endParaRPr lang="zh-CN" altLang="zh-CN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en-US" altLang="zh-CN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en-US" altLang="zh-CN"/>
          </a:p>
          <a:p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</a:t>
            </a:r>
            <a:r>
              <a:rPr lang="fr-FR" altLang="zh-CN"/>
              <a:t>Java</a:t>
            </a:r>
            <a:r>
              <a:rPr lang="zh-CN" altLang="zh-CN"/>
              <a:t>标准注解完成装配</a:t>
            </a:r>
            <a:endParaRPr lang="zh-CN" altLang="zh-CN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fr-FR" altLang="zh-CN"/>
              <a:t>@Resource</a:t>
            </a:r>
            <a:r>
              <a:rPr lang="zh-CN" altLang="en-US"/>
              <a:t>注解实现组件装配，默认按名称匹配</a:t>
            </a:r>
            <a:endParaRPr lang="zh-CN" altLang="en-US"/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1920036" y="1950541"/>
            <a:ext cx="6306140" cy="15836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@Resource(name = "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")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6858095" y="2617184"/>
            <a:ext cx="2334370" cy="714956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属性注入名为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userDao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634023" y="2603645"/>
            <a:ext cx="1224072" cy="3738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3966389" y="3750647"/>
            <a:ext cx="6306140" cy="15836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@Service("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")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public class </a:t>
            </a:r>
            <a:r>
              <a:rPr lang="en-US" altLang="zh-CN" b="1" dirty="0" err="1" smtClean="0">
                <a:ea typeface="宋体" panose="02010600030101010101" pitchFamily="2" charset="-122"/>
              </a:rPr>
              <a:t>UserServiceImpl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implements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UserService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@</a:t>
            </a:r>
            <a:r>
              <a:rPr lang="en-US" altLang="zh-CN" b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Resource</a:t>
            </a:r>
            <a:endParaRPr lang="en-US" altLang="zh-CN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private 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</a:rPr>
              <a:t>UserDao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b="1" dirty="0" err="1">
                <a:latin typeface="+mn-lt"/>
                <a:ea typeface="宋体" panose="02010600030101010101" pitchFamily="2" charset="-122"/>
              </a:rPr>
              <a:t>dao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;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	…… </a:t>
            </a:r>
            <a:endParaRPr lang="en-US" altLang="zh-CN" b="1" dirty="0">
              <a:latin typeface="+mn-lt"/>
              <a:ea typeface="宋体" panose="02010600030101010101" pitchFamily="2" charset="-122"/>
            </a:endParaRPr>
          </a:p>
          <a:p>
            <a:pPr marL="171450" lvl="1" indent="-171450" defTabSz="723900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  <a:ea typeface="宋体" panose="02010600030101010101" pitchFamily="2" charset="-122"/>
              </a:rPr>
              <a:t>}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18564" y="4335718"/>
            <a:ext cx="2622387" cy="714956"/>
          </a:xfrm>
          <a:prstGeom prst="wedgeRoundRectCallout">
            <a:avLst>
              <a:gd name="adj1" fmla="val 30734"/>
              <a:gd name="adj2" fmla="val -509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查找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名为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的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Bean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，并注入给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dao</a:t>
            </a:r>
            <a:r>
              <a:rPr lang="zh-CN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属性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694491" y="4403751"/>
            <a:ext cx="122407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14"/>
          <p:cNvGrpSpPr/>
          <p:nvPr/>
        </p:nvGrpSpPr>
        <p:grpSpPr bwMode="auto">
          <a:xfrm>
            <a:off x="3300605" y="5734654"/>
            <a:ext cx="5226930" cy="428603"/>
            <a:chOff x="3143240" y="5143512"/>
            <a:chExt cx="4617337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7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759932" y="5187962"/>
              <a:ext cx="4000645" cy="337205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：使用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标准注解实现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IoC</a:t>
              </a:r>
              <a:endParaRPr lang="en-US" altLang="zh-CN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使用</a:t>
            </a:r>
            <a:r>
              <a:rPr lang="fr-FR" altLang="zh-CN"/>
              <a:t>@Resource</a:t>
            </a:r>
            <a:r>
              <a:rPr lang="zh-CN" altLang="zh-CN"/>
              <a:t>注解实现装配</a:t>
            </a:r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改造</a:t>
            </a:r>
            <a:r>
              <a:rPr lang="zh-CN" altLang="en-US"/>
              <a:t>上一</a:t>
            </a:r>
            <a:r>
              <a:rPr lang="zh-CN" altLang="zh-CN"/>
              <a:t>练习代码，使用</a:t>
            </a:r>
            <a:r>
              <a:rPr lang="en-US" altLang="zh-CN"/>
              <a:t>Java</a:t>
            </a:r>
            <a:r>
              <a:rPr lang="zh-CN" altLang="zh-CN"/>
              <a:t>标准注解完成</a:t>
            </a:r>
            <a:r>
              <a:rPr lang="en-US" altLang="zh-CN"/>
              <a:t>Bean</a:t>
            </a:r>
            <a:r>
              <a:rPr lang="zh-CN" altLang="zh-CN"/>
              <a:t>组件的装配</a:t>
            </a:r>
            <a:endParaRPr lang="zh-CN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Spring中 @Autowired注解与@Resource注解的区别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相同点：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@Resource的作用相当于@Autowired，均可标注在字段或属性的setter方法上。</a:t>
            </a:r>
            <a:endParaRPr lang="zh-CN" altLang="en-US"/>
          </a:p>
          <a:p>
            <a:r>
              <a:rPr lang="zh-CN" altLang="en-US"/>
              <a:t>不同点：</a:t>
            </a:r>
            <a:endParaRPr lang="zh-CN" altLang="en-US"/>
          </a:p>
          <a:p>
            <a:r>
              <a:rPr lang="zh-CN" altLang="en-US"/>
              <a:t>（1）提供方：@Autowired是由org.springframework.beans.factory.annotation.Autowired提供，换句话说就是由Spring提供；@Resource是由javax.annotation.Resource提供，即J2EE提供，需要JDK1.6及以上。</a:t>
            </a:r>
            <a:endParaRPr lang="zh-CN" altLang="en-US"/>
          </a:p>
          <a:p>
            <a:r>
              <a:rPr lang="zh-CN" altLang="en-US"/>
              <a:t>（2）注入方式：@Autowired只按照byType 注入；@Resource默认按byName自动注入，也提供按照byType 注入；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COMMONDATA" val="eyJoZGlkIjoiMzBmZTJhMTY0ZDA1YTM4OTllNTAyNjBjMWRmNTkxZW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3810</Words>
  <Application>WPS 演示</Application>
  <PresentationFormat>宽屏</PresentationFormat>
  <Paragraphs>255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微软雅黑 Light</vt:lpstr>
      <vt:lpstr>黑体</vt:lpstr>
      <vt:lpstr>Calibri</vt:lpstr>
      <vt:lpstr>Arial Unicode MS</vt:lpstr>
      <vt:lpstr>Arial</vt:lpstr>
      <vt:lpstr>Office 主题</vt:lpstr>
      <vt:lpstr>Spring注解实现IOC和AOP </vt:lpstr>
      <vt:lpstr>使用注解实现IoC 3-1 </vt:lpstr>
      <vt:lpstr>使用注解实现IoC 3-2 </vt:lpstr>
      <vt:lpstr>使用注解实现IoC 3-3 </vt:lpstr>
      <vt:lpstr>学员操作—使用注解实现IoC</vt:lpstr>
      <vt:lpstr>共性问题集中讲解</vt:lpstr>
      <vt:lpstr>使用Java标准注解完成装配</vt:lpstr>
      <vt:lpstr>学员操作—使用@Resource注解实现装配</vt:lpstr>
      <vt:lpstr>Spring中 @Autowired注解与@Resource注解的区别</vt:lpstr>
      <vt:lpstr>PowerPoint 演示文稿</vt:lpstr>
      <vt:lpstr>共性问题集中讲解</vt:lpstr>
      <vt:lpstr>使用注解定义切面 2-1</vt:lpstr>
      <vt:lpstr>使用注解定义切面 2-2</vt:lpstr>
      <vt:lpstr>学员操作—使用注解方式实现日志切面</vt:lpstr>
      <vt:lpstr>共性问题集中讲解</vt:lpstr>
      <vt:lpstr>使用注解定义增强3-1</vt:lpstr>
      <vt:lpstr>使用注解定义增强3-2</vt:lpstr>
      <vt:lpstr>使用注解定义增强3-3</vt:lpstr>
      <vt:lpstr>Spring切面配置小结</vt:lpstr>
      <vt:lpstr>总结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Administrator</cp:lastModifiedBy>
  <cp:revision>2724</cp:revision>
  <dcterms:created xsi:type="dcterms:W3CDTF">2014-03-19T14:07:00Z</dcterms:created>
  <dcterms:modified xsi:type="dcterms:W3CDTF">2022-08-16T02:05:59Z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DAC536A8CD2C4973983BACC6111D77DA</vt:lpwstr>
  </property>
</Properties>
</file>