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9"/>
  </p:handoutMasterIdLst>
  <p:sldIdLst>
    <p:sldId id="676" r:id="rId3"/>
    <p:sldId id="677" r:id="rId5"/>
    <p:sldId id="678" r:id="rId6"/>
    <p:sldId id="679" r:id="rId7"/>
    <p:sldId id="680" r:id="rId8"/>
    <p:sldId id="681" r:id="rId9"/>
    <p:sldId id="682" r:id="rId10"/>
    <p:sldId id="683" r:id="rId11"/>
    <p:sldId id="478" r:id="rId12"/>
    <p:sldId id="481" r:id="rId13"/>
    <p:sldId id="493" r:id="rId14"/>
    <p:sldId id="483" r:id="rId15"/>
    <p:sldId id="605" r:id="rId16"/>
    <p:sldId id="606" r:id="rId17"/>
    <p:sldId id="589" r:id="rId18"/>
    <p:sldId id="607" r:id="rId19"/>
    <p:sldId id="506" r:id="rId20"/>
    <p:sldId id="507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08" r:id="rId29"/>
    <p:sldId id="591" r:id="rId30"/>
    <p:sldId id="592" r:id="rId31"/>
    <p:sldId id="510" r:id="rId32"/>
    <p:sldId id="511" r:id="rId33"/>
    <p:sldId id="486" r:id="rId34"/>
    <p:sldId id="602" r:id="rId35"/>
    <p:sldId id="640" r:id="rId36"/>
    <p:sldId id="611" r:id="rId37"/>
    <p:sldId id="641" r:id="rId38"/>
    <p:sldId id="642" r:id="rId39"/>
    <p:sldId id="643" r:id="rId40"/>
    <p:sldId id="644" r:id="rId41"/>
    <p:sldId id="645" r:id="rId42"/>
    <p:sldId id="647" r:id="rId43"/>
    <p:sldId id="646" r:id="rId44"/>
    <p:sldId id="648" r:id="rId45"/>
    <p:sldId id="650" r:id="rId46"/>
    <p:sldId id="652" r:id="rId47"/>
    <p:sldId id="651" r:id="rId48"/>
    <p:sldId id="653" r:id="rId49"/>
    <p:sldId id="649" r:id="rId50"/>
    <p:sldId id="615" r:id="rId51"/>
    <p:sldId id="610" r:id="rId52"/>
    <p:sldId id="669" r:id="rId53"/>
    <p:sldId id="504" r:id="rId54"/>
    <p:sldId id="499" r:id="rId55"/>
    <p:sldId id="585" r:id="rId56"/>
    <p:sldId id="586" r:id="rId57"/>
    <p:sldId id="730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9422" autoAdjust="0"/>
  </p:normalViewPr>
  <p:slideViewPr>
    <p:cSldViewPr snapToGrid="0">
      <p:cViewPr>
        <p:scale>
          <a:sx n="60" d="100"/>
          <a:sy n="60" d="100"/>
        </p:scale>
        <p:origin x="-1086" y="48"/>
      </p:cViewPr>
      <p:guideLst>
        <p:guide orient="horz" pos="2169"/>
        <p:guide pos="3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本课程主要学习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的本质是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，所以本节先创建最简单的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应用，编写简单的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，能够运行这个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baseline="0" dirty="0" smtClean="0"/>
              <a:t>       本课程主要学习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应用开发，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应用开发有很多技术可以实现，例如</a:t>
            </a:r>
            <a:r>
              <a:rPr lang="en-US" altLang="zh-CN" baseline="0" dirty="0" smtClean="0"/>
              <a:t>PHP</a:t>
            </a:r>
            <a:r>
              <a:rPr lang="zh-CN" altLang="en-US" baseline="0" dirty="0" smtClean="0"/>
              <a:t>技术，</a:t>
            </a:r>
            <a:r>
              <a:rPr lang="en-US" altLang="zh-CN" baseline="0" dirty="0" err="1" smtClean="0"/>
              <a:t>.Net</a:t>
            </a:r>
            <a:r>
              <a:rPr lang="zh-CN" altLang="en-US" baseline="0" dirty="0" smtClean="0"/>
              <a:t>技术都可以，我们的目标是成为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软件开发工程师， 所以</a:t>
            </a:r>
            <a:r>
              <a:rPr lang="zh-CN" altLang="en-US" baseline="0" dirty="0" smtClean="0"/>
              <a:t>我们学习使用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技术开发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技术有三个版本，</a:t>
            </a:r>
            <a:r>
              <a:rPr lang="en-US" altLang="zh-CN" baseline="0" dirty="0" err="1" smtClean="0"/>
              <a:t>JavaSE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JavaME</a:t>
            </a:r>
            <a:r>
              <a:rPr lang="zh-CN" altLang="en-US" baseline="0" dirty="0" smtClean="0"/>
              <a:t>，开发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应用将使用到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技术，本课程主要学习</a:t>
            </a:r>
            <a:r>
              <a:rPr lang="en-US" altLang="zh-CN" baseline="0" dirty="0" smtClean="0"/>
              <a:t>JSP/Servlet</a:t>
            </a:r>
            <a:r>
              <a:rPr lang="zh-CN" altLang="en-US" baseline="0" dirty="0" smtClean="0"/>
              <a:t>技术，学习后，将能够使用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应用。学习完本课程后，还将学习一系列的常用框架技术，能够更高效地开发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       本章</a:t>
            </a:r>
            <a:r>
              <a:rPr lang="zh-CN" altLang="en-US" baseline="0" dirty="0" smtClean="0"/>
              <a:t>学习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应用开发的基本概念，能够使用</a:t>
            </a:r>
            <a:r>
              <a:rPr lang="en-US" altLang="zh-CN" baseline="0" dirty="0" smtClean="0"/>
              <a:t>IDE</a:t>
            </a:r>
            <a:r>
              <a:rPr lang="zh-CN" altLang="en-US" baseline="0" dirty="0" smtClean="0"/>
              <a:t>开发一个最简单的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应用，并能够运行起来。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两个顶级接口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Servlet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ServletConfig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接口的实现类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GenericServlet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HttpServlet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类往往都直接继承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，因此自定义的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类中都可以直接调用两个接口及一个实现类的方法，也可以根据情况去覆盖这些方法</a:t>
            </a:r>
            <a:endParaRPr lang="en-US" altLang="zh-CN" dirty="0" smtClean="0"/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最常使用的方法：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dirty="0" err="1" smtClean="0"/>
              <a:t>ServletConfig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getInitParameter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getServletContext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两个顶级接口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Servlet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ServletConfig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接口的实现类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GenericServlet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HttpServlet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类往往都直接继承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，因此自定义的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类中都可以直接调用两个接口及一个实现类的方法，也可以根据情况去覆盖这些方法</a:t>
            </a:r>
            <a:endParaRPr lang="en-US" altLang="zh-CN" dirty="0" smtClean="0"/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最常使用的方法：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dirty="0" err="1" smtClean="0"/>
              <a:t>ServletConfig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getInitParameter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getServletContext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体会用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生成页面的繁琐，为后续引出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做好铺垫。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baseline="0" dirty="0" smtClean="0"/>
              <a:t>       本课程主要学习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应用开发，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应用开发有很多技术可以实现，例如</a:t>
            </a:r>
            <a:r>
              <a:rPr lang="en-US" altLang="zh-CN" baseline="0" dirty="0" smtClean="0"/>
              <a:t>PHP</a:t>
            </a:r>
            <a:r>
              <a:rPr lang="zh-CN" altLang="en-US" baseline="0" dirty="0" smtClean="0"/>
              <a:t>技术，</a:t>
            </a:r>
            <a:r>
              <a:rPr lang="en-US" altLang="zh-CN" baseline="0" dirty="0" err="1" smtClean="0"/>
              <a:t>.Net</a:t>
            </a:r>
            <a:r>
              <a:rPr lang="zh-CN" altLang="en-US" baseline="0" dirty="0" smtClean="0"/>
              <a:t>技术都可以，我们的目标是成为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软件开发工程师， 所以</a:t>
            </a:r>
            <a:r>
              <a:rPr lang="zh-CN" altLang="en-US" baseline="0" dirty="0" smtClean="0"/>
              <a:t>我们学习使用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技术开发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技术有三个版本，</a:t>
            </a:r>
            <a:r>
              <a:rPr lang="en-US" altLang="zh-CN" baseline="0" dirty="0" err="1" smtClean="0"/>
              <a:t>JavaSE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JavaME</a:t>
            </a:r>
            <a:r>
              <a:rPr lang="zh-CN" altLang="en-US" baseline="0" dirty="0" smtClean="0"/>
              <a:t>，开发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应用将使用到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技术，本课程主要学习</a:t>
            </a:r>
            <a:r>
              <a:rPr lang="en-US" altLang="zh-CN" baseline="0" dirty="0" smtClean="0"/>
              <a:t>JSP/Servlet</a:t>
            </a:r>
            <a:r>
              <a:rPr lang="zh-CN" altLang="en-US" baseline="0" dirty="0" smtClean="0"/>
              <a:t>技术，学习后，将能够使用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应用。学习完本课程后，还将学习一系列的常用框架技术，能够更高效地开发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       本章</a:t>
            </a:r>
            <a:r>
              <a:rPr lang="zh-CN" altLang="en-US" baseline="0" dirty="0" smtClean="0"/>
              <a:t>学习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应用开发的基本概念，能够使用</a:t>
            </a:r>
            <a:r>
              <a:rPr lang="en-US" altLang="zh-CN" baseline="0" dirty="0" smtClean="0"/>
              <a:t>IDE</a:t>
            </a:r>
            <a:r>
              <a:rPr lang="zh-CN" altLang="en-US" baseline="0" dirty="0" smtClean="0"/>
              <a:t>开发一个最简单的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应用，并能够运行起来。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本课程主要学习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技术来开发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应用，本节先了解一些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应用的基本概念，了解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的基本概念。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的本质是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，所以先了解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。后续还将对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</a:t>
            </a:r>
            <a:r>
              <a:rPr lang="zh-CN" altLang="en-US" baseline="0" dirty="0" smtClean="0"/>
              <a:t>相关知识点深入学习，本节只做最简单的了解。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优缺点：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结构没有像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（下一个基本概念介绍）结构中服务器向客户端发送的数据还包含了大量的非实际交换数据，比如请求响应头，还有页面数据等等，它的相应时间还是相对较快的；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安装的客户端软件，很多的业务逻辑、算法逻辑处理都在客户端进行，这样就减轻了服务器的压力，这是优点，但是带来的问题也显而易见，不但有被反编译的安全隐患，而且不断的安装各种客户端软件，会使客户端越来越臃肿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升级维护等工作上带来的麻烦也是令人不愉快，因为每发生一次升级都需要重新更新客户端的软件，这样做的后果就是在开发上的工作量加大，而且用户每次都要更新自己终端上的软件，这些都是令人非常头疼的问题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由于需要在客户端进行安装特定软件，因此对操作系统有一定的限制；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hyperlink" Target="http://127.0.0.1:8080/" TargetMode="Externa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Servlet&#20837;&#38376;/TestThread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Servlet&#20837;&#38376;/TestThread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Servlet&#20837;&#38376;/TestThread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1&#33410;-Servlet&#20837;&#38376;/TestThread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课程</a:t>
            </a:r>
            <a:endParaRPr lang="zh-CN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节：基本概念及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应用入门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节：介绍第一个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应用的一些基本概念；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的基本概念；</a:t>
            </a:r>
            <a:endParaRPr lang="en-US" altLang="zh-CN" dirty="0" smtClean="0"/>
          </a:p>
          <a:p>
            <a:r>
              <a:rPr lang="zh-CN" altLang="en-US" dirty="0" smtClean="0"/>
              <a:t>能够编写第一个简单的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应用，并部署运行；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基本概念及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731" y="1024759"/>
            <a:ext cx="10880834" cy="49984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B/S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RIA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应用的核心技术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介绍及安装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：常见其他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容器简介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的概念及功能</a:t>
            </a:r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793759"/>
            <a:ext cx="11015870" cy="366788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说起网络应用，可以分为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两种；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Client/Server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（客户机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服务器）的简称，桌面应用程序采用的多是这种结构；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Browser/Server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（浏览器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服务器）的简称，特点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是客户端无需安装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特定的软件，只需要安装一个浏览器就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进行交互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RIA】-1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50" name="AutoShape 2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2" name="AutoShape 4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4" name="AutoShape 6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6" name="AutoShape 8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057" name="Picture 9" descr="C:\Users\wxh\Desktop\u=1994540633,1692447198&amp;fm=23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4290" y="4721772"/>
            <a:ext cx="1828800" cy="1828800"/>
          </a:xfrm>
          <a:prstGeom prst="rect">
            <a:avLst/>
          </a:prstGeom>
          <a:noFill/>
        </p:spPr>
      </p:pic>
      <p:sp>
        <p:nvSpPr>
          <p:cNvPr id="12" name="Oval Callout 11"/>
          <p:cNvSpPr/>
          <p:nvPr/>
        </p:nvSpPr>
        <p:spPr>
          <a:xfrm>
            <a:off x="2380592" y="4099035"/>
            <a:ext cx="2254469" cy="2175641"/>
          </a:xfrm>
          <a:prstGeom prst="wedgeEllipseCallout">
            <a:avLst>
              <a:gd name="adj1" fmla="val -97487"/>
              <a:gd name="adj2" fmla="val 13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就是</a:t>
            </a:r>
            <a:r>
              <a:rPr lang="en-US" altLang="zh-CN" dirty="0" smtClean="0">
                <a:solidFill>
                  <a:schemeClr val="tx1"/>
                </a:solidFill>
              </a:rPr>
              <a:t>C/S</a:t>
            </a:r>
            <a:r>
              <a:rPr lang="zh-CN" altLang="en-US" dirty="0" smtClean="0">
                <a:solidFill>
                  <a:schemeClr val="tx1"/>
                </a:solidFill>
              </a:rPr>
              <a:t>结构的网络应用，你要用</a:t>
            </a:r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聊天，就得在电脑上安装</a:t>
            </a:r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软件。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8" name="Picture 10" descr="C:\Users\wxh\AppData\Roaming\Tencent\Users\29097443\QQ\WinTemp\RichOle\XGO436BN6AYB7`VWICGDDC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262" y="4571999"/>
            <a:ext cx="6629400" cy="1638300"/>
          </a:xfrm>
          <a:prstGeom prst="rect">
            <a:avLst/>
          </a:prstGeom>
          <a:noFill/>
        </p:spPr>
      </p:pic>
      <p:sp>
        <p:nvSpPr>
          <p:cNvPr id="14" name="Oval Callout 13"/>
          <p:cNvSpPr/>
          <p:nvPr/>
        </p:nvSpPr>
        <p:spPr>
          <a:xfrm>
            <a:off x="9937531" y="3258208"/>
            <a:ext cx="2254469" cy="2175641"/>
          </a:xfrm>
          <a:prstGeom prst="wedgeEllipseCallout">
            <a:avLst>
              <a:gd name="adj1" fmla="val -119865"/>
              <a:gd name="adj2" fmla="val 345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百度就是</a:t>
            </a:r>
            <a:r>
              <a:rPr lang="en-US" altLang="zh-CN" dirty="0" smtClean="0">
                <a:solidFill>
                  <a:schemeClr val="tx1"/>
                </a:solidFill>
              </a:rPr>
              <a:t>B/S</a:t>
            </a:r>
            <a:r>
              <a:rPr lang="zh-CN" altLang="en-US" dirty="0" smtClean="0">
                <a:solidFill>
                  <a:schemeClr val="tx1"/>
                </a:solidFill>
              </a:rPr>
              <a:t>结构的网络应用，你要使用百度，不需要安装什么，只要有浏览器，能上网就行了。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730697"/>
            <a:ext cx="11015870" cy="366788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需要安装客户端软件，但是操作往往更为便捷；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不需要安装客户端软件，但是用户体验往往不如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好，安全性也较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要低；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 Internet Applications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”的缩写，意为“富客户端网络应用”；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的主要目标：基于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结构，只要有浏览器就可以使用，在浏览器里实现与客户端软件类似的体验；例如：可以局部刷新、可以拖拽等；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RIA】-2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50" name="AutoShape 2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2" name="AutoShape 4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4" name="AutoShape 6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6" name="AutoShape 8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5932" y="4619297"/>
            <a:ext cx="1876096" cy="945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RIA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2290" y="4083269"/>
            <a:ext cx="692106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RIA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结构的应用；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7035" y="4724400"/>
            <a:ext cx="694208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RIA</a:t>
            </a:r>
            <a:r>
              <a:rPr lang="zh-CN" altLang="en-US" dirty="0" smtClean="0"/>
              <a:t>注重提升用户的体验；力求在浏览器里实现客户端软件的体验；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79077" y="5397063"/>
            <a:ext cx="6942082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本课程关注学习使用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组件开发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结构的应用，不过多考虑</a:t>
            </a:r>
            <a:r>
              <a:rPr lang="en-US" altLang="zh-CN" dirty="0" smtClean="0"/>
              <a:t>RIA</a:t>
            </a:r>
            <a:r>
              <a:rPr lang="zh-CN" altLang="en-US" dirty="0" smtClean="0"/>
              <a:t>实现；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前端工程师较多关注</a:t>
            </a:r>
            <a:r>
              <a:rPr lang="en-US" altLang="zh-CN" dirty="0" smtClean="0"/>
              <a:t>RIA</a:t>
            </a:r>
            <a:r>
              <a:rPr lang="zh-CN" altLang="en-US" dirty="0" smtClean="0"/>
              <a:t>技术；</a:t>
            </a:r>
            <a:endParaRPr lang="en-US" altLang="zh-CN" dirty="0" smtClean="0"/>
          </a:p>
        </p:txBody>
      </p:sp>
      <p:cxnSp>
        <p:nvCxnSpPr>
          <p:cNvPr id="22" name="Curved Connector 21"/>
          <p:cNvCxnSpPr>
            <a:stCxn id="13" idx="3"/>
            <a:endCxn id="15" idx="1"/>
          </p:cNvCxnSpPr>
          <p:nvPr/>
        </p:nvCxnSpPr>
        <p:spPr>
          <a:xfrm flipV="1">
            <a:off x="2822028" y="4267935"/>
            <a:ext cx="520262" cy="8243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3"/>
            <a:endCxn id="16" idx="1"/>
          </p:cNvCxnSpPr>
          <p:nvPr/>
        </p:nvCxnSpPr>
        <p:spPr>
          <a:xfrm flipV="1">
            <a:off x="2822028" y="4909066"/>
            <a:ext cx="515007" cy="1831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3"/>
            <a:endCxn id="17" idx="1"/>
          </p:cNvCxnSpPr>
          <p:nvPr/>
        </p:nvCxnSpPr>
        <p:spPr>
          <a:xfrm>
            <a:off x="2822028" y="5092263"/>
            <a:ext cx="557049" cy="6279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793759"/>
            <a:ext cx="11015870" cy="25800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站点即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Site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，也被称为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网站；比如某公司用来作为宣传使用的官方网站，就是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站点；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应用被称为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，简单来说，就是通过浏览器访问的应用程序，从而为用户提供相关的服务，例如查询、购物、生成报表等；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2018492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站点、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服务器、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应用服务器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621" y="3158269"/>
            <a:ext cx="3878318" cy="26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3570" y="5877560"/>
            <a:ext cx="4986655" cy="64516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中软国际公司官网，是一个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站点，用户能够浏览公司信息，但是该站点不会提供服务。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523" y="5934670"/>
            <a:ext cx="3972910" cy="6463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京东，是一个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应用，可以为用户提供查询、购物、退货等服务。</a:t>
            </a:r>
            <a:endParaRPr lang="en-US" alt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5943" y="3098569"/>
            <a:ext cx="3955503" cy="268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Callout 9"/>
          <p:cNvSpPr/>
          <p:nvPr/>
        </p:nvSpPr>
        <p:spPr>
          <a:xfrm>
            <a:off x="10121462" y="2806261"/>
            <a:ext cx="1550276" cy="1418897"/>
          </a:xfrm>
          <a:prstGeom prst="wedgeEllipseCallout">
            <a:avLst>
              <a:gd name="adj1" fmla="val -75748"/>
              <a:gd name="adj2" fmla="val 11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我们要学习的是开发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应用。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793759"/>
            <a:ext cx="11565036" cy="34156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服务器：也称为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服务器，主要功能是提供网上信息浏览服务，例如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Nginx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是比较常用的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服务器；使用浏览器访问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站点或者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应用，则必须通过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应用服务器能够运行服务器上的应用程序，并将结果返回给客户端浏览器；例如，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就是一种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应用服务器；通常情况下，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服务器兼具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服务器的部分功能；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2018492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站点、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服务器、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应用服务器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5779" y="4572000"/>
            <a:ext cx="10893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r>
              <a:rPr lang="zh-CN" altLang="en-US" dirty="0" smtClean="0"/>
              <a:t>站点只需要浏览</a:t>
            </a:r>
            <a:r>
              <a:rPr lang="zh-CN" altLang="en-US" dirty="0" smtClean="0"/>
              <a:t>信息，所以只需</a:t>
            </a:r>
            <a:r>
              <a:rPr lang="zh-CN" altLang="en-US" dirty="0" smtClean="0"/>
              <a:t>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服务器即</a:t>
            </a:r>
            <a:r>
              <a:rPr lang="zh-CN" altLang="en-US" dirty="0" smtClean="0"/>
              <a:t>可；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1036" y="5102772"/>
            <a:ext cx="10893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r>
              <a:rPr lang="zh-CN" altLang="en-US" dirty="0" smtClean="0"/>
              <a:t>应用需要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应用服务器，因为不仅需要浏览信息，还需要运行应用程序；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5780" y="5617778"/>
            <a:ext cx="10893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应用服务器都兼具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服务器的部分功能，因此本课程中，我们只使用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服务器即可；</a:t>
            </a:r>
            <a:endParaRPr lang="en-US" dirty="0" smtClean="0"/>
          </a:p>
        </p:txBody>
      </p:sp>
      <p:sp>
        <p:nvSpPr>
          <p:cNvPr id="13" name="Oval 12"/>
          <p:cNvSpPr/>
          <p:nvPr/>
        </p:nvSpPr>
        <p:spPr>
          <a:xfrm>
            <a:off x="-1" y="4887310"/>
            <a:ext cx="819807" cy="7409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13" idx="6"/>
            <a:endCxn id="9" idx="1"/>
          </p:cNvCxnSpPr>
          <p:nvPr/>
        </p:nvCxnSpPr>
        <p:spPr>
          <a:xfrm flipV="1">
            <a:off x="819806" y="4756666"/>
            <a:ext cx="225973" cy="5011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3" idx="6"/>
            <a:endCxn id="11" idx="1"/>
          </p:cNvCxnSpPr>
          <p:nvPr/>
        </p:nvCxnSpPr>
        <p:spPr>
          <a:xfrm>
            <a:off x="819806" y="5257800"/>
            <a:ext cx="231230" cy="296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6"/>
            <a:endCxn id="12" idx="1"/>
          </p:cNvCxnSpPr>
          <p:nvPr/>
        </p:nvCxnSpPr>
        <p:spPr>
          <a:xfrm>
            <a:off x="819806" y="5257800"/>
            <a:ext cx="225974" cy="5446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有很多技术可以开发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开发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应用的核心技术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7890" name="Picture 2" descr="http://a.hiphotos.baidu.com/baike/w%3D268%3Bg%3D0/sign=4c2d4736a6c27d1ea5263cc223eeca53/c8ea15ce36d3d5392e12fa513887e950352ab07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9090" y="3051871"/>
            <a:ext cx="832178" cy="794916"/>
          </a:xfrm>
          <a:prstGeom prst="rect">
            <a:avLst/>
          </a:prstGeom>
          <a:noFill/>
        </p:spPr>
      </p:pic>
      <p:sp>
        <p:nvSpPr>
          <p:cNvPr id="37892" name="AutoShape 4" descr="http://img1.imgtn.bdimg.com/it/u=3177606984,3196934765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7893" name="Picture 5" descr="C:\Users\wxh\Desktop\u=3177606984,3196934765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34" y="5317944"/>
            <a:ext cx="1466029" cy="12012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  <p:pic>
        <p:nvPicPr>
          <p:cNvPr id="37895" name="Picture 7" descr="https://ss3.bdstatic.com/70cFv8Sh_Q1YnxGkpoWK1HF6hhy/it/u=3390377343,772875504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215" y="4335516"/>
            <a:ext cx="1285583" cy="677917"/>
          </a:xfrm>
          <a:prstGeom prst="rect">
            <a:avLst/>
          </a:prstGeom>
          <a:noFill/>
        </p:spPr>
      </p:pic>
      <p:pic>
        <p:nvPicPr>
          <p:cNvPr id="37896" name="Picture 8" descr="C:\Users\wxh\Documents\Tencent Files\29097443\Image\C2C\MQC@))N6][$]]AH35~16]PQ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659" y="1686911"/>
            <a:ext cx="1474409" cy="120113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07172" y="1876097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通用网关接口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Common Gateway Interface)</a:t>
            </a:r>
            <a:r>
              <a:rPr lang="zh-CN" altLang="en-US" sz="2000" dirty="0" smtClean="0"/>
              <a:t>，是一个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应用服务器提供信息服务的标准接口，目前使用较少；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6152" y="2895601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.Net</a:t>
            </a:r>
            <a:r>
              <a:rPr lang="zh-CN" altLang="en-US" sz="2000" dirty="0" smtClean="0"/>
              <a:t>是微软公司的企业应用框架，其中</a:t>
            </a:r>
            <a:r>
              <a:rPr lang="en-US" altLang="zh-CN" sz="2000" dirty="0" smtClean="0"/>
              <a:t>Asp.net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ADO.net</a:t>
            </a:r>
            <a:r>
              <a:rPr lang="zh-CN" altLang="en-US" sz="2000" dirty="0" smtClean="0"/>
              <a:t>等，都是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应用开发的核心技术；在中小型企业应用使用广泛；</a:t>
            </a:r>
            <a:endParaRPr lang="en-US" alt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43959" y="4277711"/>
            <a:ext cx="9049407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Php</a:t>
            </a:r>
            <a:r>
              <a:rPr lang="zh-CN" altLang="en-US" sz="2000" dirty="0" smtClean="0"/>
              <a:t>是一种相对简单易学的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开发技术，目前广泛应用在互联网小型应用；</a:t>
            </a:r>
            <a:endParaRPr lang="en-US" altLang="zh-CN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07568" y="5301208"/>
            <a:ext cx="9049407" cy="13234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Oracle</a:t>
            </a:r>
            <a:r>
              <a:rPr lang="zh-CN" altLang="en-US" sz="2000" dirty="0" smtClean="0"/>
              <a:t>公司的企业应用框架，在大型企业应用中应用广泛。其中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开发组件；</a:t>
            </a:r>
            <a:endParaRPr lang="en-US" altLang="zh-CN" sz="2000" dirty="0" smtClean="0"/>
          </a:p>
          <a:p>
            <a:r>
              <a:rPr lang="zh-CN" altLang="en-US" sz="2000" i="1" dirty="0" smtClean="0">
                <a:solidFill>
                  <a:srgbClr val="C00000"/>
                </a:solidFill>
              </a:rPr>
              <a:t>本课程学习使用</a:t>
            </a:r>
            <a:r>
              <a:rPr lang="en-US" altLang="zh-CN" sz="2000" i="1" dirty="0" err="1" smtClean="0">
                <a:solidFill>
                  <a:srgbClr val="C00000"/>
                </a:solidFill>
              </a:rPr>
              <a:t>JavaEE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中的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Servlet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、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JSP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组件 来开发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Web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应用，其中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JSP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的本质就是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Servlet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，所以我们将先学习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Servlet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。</a:t>
            </a:r>
            <a:endParaRPr lang="en-US" altLang="zh-CN" sz="20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359453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我们的学习目标是使用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组件都需要运行在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应用服务器上；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本课程选用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</a:t>
            </a:r>
            <a:r>
              <a:rPr lang="zh-CN" altLang="en-US" sz="2400" dirty="0" smtClean="0"/>
              <a:t>软件基金会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做为应用服务器，也称为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开源、免费，在中小型系统和并发访问用户不是很多的场合下被普遍使用，是开发和调试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Servlet/JSP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程序的首选；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4【Tomcat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介绍及安装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3794" name="Picture 2" descr="http://f.hiphotos.baidu.com/baike/w%3D268%3Bg%3D0/sign=3acb7ae0dc33c895a67e9f7de92814cd/b3b7d0a20cf431adfe004e4e4e36acaf2fdd98f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8540" y="4812534"/>
            <a:ext cx="2552700" cy="685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52496" y="4540469"/>
            <a:ext cx="8271642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下载地址：</a:t>
            </a:r>
            <a:r>
              <a:rPr lang="en-US" altLang="zh-CN" dirty="0" smtClean="0"/>
              <a:t>http://tomcat.apache.org/</a:t>
            </a:r>
            <a:r>
              <a:rPr lang="zh-CN" altLang="en-US" dirty="0" smtClean="0"/>
              <a:t>； 本课程采用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C00000"/>
                </a:solidFill>
              </a:rPr>
              <a:t>omcat9.0</a:t>
            </a:r>
            <a:r>
              <a:rPr lang="zh-CN" altLang="en-US" dirty="0" smtClean="0"/>
              <a:t>版本；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1475" y="5244662"/>
            <a:ext cx="827164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安装：下载到的是一个压缩包，解压缩即可；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解压路径不要包含中文或空格等</a:t>
            </a:r>
            <a:r>
              <a:rPr lang="en-US" altLang="zh-CN" dirty="0" smtClean="0"/>
              <a:t>】</a:t>
            </a:r>
            <a:endParaRPr lang="en-US" dirty="0"/>
          </a:p>
        </p:txBody>
      </p:sp>
      <p:cxnSp>
        <p:nvCxnSpPr>
          <p:cNvPr id="15" name="Curved Connector 14"/>
          <p:cNvCxnSpPr>
            <a:stCxn id="33794" idx="3"/>
            <a:endCxn id="12" idx="1"/>
          </p:cNvCxnSpPr>
          <p:nvPr/>
        </p:nvCxnSpPr>
        <p:spPr>
          <a:xfrm flipV="1">
            <a:off x="3181350" y="4724400"/>
            <a:ext cx="370840" cy="4311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33794" idx="3"/>
            <a:endCxn id="13" idx="1"/>
          </p:cNvCxnSpPr>
          <p:nvPr/>
        </p:nvCxnSpPr>
        <p:spPr>
          <a:xfrm>
            <a:off x="3181240" y="5155434"/>
            <a:ext cx="350235" cy="2738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4【Tomcat</a:t>
            </a:r>
            <a:r>
              <a:rPr lang="zh-CN" altLang="en-US" dirty="0" smtClean="0">
                <a:sym typeface="+mn-ea"/>
              </a:rPr>
              <a:t>介绍及安装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】-2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1043305"/>
            <a:ext cx="9493885" cy="47707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ym typeface="+mn-ea"/>
              </a:rPr>
              <a:t>Web</a:t>
            </a:r>
            <a:r>
              <a:rPr lang="zh-CN" dirty="0" smtClean="0">
                <a:sym typeface="+mn-ea"/>
              </a:rPr>
              <a:t>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课程目标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ym typeface="+mn-ea"/>
              </a:rPr>
              <a:t>前置知识</a:t>
            </a:r>
            <a:endParaRPr lang="zh-CN" altLang="en-US"/>
          </a:p>
          <a:p>
            <a:r>
              <a:rPr lang="zh-CN" altLang="en-US">
                <a:sym typeface="+mn-ea"/>
              </a:rPr>
              <a:t>课程重难点</a:t>
            </a:r>
            <a:endParaRPr lang="zh-CN" altLang="en-US"/>
          </a:p>
          <a:p>
            <a:r>
              <a:rPr lang="zh-CN" altLang="en-US">
                <a:sym typeface="+mn-ea"/>
              </a:rPr>
              <a:t>课程安排</a:t>
            </a:r>
            <a:endParaRPr lang="zh-CN" altLang="en-US"/>
          </a:p>
          <a:p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学习建议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4【Tomcat</a:t>
            </a:r>
            <a:r>
              <a:rPr lang="zh-CN" altLang="zh-CN" dirty="0" smtClean="0">
                <a:sym typeface="+mn-ea"/>
              </a:rPr>
              <a:t>目录结构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】-1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0940" y="1202690"/>
            <a:ext cx="4389120" cy="4932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4【Tomcat</a:t>
            </a:r>
            <a:r>
              <a:rPr lang="zh-CN" altLang="en-US" dirty="0" smtClean="0">
                <a:sym typeface="+mn-ea"/>
              </a:rPr>
              <a:t>目录结构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】-2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355" y="570865"/>
            <a:ext cx="11275695" cy="6096000"/>
          </a:xfrm>
        </p:spPr>
        <p:txBody>
          <a:bodyPr>
            <a:normAutofit/>
          </a:bodyPr>
          <a:p>
            <a:r>
              <a:rPr lang="zh-CN" altLang="en-US"/>
              <a:t>bin目录   用于存放 Tomcat的启动、停止等批处理脚本和Shell脚本</a:t>
            </a:r>
            <a:endParaRPr lang="zh-CN" altLang="en-US"/>
          </a:p>
          <a:p>
            <a:r>
              <a:rPr lang="zh-CN" altLang="en-US"/>
              <a:t>conf目录   用于存放 Tomcat的相关配置文件</a:t>
            </a:r>
            <a:endParaRPr lang="zh-CN" altLang="en-US"/>
          </a:p>
          <a:p>
            <a:pPr algn="ctr"/>
            <a:r>
              <a:rPr lang="zh-CN" altLang="en-US"/>
              <a:t>lib目录    Tomcat服务器依赖库目录，包含 Tomcat服务器运行环境                                              依赖</a:t>
            </a:r>
            <a:r>
              <a:rPr lang="en-US" altLang="zh-CN"/>
              <a:t>j</a:t>
            </a:r>
            <a:r>
              <a:rPr lang="zh-CN" altLang="en-US"/>
              <a:t>ar包</a:t>
            </a:r>
            <a:endParaRPr lang="zh-CN" altLang="en-US"/>
          </a:p>
          <a:p>
            <a:r>
              <a:rPr lang="zh-CN" altLang="en-US">
                <a:sym typeface="+mn-ea"/>
              </a:rPr>
              <a:t>logs      Tomcat默认的日志存放路径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temp目录   存放tomcat在运行过程中产生的临时文件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zh-CN" altLang="en-US"/>
              <a:t>webapps目录  Tomcat默认的Web应用部署目录</a:t>
            </a:r>
            <a:endParaRPr lang="zh-CN" altLang="en-US"/>
          </a:p>
          <a:p>
            <a:r>
              <a:rPr lang="zh-CN" altLang="en-US"/>
              <a:t>work 存放Web应用JSP代码生成和编译后产生的class文件目录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Tomcat</a:t>
            </a:r>
            <a:r>
              <a:rPr lang="zh-CN" altLang="en-US"/>
              <a:t>启动前需</a:t>
            </a:r>
            <a:r>
              <a:rPr lang="zh-CN" altLang="en-US">
                <a:sym typeface="+mn-ea"/>
              </a:rPr>
              <a:t>安装</a:t>
            </a:r>
            <a:r>
              <a:rPr lang="en-US" altLang="zh-CN"/>
              <a:t>JDK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885" y="1079500"/>
            <a:ext cx="8671560" cy="46786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JDK</a:t>
            </a:r>
            <a:r>
              <a:rPr lang="zh-CN" altLang="en-US"/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765" y="1055370"/>
            <a:ext cx="3526155" cy="510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20" y="1226820"/>
            <a:ext cx="4224655" cy="493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75" y="1227455"/>
            <a:ext cx="3585845" cy="49339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JDK</a:t>
            </a:r>
            <a:r>
              <a:rPr lang="zh-CN" altLang="en-US"/>
              <a:t>环境变量配置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805" y="1063625"/>
            <a:ext cx="9920605" cy="50012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</a:t>
            </a:r>
            <a:r>
              <a:rPr lang="en-US" altLang="zh-CN"/>
              <a:t>-----&gt;cmd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870" y="1136015"/>
            <a:ext cx="9580245" cy="33318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320" y="756920"/>
            <a:ext cx="11311890" cy="517588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解压缩后，就可以启动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java_home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环境变量，将路径指定到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的安装目录下；</a:t>
            </a:r>
            <a:endParaRPr lang="en-US" sz="2000" dirty="0" smtClean="0"/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窗口，转到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安装目录的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目录，运行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启动成功后，可以通过浏览器访问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"/>
              </a:rPr>
              <a:t>http://127.0.0.1:8080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其中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127.0.0.1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指的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是访问本机，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8080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端口；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访问到如下页面，说明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安装启动成功；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4【Tomcat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介绍及安装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cxnSp>
        <p:nvCxnSpPr>
          <p:cNvPr id="8" name="Curved Connector 7"/>
          <p:cNvCxnSpPr>
            <a:endCxn id="66563" idx="1"/>
          </p:cNvCxnSpPr>
          <p:nvPr/>
        </p:nvCxnSpPr>
        <p:spPr>
          <a:xfrm>
            <a:off x="7945821" y="1639614"/>
            <a:ext cx="630620" cy="1574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310" y="848995"/>
            <a:ext cx="3347085" cy="2317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75" y="2385695"/>
            <a:ext cx="6162675" cy="1235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940" y="3166110"/>
            <a:ext cx="4781550" cy="3314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281256" cy="14819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本课程选择使用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运行的环境，也就是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除了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外，还有其他容器可以使用；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常见其他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容器简介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746" name="AutoShape 2" descr="http://img0.imgtn.bdimg.com/it/u=424085902,25647400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1747" name="Picture 3" descr="C:\Users\wxh\Desktop\u=424085902,2564740010&amp;fm=23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40979" y="2353003"/>
            <a:ext cx="1406416" cy="105481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0" y="2569779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JBoss</a:t>
            </a:r>
            <a:r>
              <a:rPr lang="zh-CN" altLang="en-US" sz="2000" dirty="0" smtClean="0"/>
              <a:t>支持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标准，能够作为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应用服务器使用，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容器只是其中一部分；</a:t>
            </a:r>
            <a:endParaRPr lang="en-US" sz="2000" dirty="0"/>
          </a:p>
        </p:txBody>
      </p:sp>
      <p:sp>
        <p:nvSpPr>
          <p:cNvPr id="31749" name="AutoShape 5" descr="https://ss0.bdstatic.com/70cFvHSh_Q1YnxGkpoWK1HF6hhy/it/u=1500155199,424888705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1750" name="Picture 6" descr="C:\Users\wxh\Desktop\u=1500155199,4248887059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74314"/>
            <a:ext cx="2486025" cy="16859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280745" y="3904593"/>
            <a:ext cx="9049407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Resin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CAUCHO</a:t>
            </a:r>
            <a:r>
              <a:rPr lang="zh-CN" altLang="en-US" sz="2000" dirty="0" smtClean="0"/>
              <a:t>公司的产品，是一个非常流行的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容器，性能也比较优良；</a:t>
            </a:r>
            <a:endParaRPr lang="en-US" sz="2000" dirty="0"/>
          </a:p>
        </p:txBody>
      </p:sp>
      <p:pic>
        <p:nvPicPr>
          <p:cNvPr id="31751" name="Picture 7" descr="C:\Users\wxh\Desktop\u=3665860732,2429553936&amp;fm=1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58" y="5076496"/>
            <a:ext cx="1193673" cy="7429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338552" y="5144814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GlassFish</a:t>
            </a:r>
            <a:r>
              <a:rPr lang="zh-CN" altLang="en-US" sz="2000" dirty="0" smtClean="0"/>
              <a:t>支持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标准，是开源的、免费的，能够作为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应用服务器使用，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容器只是其中一部分；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37364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规范中的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开发组件；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运行在服务器端，需要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容器的支持，例如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可以通过浏览器访问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可以生成动态页面返回给浏览器；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也是一段代码，是一个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类，这个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类需要遵守一定的编写规范，例如，必须继承于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javax.servlet.http.HttpServlet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的概念及功能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09338" y="4114800"/>
            <a:ext cx="3231931" cy="1986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71034" y="4114799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Tomcat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071945" y="4556234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80634" y="4598276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18178" y="5223642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87310" y="4713889"/>
            <a:ext cx="2822027" cy="236483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AutoShape 2" descr="http://img5.imgtn.bdimg.com/it/u=3366361469,1041718882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44510" y="4356536"/>
            <a:ext cx="2112579" cy="33718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请求访问一个</a:t>
            </a:r>
            <a:r>
              <a:rPr lang="en-US" altLang="zh-CN" sz="1600" dirty="0" smtClean="0"/>
              <a:t>Servlet;</a:t>
            </a:r>
            <a:endParaRPr lang="en-US" sz="1600" dirty="0"/>
          </a:p>
        </p:txBody>
      </p:sp>
      <p:sp>
        <p:nvSpPr>
          <p:cNvPr id="20" name="Left Arrow 19"/>
          <p:cNvSpPr/>
          <p:nvPr/>
        </p:nvSpPr>
        <p:spPr>
          <a:xfrm>
            <a:off x="4840014" y="5249917"/>
            <a:ext cx="2837793" cy="189186"/>
          </a:xfrm>
          <a:prstGeom prst="lef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07724" y="5454867"/>
            <a:ext cx="2112579" cy="83099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Tomcat</a:t>
            </a:r>
            <a:r>
              <a:rPr lang="zh-CN" altLang="en-US" sz="1600" dirty="0" smtClean="0"/>
              <a:t>运行</a:t>
            </a:r>
            <a:r>
              <a:rPr lang="en-US" altLang="zh-CN" sz="1600" dirty="0" smtClean="0"/>
              <a:t>Servlet</a:t>
            </a:r>
            <a:r>
              <a:rPr lang="zh-CN" altLang="en-US" sz="1600" dirty="0" smtClean="0"/>
              <a:t>，返回给客户端生成的动态页面；</a:t>
            </a:r>
            <a:endParaRPr lang="en-US" altLang="en-US" sz="1600" dirty="0" smtClean="0"/>
          </a:p>
        </p:txBody>
      </p:sp>
      <p:pic>
        <p:nvPicPr>
          <p:cNvPr id="29700" name="Picture 4" descr="C:\Users\wxh\AppData\Roaming\Tencent\Users\29097443\QQ\WinTemp\RichOle\Q(R{V`VR`Z6OH908RO@6H0K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8268" y="4272454"/>
            <a:ext cx="3501018" cy="1977259"/>
          </a:xfrm>
          <a:prstGeom prst="rect">
            <a:avLst/>
          </a:prstGeom>
          <a:noFill/>
        </p:spPr>
      </p:pic>
      <p:pic>
        <p:nvPicPr>
          <p:cNvPr id="29701" name="Picture 5" descr="C:\Users\wxh\AppData\Roaming\Tencent\Users\29097443\QQ\WinTemp\RichOle\]Z]OHZJ~~(@$)XU$S@`8T`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5696" y="4240924"/>
            <a:ext cx="514350" cy="381000"/>
          </a:xfrm>
          <a:prstGeom prst="rect">
            <a:avLst/>
          </a:prstGeom>
          <a:noFill/>
        </p:spPr>
      </p:pic>
      <p:sp>
        <p:nvSpPr>
          <p:cNvPr id="16" name="Cloud Callout 15"/>
          <p:cNvSpPr/>
          <p:nvPr/>
        </p:nvSpPr>
        <p:spPr>
          <a:xfrm>
            <a:off x="9884979" y="0"/>
            <a:ext cx="2033751" cy="1954924"/>
          </a:xfrm>
          <a:prstGeom prst="cloudCallout">
            <a:avLst>
              <a:gd name="adj1" fmla="val -18473"/>
              <a:gd name="adj2" fmla="val 858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是本课程核心内容，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的本质也是</a:t>
            </a:r>
            <a:r>
              <a:rPr lang="en-US" altLang="zh-CN" dirty="0" smtClean="0">
                <a:solidFill>
                  <a:schemeClr val="tx1"/>
                </a:solidFill>
              </a:rPr>
              <a:t>Servlet~~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基本概念及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C/S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有什么区别？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站点和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应用有什么区别？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的概念和作用？</a:t>
            </a:r>
            <a:endParaRPr lang="en-US" altLang="zh-CN" dirty="0" smtClean="0"/>
          </a:p>
          <a:p>
            <a:r>
              <a:rPr lang="zh-CN" altLang="en-US" dirty="0" smtClean="0"/>
              <a:t>本课程主要的学习内容是什么？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4770438"/>
          </a:xfrm>
        </p:spPr>
        <p:txBody>
          <a:bodyPr/>
          <a:p>
            <a:r>
              <a:rPr lang="zh-CN" altLang="en-US"/>
              <a:t>本门课程主要讲解</a:t>
            </a:r>
            <a:r>
              <a:rPr lang="en-US" altLang="zh-CN"/>
              <a:t>Web</a:t>
            </a:r>
            <a:r>
              <a:rPr lang="zh-CN" altLang="en-US"/>
              <a:t>服务器</a:t>
            </a:r>
            <a:r>
              <a:rPr lang="en-US" altLang="zh-CN"/>
              <a:t>Tomcat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Servlet、</a:t>
            </a:r>
            <a:r>
              <a:rPr lang="zh-CN" altLang="en-US"/>
              <a:t>Jsp、</a:t>
            </a:r>
            <a:r>
              <a:rPr lang="en-US" altLang="zh-CN"/>
              <a:t>Cookie</a:t>
            </a:r>
            <a:r>
              <a:rPr lang="zh-CN" altLang="en-US"/>
              <a:t>、</a:t>
            </a:r>
            <a:r>
              <a:rPr lang="en-US" altLang="zh-CN"/>
              <a:t>Session</a:t>
            </a:r>
            <a:r>
              <a:rPr lang="zh-CN" altLang="en-US"/>
              <a:t>、</a:t>
            </a:r>
            <a:r>
              <a:rPr lang="en-US" altLang="zh-CN"/>
              <a:t>EL</a:t>
            </a:r>
            <a:r>
              <a:rPr lang="zh-CN" altLang="en-US"/>
              <a:t>、</a:t>
            </a:r>
            <a:r>
              <a:rPr lang="en-US" altLang="zh-CN"/>
              <a:t>JSTL</a:t>
            </a:r>
            <a:r>
              <a:rPr lang="zh-CN" altLang="en-US"/>
              <a:t>等技术内容，带领大家从入门到精通系统讲解Java Web开发中的相关知识</a:t>
            </a:r>
            <a:endParaRPr lang="zh-CN" altLang="en-US"/>
          </a:p>
          <a:p>
            <a:r>
              <a:rPr lang="zh-CN" altLang="en-US"/>
              <a:t>通过登录、跳转、创建</a:t>
            </a:r>
            <a:r>
              <a:rPr lang="en-US" altLang="zh-CN"/>
              <a:t>Cookie</a:t>
            </a:r>
            <a:r>
              <a:rPr lang="zh-CN" altLang="en-US"/>
              <a:t>、</a:t>
            </a:r>
            <a:r>
              <a:rPr lang="en-US" altLang="zh-CN"/>
              <a:t>Session</a:t>
            </a:r>
            <a:r>
              <a:rPr lang="zh-CN" altLang="en-US"/>
              <a:t>会话、</a:t>
            </a:r>
            <a:r>
              <a:rPr lang="zh-CN" altLang="en-US"/>
              <a:t>监听等相关案例让大家达到熟练掌握</a:t>
            </a:r>
            <a:r>
              <a:rPr lang="en-US" altLang="zh-CN"/>
              <a:t>WEB</a:t>
            </a:r>
            <a:r>
              <a:rPr lang="zh-CN" altLang="en-US"/>
              <a:t>项目开发中常用技术的应用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基本概念及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8994"/>
            <a:ext cx="10515600" cy="52822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smtClean="0"/>
              <a:t>C/S</a:t>
            </a:r>
            <a:r>
              <a:rPr lang="zh-CN" altLang="en-US" sz="2400" dirty="0" smtClean="0"/>
              <a:t>被称为胖客户端，用户使用必须安装软件；</a:t>
            </a:r>
            <a:r>
              <a:rPr lang="en-US" altLang="zh-CN" sz="2400" dirty="0" smtClean="0"/>
              <a:t>B/S</a:t>
            </a:r>
            <a:r>
              <a:rPr lang="zh-CN" altLang="en-US" sz="2400" dirty="0" smtClean="0"/>
              <a:t>被称为瘦客户端，用户使用不需要安装软件，只要有浏览器即可；</a:t>
            </a:r>
            <a:endParaRPr lang="en-US" altLang="zh-CN" sz="2400" dirty="0" smtClean="0"/>
          </a:p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站点只用来浏览信息，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应用需要运行服务器端的程序，给客户提供服务；</a:t>
            </a:r>
            <a:endParaRPr lang="en-US" altLang="zh-CN" sz="2400" dirty="0" smtClean="0"/>
          </a:p>
          <a:p>
            <a:r>
              <a:rPr lang="en-US" altLang="zh-CN" sz="2400" dirty="0" smtClean="0"/>
              <a:t>Servlet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JavaEE</a:t>
            </a:r>
            <a:r>
              <a:rPr lang="zh-CN" altLang="en-US" sz="2400" dirty="0" smtClean="0"/>
              <a:t>系列技术中的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组件，是运行在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服务器上的程序，用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代码编写的类，必须遵守一定的规范；</a:t>
            </a:r>
            <a:endParaRPr lang="en-US" altLang="zh-CN" sz="2400" dirty="0" smtClean="0"/>
          </a:p>
          <a:p>
            <a:r>
              <a:rPr lang="zh-CN" altLang="en-US" sz="2400" dirty="0" smtClean="0"/>
              <a:t>本课程主要学习使用</a:t>
            </a:r>
            <a:r>
              <a:rPr lang="en-US" altLang="zh-CN" sz="2400" dirty="0" err="1" smtClean="0"/>
              <a:t>JavaEE</a:t>
            </a:r>
            <a:r>
              <a:rPr lang="zh-CN" altLang="en-US" sz="2400" dirty="0" smtClean="0"/>
              <a:t>规范中的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开发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的本质是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47704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创建第一个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：编写第一个</a:t>
            </a:r>
            <a:r>
              <a:rPr lang="en-US" altLang="zh-CN" dirty="0" smtClean="0"/>
              <a:t>Servlet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Servlet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：部署到</a:t>
            </a:r>
            <a:r>
              <a:rPr lang="en-US" altLang="zh-CN" dirty="0" smtClean="0"/>
              <a:t>Tomcat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：运行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的生命周期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0" y="841057"/>
            <a:ext cx="11517739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本课程采用流行的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集成开发工具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服务器采用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，为了能够方便使用，先在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使用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创建第一个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9457" name="Picture 1" descr="C:\Users\wxh\AppData\Roaming\Tencent\Users\29097443\QQ\WinTemp\RichOle\2BV]}}TNQB0~_RBQ0%]W_RN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9904" y="2377439"/>
            <a:ext cx="3321926" cy="27342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4138" y="5470634"/>
            <a:ext cx="3310759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菜单：</a:t>
            </a:r>
            <a:r>
              <a:rPr lang="en-US" altLang="zh-CN" dirty="0" smtClean="0"/>
              <a:t>Window-preferences-server-runtime environments-add</a:t>
            </a:r>
            <a:endParaRPr lang="en-US" dirty="0"/>
          </a:p>
        </p:txBody>
      </p:sp>
      <p:pic>
        <p:nvPicPr>
          <p:cNvPr id="19458" name="Picture 2" descr="C:\Users\wxh\AppData\Roaming\Tencent\Users\29097443\QQ\WinTemp\RichOle\UBA]%3~%IOWH@6LE2BPMAU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9393" y="2127584"/>
            <a:ext cx="2598354" cy="31538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219904" y="5496910"/>
            <a:ext cx="2606565" cy="92202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Tomcat9.0</a:t>
            </a:r>
            <a:r>
              <a:rPr lang="zh-CN" altLang="en-US" dirty="0" smtClean="0"/>
              <a:t>版本，点击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按钮；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30359" y="5507420"/>
            <a:ext cx="2606565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安装根目录即可。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204952" y="5312979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046483" y="5339256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7562193" y="5339255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15" y="2127885"/>
            <a:ext cx="3343910" cy="31197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配置服务器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355" y="681355"/>
            <a:ext cx="3148330" cy="5495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681355"/>
            <a:ext cx="4320540" cy="5495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590" y="680720"/>
            <a:ext cx="3978275" cy="53797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0" y="841057"/>
            <a:ext cx="11517739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创建一个名字为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使用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创建第一个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138" y="5517931"/>
            <a:ext cx="3310759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菜单：</a:t>
            </a:r>
            <a:r>
              <a:rPr lang="en-US" altLang="zh-CN" dirty="0" smtClean="0"/>
              <a:t>File-new-Dynamic Web Project,</a:t>
            </a:r>
            <a:r>
              <a:rPr lang="zh-CN" altLang="en-US" dirty="0" smtClean="0"/>
              <a:t>填写工程名称</a:t>
            </a:r>
            <a:r>
              <a:rPr lang="en-US" altLang="zh-CN" dirty="0" smtClean="0"/>
              <a:t>chapter01</a:t>
            </a:r>
            <a:r>
              <a:rPr lang="zh-CN" altLang="en-US" dirty="0" smtClean="0"/>
              <a:t>，选用服务器为配置好的</a:t>
            </a:r>
            <a:r>
              <a:rPr lang="en-US" altLang="zh-CN" dirty="0" smtClean="0"/>
              <a:t>Tomcat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9904" y="5449613"/>
            <a:ext cx="2606565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勾选自动生成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30359" y="5507420"/>
            <a:ext cx="3305503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应用工程文件结构；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252248" y="5344510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046483" y="5291959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7562193" y="5339255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8611" name="Picture 3" descr="C:\Users\wxh\AppData\Roaming\Tencent\Users\29097443\QQ\WinTemp\RichOle\26X(0GT4_EFFQ`HO%C_E~1Y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99045" y="1731645"/>
            <a:ext cx="2976245" cy="32766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</p:pic>
      <p:sp>
        <p:nvSpPr>
          <p:cNvPr id="19" name="Oval Callout 18"/>
          <p:cNvSpPr/>
          <p:nvPr/>
        </p:nvSpPr>
        <p:spPr>
          <a:xfrm>
            <a:off x="10011104" y="2853559"/>
            <a:ext cx="2180898" cy="2154622"/>
          </a:xfrm>
          <a:prstGeom prst="wedgeEllipseCallout">
            <a:avLst>
              <a:gd name="adj1" fmla="val -98934"/>
              <a:gd name="adj2" fmla="val -80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r>
              <a:rPr lang="en-US" altLang="zh-CN" dirty="0" err="1" smtClean="0">
                <a:solidFill>
                  <a:schemeClr val="tx1"/>
                </a:solidFill>
              </a:rPr>
              <a:t>WebContent</a:t>
            </a:r>
            <a:r>
              <a:rPr lang="zh-CN" altLang="en-US" dirty="0" smtClean="0">
                <a:solidFill>
                  <a:schemeClr val="tx1"/>
                </a:solidFill>
              </a:rPr>
              <a:t>下存放所有的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</a:rPr>
              <a:t>,HTML</a:t>
            </a:r>
            <a:r>
              <a:rPr lang="zh-CN" altLang="en-US" dirty="0" smtClean="0">
                <a:solidFill>
                  <a:schemeClr val="tx1"/>
                </a:solidFill>
              </a:rPr>
              <a:t>文件以及图片等。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0137229" y="1082566"/>
            <a:ext cx="1797267" cy="1797268"/>
          </a:xfrm>
          <a:prstGeom prst="wedgeEllipseCallout">
            <a:avLst>
              <a:gd name="adj1" fmla="val -135159"/>
              <a:gd name="adj2" fmla="val 54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zh-CN" altLang="en-US" dirty="0" smtClean="0">
                <a:solidFill>
                  <a:schemeClr val="tx1"/>
                </a:solidFill>
              </a:rPr>
              <a:t>目录下存放所有的</a:t>
            </a:r>
            <a:r>
              <a:rPr lang="en-US" altLang="zh-CN" dirty="0" smtClean="0">
                <a:solidFill>
                  <a:schemeClr val="tx1"/>
                </a:solidFill>
              </a:rPr>
              <a:t>.java</a:t>
            </a:r>
            <a:r>
              <a:rPr lang="zh-CN" altLang="en-US" dirty="0" smtClean="0">
                <a:solidFill>
                  <a:schemeClr val="tx1"/>
                </a:solidFill>
              </a:rPr>
              <a:t>文件，包括</a:t>
            </a:r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1731645"/>
            <a:ext cx="3121660" cy="33978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40" y="1731645"/>
            <a:ext cx="3089910" cy="32759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1【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IDE</a:t>
            </a:r>
            <a:r>
              <a:rPr lang="zh-CN" altLang="en-US" dirty="0" smtClean="0">
                <a:sym typeface="+mn-ea"/>
              </a:rPr>
              <a:t>创建第一个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应用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】-3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125" y="708025"/>
            <a:ext cx="8243570" cy="54419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1【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IDE</a:t>
            </a:r>
            <a:r>
              <a:rPr lang="zh-CN" altLang="en-US" dirty="0" smtClean="0">
                <a:sym typeface="+mn-ea"/>
              </a:rPr>
              <a:t>创建第一个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应用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】-4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530" y="849630"/>
            <a:ext cx="5291455" cy="4878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25" y="1040130"/>
            <a:ext cx="5531485" cy="46882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245" y="5851525"/>
            <a:ext cx="4086860" cy="64516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zh-CN" altLang="en-US" dirty="0" smtClean="0"/>
              <a:t>菜单：</a:t>
            </a:r>
            <a:r>
              <a:rPr lang="en-US" altLang="zh-CN" dirty="0" smtClean="0"/>
              <a:t>Window-preferences-General-Appearance----Colors and Fonts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2【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编写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Servlet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类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】-1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950" y="1105535"/>
            <a:ext cx="9688195" cy="483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840740" y="1076325"/>
            <a:ext cx="9307195" cy="4246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public class HelloWorldServlet extends HttpServlet {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public void doGet(HttpServletRequest request, HttpServletResponse response) throws IOException {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// 设置响应的内容类型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response.setContentType("text/html;charset=utf-8");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// 获得输出流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PrintWriter out = response.getWriter();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out.println("&lt;html&gt;");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out.println("&lt;head&gt;&lt;title&gt;HelloWorld&lt;/title&gt;&lt;/head&gt;");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out.println("&lt;body bgcolor='red'&gt;");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out.println("&lt;center&gt;HelloWorld 世界你好！！！&lt;/center&gt;");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out.println("&lt;/body&gt;&lt;/html&gt;");}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public void doPost(HttpServletRequest request, HttpServletResponse response) throws IOException {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this.doGet(request, response);</a:t>
            </a:r>
            <a:r>
              <a:rPr lang="en-US" altLang="zh-CN" b="1">
                <a:sym typeface="+mn-ea"/>
              </a:rPr>
              <a:t>}</a:t>
            </a:r>
            <a:r>
              <a:rPr lang="zh-CN" altLang="en-US" b="1">
                <a:sym typeface="+mn-ea"/>
              </a:rPr>
              <a:t>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hlinkClick r:id="rId1" action="ppaction://hlinkfile"/>
          </p:cNvPr>
          <p:cNvSpPr txBox="1"/>
          <p:nvPr/>
        </p:nvSpPr>
        <p:spPr>
          <a:xfrm>
            <a:off x="9616966" y="116632"/>
            <a:ext cx="23790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r>
              <a:rPr lang="en-US" altLang="zh-CN" u="sng" dirty="0" smtClean="0">
                <a:solidFill>
                  <a:srgbClr val="0070C0"/>
                </a:solidFill>
              </a:rPr>
              <a:t>HelloWorld</a:t>
            </a:r>
            <a:r>
              <a:rPr lang="en-US" altLang="zh-CN" u="sng" dirty="0" smtClean="0">
                <a:solidFill>
                  <a:srgbClr val="0070C0"/>
                </a:solidFill>
                <a:hlinkClick r:id="rId2" action="ppaction://hlinkfile"/>
              </a:rPr>
              <a:t>Servlet.java</a:t>
            </a:r>
            <a:endParaRPr lang="en-US" altLang="zh-CN" u="sng" dirty="0" smtClean="0">
              <a:solidFill>
                <a:srgbClr val="0070C0"/>
              </a:solidFill>
              <a:hlinkClick r:id="rId2" action="ppaction://hlinkfil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：编写</a:t>
            </a:r>
            <a:r>
              <a:rPr lang="en-US" altLang="zh-CN"/>
              <a:t>web.xml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9274175" y="1092200"/>
            <a:ext cx="2814955" cy="1753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r>
              <a:rPr lang="zh-CN" altLang="en-US" dirty="0" smtClean="0"/>
              <a:t>元素包含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及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可以使用任意标识符，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类的完整类名；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3095" y="2971800"/>
            <a:ext cx="2317115" cy="2861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r>
              <a:rPr lang="zh-CN" altLang="en-US" dirty="0" smtClean="0"/>
              <a:t>元素包含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及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与已经定义的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对应，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  <a:r>
              <a:rPr lang="zh-CN" altLang="en-US" dirty="0" smtClean="0"/>
              <a:t>是逻辑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，非常非常重要，访问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就使用这个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，必须以</a:t>
            </a:r>
            <a:r>
              <a:rPr lang="en-US" altLang="zh-CN" dirty="0" smtClean="0"/>
              <a:t>”/”</a:t>
            </a:r>
            <a:r>
              <a:rPr lang="zh-CN" altLang="en-US" dirty="0" smtClean="0"/>
              <a:t>开头。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780" y="1092200"/>
            <a:ext cx="9307195" cy="4246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&lt;?xml version="1.0" encoding="UTF-8"?&gt;</a:t>
            </a:r>
            <a:endParaRPr lang="zh-CN" altLang="en-US"/>
          </a:p>
          <a:p>
            <a:r>
              <a:rPr lang="zh-CN" altLang="en-US">
                <a:sym typeface="+mn-ea"/>
              </a:rPr>
              <a:t>&lt;web-app xmlns:xsi="http://www.w3.org/2001/XMLSchema-instance" xmlns="http://java.sun.com/xml/ns/javaee" xsi:schemaLocation="http://java.sun.com/xml/ns/javaee http://java.sun.com/xml/ns/javaee/web-app_3_0.xsd" id="WebApp_ID" version="3.0"&gt;</a:t>
            </a:r>
            <a:endParaRPr lang="zh-CN" altLang="en-US"/>
          </a:p>
          <a:p>
            <a:r>
              <a:rPr lang="zh-CN" altLang="en-US" b="1">
                <a:sym typeface="+mn-ea"/>
              </a:rPr>
              <a:t>  &lt;servlet&gt;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	&lt;servlet-name&gt;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HelloWorld</a:t>
            </a:r>
            <a:r>
              <a:rPr lang="zh-CN" altLang="en-US" b="1">
                <a:sym typeface="+mn-ea"/>
              </a:rPr>
              <a:t>&lt;/servlet-name&gt;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	&lt;servlet-class&gt;com.chinasofti.chapter01.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HelloWorldServlet</a:t>
            </a:r>
            <a:r>
              <a:rPr lang="zh-CN" altLang="en-US" b="1">
                <a:sym typeface="+mn-ea"/>
              </a:rPr>
              <a:t>&lt;/servlet-class&gt;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&lt;/servlet&gt;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&lt;servlet-mapping&gt;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	&lt;servlet-name&gt;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HelloWorld</a:t>
            </a:r>
            <a:r>
              <a:rPr lang="zh-CN" altLang="en-US" b="1">
                <a:sym typeface="+mn-ea"/>
              </a:rPr>
              <a:t>&lt;/servlet-name&gt;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	&lt;url-pattern&gt;/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HelloWorld</a:t>
            </a:r>
            <a:r>
              <a:rPr lang="zh-CN" altLang="en-US" b="1">
                <a:sym typeface="+mn-ea"/>
              </a:rPr>
              <a:t>&lt;/url-pattern&gt;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&lt;/servlet-mapping&gt;</a:t>
            </a:r>
            <a:endParaRPr lang="zh-CN" altLang="en-US" b="1"/>
          </a:p>
          <a:p>
            <a:r>
              <a:rPr lang="zh-CN" altLang="en-US">
                <a:sym typeface="+mn-ea"/>
              </a:rPr>
              <a:t>&lt;/web-app&gt;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前置知识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710" y="1043305"/>
            <a:ext cx="10515600" cy="4770438"/>
          </a:xfrm>
        </p:spPr>
        <p:txBody>
          <a:bodyPr/>
          <a:p>
            <a:r>
              <a:rPr lang="zh-CN" altLang="en-US"/>
              <a:t>需要</a:t>
            </a:r>
            <a:r>
              <a:rPr lang="en-US" altLang="zh-CN"/>
              <a:t>JavaSE</a:t>
            </a:r>
            <a:r>
              <a:rPr lang="zh-CN" altLang="en-US"/>
              <a:t>基础知识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安装</a:t>
            </a:r>
            <a:r>
              <a:rPr lang="en-US" altLang="zh-CN"/>
              <a:t>JDK1.8,</a:t>
            </a:r>
            <a:r>
              <a:rPr lang="zh-CN" altLang="en-US"/>
              <a:t>配置环境变量、熟练掌握</a:t>
            </a:r>
            <a:r>
              <a:rPr lang="en-US" altLang="zh-CN"/>
              <a:t>JavaSE</a:t>
            </a:r>
            <a:r>
              <a:rPr lang="zh-CN" altLang="en-US"/>
              <a:t>基本语法</a:t>
            </a:r>
            <a:endParaRPr lang="zh-CN" altLang="en-US"/>
          </a:p>
          <a:p>
            <a:r>
              <a:rPr lang="zh-CN" altLang="en-US"/>
              <a:t>数据库知识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SQLServer</a:t>
            </a:r>
            <a:r>
              <a:rPr lang="zh-CN" altLang="en-US"/>
              <a:t>、</a:t>
            </a:r>
            <a:r>
              <a:rPr lang="en-US" altLang="zh-CN"/>
              <a:t>Oracle</a:t>
            </a:r>
            <a:r>
              <a:rPr lang="zh-CN" altLang="en-US"/>
              <a:t>、</a:t>
            </a:r>
            <a:r>
              <a:rPr lang="en-US" altLang="zh-CN"/>
              <a:t>GaussBD</a:t>
            </a:r>
            <a:endParaRPr lang="zh-CN" altLang="en-US"/>
          </a:p>
          <a:p>
            <a:r>
              <a:rPr lang="en-US" altLang="zh-CN"/>
              <a:t>WEB</a:t>
            </a:r>
            <a:r>
              <a:rPr lang="zh-CN" altLang="en-US"/>
              <a:t>前端知识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</a:t>
            </a:r>
            <a:r>
              <a:rPr lang="zh-CN" altLang="en-US" sz="2800"/>
              <a:t>熟练掌握网页技术</a:t>
            </a:r>
            <a:endParaRPr lang="zh-CN" altLang="en-US" sz="2800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：部署到</a:t>
            </a:r>
            <a:r>
              <a:rPr lang="en-US" altLang="zh-CN" dirty="0" smtClean="0">
                <a:sym typeface="+mn-ea"/>
              </a:rPr>
              <a:t>Tomcat-1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290" y="758825"/>
            <a:ext cx="10811510" cy="5532755"/>
          </a:xfrm>
        </p:spPr>
        <p:txBody>
          <a:bodyPr/>
          <a:p>
            <a:r>
              <a:rPr lang="zh-CN" altLang="en-US"/>
              <a:t>右键选中工程</a:t>
            </a:r>
            <a:r>
              <a:rPr lang="en-US" altLang="zh-CN"/>
              <a:t>------&gt;Run As ------&gt;Run on Server-----Finish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07845"/>
            <a:ext cx="5238750" cy="4117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15" y="1807210"/>
            <a:ext cx="5238750" cy="4117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zh-CN"/>
              <a:t>启动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225" y="683895"/>
            <a:ext cx="8042275" cy="5748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：运行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应用 </a:t>
            </a:r>
            <a:r>
              <a:rPr lang="zh-CN" altLang="zh-CN"/>
              <a:t>通过</a:t>
            </a:r>
            <a:r>
              <a:rPr lang="en-US" altLang="zh-CN"/>
              <a:t>url</a:t>
            </a:r>
            <a:r>
              <a:rPr lang="zh-CN" altLang="en-US"/>
              <a:t>访问资源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1700" y="1031240"/>
            <a:ext cx="10117455" cy="4794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230" y="849630"/>
            <a:ext cx="11037570" cy="51885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6400" b="1"/>
              <a:t>	</a:t>
            </a:r>
            <a:endParaRPr lang="zh-CN" altLang="en-US" sz="6400" b="1"/>
          </a:p>
        </p:txBody>
      </p:sp>
      <p:sp>
        <p:nvSpPr>
          <p:cNvPr id="6" name="TextBox 5"/>
          <p:cNvSpPr txBox="1"/>
          <p:nvPr/>
        </p:nvSpPr>
        <p:spPr>
          <a:xfrm>
            <a:off x="1181735" y="1139825"/>
            <a:ext cx="9307195" cy="2861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public class LifeServlet extends HttpServlet {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private ServletConfig config;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//初始化Servlet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public void init(ServletConfig config) throws ServletException {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               System.out.println("＝＝＝＝＝＝＝进入初始化Servlet方法中＝＝＝＝＝＝＝＝");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super.init(config);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this.config = config;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System.out.println("＝＝＝＝＝＝初始化Servlet＝＝＝＝＝＝＝＝＝");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System.out.println("＝＝＝    ＝＝初始化Servlet结束＝＝＝＝＝＝＝＝");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hlinkClick r:id="rId1" action="ppaction://hlinkfile"/>
          </p:cNvPr>
          <p:cNvSpPr txBox="1"/>
          <p:nvPr/>
        </p:nvSpPr>
        <p:spPr>
          <a:xfrm>
            <a:off x="9616966" y="116632"/>
            <a:ext cx="23790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LifeServlet.java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1181735" y="1139825"/>
            <a:ext cx="9307195" cy="2306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//处理</a:t>
            </a:r>
            <a:r>
              <a:rPr lang="en-US" altLang="zh-CN" b="1">
                <a:sym typeface="+mn-ea"/>
              </a:rPr>
              <a:t>Get</a:t>
            </a:r>
            <a:r>
              <a:rPr lang="zh-CN" altLang="zh-CN" b="1">
                <a:sym typeface="+mn-ea"/>
              </a:rPr>
              <a:t>请求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public void doGet(HttpServletRequest request,HttpServletResponse response) throws IOException, ServletException{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System.out.println("＝＝＝＝进入doGet（）方法中＝＝＝＝＝＝");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this.doPost(request, response);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System.out.println("======调用doGet（）方法===============");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System.out.println("＝＝＝调用doGet（）方法结束＝＝＝＝＝＝＝＝＝");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hlinkClick r:id="rId1" action="ppaction://hlinkfile"/>
          </p:cNvPr>
          <p:cNvSpPr txBox="1"/>
          <p:nvPr/>
        </p:nvSpPr>
        <p:spPr>
          <a:xfrm>
            <a:off x="9616966" y="116632"/>
            <a:ext cx="23790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LifeServlet.java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928370" y="1139825"/>
            <a:ext cx="9560560" cy="369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//处理</a:t>
            </a:r>
            <a:r>
              <a:rPr lang="en-US" altLang="zh-CN" b="1">
                <a:sym typeface="+mn-ea"/>
              </a:rPr>
              <a:t>post</a:t>
            </a:r>
            <a:r>
              <a:rPr lang="zh-CN" altLang="en-US" b="1">
                <a:sym typeface="+mn-ea"/>
              </a:rPr>
              <a:t>请求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public void doPost(HttpServletRequest request,HttpServletResponse response) throws IOException,ServletException{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       System.out.println("＝＝＝＝进入doPost（）方法中＝＝＝＝＝＝＝＝＝＝＝");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       System.out.println("=============调用doPost（）方法=================");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        System.out.println("＝＝＝＝＝＝调用doPost（）方法结束＝＝＝＝＝＝＝＝＝");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}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//调用destroy方法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public void dest</a:t>
            </a:r>
            <a:r>
              <a:rPr lang="en-US" altLang="zh-CN" b="1">
                <a:sym typeface="+mn-ea"/>
              </a:rPr>
              <a:t>ro</a:t>
            </a:r>
            <a:r>
              <a:rPr lang="zh-CN" altLang="en-US" b="1">
                <a:sym typeface="+mn-ea"/>
              </a:rPr>
              <a:t>y(){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	System.out.println("=========系统调用destroy（）方法=============");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	}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hlinkClick r:id="rId1" action="ppaction://hlinkfile"/>
          </p:cNvPr>
          <p:cNvSpPr txBox="1"/>
          <p:nvPr/>
        </p:nvSpPr>
        <p:spPr>
          <a:xfrm>
            <a:off x="9616966" y="116632"/>
            <a:ext cx="23790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LifeServlet.java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生命周期流程图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                              init()</a:t>
            </a:r>
            <a:r>
              <a:rPr lang="zh-CN" altLang="zh-CN"/>
              <a:t>仅执行一次</a:t>
            </a: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r>
              <a:rPr lang="en-US" altLang="zh-CN"/>
              <a:t>							   service()</a:t>
            </a:r>
            <a:r>
              <a:rPr lang="zh-CN" altLang="zh-CN"/>
              <a:t>执行多次</a:t>
            </a: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r>
              <a:rPr lang="en-US" altLang="zh-CN"/>
              <a:t>							   destroy()</a:t>
            </a:r>
            <a:r>
              <a:rPr lang="zh-CN" altLang="en-US"/>
              <a:t>仅</a:t>
            </a:r>
            <a:r>
              <a:rPr lang="zh-CN" altLang="zh-CN"/>
              <a:t>执行一次</a:t>
            </a:r>
            <a:endParaRPr lang="zh-CN" altLang="zh-CN"/>
          </a:p>
        </p:txBody>
      </p:sp>
      <p:pic>
        <p:nvPicPr>
          <p:cNvPr id="4" name="图片 3" descr="li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155" y="1487170"/>
            <a:ext cx="4546600" cy="483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223131"/>
            <a:ext cx="11573813" cy="849126"/>
          </a:xfrm>
        </p:spPr>
        <p:txBody>
          <a:bodyPr>
            <a:normAutofit fontScale="90000"/>
          </a:bodyPr>
          <a:p>
            <a:r>
              <a:rPr lang="zh-CN" altLang="en-US"/>
              <a:t>最新</a:t>
            </a:r>
            <a:r>
              <a:rPr lang="en-US" altLang="zh-CN"/>
              <a:t>servlet4.0  api</a:t>
            </a:r>
            <a:r>
              <a:rPr lang="zh-CN" altLang="en-US"/>
              <a:t>下载地址</a:t>
            </a:r>
            <a:br>
              <a:rPr lang="zh-CN" altLang="en-US"/>
            </a:br>
            <a:r>
              <a:rPr lang="zh-CN" altLang="en-US">
                <a:sym typeface="+mn-ea"/>
              </a:rPr>
              <a:t>http://tomcat.apache.org/tomcat-9.0-doc/servletapi/index.html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1071880"/>
            <a:ext cx="11948160" cy="5219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6</a:t>
            </a:r>
            <a:r>
              <a:rPr lang="en-US" altLang="zh-CN" sz="2800" dirty="0" smtClean="0"/>
              <a:t>【Servlet</a:t>
            </a:r>
            <a:r>
              <a:rPr lang="zh-CN" altLang="en-US" sz="2800" dirty="0" smtClean="0"/>
              <a:t>的生命周期</a:t>
            </a:r>
            <a:r>
              <a:rPr lang="en-US" altLang="zh-CN" sz="2800" dirty="0" smtClean="0"/>
              <a:t>】-1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788274"/>
            <a:ext cx="11824138" cy="788277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一个</a:t>
            </a:r>
            <a:r>
              <a:rPr lang="en-US" altLang="zh-CN" sz="2600" dirty="0" smtClean="0"/>
              <a:t>Servlet</a:t>
            </a:r>
            <a:r>
              <a:rPr lang="zh-CN" altLang="en-US" sz="2600" dirty="0" smtClean="0"/>
              <a:t>类总是继承</a:t>
            </a:r>
            <a:r>
              <a:rPr lang="en-US" altLang="zh-CN" sz="2600" dirty="0" err="1" smtClean="0"/>
              <a:t>HttpServlet</a:t>
            </a:r>
            <a:r>
              <a:rPr lang="zh-CN" altLang="en-US" sz="2600" dirty="0" smtClean="0"/>
              <a:t>，它的“家谱”如下：</a:t>
            </a:r>
            <a:endParaRPr lang="en-US" sz="2600" dirty="0"/>
          </a:p>
        </p:txBody>
      </p:sp>
      <p:sp>
        <p:nvSpPr>
          <p:cNvPr id="20" name="Rounded Rectangle 19"/>
          <p:cNvSpPr/>
          <p:nvPr/>
        </p:nvSpPr>
        <p:spPr>
          <a:xfrm>
            <a:off x="1970689" y="1860331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76193" y="1792013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ServletConfig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99642" y="3132082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GenericServlet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0151" y="4340772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HttpServlet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26069" y="5596758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自定义的</a:t>
            </a:r>
            <a:r>
              <a:rPr lang="en-US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2" idx="0"/>
            <a:endCxn id="20" idx="2"/>
          </p:cNvCxnSpPr>
          <p:nvPr/>
        </p:nvCxnSpPr>
        <p:spPr>
          <a:xfrm flipH="1" flipV="1">
            <a:off x="3216165" y="2601311"/>
            <a:ext cx="1728953" cy="53077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43872" y="2538248"/>
            <a:ext cx="1709176" cy="611546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0"/>
            <a:endCxn id="22" idx="2"/>
          </p:cNvCxnSpPr>
          <p:nvPr/>
        </p:nvCxnSpPr>
        <p:spPr>
          <a:xfrm flipH="1" flipV="1">
            <a:off x="4945118" y="3873062"/>
            <a:ext cx="10509" cy="46771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955628" y="5097517"/>
            <a:ext cx="10509" cy="46771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and Round Single Corner Rectangle 14"/>
          <p:cNvSpPr/>
          <p:nvPr/>
        </p:nvSpPr>
        <p:spPr>
          <a:xfrm>
            <a:off x="191344" y="1556792"/>
            <a:ext cx="1434662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service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destroy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8287407" y="1508234"/>
            <a:ext cx="2417380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getInitParameter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getServletContext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6474372" y="2801008"/>
            <a:ext cx="1755228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增加无参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方法，同时重写接口中方法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nip and Round Single Corner Rectangle 17"/>
          <p:cNvSpPr/>
          <p:nvPr/>
        </p:nvSpPr>
        <p:spPr>
          <a:xfrm>
            <a:off x="1324304" y="3915104"/>
            <a:ext cx="2060027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系列</a:t>
            </a:r>
            <a:r>
              <a:rPr lang="en-US" altLang="zh-CN" dirty="0" err="1" smtClean="0">
                <a:solidFill>
                  <a:schemeClr val="tx1"/>
                </a:solidFill>
              </a:rPr>
              <a:t>doXXX</a:t>
            </a:r>
            <a:r>
              <a:rPr lang="zh-CN" altLang="en-US" dirty="0" smtClean="0">
                <a:solidFill>
                  <a:schemeClr val="tx1"/>
                </a:solidFill>
              </a:rPr>
              <a:t>方法，处理不同方式的请求；常用</a:t>
            </a:r>
            <a:r>
              <a:rPr lang="en-US" altLang="zh-CN" dirty="0" err="1" smtClean="0">
                <a:solidFill>
                  <a:schemeClr val="tx1"/>
                </a:solidFill>
              </a:rPr>
              <a:t>doGet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doPost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nip and Round Single Corner Rectangle 18"/>
          <p:cNvSpPr/>
          <p:nvPr/>
        </p:nvSpPr>
        <p:spPr>
          <a:xfrm>
            <a:off x="6474373" y="5081861"/>
            <a:ext cx="2060027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通常覆盖</a:t>
            </a:r>
            <a:r>
              <a:rPr lang="en-US" altLang="zh-CN" dirty="0" err="1" smtClean="0">
                <a:solidFill>
                  <a:schemeClr val="tx1"/>
                </a:solidFill>
              </a:rPr>
              <a:t>doGet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doPost</a:t>
            </a:r>
            <a:r>
              <a:rPr lang="zh-CN" altLang="en-US" dirty="0" smtClean="0">
                <a:solidFill>
                  <a:schemeClr val="tx1"/>
                </a:solidFill>
              </a:rPr>
              <a:t>方法，或无参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5" idx="0"/>
            <a:endCxn id="20" idx="1"/>
          </p:cNvCxnSpPr>
          <p:nvPr/>
        </p:nvCxnSpPr>
        <p:spPr>
          <a:xfrm flipV="1">
            <a:off x="1626006" y="2230821"/>
            <a:ext cx="344683" cy="51185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2"/>
          </p:cNvCxnSpPr>
          <p:nvPr/>
        </p:nvCxnSpPr>
        <p:spPr>
          <a:xfrm>
            <a:off x="7769302" y="2150628"/>
            <a:ext cx="518105" cy="82820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7" idx="2"/>
          </p:cNvCxnSpPr>
          <p:nvPr/>
        </p:nvCxnSpPr>
        <p:spPr>
          <a:xfrm>
            <a:off x="6203260" y="3516972"/>
            <a:ext cx="271112" cy="9250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9" idx="2"/>
          </p:cNvCxnSpPr>
          <p:nvPr/>
        </p:nvCxnSpPr>
        <p:spPr>
          <a:xfrm>
            <a:off x="6140199" y="5792572"/>
            <a:ext cx="334174" cy="14503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73821" y="4766441"/>
            <a:ext cx="367862" cy="10511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6【Servlet</a:t>
            </a:r>
            <a:r>
              <a:rPr lang="zh-CN" altLang="en-US" sz="2800" dirty="0" smtClean="0"/>
              <a:t>的生命周期</a:t>
            </a:r>
            <a:r>
              <a:rPr lang="en-US" altLang="zh-CN" sz="2800" dirty="0" smtClean="0"/>
              <a:t>】-2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93226"/>
            <a:ext cx="11824138" cy="788277"/>
          </a:xfrm>
        </p:spPr>
        <p:txBody>
          <a:bodyPr>
            <a:normAutofit fontScale="75000"/>
          </a:bodyPr>
          <a:lstStyle/>
          <a:p>
            <a:r>
              <a:rPr lang="zh-CN" altLang="en-US" sz="2600" dirty="0" smtClean="0"/>
              <a:t>当用户第一次从浏览器请求访问</a:t>
            </a:r>
            <a:r>
              <a:rPr lang="en-US" altLang="zh-CN" sz="2600" dirty="0" err="1" smtClean="0"/>
              <a:t>Life</a:t>
            </a:r>
            <a:r>
              <a:rPr lang="en-US" altLang="zh-CN" sz="2600" dirty="0" err="1" smtClean="0"/>
              <a:t>Servlet</a:t>
            </a:r>
            <a:r>
              <a:rPr lang="zh-CN" altLang="en-US" sz="2600" dirty="0" smtClean="0"/>
              <a:t>时，对应的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Life</a:t>
            </a:r>
            <a:r>
              <a:rPr lang="en-US" altLang="zh-CN" sz="2600" b="1" dirty="0" err="1" smtClean="0">
                <a:solidFill>
                  <a:srgbClr val="FF0000"/>
                </a:solidFill>
                <a:sym typeface="+mn-ea"/>
              </a:rPr>
              <a:t>Servlet</a:t>
            </a:r>
            <a:r>
              <a:rPr lang="zh-CN" altLang="en-US" sz="2600" dirty="0" smtClean="0"/>
              <a:t>的生命周期简略描述如下：</a:t>
            </a:r>
            <a:endParaRPr lang="en-US" sz="2600" dirty="0"/>
          </a:p>
        </p:txBody>
      </p:sp>
      <p:sp>
        <p:nvSpPr>
          <p:cNvPr id="54" name="TextBox 53"/>
          <p:cNvSpPr txBox="1"/>
          <p:nvPr/>
        </p:nvSpPr>
        <p:spPr>
          <a:xfrm>
            <a:off x="646386" y="1930229"/>
            <a:ext cx="10689021" cy="3683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调用</a:t>
            </a:r>
            <a:r>
              <a:rPr lang="en-US" altLang="zh-CN" b="1" dirty="0" smtClean="0">
                <a:solidFill>
                  <a:srgbClr val="FF0000"/>
                </a:solidFill>
              </a:rPr>
              <a:t>Life</a:t>
            </a: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Servlet</a:t>
            </a:r>
            <a:r>
              <a:rPr lang="zh-CN" altLang="en-US" dirty="0" smtClean="0"/>
              <a:t>的构造方法，创建该类的对象；</a:t>
            </a:r>
            <a:endParaRPr lang="en-US" dirty="0"/>
          </a:p>
        </p:txBody>
      </p:sp>
      <p:sp>
        <p:nvSpPr>
          <p:cNvPr id="55" name="Flowchart: Connector 54"/>
          <p:cNvSpPr/>
          <p:nvPr/>
        </p:nvSpPr>
        <p:spPr>
          <a:xfrm>
            <a:off x="504495" y="1788338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392" y="2780928"/>
            <a:ext cx="10689021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JavaEE</a:t>
            </a:r>
            <a:r>
              <a:rPr lang="en-US" altLang="zh-CN" dirty="0" smtClean="0"/>
              <a:t>  API</a:t>
            </a:r>
            <a:r>
              <a:rPr lang="zh-CN" altLang="en-US" dirty="0" smtClean="0"/>
              <a:t>中的初始化</a:t>
            </a:r>
            <a:r>
              <a:rPr lang="zh-CN" altLang="en-US" dirty="0" smtClean="0"/>
              <a:t>方法：先</a:t>
            </a:r>
            <a:r>
              <a:rPr lang="zh-CN" altLang="en-US" dirty="0" smtClean="0"/>
              <a:t>调用有参数的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方法，再调用无参的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方法，进行初始化工作；</a:t>
            </a:r>
            <a:endParaRPr lang="en-US" dirty="0"/>
          </a:p>
        </p:txBody>
      </p:sp>
      <p:sp>
        <p:nvSpPr>
          <p:cNvPr id="57" name="Flowchart: Connector 56"/>
          <p:cNvSpPr/>
          <p:nvPr/>
        </p:nvSpPr>
        <p:spPr>
          <a:xfrm>
            <a:off x="483474" y="2587124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813" y="3843112"/>
            <a:ext cx="10689021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初始化成功后，调用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服务方法，通过判断</a:t>
            </a:r>
            <a:r>
              <a:rPr lang="zh-CN" altLang="en-US" dirty="0" smtClean="0"/>
              <a:t>请求方式</a:t>
            </a:r>
            <a:r>
              <a:rPr lang="zh-CN" altLang="en-US" dirty="0" smtClean="0"/>
              <a:t>，调用相应的</a:t>
            </a:r>
            <a:r>
              <a:rPr lang="en-US" altLang="zh-CN" dirty="0" err="1" smtClean="0"/>
              <a:t>doXXX</a:t>
            </a:r>
            <a:r>
              <a:rPr lang="zh-CN" altLang="en-US" dirty="0" smtClean="0"/>
              <a:t>方法，如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doPost</a:t>
            </a:r>
            <a:r>
              <a:rPr lang="zh-CN" altLang="en-US" dirty="0" smtClean="0"/>
              <a:t>等方法；</a:t>
            </a:r>
            <a:endParaRPr lang="en-US" dirty="0"/>
          </a:p>
        </p:txBody>
      </p:sp>
      <p:sp>
        <p:nvSpPr>
          <p:cNvPr id="59" name="Flowchart: Connector 58"/>
          <p:cNvSpPr/>
          <p:nvPr/>
        </p:nvSpPr>
        <p:spPr>
          <a:xfrm>
            <a:off x="478219" y="3701222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24" y="4720726"/>
            <a:ext cx="10689021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doXXX</a:t>
            </a:r>
            <a:r>
              <a:rPr lang="zh-CN" altLang="en-US" dirty="0" smtClean="0"/>
              <a:t>方法正常返回后，即提供服务结束；</a:t>
            </a:r>
            <a:endParaRPr lang="en-US" dirty="0"/>
          </a:p>
        </p:txBody>
      </p:sp>
      <p:sp>
        <p:nvSpPr>
          <p:cNvPr id="62" name="Flowchart: Connector 61"/>
          <p:cNvSpPr/>
          <p:nvPr/>
        </p:nvSpPr>
        <p:spPr>
          <a:xfrm>
            <a:off x="425668" y="4657662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1384" y="5445224"/>
            <a:ext cx="10689021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根据使用情况，在适当的时机销毁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对象，销毁前调用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方法；</a:t>
            </a:r>
            <a:endParaRPr lang="en-US" dirty="0"/>
          </a:p>
        </p:txBody>
      </p:sp>
      <p:sp>
        <p:nvSpPr>
          <p:cNvPr id="64" name="Flowchart: Connector 63"/>
          <p:cNvSpPr/>
          <p:nvPr/>
        </p:nvSpPr>
        <p:spPr>
          <a:xfrm>
            <a:off x="393728" y="5382160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课程重难点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10" y="849630"/>
            <a:ext cx="10515600" cy="4770438"/>
          </a:xfrm>
        </p:spPr>
        <p:txBody>
          <a:bodyPr/>
          <a:p>
            <a:r>
              <a:rPr lang="zh-CN" altLang="en-US"/>
              <a:t>重点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Servlet</a:t>
            </a:r>
            <a:r>
              <a:rPr lang="zh-CN" altLang="en-US"/>
              <a:t>入门、</a:t>
            </a:r>
            <a:r>
              <a:rPr lang="en-US" altLang="zh-CN"/>
              <a:t>JSP</a:t>
            </a:r>
            <a:r>
              <a:rPr lang="zh-CN" altLang="en-US"/>
              <a:t>入门、</a:t>
            </a:r>
            <a:r>
              <a:rPr lang="en-US" altLang="zh-CN"/>
              <a:t>EL</a:t>
            </a:r>
            <a:r>
              <a:rPr lang="zh-CN" altLang="en-US"/>
              <a:t>与</a:t>
            </a:r>
            <a:r>
              <a:rPr lang="en-US" altLang="zh-CN"/>
              <a:t>JSTL</a:t>
            </a:r>
            <a:r>
              <a:rPr lang="zh-CN" altLang="en-US"/>
              <a:t>章节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>
                <a:sym typeface="+mn-ea"/>
              </a:rPr>
              <a:t>难点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会话跟踪、监听器与过滤器、</a:t>
            </a:r>
            <a:r>
              <a:rPr lang="en-US" altLang="zh-CN"/>
              <a:t>Servlet</a:t>
            </a:r>
            <a:r>
              <a:rPr lang="zh-CN" altLang="en-US"/>
              <a:t>新功能章节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dirty="0">
                <a:latin typeface="+mj-lt"/>
                <a:sym typeface="+mn-ea"/>
              </a:rPr>
              <a:t>Web</a:t>
            </a:r>
            <a:r>
              <a:rPr lang="zh-CN" altLang="en-US" b="1" dirty="0">
                <a:latin typeface="+mn-lt"/>
                <a:sym typeface="+mn-ea"/>
              </a:rPr>
              <a:t>程序调试和排错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0595"/>
            <a:ext cx="10515600" cy="5340985"/>
          </a:xfrm>
        </p:spPr>
        <p:txBody>
          <a:bodyPr>
            <a:normAutofit fontScale="80000"/>
          </a:bodyPr>
          <a:p>
            <a:r>
              <a:rPr lang="en-US" altLang="zh-CN" sz="2800" dirty="0">
                <a:latin typeface="+mn-lt"/>
                <a:sym typeface="+mn-ea"/>
              </a:rPr>
              <a:t>Web</a:t>
            </a:r>
            <a:r>
              <a:rPr lang="zh-CN" altLang="en-US" sz="2800" dirty="0">
                <a:latin typeface="+mn-lt"/>
                <a:sym typeface="+mn-ea"/>
              </a:rPr>
              <a:t>程序常见错误： </a:t>
            </a:r>
            <a:endParaRPr lang="zh-CN" altLang="en-US" sz="2800" dirty="0">
              <a:latin typeface="+mn-lt"/>
            </a:endParaRP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n-lt"/>
                <a:sym typeface="+mn-ea"/>
              </a:rPr>
              <a:t>404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sym typeface="+mn-ea"/>
              </a:rPr>
              <a:t>错误</a:t>
            </a:r>
            <a:r>
              <a:rPr lang="en-US" altLang="zh-CN" sz="2800" dirty="0">
                <a:latin typeface="+mn-lt"/>
                <a:sym typeface="+mn-ea"/>
              </a:rPr>
              <a:t>---</a:t>
            </a:r>
            <a:r>
              <a:rPr lang="zh-CN" altLang="en-US" sz="2800" dirty="0">
                <a:latin typeface="+mn-lt"/>
                <a:sym typeface="+mn-ea"/>
              </a:rPr>
              <a:t>找不到访问的页面或资源</a:t>
            </a:r>
            <a:endParaRPr lang="zh-CN" altLang="en-US" sz="2800" dirty="0">
              <a:latin typeface="+mn-lt"/>
            </a:endParaRPr>
          </a:p>
          <a:p>
            <a:pPr lvl="2"/>
            <a:r>
              <a:rPr lang="zh-CN" altLang="en-US" sz="2800" dirty="0">
                <a:latin typeface="+mn-lt"/>
                <a:sym typeface="+mn-ea"/>
              </a:rPr>
              <a:t>运行时，</a:t>
            </a:r>
            <a:r>
              <a:rPr lang="en-US" altLang="zh-CN" sz="2800" dirty="0">
                <a:latin typeface="+mn-lt"/>
                <a:sym typeface="+mn-ea"/>
              </a:rPr>
              <a:t>URL</a:t>
            </a:r>
            <a:r>
              <a:rPr lang="zh-CN" altLang="en-US" sz="2800" dirty="0">
                <a:latin typeface="+mn-lt"/>
                <a:sym typeface="+mn-ea"/>
              </a:rPr>
              <a:t>输入错误</a:t>
            </a:r>
            <a:endParaRPr lang="zh-CN" altLang="en-US" sz="2800" dirty="0">
              <a:latin typeface="+mn-lt"/>
            </a:endParaRPr>
          </a:p>
          <a:p>
            <a:pPr lvl="2"/>
            <a:r>
              <a:rPr lang="zh-CN" altLang="en-US" sz="2800" dirty="0">
                <a:latin typeface="+mn-lt"/>
                <a:sym typeface="+mn-ea"/>
              </a:rPr>
              <a:t>将页面放在</a:t>
            </a:r>
            <a:r>
              <a:rPr lang="en-US" altLang="zh-CN" sz="2800" dirty="0">
                <a:latin typeface="+mn-lt"/>
                <a:sym typeface="+mn-ea"/>
              </a:rPr>
              <a:t>WEB-INF</a:t>
            </a:r>
            <a:r>
              <a:rPr lang="zh-CN" altLang="en-US" sz="2800" dirty="0">
                <a:latin typeface="+mn-lt"/>
                <a:sym typeface="+mn-ea"/>
              </a:rPr>
              <a:t>下</a:t>
            </a:r>
            <a:endParaRPr lang="zh-CN" altLang="en-US" sz="2800" dirty="0">
              <a:latin typeface="+mn-lt"/>
            </a:endParaRPr>
          </a:p>
          <a:p>
            <a:pPr lvl="2"/>
            <a:r>
              <a:rPr lang="zh-CN" altLang="en-US" sz="2800" dirty="0">
                <a:latin typeface="+mn-lt"/>
                <a:sym typeface="+mn-ea"/>
              </a:rPr>
              <a:t>外部启动</a:t>
            </a:r>
            <a:r>
              <a:rPr lang="en-US" altLang="zh-CN" sz="2800" dirty="0">
                <a:latin typeface="+mn-lt"/>
                <a:sym typeface="+mn-ea"/>
              </a:rPr>
              <a:t>Tomcat</a:t>
            </a:r>
            <a:r>
              <a:rPr lang="zh-CN" altLang="en-US" sz="2800" dirty="0">
                <a:latin typeface="+mn-lt"/>
                <a:sym typeface="+mn-ea"/>
              </a:rPr>
              <a:t>，未部署项目</a:t>
            </a:r>
            <a:endParaRPr lang="zh-CN" altLang="en-US" sz="2800" dirty="0">
              <a:latin typeface="+mn-lt"/>
            </a:endParaRP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n-lt"/>
                <a:sym typeface="+mn-ea"/>
              </a:rPr>
              <a:t>500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sym typeface="+mn-ea"/>
              </a:rPr>
              <a:t>错误</a:t>
            </a:r>
            <a:r>
              <a:rPr lang="en-US" altLang="zh-CN" sz="2800" dirty="0">
                <a:latin typeface="+mn-lt"/>
                <a:sym typeface="+mn-ea"/>
              </a:rPr>
              <a:t>----JSP</a:t>
            </a:r>
            <a:r>
              <a:rPr lang="zh-CN" altLang="en-US" sz="2800" dirty="0">
                <a:latin typeface="+mn-lt"/>
                <a:sym typeface="+mn-ea"/>
              </a:rPr>
              <a:t>页面代码有误</a:t>
            </a:r>
            <a:endParaRPr lang="zh-CN" altLang="en-US" sz="2800" dirty="0">
              <a:latin typeface="+mn-lt"/>
            </a:endParaRPr>
          </a:p>
          <a:p>
            <a:pPr lvl="2"/>
            <a:r>
              <a:rPr lang="en-US" altLang="zh-CN" sz="2800" dirty="0">
                <a:latin typeface="+mn-lt"/>
                <a:sym typeface="+mn-ea"/>
              </a:rPr>
              <a:t>JSP</a:t>
            </a:r>
            <a:r>
              <a:rPr lang="zh-CN" altLang="en-US" sz="2800" dirty="0">
                <a:latin typeface="+mn-lt"/>
                <a:sym typeface="+mn-ea"/>
              </a:rPr>
              <a:t>页面代码有错误</a:t>
            </a:r>
            <a:endParaRPr lang="en-US" altLang="zh-CN" sz="2800" dirty="0">
              <a:latin typeface="+mn-lt"/>
            </a:endParaRPr>
          </a:p>
          <a:p>
            <a:pPr lvl="1"/>
            <a:r>
              <a:rPr lang="zh-CN" altLang="zh-CN" sz="2800" b="1" dirty="0">
                <a:solidFill>
                  <a:srgbClr val="FF0000"/>
                </a:solidFill>
                <a:latin typeface="+mn-lt"/>
                <a:sym typeface="+mn-ea"/>
              </a:rPr>
              <a:t>页面无法显示</a:t>
            </a:r>
            <a:endParaRPr lang="zh-CN" altLang="en-US" sz="2800" dirty="0">
              <a:latin typeface="+mn-lt"/>
            </a:endParaRPr>
          </a:p>
          <a:p>
            <a:pPr lvl="2"/>
            <a:r>
              <a:rPr lang="zh-CN" altLang="en-US" sz="2800" dirty="0">
                <a:latin typeface="+mn-lt"/>
                <a:sym typeface="+mn-ea"/>
              </a:rPr>
              <a:t>未启动</a:t>
            </a:r>
            <a:r>
              <a:rPr lang="en-US" altLang="zh-CN" sz="2800" dirty="0">
                <a:latin typeface="+mn-lt"/>
                <a:sym typeface="+mn-ea"/>
              </a:rPr>
              <a:t>Tomcat</a:t>
            </a:r>
            <a:endParaRPr lang="zh-CN" altLang="en-US" sz="2800" dirty="0">
              <a:latin typeface="+mn-lt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中配置什么信息？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类的继承关系如何？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类中一般写什么方法？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的生命周期如何？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793" y="1320800"/>
            <a:ext cx="10802007" cy="497046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zh-CN" altLang="en-US" sz="2595" dirty="0" smtClean="0"/>
              <a:t>在</a:t>
            </a:r>
            <a:r>
              <a:rPr lang="en-US" altLang="zh-CN" sz="2595" dirty="0" smtClean="0"/>
              <a:t>web.xml</a:t>
            </a:r>
            <a:r>
              <a:rPr lang="zh-CN" altLang="en-US" sz="2595" dirty="0" smtClean="0"/>
              <a:t>中，需要对</a:t>
            </a:r>
            <a:r>
              <a:rPr lang="en-US" altLang="zh-CN" sz="2595" dirty="0" smtClean="0"/>
              <a:t>Servlet</a:t>
            </a:r>
            <a:r>
              <a:rPr lang="zh-CN" altLang="en-US" sz="2595" dirty="0" smtClean="0"/>
              <a:t>配置</a:t>
            </a:r>
            <a:r>
              <a:rPr lang="en-US" altLang="zh-CN" sz="2595" dirty="0" smtClean="0"/>
              <a:t>&lt;</a:t>
            </a:r>
            <a:r>
              <a:rPr lang="en-US" altLang="zh-CN" sz="2595" dirty="0" err="1" smtClean="0"/>
              <a:t>servlet</a:t>
            </a:r>
            <a:r>
              <a:rPr lang="en-US" altLang="zh-CN" sz="2595" dirty="0" smtClean="0"/>
              <a:t>&gt;</a:t>
            </a:r>
            <a:r>
              <a:rPr lang="zh-CN" altLang="en-US" sz="2595" dirty="0" smtClean="0"/>
              <a:t>以及</a:t>
            </a:r>
            <a:r>
              <a:rPr lang="en-US" altLang="zh-CN" sz="2595" dirty="0" smtClean="0"/>
              <a:t>&lt;</a:t>
            </a:r>
            <a:r>
              <a:rPr lang="en-US" altLang="zh-CN" sz="2595" dirty="0" err="1" smtClean="0"/>
              <a:t>servlet</a:t>
            </a:r>
            <a:r>
              <a:rPr lang="en-US" altLang="zh-CN" sz="2595" dirty="0" smtClean="0"/>
              <a:t>-mapping&gt;</a:t>
            </a:r>
            <a:r>
              <a:rPr lang="zh-CN" altLang="en-US" sz="2595" dirty="0" smtClean="0"/>
              <a:t>，其中</a:t>
            </a:r>
            <a:r>
              <a:rPr lang="en-US" altLang="zh-CN" sz="2595" dirty="0" err="1" smtClean="0"/>
              <a:t>url</a:t>
            </a:r>
            <a:r>
              <a:rPr lang="en-US" altLang="zh-CN" sz="2595" dirty="0" smtClean="0"/>
              <a:t>-pattern</a:t>
            </a:r>
            <a:r>
              <a:rPr lang="zh-CN" altLang="en-US" sz="2595" dirty="0" smtClean="0"/>
              <a:t>是访问</a:t>
            </a:r>
            <a:r>
              <a:rPr lang="en-US" altLang="zh-CN" sz="2595" dirty="0" smtClean="0"/>
              <a:t>Servlet</a:t>
            </a:r>
            <a:r>
              <a:rPr lang="zh-CN" altLang="en-US" sz="2595" dirty="0" smtClean="0"/>
              <a:t>使用的逻辑地址；</a:t>
            </a:r>
            <a:endParaRPr lang="en-US" altLang="zh-CN" sz="2595" dirty="0" smtClean="0"/>
          </a:p>
          <a:p>
            <a:r>
              <a:rPr lang="zh-CN" altLang="en-US" sz="2595" dirty="0" smtClean="0"/>
              <a:t>自定义</a:t>
            </a:r>
            <a:r>
              <a:rPr lang="en-US" altLang="zh-CN" sz="2595" dirty="0" smtClean="0"/>
              <a:t>Servlet</a:t>
            </a:r>
            <a:r>
              <a:rPr lang="zh-CN" altLang="en-US" sz="2595" dirty="0" smtClean="0"/>
              <a:t>类都继承于</a:t>
            </a:r>
            <a:r>
              <a:rPr lang="en-US" altLang="zh-CN" sz="2595" dirty="0" err="1" smtClean="0"/>
              <a:t>HttpServlet</a:t>
            </a:r>
            <a:r>
              <a:rPr lang="zh-CN" altLang="en-US" sz="2595" dirty="0" smtClean="0"/>
              <a:t>，</a:t>
            </a:r>
            <a:r>
              <a:rPr lang="en-US" altLang="zh-CN" sz="2595" dirty="0" err="1" smtClean="0"/>
              <a:t>HttpServlet</a:t>
            </a:r>
            <a:r>
              <a:rPr lang="zh-CN" altLang="en-US" sz="2595" dirty="0" smtClean="0"/>
              <a:t>的父类是</a:t>
            </a:r>
            <a:r>
              <a:rPr lang="en-US" altLang="zh-CN" sz="2595" dirty="0" err="1" smtClean="0"/>
              <a:t>GenericServlet</a:t>
            </a:r>
            <a:r>
              <a:rPr lang="en-US" altLang="zh-CN" sz="2595" dirty="0" smtClean="0"/>
              <a:t>;</a:t>
            </a:r>
            <a:endParaRPr lang="en-US" altLang="zh-CN" sz="2595" dirty="0" smtClean="0"/>
          </a:p>
          <a:p>
            <a:r>
              <a:rPr lang="en-US" altLang="zh-CN" sz="2595" dirty="0" err="1" smtClean="0"/>
              <a:t>GenericServlet</a:t>
            </a:r>
            <a:r>
              <a:rPr lang="zh-CN" altLang="en-US" sz="2595" dirty="0" smtClean="0"/>
              <a:t>实现了</a:t>
            </a:r>
            <a:r>
              <a:rPr lang="en-US" altLang="zh-CN" sz="2595" dirty="0" smtClean="0"/>
              <a:t>Servlet</a:t>
            </a:r>
            <a:r>
              <a:rPr lang="zh-CN" altLang="en-US" sz="2595" dirty="0" smtClean="0"/>
              <a:t>和</a:t>
            </a:r>
            <a:r>
              <a:rPr lang="en-US" altLang="zh-CN" sz="2595" dirty="0" err="1" smtClean="0"/>
              <a:t>ServletConfig</a:t>
            </a:r>
            <a:r>
              <a:rPr lang="zh-CN" altLang="en-US" sz="2595" dirty="0" smtClean="0"/>
              <a:t>两个顶级接口；</a:t>
            </a:r>
            <a:endParaRPr lang="en-US" altLang="zh-CN" sz="2595" dirty="0" smtClean="0"/>
          </a:p>
          <a:p>
            <a:r>
              <a:rPr lang="zh-CN" altLang="en-US" sz="2595" dirty="0" smtClean="0"/>
              <a:t>自定义</a:t>
            </a:r>
            <a:r>
              <a:rPr lang="en-US" altLang="zh-CN" sz="2595" dirty="0" smtClean="0"/>
              <a:t>Servlet</a:t>
            </a:r>
            <a:r>
              <a:rPr lang="zh-CN" altLang="en-US" sz="2595" dirty="0" smtClean="0"/>
              <a:t>类中一般重写</a:t>
            </a:r>
            <a:r>
              <a:rPr lang="en-US" altLang="zh-CN" sz="2595" dirty="0" err="1" smtClean="0"/>
              <a:t>doGet</a:t>
            </a:r>
            <a:r>
              <a:rPr lang="zh-CN" altLang="en-US" sz="2595" dirty="0" smtClean="0"/>
              <a:t>或</a:t>
            </a:r>
            <a:r>
              <a:rPr lang="en-US" altLang="zh-CN" sz="2595" dirty="0" err="1" smtClean="0"/>
              <a:t>doPost</a:t>
            </a:r>
            <a:r>
              <a:rPr lang="zh-CN" altLang="en-US" sz="2595" dirty="0" smtClean="0"/>
              <a:t>方法，需要的话可以重写无参</a:t>
            </a:r>
            <a:r>
              <a:rPr lang="en-US" altLang="zh-CN" sz="2595" dirty="0" smtClean="0"/>
              <a:t>init</a:t>
            </a:r>
            <a:r>
              <a:rPr lang="zh-CN" altLang="en-US" sz="2595" dirty="0" smtClean="0"/>
              <a:t>方法进行初始化操作；</a:t>
            </a:r>
            <a:endParaRPr lang="en-US" altLang="zh-CN" sz="2595" dirty="0" smtClean="0"/>
          </a:p>
          <a:p>
            <a:r>
              <a:rPr lang="zh-CN" altLang="en-US" sz="2595" dirty="0" smtClean="0"/>
              <a:t>请求</a:t>
            </a:r>
            <a:r>
              <a:rPr lang="en-US" altLang="zh-CN" sz="2595" dirty="0" smtClean="0"/>
              <a:t>Servlet</a:t>
            </a:r>
            <a:r>
              <a:rPr lang="zh-CN" altLang="en-US" sz="2595" dirty="0" smtClean="0"/>
              <a:t>后，容器会创建</a:t>
            </a:r>
            <a:r>
              <a:rPr lang="en-US" altLang="zh-CN" sz="2595" dirty="0" smtClean="0"/>
              <a:t>Servlet</a:t>
            </a:r>
            <a:r>
              <a:rPr lang="zh-CN" altLang="en-US" sz="2595" dirty="0" smtClean="0"/>
              <a:t>对象并进行初始化，调用</a:t>
            </a:r>
            <a:r>
              <a:rPr lang="en-US" altLang="zh-CN" sz="2595" dirty="0" err="1" smtClean="0"/>
              <a:t>doXXX</a:t>
            </a:r>
            <a:r>
              <a:rPr lang="zh-CN" altLang="en-US" sz="2595" dirty="0" smtClean="0"/>
              <a:t>方法响应特定的</a:t>
            </a:r>
            <a:r>
              <a:rPr lang="en-US" altLang="zh-CN" sz="2595" dirty="0" smtClean="0"/>
              <a:t>HTTP</a:t>
            </a:r>
            <a:r>
              <a:rPr lang="zh-CN" altLang="en-US" sz="2595" dirty="0" smtClean="0"/>
              <a:t>请求，不再使用时容器将销毁</a:t>
            </a:r>
            <a:r>
              <a:rPr lang="en-US" altLang="zh-CN" sz="2595" dirty="0" smtClean="0"/>
              <a:t>Servlet</a:t>
            </a:r>
            <a:r>
              <a:rPr lang="zh-CN" altLang="en-US" sz="2595" dirty="0" smtClean="0"/>
              <a:t>。</a:t>
            </a:r>
            <a:endParaRPr lang="en-US" altLang="zh-CN" sz="2595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本章主要学习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应用开发的基本概念，了解</a:t>
            </a:r>
            <a:r>
              <a:rPr lang="en-US" altLang="zh-CN" sz="2400" dirty="0" smtClean="0"/>
              <a:t>C/S</a:t>
            </a:r>
            <a:r>
              <a:rPr lang="zh-CN" altLang="en-US" sz="2400" dirty="0" smtClean="0"/>
              <a:t>及</a:t>
            </a:r>
            <a:r>
              <a:rPr lang="en-US" altLang="zh-CN" sz="2400" dirty="0" smtClean="0"/>
              <a:t>B/S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站点及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服务器及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应用服务器等；</a:t>
            </a:r>
            <a:endParaRPr lang="en-US" altLang="zh-CN" sz="2400" dirty="0" smtClean="0"/>
          </a:p>
          <a:p>
            <a:r>
              <a:rPr lang="zh-CN" altLang="en-US" sz="2400" dirty="0" smtClean="0"/>
              <a:t>明确课程目标，学习</a:t>
            </a:r>
            <a:r>
              <a:rPr lang="en-US" altLang="zh-CN" sz="2400" dirty="0" err="1" smtClean="0"/>
              <a:t>JavaEE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技术开发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应用；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的本质是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，所以从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开始学习；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创建一个简单的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应用，编写简单的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，部署应用，并通过浏览器访问应用；</a:t>
            </a:r>
            <a:endParaRPr lang="en-US" altLang="zh-CN" sz="2400" dirty="0" smtClean="0"/>
          </a:p>
          <a:p>
            <a:r>
              <a:rPr lang="zh-CN" altLang="en-US" sz="2400" dirty="0" smtClean="0"/>
              <a:t>了解自定义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类的继承关系，生命周期。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>
                <a:latin typeface="+mn-ea"/>
                <a:ea typeface="微软雅黑 Light"/>
              </a:rPr>
              <a:t>作业</a:t>
            </a:r>
            <a:r>
              <a:rPr lang="en-US" altLang="zh-CN" sz="2400" dirty="0" smtClean="0">
                <a:latin typeface="+mn-ea"/>
                <a:ea typeface="微软雅黑 Light"/>
              </a:rPr>
              <a:t>1</a:t>
            </a:r>
            <a:r>
              <a:rPr lang="zh-CN" altLang="en-US" sz="2400" dirty="0" smtClean="0">
                <a:latin typeface="+mn-ea"/>
                <a:ea typeface="微软雅黑 Light"/>
              </a:rPr>
              <a:t>：</a:t>
            </a:r>
            <a:endParaRPr lang="en-US" altLang="zh-CN" sz="24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  <a:ea typeface="微软雅黑 Light"/>
              </a:rPr>
              <a:t>  </a:t>
            </a:r>
            <a:r>
              <a:rPr lang="zh-CN" altLang="en-US" sz="2400" dirty="0" smtClean="0">
                <a:latin typeface="+mn-ea"/>
                <a:ea typeface="微软雅黑 Light"/>
              </a:rPr>
              <a:t>题目：创建</a:t>
            </a:r>
            <a:r>
              <a:rPr lang="en-US" altLang="zh-CN" sz="2400" dirty="0" smtClean="0">
                <a:latin typeface="+mn-ea"/>
                <a:ea typeface="微软雅黑 Light"/>
              </a:rPr>
              <a:t>Web</a:t>
            </a:r>
            <a:r>
              <a:rPr lang="zh-CN" altLang="en-US" sz="2400" dirty="0" smtClean="0">
                <a:latin typeface="+mn-ea"/>
                <a:ea typeface="微软雅黑 Light"/>
              </a:rPr>
              <a:t>应用，编写一个</a:t>
            </a:r>
            <a:r>
              <a:rPr lang="en-US" altLang="zh-CN" sz="2400" dirty="0" smtClean="0">
                <a:latin typeface="+mn-ea"/>
                <a:ea typeface="微软雅黑 Light"/>
              </a:rPr>
              <a:t>Servlet</a:t>
            </a:r>
            <a:r>
              <a:rPr lang="zh-CN" altLang="en-US" sz="2400" dirty="0" smtClean="0">
                <a:latin typeface="+mn-ea"/>
                <a:ea typeface="微软雅黑 Light"/>
              </a:rPr>
              <a:t>，实现功能：在页面中输出个人简历。</a:t>
            </a:r>
            <a:endParaRPr lang="en-US" altLang="zh-CN" sz="24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  <a:ea typeface="微软雅黑 Light"/>
              </a:rPr>
              <a:t>  </a:t>
            </a:r>
            <a:r>
              <a:rPr lang="zh-CN" altLang="en-US" sz="2400" dirty="0" smtClean="0">
                <a:latin typeface="+mn-ea"/>
                <a:ea typeface="微软雅黑 Light"/>
              </a:rPr>
              <a:t>难度：低</a:t>
            </a:r>
            <a:endParaRPr lang="zh-CN" altLang="en-US" sz="2400" dirty="0" smtClean="0">
              <a:latin typeface="+mn-ea"/>
              <a:ea typeface="微软雅黑 Light"/>
            </a:endParaRPr>
          </a:p>
          <a:p>
            <a:pPr>
              <a:buNone/>
            </a:pPr>
            <a:endParaRPr lang="en-US" altLang="zh-CN" sz="24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  <a:ea typeface="微软雅黑 Light"/>
                <a:sym typeface="+mn-ea"/>
              </a:rPr>
              <a:t>作业</a:t>
            </a:r>
            <a:r>
              <a:rPr lang="en-US" altLang="zh-CN" sz="2400" dirty="0" smtClean="0">
                <a:latin typeface="+mn-ea"/>
                <a:ea typeface="微软雅黑 Light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ea typeface="微软雅黑 Light"/>
                <a:sym typeface="+mn-ea"/>
              </a:rPr>
              <a:t>：学会查询</a:t>
            </a:r>
            <a:r>
              <a:rPr lang="en-US" altLang="zh-CN" sz="2400" dirty="0" smtClean="0">
                <a:latin typeface="+mn-ea"/>
                <a:ea typeface="微软雅黑 Light"/>
                <a:sym typeface="+mn-ea"/>
              </a:rPr>
              <a:t>Servlet API</a:t>
            </a:r>
            <a:endParaRPr lang="en-US" altLang="zh-CN" sz="2400" dirty="0" smtClean="0">
              <a:latin typeface="+mn-ea"/>
              <a:ea typeface="微软雅黑 Ligh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课程安排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10" y="849630"/>
            <a:ext cx="10515600" cy="4770438"/>
          </a:xfrm>
        </p:spPr>
        <p:txBody>
          <a:bodyPr>
            <a:normAutofit/>
          </a:bodyPr>
          <a:p>
            <a:r>
              <a:rPr lang="zh-CN" altLang="en-US"/>
              <a:t>第1章-Web快速入门</a:t>
            </a:r>
            <a:endParaRPr lang="zh-CN" altLang="en-US"/>
          </a:p>
          <a:p>
            <a:r>
              <a:rPr lang="zh-CN" altLang="en-US"/>
              <a:t>第2章-Servlet入门</a:t>
            </a:r>
            <a:endParaRPr lang="zh-CN" altLang="en-US"/>
          </a:p>
          <a:p>
            <a:r>
              <a:rPr lang="zh-CN" altLang="en-US"/>
              <a:t>第3章-JSP入门</a:t>
            </a:r>
            <a:endParaRPr lang="zh-CN" altLang="en-US"/>
          </a:p>
          <a:p>
            <a:r>
              <a:rPr lang="zh-CN" altLang="en-US"/>
              <a:t>第4章-会话跟踪</a:t>
            </a:r>
            <a:endParaRPr lang="zh-CN" altLang="en-US"/>
          </a:p>
          <a:p>
            <a:r>
              <a:rPr lang="zh-CN" altLang="en-US"/>
              <a:t>第5章-上下文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课程安排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4770438"/>
          </a:xfrm>
        </p:spPr>
        <p:txBody>
          <a:bodyPr/>
          <a:p>
            <a:r>
              <a:rPr lang="zh-CN" altLang="en-US"/>
              <a:t>第6章-监听器与过滤器</a:t>
            </a:r>
            <a:endParaRPr lang="zh-CN" altLang="en-US"/>
          </a:p>
          <a:p>
            <a:r>
              <a:rPr lang="zh-CN" altLang="en-US"/>
              <a:t>第7章-JSP其他主题</a:t>
            </a:r>
            <a:endParaRPr lang="zh-CN" altLang="en-US"/>
          </a:p>
          <a:p>
            <a:r>
              <a:rPr lang="zh-CN" altLang="en-US"/>
              <a:t>第8章-MVC模式</a:t>
            </a:r>
            <a:endParaRPr lang="zh-CN" altLang="en-US"/>
          </a:p>
          <a:p>
            <a:r>
              <a:rPr lang="zh-CN" altLang="en-US"/>
              <a:t>第9章-EL与JSTL</a:t>
            </a:r>
            <a:endParaRPr lang="zh-CN" altLang="en-US"/>
          </a:p>
          <a:p>
            <a:r>
              <a:rPr lang="zh-CN" altLang="en-US"/>
              <a:t>第10章-Servlet新功能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学习建议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10" y="1043940"/>
            <a:ext cx="10515600" cy="4058920"/>
          </a:xfrm>
        </p:spPr>
        <p:txBody>
          <a:bodyPr/>
          <a:p>
            <a:pPr marL="0" indent="0">
              <a:buNone/>
            </a:pPr>
            <a:r>
              <a:rPr lang="zh-CN" altLang="en-US"/>
              <a:t>一、听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明</a:t>
            </a:r>
            <a:r>
              <a:rPr lang="zh-CN" altLang="en-US"/>
              <a:t>白其原理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二、多</a:t>
            </a:r>
            <a:r>
              <a:rPr lang="zh-CN" altLang="en-US" sz="3200">
                <a:solidFill>
                  <a:srgbClr val="FF0000"/>
                </a:solidFill>
              </a:rPr>
              <a:t>敲</a:t>
            </a:r>
            <a:r>
              <a:rPr lang="zh-CN" altLang="en-US"/>
              <a:t>代码练习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三、勤</a:t>
            </a:r>
            <a:r>
              <a:rPr lang="zh-CN" altLang="en-US" sz="3200">
                <a:solidFill>
                  <a:srgbClr val="FF0000"/>
                </a:solidFill>
              </a:rPr>
              <a:t>查</a:t>
            </a:r>
            <a:r>
              <a:rPr lang="zh-CN" altLang="en-US"/>
              <a:t>帮助文档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四、</a:t>
            </a:r>
            <a:r>
              <a:rPr lang="zh-CN" altLang="en-US" sz="3200">
                <a:solidFill>
                  <a:srgbClr val="FF0000"/>
                </a:solidFill>
              </a:rPr>
              <a:t>培养</a:t>
            </a:r>
            <a:r>
              <a:rPr lang="en-US" altLang="zh-CN"/>
              <a:t>“</a:t>
            </a:r>
            <a:r>
              <a:rPr lang="zh-CN" altLang="en-US"/>
              <a:t>学习</a:t>
            </a:r>
            <a:r>
              <a:rPr lang="en-US" altLang="zh-CN"/>
              <a:t>”</a:t>
            </a:r>
            <a:r>
              <a:rPr lang="zh-CN" altLang="en-US"/>
              <a:t>能力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开发快速入门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8917</Words>
  <Application>WPS 演示</Application>
  <PresentationFormat>Custom</PresentationFormat>
  <Paragraphs>504</Paragraphs>
  <Slides>55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Arial</vt:lpstr>
      <vt:lpstr>宋体</vt:lpstr>
      <vt:lpstr>Wingdings</vt:lpstr>
      <vt:lpstr>微软雅黑</vt:lpstr>
      <vt:lpstr>微软雅黑 Light</vt:lpstr>
      <vt:lpstr>黑体</vt:lpstr>
      <vt:lpstr>Arial Unicode MS</vt:lpstr>
      <vt:lpstr>Calibri</vt:lpstr>
      <vt:lpstr>微软雅黑 Light</vt:lpstr>
      <vt:lpstr>Calibri Light</vt:lpstr>
      <vt:lpstr>Office 主题</vt:lpstr>
      <vt:lpstr>Web课程</vt:lpstr>
      <vt:lpstr>Web课程</vt:lpstr>
      <vt:lpstr>课程目标</vt:lpstr>
      <vt:lpstr>前置知识</vt:lpstr>
      <vt:lpstr>课程重难点</vt:lpstr>
      <vt:lpstr>课程安排</vt:lpstr>
      <vt:lpstr>课程安排</vt:lpstr>
      <vt:lpstr>学习建议</vt:lpstr>
      <vt:lpstr>Web开发快速入门</vt:lpstr>
      <vt:lpstr>本章内容：共2小节，12个知识点</vt:lpstr>
      <vt:lpstr>本章目标</vt:lpstr>
      <vt:lpstr>第1节【基本概念及Web应用入门】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知识点4【Tomcat介绍及安装】-2</vt:lpstr>
      <vt:lpstr>知识点4【Tomcat目录结构】-1</vt:lpstr>
      <vt:lpstr>知识点4【Tomcat目录结构】-2</vt:lpstr>
      <vt:lpstr>Tomcat启动前需安装JDK</vt:lpstr>
      <vt:lpstr>JDK安装</vt:lpstr>
      <vt:lpstr>JDK环境变量配置</vt:lpstr>
      <vt:lpstr>开始-----&gt;cmd</vt:lpstr>
      <vt:lpstr>PowerPoint 演示文稿</vt:lpstr>
      <vt:lpstr>PowerPoint 演示文稿</vt:lpstr>
      <vt:lpstr>PowerPoint 演示文稿</vt:lpstr>
      <vt:lpstr>本节总结提问【基本概念及Web应用入门】</vt:lpstr>
      <vt:lpstr>本节总结【基本概念及Web应用入门】</vt:lpstr>
      <vt:lpstr>第2节【第一个Web应用】</vt:lpstr>
      <vt:lpstr>PowerPoint 演示文稿</vt:lpstr>
      <vt:lpstr>配置服务器</vt:lpstr>
      <vt:lpstr>PowerPoint 演示文稿</vt:lpstr>
      <vt:lpstr>知识点1【使用IDE创建第一个Web应用】-3</vt:lpstr>
      <vt:lpstr>知识点1【使用IDE创建第一个Web应用】-4</vt:lpstr>
      <vt:lpstr>知识点2【编写Servlet类】-1</vt:lpstr>
      <vt:lpstr>PowerPoint 演示文稿</vt:lpstr>
      <vt:lpstr>知识点3：编写web.xml</vt:lpstr>
      <vt:lpstr>知识点4：部署到Tomcat-1</vt:lpstr>
      <vt:lpstr>知识点4：启动tomcat服务器</vt:lpstr>
      <vt:lpstr>知识点5：运行Web应用 通过url访问资源</vt:lpstr>
      <vt:lpstr>PowerPoint 演示文稿</vt:lpstr>
      <vt:lpstr>PowerPoint 演示文稿</vt:lpstr>
      <vt:lpstr>PowerPoint 演示文稿</vt:lpstr>
      <vt:lpstr>生命周期流程图</vt:lpstr>
      <vt:lpstr>最新servlet4.0  api下载地址 http://tomcat.apache.org/tomcat-9.0-doc/servletapi/index.html</vt:lpstr>
      <vt:lpstr>知识点6【Servlet的生命周期】-1</vt:lpstr>
      <vt:lpstr>知识点6【Servlet的生命周期】-2</vt:lpstr>
      <vt:lpstr>Web程序调试和排错</vt:lpstr>
      <vt:lpstr>本节总结提问【第一个Web应用】</vt:lpstr>
      <vt:lpstr>本节总结【第一个Web应用】</vt:lpstr>
      <vt:lpstr>本章总结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EDZ</cp:lastModifiedBy>
  <cp:revision>1660</cp:revision>
  <dcterms:created xsi:type="dcterms:W3CDTF">2014-03-19T14:07:00Z</dcterms:created>
  <dcterms:modified xsi:type="dcterms:W3CDTF">2020-01-21T02:20:16Z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