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478" r:id="rId3"/>
    <p:sldId id="481" r:id="rId5"/>
    <p:sldId id="493" r:id="rId6"/>
    <p:sldId id="483" r:id="rId7"/>
    <p:sldId id="588" r:id="rId8"/>
    <p:sldId id="506" r:id="rId9"/>
    <p:sldId id="596" r:id="rId10"/>
    <p:sldId id="626" r:id="rId11"/>
    <p:sldId id="627" r:id="rId12"/>
    <p:sldId id="628" r:id="rId13"/>
    <p:sldId id="629" r:id="rId14"/>
    <p:sldId id="597" r:id="rId15"/>
    <p:sldId id="507" r:id="rId16"/>
    <p:sldId id="598" r:id="rId17"/>
    <p:sldId id="599" r:id="rId18"/>
    <p:sldId id="600" r:id="rId19"/>
    <p:sldId id="508" r:id="rId20"/>
    <p:sldId id="601" r:id="rId21"/>
    <p:sldId id="602" r:id="rId22"/>
    <p:sldId id="603" r:id="rId23"/>
    <p:sldId id="509" r:id="rId24"/>
    <p:sldId id="604" r:id="rId25"/>
    <p:sldId id="605" r:id="rId26"/>
    <p:sldId id="664" r:id="rId27"/>
    <p:sldId id="665" r:id="rId28"/>
    <p:sldId id="589" r:id="rId29"/>
    <p:sldId id="606" r:id="rId30"/>
    <p:sldId id="590" r:id="rId31"/>
    <p:sldId id="591" r:id="rId32"/>
    <p:sldId id="607" r:id="rId33"/>
    <p:sldId id="592" r:id="rId34"/>
    <p:sldId id="593" r:id="rId35"/>
    <p:sldId id="608" r:id="rId36"/>
    <p:sldId id="594" r:id="rId37"/>
    <p:sldId id="666" r:id="rId38"/>
    <p:sldId id="595" r:id="rId39"/>
    <p:sldId id="610" r:id="rId40"/>
    <p:sldId id="510" r:id="rId41"/>
    <p:sldId id="511" r:id="rId42"/>
    <p:sldId id="586" r:id="rId43"/>
    <p:sldId id="611" r:id="rId44"/>
    <p:sldId id="476"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78881" autoAdjust="0"/>
  </p:normalViewPr>
  <p:slideViewPr>
    <p:cSldViewPr snapToGrid="0">
      <p:cViewPr>
        <p:scale>
          <a:sx n="60" d="100"/>
          <a:sy n="60" d="100"/>
        </p:scale>
        <p:origin x="-1086" y="-78"/>
      </p:cViewPr>
      <p:guideLst>
        <p:guide orient="horz" pos="2160"/>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既然本课程主要学习</a:t>
            </a:r>
            <a:r>
              <a:rPr lang="en-US" altLang="zh-CN" baseline="0" dirty="0" smtClean="0"/>
              <a:t>Servlet/JSP</a:t>
            </a:r>
            <a:r>
              <a:rPr lang="zh-CN" altLang="en-US" baseline="0" dirty="0" smtClean="0"/>
              <a:t>技术来开发</a:t>
            </a:r>
            <a:r>
              <a:rPr lang="en-US" altLang="zh-CN" baseline="0" dirty="0" smtClean="0"/>
              <a:t>Web</a:t>
            </a:r>
            <a:r>
              <a:rPr lang="zh-CN" altLang="en-US" baseline="0" dirty="0" smtClean="0"/>
              <a:t>应用，而</a:t>
            </a:r>
            <a:r>
              <a:rPr lang="en-US" altLang="zh-CN" baseline="0" dirty="0" smtClean="0"/>
              <a:t>JSP</a:t>
            </a:r>
            <a:r>
              <a:rPr lang="zh-CN" altLang="en-US" baseline="0" dirty="0" smtClean="0"/>
              <a:t>的本质又是</a:t>
            </a:r>
            <a:r>
              <a:rPr lang="en-US" altLang="zh-CN" baseline="0" dirty="0" smtClean="0"/>
              <a:t>Servlet</a:t>
            </a:r>
            <a:r>
              <a:rPr lang="zh-CN" altLang="en-US" baseline="0" dirty="0" smtClean="0"/>
              <a:t>，所以我们先从</a:t>
            </a:r>
            <a:r>
              <a:rPr lang="en-US" altLang="zh-CN" baseline="0" dirty="0" smtClean="0"/>
              <a:t>Servlet</a:t>
            </a:r>
            <a:r>
              <a:rPr lang="zh-CN" altLang="en-US" baseline="0" dirty="0" smtClean="0"/>
              <a:t>学起。本章将学习</a:t>
            </a:r>
            <a:r>
              <a:rPr lang="en-US" altLang="zh-CN" baseline="0" dirty="0" smtClean="0"/>
              <a:t>Servlet </a:t>
            </a:r>
            <a:r>
              <a:rPr lang="zh-CN" altLang="en-US" baseline="0" dirty="0" smtClean="0"/>
              <a:t>的一些基本概念和操作，知识点相对零散，建议逐个击破，先掌握好每个知识点，后续实践中就能深刻体会。</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有参</a:t>
            </a:r>
            <a:r>
              <a:rPr lang="en-US" altLang="zh-CN" dirty="0" smtClean="0"/>
              <a:t>init</a:t>
            </a:r>
            <a:r>
              <a:rPr lang="zh-CN" altLang="en-US" dirty="0" smtClean="0"/>
              <a:t>方法往往不会重写，容器会进行一些实例化操作。如果需要自定义一些实例化的操作，重写无参</a:t>
            </a:r>
            <a:r>
              <a:rPr lang="en-US" altLang="zh-CN" dirty="0" smtClean="0"/>
              <a:t>init</a:t>
            </a:r>
            <a:r>
              <a:rPr lang="zh-CN" altLang="en-US" dirty="0" smtClean="0"/>
              <a:t>方法。</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1&#33410;-Servlet&#20837;&#38376;/TestThreadServlet.java" TargetMode="External"/><Relationship Id="rId1" Type="http://schemas.openxmlformats.org/officeDocument/2006/relationships/hyperlink" Target="&#35838;&#22530;&#26696;&#20363;/&#31532;1&#33410;-&#26465;&#20214;&#20998;&#25903;/Item0101.java"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1&#33410;-Servlet&#20837;&#38376;/TestThreadServlet.java" TargetMode="External"/><Relationship Id="rId1" Type="http://schemas.openxmlformats.org/officeDocument/2006/relationships/hyperlink" Target="&#35838;&#22530;&#26696;&#20363;/&#31532;1&#33410;-&#26465;&#20214;&#20998;&#25903;/Item0101.java" TargetMode="Externa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35838;&#22530;&#26696;&#20363;/&#31532;1&#33410;-Servlet&#20837;&#38376;/TestThreadServlet.java" TargetMode="External"/><Relationship Id="rId1" Type="http://schemas.openxmlformats.org/officeDocument/2006/relationships/hyperlink" Target="&#35838;&#22530;&#26696;&#20363;/&#31532;1&#33410;-&#26465;&#20214;&#20998;&#25903;/Item0101.java" TargetMode="Externa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hyperlink" Target="&#35838;&#22530;&#26696;&#20363;/&#31532;1&#33410;-Servlet&#20837;&#38376;/TestReqResServlet.java" TargetMode="External"/><Relationship Id="rId1" Type="http://schemas.openxmlformats.org/officeDocument/2006/relationships/hyperlink" Target="&#35838;&#22530;&#26696;&#20363;/&#31532;1&#33410;-&#26465;&#20214;&#20998;&#25903;/Item0101.java" TargetMode="Externa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hyperlink" Target="&#35838;&#22530;&#26696;&#20363;/&#31532;1&#33410;-Servlet&#20837;&#38376;/TestReqResServlet.java" TargetMode="External"/><Relationship Id="rId1" Type="http://schemas.openxmlformats.org/officeDocument/2006/relationships/hyperlink" Target="&#35838;&#22530;&#26696;&#20363;/&#31532;1&#33410;-&#26465;&#20214;&#20998;&#25903;/Item0101.jav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hyperlink" Target="&#35838;&#22530;&#26696;&#20363;/&#31532;1&#33410;-Servlet&#20837;&#38376;/TestThreeMethodsServlet.java" TargetMode="External"/><Relationship Id="rId1" Type="http://schemas.openxmlformats.org/officeDocument/2006/relationships/hyperlink" Target="&#35838;&#22530;&#26696;&#20363;/&#31532;1&#33410;-&#26465;&#20214;&#20998;&#25903;/Item0101.java" TargetMode="Externa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hyperlink" Target="&#35838;&#22530;&#26696;&#20363;/&#31532;2&#33410;-&#22522;&#26412;&#25968;&#25454;&#31867;&#22411;/Item0401.java" TargetMode="External"/><Relationship Id="rId3" Type="http://schemas.openxmlformats.org/officeDocument/2006/relationships/hyperlink" Target="&#35838;&#22530;&#26696;&#20363;/&#31532;1&#33410;-Servlet&#20837;&#38376;/index.html"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hyperlink" Target="&#35838;&#22530;&#26696;&#20363;/&#31532;1&#33410;-Servlet&#20837;&#38376;/TestThreeMethodsServlet.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hyperlink" Target="&#35838;&#22530;&#26696;&#20363;/&#31532;2&#33410;-&#22522;&#26412;&#25968;&#25454;&#31867;&#22411;/Item0401.java" TargetMode="External"/><Relationship Id="rId1" Type="http://schemas.openxmlformats.org/officeDocument/2006/relationships/hyperlink" Target="&#35838;&#22530;&#26696;&#20363;/&#31532;1&#33410;-Servlet&#20837;&#38376;/testPram.html"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35838;&#22530;&#26696;&#20363;/&#31532;2&#33410;-&#22522;&#26412;&#25968;&#25454;&#31867;&#22411;/Item0401.java" TargetMode="External"/><Relationship Id="rId3" Type="http://schemas.openxmlformats.org/officeDocument/2006/relationships/hyperlink" Target="&#35838;&#22530;&#26696;&#20363;/&#31532;1&#33410;-Servlet&#20837;&#38376;/testPram.html" TargetMode="External"/><Relationship Id="rId2" Type="http://schemas.openxmlformats.org/officeDocument/2006/relationships/hyperlink" Target="&#35838;&#22530;&#26696;&#20363;/&#31532;1&#33410;-Servlet&#20837;&#38376;/TestPramServlet.java" TargetMode="External"/><Relationship Id="rId1" Type="http://schemas.openxmlformats.org/officeDocument/2006/relationships/hyperlink" Target="&#35838;&#22530;&#26696;&#20363;/&#31532;1&#33410;-&#26465;&#20214;&#20998;&#25903;/Item0101.java"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Servlet&#20837;&#38376;/TestPramServlet.java"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Servlet&#20837;&#38376;/TestPramServlet.java" TargetMode="Externa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hyperlink" Target="&#35838;&#22530;&#26696;&#20363;/&#31532;2&#33410;-&#22522;&#26412;&#25968;&#25454;&#31867;&#22411;/Item0401.java" TargetMode="External"/><Relationship Id="rId3" Type="http://schemas.openxmlformats.org/officeDocument/2006/relationships/hyperlink" Target="&#35838;&#22530;&#26696;&#20363;/&#31532;1&#33410;-Servlet&#20837;&#38376;/TestInitServlet.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hyperlink" Target="&#35838;&#22530;&#26696;&#20363;/&#31532;2&#33410;-&#22522;&#26412;&#25968;&#25454;&#31867;&#22411;/Item0401.java" TargetMode="External"/><Relationship Id="rId2" Type="http://schemas.openxmlformats.org/officeDocument/2006/relationships/hyperlink" Target="&#35838;&#22530;&#26696;&#20363;/&#31532;1&#33410;-Servlet&#20837;&#38376;/TestLoadServlet.java" TargetMode="External"/><Relationship Id="rId1" Type="http://schemas.openxmlformats.org/officeDocument/2006/relationships/hyperlink" Target="&#35838;&#22530;&#26696;&#20363;/&#31532;1&#33410;-&#26465;&#20214;&#20998;&#25903;/Item0101.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hyperlink" Target="http://localhost:8080/chapter02/admin/hello.action" TargetMode="External"/><Relationship Id="rId3" Type="http://schemas.openxmlformats.org/officeDocument/2006/relationships/hyperlink" Target="http://localhost:8080/chapter02/hello.action" TargetMode="External"/><Relationship Id="rId2" Type="http://schemas.openxmlformats.org/officeDocument/2006/relationships/hyperlink" Target="http://localhost:8080/chapter02/admin/file/upload" TargetMode="External"/><Relationship Id="rId1" Type="http://schemas.openxmlformats.org/officeDocument/2006/relationships/hyperlink" Target="http://localhost:8080/chapter02/admin/hello"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hyperlink" Target="http://127.0.0.1:8080/chapter02/"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35838;&#22530;&#26696;&#20363;/&#31532;2&#33410;-&#22522;&#26412;&#25968;&#25454;&#31867;&#22411;/Item0401.java" TargetMode="External"/><Relationship Id="rId3" Type="http://schemas.openxmlformats.org/officeDocument/2006/relationships/hyperlink" Target="&#35838;&#22530;&#26696;&#20363;/&#31532;1&#33410;-Servlet&#20837;&#38376;/testhead.html" TargetMode="External"/><Relationship Id="rId2" Type="http://schemas.openxmlformats.org/officeDocument/2006/relationships/hyperlink" Target="&#35838;&#22530;&#26696;&#20363;/&#31532;1&#33410;-Servlet&#20837;&#38376;/TestHeadServlet.java" TargetMode="External"/><Relationship Id="rId1" Type="http://schemas.openxmlformats.org/officeDocument/2006/relationships/hyperlink" Target="&#35838;&#22530;&#26696;&#20363;/&#31532;1&#33410;-&#26465;&#20214;&#20998;&#25903;/Item0101.java" TargetMode="Externa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hyperlink" Target="&#35838;&#22530;&#26696;&#20363;/&#31532;2&#33410;-&#22522;&#26412;&#25968;&#25454;&#31867;&#22411;/Item0401.java" TargetMode="External"/><Relationship Id="rId3" Type="http://schemas.openxmlformats.org/officeDocument/2006/relationships/hyperlink" Target="&#35838;&#22530;&#26696;&#20363;/&#31532;1&#33410;-Servlet&#20837;&#38376;/testhead.html" TargetMode="External"/><Relationship Id="rId2" Type="http://schemas.openxmlformats.org/officeDocument/2006/relationships/hyperlink" Target="&#35838;&#22530;&#26696;&#20363;/&#31532;1&#33410;-Servlet&#20837;&#38376;/TestHeadServlet.java" TargetMode="External"/><Relationship Id="rId1" Type="http://schemas.openxmlformats.org/officeDocument/2006/relationships/hyperlink" Target="&#35838;&#22530;&#26696;&#20363;/&#31532;1&#33410;-&#26465;&#20214;&#20998;&#25903;/Item0101.java" TargetMode="Externa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35838;&#22530;&#26696;&#20363;/&#31532;2&#33410;-&#22522;&#26412;&#25968;&#25454;&#31867;&#22411;/Item0401.java" TargetMode="External"/><Relationship Id="rId3" Type="http://schemas.openxmlformats.org/officeDocument/2006/relationships/hyperlink" Target="&#35838;&#22530;&#26696;&#20363;/&#31532;1&#33410;-Servlet&#20837;&#38376;/testhead.html" TargetMode="External"/><Relationship Id="rId2" Type="http://schemas.openxmlformats.org/officeDocument/2006/relationships/hyperlink" Target="&#35838;&#22530;&#26696;&#20363;/&#31532;1&#33410;-Servlet&#20837;&#38376;/TestHeadServlet.java" TargetMode="External"/><Relationship Id="rId1" Type="http://schemas.openxmlformats.org/officeDocument/2006/relationships/hyperlink" Target="&#35838;&#22530;&#26696;&#20363;/&#31532;1&#33410;-&#26465;&#20214;&#20998;&#25903;/Item0101.java"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hyperlink" Target="&#35838;&#22530;&#26696;&#20363;/&#31532;1&#33410;-Servlet&#20837;&#38376;/TestThreadServlet.java" TargetMode="External"/><Relationship Id="rId1" Type="http://schemas.openxmlformats.org/officeDocument/2006/relationships/hyperlink" Target="&#35838;&#22530;&#26696;&#20363;/&#31532;1&#33410;-&#26465;&#20214;&#20998;&#25903;/Item0101.java"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1&#33410;-Servlet&#20837;&#38376;/TestThreadServlet.java" TargetMode="External"/><Relationship Id="rId1" Type="http://schemas.openxmlformats.org/officeDocument/2006/relationships/hyperlink" Target="&#35838;&#22530;&#26696;&#20363;/&#31532;1&#33410;-&#26465;&#20214;&#20998;&#25903;/Item0101.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smtClean="0">
                <a:solidFill>
                  <a:schemeClr val="tx1">
                    <a:lumMod val="65000"/>
                    <a:lumOff val="35000"/>
                  </a:schemeClr>
                </a:solidFill>
              </a:rPr>
              <a:t>Servlet</a:t>
            </a:r>
            <a:r>
              <a:rPr lang="zh-CN" altLang="en-US" sz="6000" dirty="0" smtClean="0">
                <a:solidFill>
                  <a:schemeClr val="tx1">
                    <a:lumMod val="65000"/>
                    <a:lumOff val="35000"/>
                  </a:schemeClr>
                </a:solidFill>
              </a:rPr>
              <a:t>入门</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74320" y="435610"/>
            <a:ext cx="11079480" cy="6533515"/>
          </a:xfrm>
        </p:spPr>
        <p:txBody>
          <a:bodyPr>
            <a:normAutofit/>
          </a:bodyPr>
          <a:p>
            <a:endParaRPr lang="zh-CN" altLang="en-US" sz="6400" b="1"/>
          </a:p>
          <a:p>
            <a:endParaRPr lang="zh-CN" altLang="en-US" sz="6400" b="1"/>
          </a:p>
        </p:txBody>
      </p:sp>
      <p:sp>
        <p:nvSpPr>
          <p:cNvPr id="25" name="TextBox 24"/>
          <p:cNvSpPr txBox="1"/>
          <p:nvPr/>
        </p:nvSpPr>
        <p:spPr>
          <a:xfrm>
            <a:off x="464321" y="1166879"/>
            <a:ext cx="11490415" cy="3415030"/>
          </a:xfrm>
          <a:prstGeom prst="rect">
            <a:avLst/>
          </a:prstGeom>
          <a:solidFill>
            <a:schemeClr val="bg1">
              <a:lumMod val="95000"/>
            </a:schemeClr>
          </a:solidFill>
        </p:spPr>
        <p:txBody>
          <a:bodyPr wrap="square" rtlCol="0">
            <a:spAutoFit/>
          </a:bodyPr>
          <a:p>
            <a:r>
              <a:rPr lang="zh-CN" altLang="en-US">
                <a:sym typeface="+mn-ea"/>
              </a:rPr>
              <a:t>/**</a:t>
            </a:r>
            <a:endParaRPr lang="zh-CN" altLang="en-US"/>
          </a:p>
          <a:p>
            <a:r>
              <a:rPr lang="zh-CN" altLang="en-US">
                <a:sym typeface="+mn-ea"/>
              </a:rPr>
              <a:t>	 * @see Servlet#init(ServletConfig)</a:t>
            </a:r>
            <a:endParaRPr lang="zh-CN" altLang="en-US"/>
          </a:p>
          <a:p>
            <a:r>
              <a:rPr lang="zh-CN" altLang="en-US">
                <a:sym typeface="+mn-ea"/>
              </a:rPr>
              <a:t>	 */</a:t>
            </a:r>
            <a:endParaRPr lang="zh-CN" altLang="en-US"/>
          </a:p>
          <a:p>
            <a:r>
              <a:rPr lang="zh-CN" altLang="en-US">
                <a:sym typeface="+mn-ea"/>
              </a:rPr>
              <a:t>	</a:t>
            </a:r>
            <a:r>
              <a:rPr lang="en-US" dirty="0" smtClean="0">
                <a:ea typeface="微软雅黑 Light"/>
                <a:sym typeface="+mn-ea"/>
              </a:rPr>
              <a:t>public void init() throws </a:t>
            </a:r>
            <a:r>
              <a:rPr lang="en-US" dirty="0" err="1" smtClean="0">
                <a:ea typeface="微软雅黑 Light"/>
                <a:sym typeface="+mn-ea"/>
              </a:rPr>
              <a:t>ServletException</a:t>
            </a:r>
            <a:r>
              <a:rPr lang="en-US" dirty="0" smtClean="0">
                <a:ea typeface="微软雅黑 Light"/>
                <a:sym typeface="+mn-ea"/>
              </a:rPr>
              <a:t> {</a:t>
            </a:r>
            <a:endParaRPr lang="en-US" dirty="0" smtClean="0">
              <a:ea typeface="微软雅黑 Light"/>
            </a:endParaRPr>
          </a:p>
          <a:p>
            <a:r>
              <a:rPr lang="en-US" dirty="0" smtClean="0">
                <a:ea typeface="微软雅黑 Light"/>
                <a:sym typeface="+mn-ea"/>
              </a:rPr>
              <a:t>           </a:t>
            </a:r>
            <a:r>
              <a:rPr smtClean="0">
                <a:ea typeface="微软雅黑 Light"/>
                <a:sym typeface="+mn-ea"/>
              </a:rPr>
              <a:t>System.out.println("调用init()方法!!!");</a:t>
            </a:r>
            <a:endParaRPr smtClean="0">
              <a:ea typeface="微软雅黑 Light"/>
            </a:endParaRPr>
          </a:p>
          <a:p>
            <a:r>
              <a:rPr lang="en-US" altLang="zh-CN" dirty="0" smtClean="0">
                <a:ea typeface="微软雅黑 Light"/>
                <a:sym typeface="+mn-ea"/>
              </a:rPr>
              <a:t>     }</a:t>
            </a:r>
            <a:endParaRPr lang="en-US" altLang="zh-CN" dirty="0" smtClean="0">
              <a:ea typeface="微软雅黑 Light"/>
            </a:endParaRPr>
          </a:p>
          <a:p>
            <a:r>
              <a:rPr lang="zh-CN" altLang="en-US">
                <a:sym typeface="+mn-ea"/>
              </a:rPr>
              <a:t>		protected void doGet(HttpServletRequest request, HttpServletResponse response) throws ServletException, IOException {</a:t>
            </a:r>
            <a:endParaRPr lang="zh-CN" altLang="en-US"/>
          </a:p>
          <a:p>
            <a:r>
              <a:rPr lang="zh-CN" altLang="en-US">
                <a:sym typeface="+mn-ea"/>
              </a:rPr>
              <a:t>		response.getWriter().append("Served at: ").append(request.getContextPath());</a:t>
            </a:r>
            <a:endParaRPr lang="zh-CN" altLang="en-US">
              <a:sym typeface="+mn-ea"/>
            </a:endParaRPr>
          </a:p>
          <a:p>
            <a:r>
              <a:rPr lang="en-US" dirty="0" smtClean="0">
                <a:ea typeface="微软雅黑 Light"/>
                <a:sym typeface="+mn-ea"/>
              </a:rPr>
              <a:t>              </a:t>
            </a:r>
            <a:r>
              <a:rPr smtClean="0">
                <a:ea typeface="微软雅黑 Light"/>
                <a:sym typeface="+mn-ea"/>
              </a:rPr>
              <a:t>this.doPost(request, response);</a:t>
            </a:r>
            <a:endParaRPr smtClean="0">
              <a:ea typeface="微软雅黑 Light"/>
              <a:sym typeface="+mn-ea"/>
            </a:endParaRPr>
          </a:p>
          <a:p>
            <a:r>
              <a:rPr smtClean="0">
                <a:ea typeface="微软雅黑 Light"/>
                <a:sym typeface="+mn-ea"/>
              </a:rPr>
              <a:t>		System.out.println("调用doGet</a:t>
            </a:r>
            <a:r>
              <a:rPr lang="en-US" smtClean="0">
                <a:ea typeface="微软雅黑 Light"/>
                <a:sym typeface="+mn-ea"/>
              </a:rPr>
              <a:t>()</a:t>
            </a:r>
            <a:r>
              <a:rPr smtClean="0">
                <a:ea typeface="微软雅黑 Light"/>
                <a:sym typeface="+mn-ea"/>
              </a:rPr>
              <a:t>方法");</a:t>
            </a:r>
            <a:endParaRPr smtClean="0">
              <a:ea typeface="微软雅黑 Light"/>
              <a:sym typeface="+mn-ea"/>
            </a:endParaRPr>
          </a:p>
          <a:p>
            <a:r>
              <a:rPr lang="zh-CN" altLang="en-US">
                <a:sym typeface="+mn-ea"/>
              </a:rPr>
              <a:t>}</a:t>
            </a:r>
            <a:endParaRPr lang="en-US" altLang="zh-CN" dirty="0" smtClean="0">
              <a:ea typeface="微软雅黑 Light"/>
            </a:endParaRPr>
          </a:p>
        </p:txBody>
      </p:sp>
      <p:sp>
        <p:nvSpPr>
          <p:cNvPr id="23" name="TextBox 22">
            <a:hlinkClick r:id="rId1" action="ppaction://hlinkfile"/>
          </p:cNvPr>
          <p:cNvSpPr txBox="1"/>
          <p:nvPr/>
        </p:nvSpPr>
        <p:spPr>
          <a:xfrm>
            <a:off x="9616966" y="116632"/>
            <a:ext cx="2379091" cy="646331"/>
          </a:xfrm>
          <a:prstGeom prst="rect">
            <a:avLst/>
          </a:prstGeom>
          <a:noFill/>
        </p:spPr>
        <p:txBody>
          <a:bodyPr wrap="square" rtlCol="0">
            <a:spAutoFit/>
          </a:bodyPr>
          <a:p>
            <a:r>
              <a:rPr lang="zh-CN" altLang="en-US" dirty="0" smtClean="0"/>
              <a:t>课堂案例：</a:t>
            </a:r>
            <a:r>
              <a:rPr lang="en-US" altLang="zh-CN" dirty="0" smtClean="0">
                <a:hlinkClick r:id="rId2" action="ppaction://hlinkfile"/>
              </a:rPr>
              <a:t>TestThreadServlet.java</a:t>
            </a:r>
            <a:endParaRPr lang="en-US"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TextBox 24"/>
          <p:cNvSpPr txBox="1"/>
          <p:nvPr/>
        </p:nvSpPr>
        <p:spPr>
          <a:xfrm>
            <a:off x="464321" y="1166879"/>
            <a:ext cx="11490415" cy="2584450"/>
          </a:xfrm>
          <a:prstGeom prst="rect">
            <a:avLst/>
          </a:prstGeom>
          <a:solidFill>
            <a:schemeClr val="bg1">
              <a:lumMod val="95000"/>
            </a:schemeClr>
          </a:solidFill>
        </p:spPr>
        <p:txBody>
          <a:bodyPr wrap="square" rtlCol="0">
            <a:spAutoFit/>
          </a:bodyPr>
          <a:p>
            <a:r>
              <a:rPr lang="zh-CN" altLang="en-US">
                <a:sym typeface="+mn-ea"/>
              </a:rPr>
              <a:t>	/**</a:t>
            </a:r>
            <a:endParaRPr lang="zh-CN" altLang="en-US"/>
          </a:p>
          <a:p>
            <a:r>
              <a:rPr lang="zh-CN" altLang="en-US">
                <a:sym typeface="+mn-ea"/>
              </a:rPr>
              <a:t>	 * @see HttpServlet#doPost(HttpServletRequest request, HttpServletResponse response)</a:t>
            </a:r>
            <a:endParaRPr lang="zh-CN" altLang="en-US"/>
          </a:p>
          <a:p>
            <a:r>
              <a:rPr lang="zh-CN" altLang="en-US">
                <a:sym typeface="+mn-ea"/>
              </a:rPr>
              <a:t>	 */</a:t>
            </a:r>
            <a:endParaRPr lang="zh-CN" altLang="en-US"/>
          </a:p>
          <a:p>
            <a:r>
              <a:rPr lang="zh-CN" altLang="en-US">
                <a:sym typeface="+mn-ea"/>
              </a:rPr>
              <a:t>	protected void doPost(HttpServletRequest request, HttpServletResponse response) throws ServletException, IOException {</a:t>
            </a:r>
            <a:endParaRPr lang="zh-CN" altLang="en-US"/>
          </a:p>
          <a:p>
            <a:r>
              <a:rPr lang="zh-CN" altLang="en-US">
                <a:sym typeface="+mn-ea"/>
              </a:rPr>
              <a:t>		// TODO Auto-generated method stub</a:t>
            </a:r>
            <a:endParaRPr lang="zh-CN" altLang="en-US"/>
          </a:p>
          <a:p>
            <a:r>
              <a:rPr lang="zh-CN" altLang="en-US">
                <a:sym typeface="+mn-ea"/>
              </a:rPr>
              <a:t>	    </a:t>
            </a:r>
            <a:r>
              <a:rPr lang="en-US" altLang="zh-CN" dirty="0" smtClean="0">
                <a:ea typeface="微软雅黑 Light"/>
                <a:sym typeface="+mn-ea"/>
              </a:rPr>
              <a:t>System.out.println("调用doPost()方法！！！");</a:t>
            </a:r>
            <a:endParaRPr lang="zh-CN" altLang="en-US"/>
          </a:p>
          <a:p>
            <a:r>
              <a:rPr lang="zh-CN" altLang="en-US">
                <a:sym typeface="+mn-ea"/>
              </a:rPr>
              <a:t>	}</a:t>
            </a:r>
            <a:endParaRPr lang="zh-CN" altLang="en-US">
              <a:sym typeface="+mn-ea"/>
            </a:endParaRPr>
          </a:p>
          <a:p>
            <a:r>
              <a:rPr lang="zh-CN" altLang="en-US">
                <a:sym typeface="+mn-ea"/>
              </a:rPr>
              <a:t>}</a:t>
            </a:r>
            <a:endParaRPr lang="en-US" altLang="zh-CN" dirty="0" smtClean="0">
              <a:ea typeface="微软雅黑 Light"/>
            </a:endParaRPr>
          </a:p>
        </p:txBody>
      </p:sp>
      <p:sp>
        <p:nvSpPr>
          <p:cNvPr id="23" name="TextBox 22">
            <a:hlinkClick r:id="rId1" action="ppaction://hlinkfile"/>
          </p:cNvPr>
          <p:cNvSpPr txBox="1"/>
          <p:nvPr/>
        </p:nvSpPr>
        <p:spPr>
          <a:xfrm>
            <a:off x="9616966" y="116632"/>
            <a:ext cx="2379091" cy="646331"/>
          </a:xfrm>
          <a:prstGeom prst="rect">
            <a:avLst/>
          </a:prstGeom>
          <a:noFill/>
        </p:spPr>
        <p:txBody>
          <a:bodyPr wrap="square" rtlCol="0">
            <a:spAutoFit/>
          </a:bodyPr>
          <a:p>
            <a:r>
              <a:rPr lang="zh-CN" altLang="en-US" dirty="0" smtClean="0"/>
              <a:t>课堂案例：</a:t>
            </a:r>
            <a:r>
              <a:rPr lang="en-US" altLang="zh-CN" dirty="0" smtClean="0">
                <a:hlinkClick r:id="rId2" action="ppaction://hlinkfile"/>
              </a:rPr>
              <a:t>TestThreadServlet.java</a:t>
            </a:r>
            <a:endParaRPr lang="en-US"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1255758"/>
          </a:xfrm>
        </p:spPr>
        <p:txBody>
          <a:bodyPr vert="horz" lIns="91440" tIns="45720" rIns="91440" bIns="45720" rtlCol="0">
            <a:noAutofit/>
          </a:bodyPr>
          <a:lstStyle/>
          <a:p>
            <a:r>
              <a:rPr lang="zh-CN" altLang="en-US" sz="2400" dirty="0" smtClean="0">
                <a:solidFill>
                  <a:schemeClr val="tx1">
                    <a:lumMod val="75000"/>
                    <a:lumOff val="25000"/>
                  </a:schemeClr>
                </a:solidFill>
              </a:rPr>
              <a:t>测试步骤</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第一次访问</a:t>
            </a:r>
            <a:r>
              <a:rPr lang="en-US" altLang="zh-CN" sz="2000" dirty="0" err="1" smtClean="0">
                <a:solidFill>
                  <a:schemeClr val="tx1">
                    <a:lumMod val="75000"/>
                    <a:lumOff val="25000"/>
                  </a:schemeClr>
                </a:solidFill>
              </a:rPr>
              <a:t>TestThreadServlet</a:t>
            </a:r>
            <a:r>
              <a:rPr lang="zh-CN" altLang="en-US" sz="2000" dirty="0" smtClean="0">
                <a:solidFill>
                  <a:schemeClr val="tx1">
                    <a:lumMod val="75000"/>
                    <a:lumOff val="25000"/>
                  </a:schemeClr>
                </a:solidFill>
              </a:rPr>
              <a:t>，结果为：</a:t>
            </a:r>
            <a:endParaRPr lang="en-US" altLang="zh-CN" sz="20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3" name="TextBox 22">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TestThreadServlet.java</a:t>
            </a:r>
            <a:endParaRPr lang="en-US" dirty="0"/>
          </a:p>
        </p:txBody>
      </p:sp>
      <p:pic>
        <p:nvPicPr>
          <p:cNvPr id="3073" name="Picture 1" descr="C:\Users\wxh\AppData\Roaming\Tencent\Users\29097443\QQ\WinTemp\RichOle\9TG_X$6ICLRBTA_4YA@83UI.png"/>
          <p:cNvPicPr>
            <a:picLocks noChangeAspect="1" noChangeArrowheads="1"/>
          </p:cNvPicPr>
          <p:nvPr/>
        </p:nvPicPr>
        <p:blipFill>
          <a:blip r:embed="rId3" cstate="print"/>
          <a:srcRect/>
          <a:stretch>
            <a:fillRect/>
          </a:stretch>
        </p:blipFill>
        <p:spPr bwMode="auto">
          <a:xfrm>
            <a:off x="5912070" y="1655379"/>
            <a:ext cx="2752725" cy="638175"/>
          </a:xfrm>
          <a:prstGeom prst="rect">
            <a:avLst/>
          </a:prstGeom>
          <a:noFill/>
          <a:ln w="38100">
            <a:solidFill>
              <a:schemeClr val="accent6"/>
            </a:solidFill>
          </a:ln>
        </p:spPr>
      </p:pic>
      <p:sp>
        <p:nvSpPr>
          <p:cNvPr id="7" name="内容占位符 2"/>
          <p:cNvSpPr txBox="1"/>
          <p:nvPr/>
        </p:nvSpPr>
        <p:spPr>
          <a:xfrm>
            <a:off x="332675" y="2491180"/>
            <a:ext cx="11015870" cy="1255758"/>
          </a:xfrm>
          <a:prstGeom prst="rect">
            <a:avLst/>
          </a:prstGeom>
        </p:spPr>
        <p:txBody>
          <a:bodyPr vert="horz" lIns="91440" tIns="45720" rIns="91440" bIns="45720" rtlCol="0">
            <a:noAutofit/>
          </a:bodyPr>
          <a:lstStyle/>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打开新的浏览器窗口，访问</a:t>
            </a:r>
            <a:r>
              <a:rPr kumimoji="0" lang="en-US" altLang="zh-CN" sz="20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TestThreadServlet</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，结果为：</a:t>
            </a:r>
            <a:endParaRPr kumimoji="0" lang="en-US" altLang="zh-CN"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pic>
        <p:nvPicPr>
          <p:cNvPr id="3074" name="Picture 2" descr="C:\Users\wxh\AppData\Roaming\Tencent\Users\29097443\QQ\WinTemp\RichOle\H)C7O{0L~O0`FNTKUM)IU86.png"/>
          <p:cNvPicPr>
            <a:picLocks noChangeAspect="1" noChangeArrowheads="1"/>
          </p:cNvPicPr>
          <p:nvPr/>
        </p:nvPicPr>
        <p:blipFill>
          <a:blip r:embed="rId4" cstate="print"/>
          <a:srcRect/>
          <a:stretch>
            <a:fillRect/>
          </a:stretch>
        </p:blipFill>
        <p:spPr bwMode="auto">
          <a:xfrm>
            <a:off x="8008882" y="2711668"/>
            <a:ext cx="1114425" cy="219075"/>
          </a:xfrm>
          <a:prstGeom prst="rect">
            <a:avLst/>
          </a:prstGeom>
          <a:noFill/>
          <a:ln w="38100">
            <a:solidFill>
              <a:schemeClr val="accent6"/>
            </a:solidFill>
          </a:ln>
        </p:spPr>
      </p:pic>
      <p:sp>
        <p:nvSpPr>
          <p:cNvPr id="9" name="内容占位符 2"/>
          <p:cNvSpPr txBox="1"/>
          <p:nvPr/>
        </p:nvSpPr>
        <p:spPr>
          <a:xfrm>
            <a:off x="343185" y="3132311"/>
            <a:ext cx="11015870" cy="1255758"/>
          </a:xfrm>
          <a:prstGeom prst="rect">
            <a:avLst/>
          </a:prstGeom>
        </p:spPr>
        <p:txBody>
          <a:bodyPr vert="horz" lIns="91440" tIns="45720" rIns="91440" bIns="45720" rtlCol="0">
            <a:noAutofit/>
          </a:bodyPr>
          <a:lstStyle/>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不管</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再有多少</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个新的浏览器</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窗口访问</a:t>
            </a:r>
            <a:r>
              <a:rPr kumimoji="0" lang="en-US" altLang="zh-CN" sz="20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TestThreadServlet</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，结果都是：</a:t>
            </a:r>
            <a:endParaRPr kumimoji="0" lang="en-US" altLang="zh-CN"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pic>
        <p:nvPicPr>
          <p:cNvPr id="10" name="Picture 2" descr="C:\Users\wxh\AppData\Roaming\Tencent\Users\29097443\QQ\WinTemp\RichOle\H)C7O{0L~O0`FNTKUM)IU86.png"/>
          <p:cNvPicPr>
            <a:picLocks noChangeAspect="1" noChangeArrowheads="1"/>
          </p:cNvPicPr>
          <p:nvPr/>
        </p:nvPicPr>
        <p:blipFill>
          <a:blip r:embed="rId4" cstate="print"/>
          <a:srcRect/>
          <a:stretch>
            <a:fillRect/>
          </a:stretch>
        </p:blipFill>
        <p:spPr bwMode="auto">
          <a:xfrm>
            <a:off x="8902262" y="3305503"/>
            <a:ext cx="1114425" cy="219075"/>
          </a:xfrm>
          <a:prstGeom prst="rect">
            <a:avLst/>
          </a:prstGeom>
          <a:noFill/>
          <a:ln w="38100">
            <a:solidFill>
              <a:schemeClr val="accent6"/>
            </a:solidFill>
          </a:ln>
        </p:spPr>
      </p:pic>
      <p:sp>
        <p:nvSpPr>
          <p:cNvPr id="11" name="TextBox 10"/>
          <p:cNvSpPr txBox="1"/>
          <p:nvPr/>
        </p:nvSpPr>
        <p:spPr>
          <a:xfrm>
            <a:off x="567559" y="4240924"/>
            <a:ext cx="10846676" cy="1477328"/>
          </a:xfrm>
          <a:prstGeom prst="rect">
            <a:avLst/>
          </a:prstGeom>
          <a:solidFill>
            <a:schemeClr val="accent6">
              <a:lumMod val="60000"/>
              <a:lumOff val="40000"/>
            </a:schemeClr>
          </a:solidFill>
          <a:ln w="38100">
            <a:solidFill>
              <a:schemeClr val="accent6"/>
            </a:solidFill>
          </a:ln>
        </p:spPr>
        <p:txBody>
          <a:bodyPr wrap="square" rtlCol="0">
            <a:spAutoFit/>
          </a:bodyPr>
          <a:lstStyle/>
          <a:p>
            <a:pPr>
              <a:lnSpc>
                <a:spcPct val="150000"/>
              </a:lnSpc>
            </a:pPr>
            <a:r>
              <a:rPr lang="zh-CN" altLang="en-US" sz="2000" dirty="0" smtClean="0">
                <a:ea typeface="微软雅黑 Light"/>
              </a:rPr>
              <a:t>结论：第一次访问</a:t>
            </a:r>
            <a:r>
              <a:rPr lang="en-US" altLang="zh-CN" sz="2000" dirty="0" err="1" smtClean="0">
                <a:ea typeface="微软雅黑 Light"/>
              </a:rPr>
              <a:t>Servlet</a:t>
            </a:r>
            <a:r>
              <a:rPr lang="zh-CN" altLang="en-US" sz="2000" dirty="0" smtClean="0">
                <a:ea typeface="微软雅黑 Light"/>
              </a:rPr>
              <a:t>时，服务器将创建一个该</a:t>
            </a:r>
            <a:r>
              <a:rPr lang="en-US" altLang="zh-CN" sz="2000" dirty="0" err="1" smtClean="0">
                <a:ea typeface="微软雅黑 Light"/>
              </a:rPr>
              <a:t>Servlet</a:t>
            </a:r>
            <a:r>
              <a:rPr lang="zh-CN" altLang="en-US" sz="2000" dirty="0" smtClean="0">
                <a:ea typeface="微软雅黑 Light"/>
              </a:rPr>
              <a:t>类的</a:t>
            </a:r>
            <a:r>
              <a:rPr lang="zh-CN" altLang="en-US" sz="2000" dirty="0" smtClean="0">
                <a:ea typeface="微软雅黑 Light"/>
              </a:rPr>
              <a:t>对象，并调用</a:t>
            </a:r>
            <a:r>
              <a:rPr lang="en-US" altLang="zh-CN" sz="2000" dirty="0" err="1" smtClean="0">
                <a:ea typeface="微软雅黑 Light"/>
              </a:rPr>
              <a:t>doXXX</a:t>
            </a:r>
            <a:r>
              <a:rPr lang="zh-CN" altLang="en-US" sz="2000" dirty="0" smtClean="0">
                <a:ea typeface="微软雅黑 Light"/>
              </a:rPr>
              <a:t>方法生成响应；多个客户端访问同一个</a:t>
            </a:r>
            <a:r>
              <a:rPr lang="en-US" altLang="zh-CN" sz="2000" dirty="0" err="1" smtClean="0">
                <a:ea typeface="微软雅黑 Light"/>
              </a:rPr>
              <a:t>Servlet</a:t>
            </a:r>
            <a:r>
              <a:rPr lang="zh-CN" altLang="en-US" sz="2000" dirty="0" smtClean="0">
                <a:ea typeface="微软雅黑 Light"/>
              </a:rPr>
              <a:t>时，不再创建新的对象，而是共用同一个</a:t>
            </a:r>
            <a:r>
              <a:rPr lang="en-US" altLang="zh-CN" sz="2000" dirty="0" err="1" smtClean="0">
                <a:ea typeface="微软雅黑 Light"/>
              </a:rPr>
              <a:t>Servlet</a:t>
            </a:r>
            <a:r>
              <a:rPr lang="zh-CN" altLang="en-US" sz="2000" dirty="0" smtClean="0">
                <a:ea typeface="微软雅黑 Light"/>
              </a:rPr>
              <a:t>对象。可以说，</a:t>
            </a:r>
            <a:r>
              <a:rPr lang="en-US" altLang="zh-CN" sz="2000" dirty="0" err="1" smtClean="0">
                <a:solidFill>
                  <a:srgbClr val="C00000"/>
                </a:solidFill>
                <a:ea typeface="微软雅黑 Light"/>
              </a:rPr>
              <a:t>Servlet</a:t>
            </a:r>
            <a:r>
              <a:rPr lang="zh-CN" altLang="en-US" sz="2000" dirty="0" smtClean="0">
                <a:solidFill>
                  <a:srgbClr val="C00000"/>
                </a:solidFill>
                <a:ea typeface="微软雅黑 Light"/>
              </a:rPr>
              <a:t>是多线程单实例的。</a:t>
            </a:r>
            <a:endParaRPr lang="en-US" sz="2000" dirty="0">
              <a:solidFill>
                <a:srgbClr val="C00000"/>
              </a:solidFill>
              <a:ea typeface="微软雅黑 Light"/>
            </a:endParaRPr>
          </a:p>
        </p:txBody>
      </p:sp>
      <p:sp>
        <p:nvSpPr>
          <p:cNvPr id="12" name="Oval Callout 11"/>
          <p:cNvSpPr/>
          <p:nvPr/>
        </p:nvSpPr>
        <p:spPr>
          <a:xfrm>
            <a:off x="9112469" y="819806"/>
            <a:ext cx="2301765" cy="1986455"/>
          </a:xfrm>
          <a:prstGeom prst="wedgeEllipseCallout">
            <a:avLst>
              <a:gd name="adj1" fmla="val -69874"/>
              <a:gd name="adj2" fmla="val 76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服务器</a:t>
            </a:r>
            <a:r>
              <a:rPr lang="zh-CN" altLang="en-US" dirty="0" smtClean="0">
                <a:solidFill>
                  <a:schemeClr val="tx1"/>
                </a:solidFill>
              </a:rPr>
              <a:t>调用构造方法</a:t>
            </a:r>
            <a:r>
              <a:rPr lang="zh-CN" altLang="en-US" dirty="0" smtClean="0">
                <a:solidFill>
                  <a:schemeClr val="tx1"/>
                </a:solidFill>
              </a:rPr>
              <a:t>创建对象，再调用有参</a:t>
            </a:r>
            <a:r>
              <a:rPr lang="en-US" altLang="zh-CN" dirty="0" smtClean="0">
                <a:solidFill>
                  <a:schemeClr val="tx1"/>
                </a:solidFill>
              </a:rPr>
              <a:t>init</a:t>
            </a:r>
            <a:r>
              <a:rPr lang="zh-CN" altLang="en-US" dirty="0" smtClean="0">
                <a:solidFill>
                  <a:schemeClr val="tx1"/>
                </a:solidFill>
              </a:rPr>
              <a:t>方法，再调用无参</a:t>
            </a:r>
            <a:r>
              <a:rPr lang="en-US" altLang="zh-CN" dirty="0" smtClean="0">
                <a:solidFill>
                  <a:schemeClr val="tx1"/>
                </a:solidFill>
              </a:rPr>
              <a:t>init</a:t>
            </a:r>
            <a:r>
              <a:rPr lang="zh-CN" altLang="en-US" dirty="0" smtClean="0">
                <a:solidFill>
                  <a:schemeClr val="tx1"/>
                </a:solidFill>
              </a:rPr>
              <a:t>方法。</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647" y="756745"/>
            <a:ext cx="11015870" cy="677917"/>
          </a:xfrm>
        </p:spPr>
        <p:txBody>
          <a:bodyPr vert="horz" lIns="91440" tIns="45720" rIns="91440" bIns="45720" rtlCol="0">
            <a:noAutofit/>
          </a:bodyPr>
          <a:lstStyle/>
          <a:p>
            <a:r>
              <a:rPr lang="en-US" altLang="zh-CN" sz="2400" dirty="0" smtClean="0">
                <a:solidFill>
                  <a:schemeClr val="tx1">
                    <a:lumMod val="75000"/>
                    <a:lumOff val="25000"/>
                  </a:schemeClr>
                </a:solidFill>
              </a:rPr>
              <a:t>Web</a:t>
            </a:r>
            <a:r>
              <a:rPr lang="zh-CN" altLang="en-US" sz="2400" dirty="0" smtClean="0">
                <a:solidFill>
                  <a:schemeClr val="tx1">
                    <a:lumMod val="75000"/>
                    <a:lumOff val="25000"/>
                  </a:schemeClr>
                </a:solidFill>
              </a:rPr>
              <a:t>应用基于</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协议基于请求</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响应模型；</a:t>
            </a:r>
            <a:endParaRPr lang="en-US" altLang="zh-CN" sz="2400" dirty="0" smtClean="0">
              <a:solidFill>
                <a:srgbClr val="C00000"/>
              </a:solidFill>
            </a:endParaRPr>
          </a:p>
        </p:txBody>
      </p:sp>
      <p:sp>
        <p:nvSpPr>
          <p:cNvPr id="4" name="标题 1"/>
          <p:cNvSpPr txBox="1"/>
          <p:nvPr/>
        </p:nvSpPr>
        <p:spPr>
          <a:xfrm>
            <a:off x="220805" y="0"/>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请求和响应接口</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31" name="Picture 2" descr="C:\Users\wxh\Desktop\u=2323908613,195917906&amp;fm=23&amp;gp=0.jpg"/>
          <p:cNvPicPr>
            <a:picLocks noChangeAspect="1" noChangeArrowheads="1"/>
          </p:cNvPicPr>
          <p:nvPr/>
        </p:nvPicPr>
        <p:blipFill>
          <a:blip r:embed="rId1" cstate="print"/>
          <a:srcRect/>
          <a:stretch>
            <a:fillRect/>
          </a:stretch>
        </p:blipFill>
        <p:spPr bwMode="auto">
          <a:xfrm>
            <a:off x="2547445" y="1763767"/>
            <a:ext cx="1435648" cy="916371"/>
          </a:xfrm>
          <a:prstGeom prst="rect">
            <a:avLst/>
          </a:prstGeom>
          <a:noFill/>
        </p:spPr>
      </p:pic>
      <p:pic>
        <p:nvPicPr>
          <p:cNvPr id="32" name="Picture 5" descr="C:\Users\wxh\AppData\Roaming\Tencent\Users\29097443\QQ\WinTemp\RichOle\]Z]OHZJ~~(@$)XU$S@`8T`O.png"/>
          <p:cNvPicPr>
            <a:picLocks noChangeAspect="1" noChangeArrowheads="1"/>
          </p:cNvPicPr>
          <p:nvPr/>
        </p:nvPicPr>
        <p:blipFill>
          <a:blip r:embed="rId2" cstate="print"/>
          <a:srcRect/>
          <a:stretch>
            <a:fillRect/>
          </a:stretch>
        </p:blipFill>
        <p:spPr bwMode="auto">
          <a:xfrm>
            <a:off x="6605752" y="1937189"/>
            <a:ext cx="514350" cy="381000"/>
          </a:xfrm>
          <a:prstGeom prst="rect">
            <a:avLst/>
          </a:prstGeom>
          <a:noFill/>
        </p:spPr>
      </p:pic>
      <p:sp>
        <p:nvSpPr>
          <p:cNvPr id="33" name="Oval Callout 32"/>
          <p:cNvSpPr/>
          <p:nvPr/>
        </p:nvSpPr>
        <p:spPr>
          <a:xfrm>
            <a:off x="204951" y="1434661"/>
            <a:ext cx="1907627" cy="1608084"/>
          </a:xfrm>
          <a:prstGeom prst="wedgeEllipseCallout">
            <a:avLst>
              <a:gd name="adj1" fmla="val 85834"/>
              <a:gd name="adj2" fmla="val 84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通过浏览器提交给服务器端的所有数据，都称为请求数据</a:t>
            </a:r>
            <a:endParaRPr lang="en-US" dirty="0">
              <a:solidFill>
                <a:schemeClr val="tx1"/>
              </a:solidFill>
            </a:endParaRPr>
          </a:p>
        </p:txBody>
      </p:sp>
      <p:sp>
        <p:nvSpPr>
          <p:cNvPr id="34" name="Oval Callout 33"/>
          <p:cNvSpPr/>
          <p:nvPr/>
        </p:nvSpPr>
        <p:spPr>
          <a:xfrm>
            <a:off x="7467599" y="1303282"/>
            <a:ext cx="1907627" cy="1608084"/>
          </a:xfrm>
          <a:prstGeom prst="wedgeEllipseCallout">
            <a:avLst>
              <a:gd name="adj1" fmla="val -78629"/>
              <a:gd name="adj2" fmla="val 35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通过服务器返回给客户端的所有数据，都称为响应数据。</a:t>
            </a:r>
            <a:endParaRPr lang="en-US" dirty="0">
              <a:solidFill>
                <a:schemeClr val="tx1"/>
              </a:solidFill>
            </a:endParaRPr>
          </a:p>
        </p:txBody>
      </p:sp>
      <p:sp>
        <p:nvSpPr>
          <p:cNvPr id="35" name="Left-Right Arrow 34"/>
          <p:cNvSpPr/>
          <p:nvPr/>
        </p:nvSpPr>
        <p:spPr>
          <a:xfrm>
            <a:off x="4020208" y="1891862"/>
            <a:ext cx="2617076" cy="567559"/>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918841" y="1560786"/>
            <a:ext cx="646387" cy="369332"/>
          </a:xfrm>
          <a:prstGeom prst="rect">
            <a:avLst/>
          </a:prstGeom>
          <a:solidFill>
            <a:schemeClr val="accent6"/>
          </a:solidFill>
        </p:spPr>
        <p:txBody>
          <a:bodyPr wrap="square" rtlCol="0">
            <a:spAutoFit/>
          </a:bodyPr>
          <a:lstStyle/>
          <a:p>
            <a:r>
              <a:rPr lang="zh-CN" altLang="en-US" dirty="0" smtClean="0"/>
              <a:t>请求</a:t>
            </a:r>
            <a:endParaRPr lang="en-US" dirty="0"/>
          </a:p>
        </p:txBody>
      </p:sp>
      <p:sp>
        <p:nvSpPr>
          <p:cNvPr id="37" name="TextBox 36"/>
          <p:cNvSpPr txBox="1"/>
          <p:nvPr/>
        </p:nvSpPr>
        <p:spPr>
          <a:xfrm>
            <a:off x="4976647" y="2438400"/>
            <a:ext cx="646387" cy="369332"/>
          </a:xfrm>
          <a:prstGeom prst="rect">
            <a:avLst/>
          </a:prstGeom>
          <a:solidFill>
            <a:schemeClr val="accent6"/>
          </a:solidFill>
        </p:spPr>
        <p:txBody>
          <a:bodyPr wrap="square" rtlCol="0">
            <a:spAutoFit/>
          </a:bodyPr>
          <a:lstStyle/>
          <a:p>
            <a:r>
              <a:rPr lang="zh-CN" altLang="en-US" dirty="0" smtClean="0"/>
              <a:t>响应</a:t>
            </a:r>
            <a:endParaRPr lang="en-US" altLang="en-US" dirty="0" smtClean="0"/>
          </a:p>
        </p:txBody>
      </p:sp>
      <p:sp>
        <p:nvSpPr>
          <p:cNvPr id="38" name="内容占位符 2"/>
          <p:cNvSpPr txBox="1"/>
          <p:nvPr/>
        </p:nvSpPr>
        <p:spPr>
          <a:xfrm>
            <a:off x="521862" y="3053254"/>
            <a:ext cx="11015870" cy="1061546"/>
          </a:xfrm>
          <a:prstGeom prst="rect">
            <a:avLst/>
          </a:prstGeom>
        </p:spPr>
        <p:txBody>
          <a:bodyPr vert="horz" lIns="91440" tIns="45720" rIns="91440" bIns="45720" rtlCol="0">
            <a:noAutofit/>
          </a:bodyPr>
          <a:lstStyle/>
          <a:p>
            <a:pPr marL="228600" marR="0" lvl="0" indent="-228600" fontAlgn="auto">
              <a:lnSpc>
                <a:spcPct val="150000"/>
              </a:lnSpc>
              <a:spcBef>
                <a:spcPts val="1000"/>
              </a:spcBef>
              <a:spcAft>
                <a:spcPts val="0"/>
              </a:spcAft>
              <a:buClrTx/>
              <a:buSzTx/>
              <a:buFont typeface="Arial" panose="020B0604020202020204" pitchFamily="34" charset="0"/>
              <a:buChar char="•"/>
              <a:defRPr/>
            </a:pP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Servlet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API</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中，定义了请求接口和响应接口，</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用来封装和操作请求和响应</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数据；</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9" name="Rounded Rectangle 38"/>
          <p:cNvSpPr/>
          <p:nvPr/>
        </p:nvSpPr>
        <p:spPr>
          <a:xfrm>
            <a:off x="1608082" y="4524704"/>
            <a:ext cx="3168869" cy="55179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javax.servlet</a:t>
            </a:r>
            <a:r>
              <a:rPr lang="en-US" dirty="0" smtClean="0">
                <a:solidFill>
                  <a:schemeClr val="tx1"/>
                </a:solidFill>
              </a:rPr>
              <a:t>. </a:t>
            </a:r>
            <a:r>
              <a:rPr lang="en-US" dirty="0" err="1" smtClean="0">
                <a:solidFill>
                  <a:schemeClr val="tx1"/>
                </a:solidFill>
              </a:rPr>
              <a:t>ServletRequest</a:t>
            </a:r>
            <a:endParaRPr lang="en-US" dirty="0">
              <a:solidFill>
                <a:schemeClr val="tx1"/>
              </a:solidFill>
            </a:endParaRPr>
          </a:p>
        </p:txBody>
      </p:sp>
      <p:sp>
        <p:nvSpPr>
          <p:cNvPr id="41" name="Rounded Rectangle 40"/>
          <p:cNvSpPr/>
          <p:nvPr/>
        </p:nvSpPr>
        <p:spPr>
          <a:xfrm>
            <a:off x="6253654" y="4472152"/>
            <a:ext cx="3168869" cy="55179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javax.servlet</a:t>
            </a:r>
            <a:r>
              <a:rPr lang="en-US" dirty="0" smtClean="0">
                <a:solidFill>
                  <a:schemeClr val="tx1"/>
                </a:solidFill>
              </a:rPr>
              <a:t>. </a:t>
            </a:r>
            <a:r>
              <a:rPr lang="en-US" dirty="0" err="1" smtClean="0">
                <a:solidFill>
                  <a:schemeClr val="tx1"/>
                </a:solidFill>
              </a:rPr>
              <a:t>ServletResponse</a:t>
            </a:r>
            <a:endParaRPr lang="en-US" dirty="0">
              <a:solidFill>
                <a:schemeClr val="tx1"/>
              </a:solidFill>
            </a:endParaRPr>
          </a:p>
        </p:txBody>
      </p:sp>
      <p:sp>
        <p:nvSpPr>
          <p:cNvPr id="42" name="Rounded Rectangle 41"/>
          <p:cNvSpPr/>
          <p:nvPr/>
        </p:nvSpPr>
        <p:spPr>
          <a:xfrm>
            <a:off x="1127448" y="5888785"/>
            <a:ext cx="4125310" cy="55179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javax.servlet.http.HttpServletRequest</a:t>
            </a:r>
            <a:endParaRPr lang="en-US" dirty="0">
              <a:solidFill>
                <a:schemeClr val="tx1"/>
              </a:solidFill>
            </a:endParaRPr>
          </a:p>
        </p:txBody>
      </p:sp>
      <p:sp>
        <p:nvSpPr>
          <p:cNvPr id="43" name="Rounded Rectangle 42"/>
          <p:cNvSpPr/>
          <p:nvPr/>
        </p:nvSpPr>
        <p:spPr>
          <a:xfrm>
            <a:off x="5827987" y="5917325"/>
            <a:ext cx="4125310" cy="55179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javax.servlet.http.Http</a:t>
            </a:r>
            <a:r>
              <a:rPr lang="en-US" dirty="0" smtClean="0">
                <a:solidFill>
                  <a:schemeClr val="tx1"/>
                </a:solidFill>
              </a:rPr>
              <a:t> </a:t>
            </a:r>
            <a:r>
              <a:rPr lang="en-US" dirty="0" err="1" smtClean="0">
                <a:solidFill>
                  <a:schemeClr val="tx1"/>
                </a:solidFill>
              </a:rPr>
              <a:t>ServletResponse</a:t>
            </a:r>
            <a:endParaRPr lang="en-US" dirty="0">
              <a:solidFill>
                <a:schemeClr val="tx1"/>
              </a:solidFill>
            </a:endParaRPr>
          </a:p>
        </p:txBody>
      </p:sp>
      <p:cxnSp>
        <p:nvCxnSpPr>
          <p:cNvPr id="47" name="Straight Arrow Connector 46"/>
          <p:cNvCxnSpPr>
            <a:stCxn id="42" idx="0"/>
            <a:endCxn id="39" idx="2"/>
          </p:cNvCxnSpPr>
          <p:nvPr/>
        </p:nvCxnSpPr>
        <p:spPr>
          <a:xfrm flipV="1">
            <a:off x="3190103" y="5076497"/>
            <a:ext cx="2414" cy="81228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0"/>
          </p:cNvCxnSpPr>
          <p:nvPr/>
        </p:nvCxnSpPr>
        <p:spPr>
          <a:xfrm flipH="1" flipV="1">
            <a:off x="7885386" y="5023945"/>
            <a:ext cx="5256" cy="89338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580994" y="4209393"/>
            <a:ext cx="0" cy="2522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501462" y="4093780"/>
            <a:ext cx="1376856" cy="369332"/>
          </a:xfrm>
          <a:prstGeom prst="rect">
            <a:avLst/>
          </a:prstGeom>
          <a:solidFill>
            <a:schemeClr val="accent6"/>
          </a:solidFill>
        </p:spPr>
        <p:txBody>
          <a:bodyPr wrap="square" rtlCol="0">
            <a:spAutoFit/>
          </a:bodyPr>
          <a:lstStyle/>
          <a:p>
            <a:pPr algn="ctr"/>
            <a:r>
              <a:rPr lang="zh-CN" altLang="en-US" dirty="0" smtClean="0"/>
              <a:t>请求接口</a:t>
            </a:r>
            <a:endParaRPr lang="en-US" dirty="0"/>
          </a:p>
        </p:txBody>
      </p:sp>
      <p:sp>
        <p:nvSpPr>
          <p:cNvPr id="56" name="TextBox 55"/>
          <p:cNvSpPr txBox="1"/>
          <p:nvPr/>
        </p:nvSpPr>
        <p:spPr>
          <a:xfrm>
            <a:off x="7210096" y="4041229"/>
            <a:ext cx="1376856" cy="369332"/>
          </a:xfrm>
          <a:prstGeom prst="rect">
            <a:avLst/>
          </a:prstGeom>
          <a:solidFill>
            <a:schemeClr val="accent6"/>
          </a:solidFill>
        </p:spPr>
        <p:txBody>
          <a:bodyPr wrap="square" rtlCol="0">
            <a:spAutoFit/>
          </a:bodyPr>
          <a:lstStyle/>
          <a:p>
            <a:pPr algn="ctr"/>
            <a:r>
              <a:rPr lang="zh-CN" altLang="en-US" dirty="0" smtClean="0"/>
              <a:t>响应接口</a:t>
            </a:r>
            <a:endParaRPr lang="en-US"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819" y="804041"/>
            <a:ext cx="11015870" cy="1418896"/>
          </a:xfrm>
        </p:spPr>
        <p:txBody>
          <a:bodyPr vert="horz" lIns="91440" tIns="45720" rIns="91440" bIns="45720" rtlCol="0">
            <a:noAutofit/>
          </a:bodyPr>
          <a:lstStyle/>
          <a:p>
            <a:r>
              <a:rPr lang="en-US" altLang="zh-CN" sz="2400" dirty="0" err="1" smtClean="0"/>
              <a:t>Servlet</a:t>
            </a:r>
            <a:r>
              <a:rPr lang="zh-CN" altLang="en-US" sz="2400" dirty="0" smtClean="0"/>
              <a:t>类使用</a:t>
            </a:r>
            <a:r>
              <a:rPr lang="en-US" altLang="zh-CN" sz="2400" dirty="0" err="1" smtClean="0"/>
              <a:t>doXXX</a:t>
            </a:r>
            <a:r>
              <a:rPr lang="zh-CN" altLang="en-US" sz="2400" dirty="0" smtClean="0"/>
              <a:t>方法提供服务，这些方法继承于</a:t>
            </a:r>
            <a:r>
              <a:rPr lang="en-US" altLang="zh-CN" sz="2400" dirty="0" err="1" smtClean="0"/>
              <a:t>HttpServlet</a:t>
            </a:r>
            <a:r>
              <a:rPr lang="zh-CN" altLang="en-US" sz="2400" dirty="0" smtClean="0"/>
              <a:t>类；</a:t>
            </a:r>
            <a:endParaRPr lang="en-US" altLang="zh-CN" sz="2400" dirty="0" smtClean="0"/>
          </a:p>
          <a:p>
            <a:r>
              <a:rPr lang="zh-CN" altLang="en-US" sz="2400" dirty="0" smtClean="0"/>
              <a:t>查看</a:t>
            </a:r>
            <a:r>
              <a:rPr lang="en-US" altLang="zh-CN" sz="2400" dirty="0" smtClean="0"/>
              <a:t>API</a:t>
            </a:r>
            <a:r>
              <a:rPr lang="zh-CN" altLang="en-US" sz="2400" dirty="0" smtClean="0"/>
              <a:t>，可见</a:t>
            </a:r>
            <a:r>
              <a:rPr lang="en-US" altLang="zh-CN" sz="2400" dirty="0" err="1" smtClean="0"/>
              <a:t>doXXX</a:t>
            </a:r>
            <a:r>
              <a:rPr lang="zh-CN" altLang="en-US" sz="2400" dirty="0" smtClean="0"/>
              <a:t>方法都有两个参数，分别是</a:t>
            </a:r>
            <a:r>
              <a:rPr lang="zh-CN" altLang="en-US" sz="2400" dirty="0" smtClean="0">
                <a:solidFill>
                  <a:srgbClr val="FF0000"/>
                </a:solidFill>
              </a:rPr>
              <a:t>请求</a:t>
            </a:r>
            <a:r>
              <a:rPr lang="zh-CN" altLang="en-US" sz="2400" dirty="0" smtClean="0"/>
              <a:t>和</a:t>
            </a:r>
            <a:r>
              <a:rPr lang="zh-CN" altLang="en-US" sz="2400" dirty="0" smtClean="0">
                <a:solidFill>
                  <a:srgbClr val="FF0000"/>
                </a:solidFill>
              </a:rPr>
              <a:t>响应</a:t>
            </a:r>
            <a:r>
              <a:rPr lang="zh-CN" altLang="en-US" sz="2400" dirty="0" smtClean="0"/>
              <a:t>：</a:t>
            </a:r>
            <a:endParaRPr lang="en-US" altLang="zh-CN" sz="2400" dirty="0" smtClean="0"/>
          </a:p>
        </p:txBody>
      </p:sp>
      <p:sp>
        <p:nvSpPr>
          <p:cNvPr id="4" name="标题 1"/>
          <p:cNvSpPr txBox="1"/>
          <p:nvPr/>
        </p:nvSpPr>
        <p:spPr>
          <a:xfrm>
            <a:off x="220805" y="0"/>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请求和响应接口</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3489" name="Picture 1" descr="C:\Users\wxh\AppData\Roaming\Tencent\Users\29097443\QQ\WinTemp\RichOle\IE(AX{R1GEEY2)E~R7HU%[1.png"/>
          <p:cNvPicPr>
            <a:picLocks noChangeAspect="1" noChangeArrowheads="1"/>
          </p:cNvPicPr>
          <p:nvPr/>
        </p:nvPicPr>
        <p:blipFill>
          <a:blip r:embed="rId1" cstate="print"/>
          <a:srcRect/>
          <a:stretch>
            <a:fillRect/>
          </a:stretch>
        </p:blipFill>
        <p:spPr bwMode="auto">
          <a:xfrm>
            <a:off x="614855" y="2144111"/>
            <a:ext cx="9820823" cy="3373820"/>
          </a:xfrm>
          <a:prstGeom prst="rect">
            <a:avLst/>
          </a:prstGeom>
          <a:noFill/>
          <a:ln w="38100">
            <a:solidFill>
              <a:schemeClr val="accent6"/>
            </a:solidFill>
          </a:ln>
        </p:spPr>
      </p:pic>
      <p:sp>
        <p:nvSpPr>
          <p:cNvPr id="22" name="内容占位符 2"/>
          <p:cNvSpPr txBox="1"/>
          <p:nvPr/>
        </p:nvSpPr>
        <p:spPr>
          <a:xfrm>
            <a:off x="499525" y="5307045"/>
            <a:ext cx="11015870" cy="11561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dirty="0" smtClean="0">
                <a:latin typeface="微软雅黑 Light" panose="020B0502040204020203" pitchFamily="34" charset="-122"/>
                <a:ea typeface="微软雅黑 Light" panose="020B0502040204020203" pitchFamily="34" charset="-122"/>
              </a:rPr>
              <a:t>也就是说：服务器会创建请求对象和响应对象传递给</a:t>
            </a:r>
            <a:r>
              <a:rPr lang="en-US" altLang="zh-CN" sz="2400" dirty="0" err="1" smtClean="0">
                <a:latin typeface="微软雅黑 Light" panose="020B0502040204020203" pitchFamily="34" charset="-122"/>
                <a:ea typeface="微软雅黑 Light" panose="020B0502040204020203" pitchFamily="34" charset="-122"/>
              </a:rPr>
              <a:t>doXXX</a:t>
            </a:r>
            <a:r>
              <a:rPr lang="zh-CN" altLang="en-US" sz="2400" dirty="0" smtClean="0">
                <a:latin typeface="微软雅黑 Light" panose="020B0502040204020203" pitchFamily="34" charset="-122"/>
                <a:ea typeface="微软雅黑 Light" panose="020B0502040204020203" pitchFamily="34" charset="-122"/>
              </a:rPr>
              <a:t>方法，</a:t>
            </a:r>
            <a:r>
              <a:rPr lang="en-US" altLang="zh-CN" sz="2400" dirty="0" err="1" smtClean="0">
                <a:latin typeface="微软雅黑 Light" panose="020B0502040204020203" pitchFamily="34" charset="-122"/>
                <a:ea typeface="微软雅黑 Light" panose="020B0502040204020203" pitchFamily="34" charset="-122"/>
              </a:rPr>
              <a:t>doXXX</a:t>
            </a:r>
            <a:r>
              <a:rPr lang="zh-CN" altLang="en-US" sz="2400" dirty="0" smtClean="0">
                <a:latin typeface="微软雅黑 Light" panose="020B0502040204020203" pitchFamily="34" charset="-122"/>
                <a:ea typeface="微软雅黑 Light" panose="020B0502040204020203" pitchFamily="34" charset="-122"/>
              </a:rPr>
              <a:t>方法中可以直接使用请求和响应对象；</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defRPr/>
            </a:pP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819" y="804041"/>
            <a:ext cx="11015870" cy="709449"/>
          </a:xfrm>
        </p:spPr>
        <p:txBody>
          <a:bodyPr vert="horz" lIns="91440" tIns="45720" rIns="91440" bIns="45720" rtlCol="0">
            <a:noAutofit/>
          </a:bodyPr>
          <a:lstStyle/>
          <a:p>
            <a:r>
              <a:rPr lang="zh-CN" altLang="en-US" sz="2400" dirty="0" smtClean="0"/>
              <a:t>编写简单</a:t>
            </a:r>
            <a:r>
              <a:rPr lang="en-US" altLang="zh-CN" sz="2400" dirty="0" err="1" smtClean="0"/>
              <a:t>Servlet</a:t>
            </a:r>
            <a:r>
              <a:rPr lang="zh-CN" altLang="en-US" sz="2400" dirty="0" smtClean="0"/>
              <a:t>，验证服务器会创建请求和响应对象：</a:t>
            </a:r>
            <a:endParaRPr lang="en-US" altLang="zh-CN" sz="2400" dirty="0" smtClean="0"/>
          </a:p>
        </p:txBody>
      </p:sp>
      <p:sp>
        <p:nvSpPr>
          <p:cNvPr id="4" name="标题 1"/>
          <p:cNvSpPr txBox="1"/>
          <p:nvPr/>
        </p:nvSpPr>
        <p:spPr>
          <a:xfrm>
            <a:off x="220805" y="0"/>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请求和响应接口</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378373" y="1596709"/>
            <a:ext cx="11382704" cy="1477328"/>
          </a:xfrm>
          <a:prstGeom prst="rect">
            <a:avLst/>
          </a:prstGeom>
          <a:solidFill>
            <a:schemeClr val="bg1">
              <a:lumMod val="95000"/>
            </a:schemeClr>
          </a:solidFill>
        </p:spPr>
        <p:txBody>
          <a:bodyPr wrap="square" rtlCol="0">
            <a:spAutoFit/>
          </a:bodyPr>
          <a:lstStyle/>
          <a:p>
            <a:r>
              <a:rPr lang="en-US" altLang="zh-CN" dirty="0" smtClean="0">
                <a:ea typeface="微软雅黑 Light"/>
              </a:rPr>
              <a:t>protected void </a:t>
            </a:r>
            <a:r>
              <a:rPr lang="en-US" altLang="zh-CN" dirty="0" err="1" smtClean="0">
                <a:ea typeface="微软雅黑 Light"/>
              </a:rPr>
              <a:t>doGet</a:t>
            </a:r>
            <a:r>
              <a:rPr lang="en-US" altLang="zh-CN" dirty="0" smtClean="0">
                <a:ea typeface="微软雅黑 Light"/>
              </a:rPr>
              <a:t>(</a:t>
            </a:r>
            <a:r>
              <a:rPr lang="en-US" altLang="zh-CN" dirty="0" err="1" smtClean="0">
                <a:ea typeface="微软雅黑 Light"/>
              </a:rPr>
              <a:t>HttpServletRequest</a:t>
            </a:r>
            <a:r>
              <a:rPr lang="en-US" altLang="zh-CN" dirty="0" smtClean="0">
                <a:ea typeface="微软雅黑 Light"/>
              </a:rPr>
              <a:t> request, </a:t>
            </a:r>
            <a:r>
              <a:rPr lang="en-US" altLang="zh-CN" dirty="0" err="1" smtClean="0">
                <a:ea typeface="微软雅黑 Light"/>
              </a:rPr>
              <a:t>HttpServletResponse</a:t>
            </a:r>
            <a:r>
              <a:rPr lang="en-US" altLang="zh-CN" dirty="0" smtClean="0">
                <a:ea typeface="微软雅黑 Light"/>
              </a:rPr>
              <a:t> response) throws </a:t>
            </a:r>
            <a:r>
              <a:rPr lang="en-US" altLang="zh-CN" dirty="0" err="1" smtClean="0">
                <a:ea typeface="微软雅黑 Light"/>
              </a:rPr>
              <a:t>ServletException</a:t>
            </a:r>
            <a:r>
              <a:rPr lang="en-US" altLang="zh-CN" dirty="0" smtClean="0">
                <a:ea typeface="微软雅黑 Light"/>
              </a:rPr>
              <a:t>, </a:t>
            </a:r>
            <a:r>
              <a:rPr lang="en-US" altLang="zh-CN" dirty="0" err="1" smtClean="0">
                <a:ea typeface="微软雅黑 Light"/>
              </a:rPr>
              <a:t>IOException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请求对象：</a:t>
            </a:r>
            <a:r>
              <a:rPr lang="en-US" altLang="zh-CN" dirty="0" smtClean="0">
                <a:ea typeface="微软雅黑 Light"/>
              </a:rPr>
              <a:t>"+request);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响应对象：</a:t>
            </a:r>
            <a:r>
              <a:rPr lang="en-US" altLang="zh-CN" dirty="0" smtClean="0">
                <a:ea typeface="微软雅黑 Light"/>
              </a:rPr>
              <a:t>"+response);</a:t>
            </a:r>
            <a:endParaRPr lang="en-US" altLang="zh-CN" dirty="0" smtClean="0">
              <a:ea typeface="微软雅黑 Light"/>
            </a:endParaRPr>
          </a:p>
          <a:p>
            <a:r>
              <a:rPr lang="en-US" altLang="zh-CN" dirty="0" smtClean="0">
                <a:ea typeface="微软雅黑 Light"/>
              </a:rPr>
              <a:t>}</a:t>
            </a:r>
            <a:endParaRPr lang="en-US" altLang="zh-CN" dirty="0" smtClean="0">
              <a:ea typeface="微软雅黑 Light"/>
            </a:endParaRPr>
          </a:p>
        </p:txBody>
      </p:sp>
      <p:sp>
        <p:nvSpPr>
          <p:cNvPr id="6" name="TextBox 5">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TestReqResServlet.java</a:t>
            </a:r>
            <a:endParaRPr lang="en-US" dirty="0"/>
          </a:p>
        </p:txBody>
      </p:sp>
      <p:sp>
        <p:nvSpPr>
          <p:cNvPr id="7" name="内容占位符 2"/>
          <p:cNvSpPr txBox="1"/>
          <p:nvPr/>
        </p:nvSpPr>
        <p:spPr>
          <a:xfrm>
            <a:off x="443032" y="3273972"/>
            <a:ext cx="11015870" cy="70944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访问该</a:t>
            </a:r>
            <a:r>
              <a:rPr kumimoji="0" lang="en-US" altLang="zh-CN" sz="2400" b="0" i="0" u="none" strike="noStrike" kern="120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Servlet</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，打印输出结果：</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65537" name="Picture 1" descr="C:\Users\wxh\AppData\Roaming\Tencent\Users\29097443\QQ\WinTemp\RichOle\LXMNEWQSD%[$}63YOQ~1@7P.png"/>
          <p:cNvPicPr>
            <a:picLocks noChangeAspect="1" noChangeArrowheads="1"/>
          </p:cNvPicPr>
          <p:nvPr/>
        </p:nvPicPr>
        <p:blipFill>
          <a:blip r:embed="rId3" cstate="print"/>
          <a:srcRect/>
          <a:stretch>
            <a:fillRect/>
          </a:stretch>
        </p:blipFill>
        <p:spPr bwMode="auto">
          <a:xfrm>
            <a:off x="536027" y="4035972"/>
            <a:ext cx="5638800" cy="428625"/>
          </a:xfrm>
          <a:prstGeom prst="rect">
            <a:avLst/>
          </a:prstGeom>
          <a:noFill/>
          <a:ln w="38100">
            <a:solidFill>
              <a:schemeClr val="accent6"/>
            </a:solidFill>
          </a:ln>
        </p:spPr>
      </p:pic>
      <p:sp>
        <p:nvSpPr>
          <p:cNvPr id="9" name="内容占位符 2"/>
          <p:cNvSpPr txBox="1"/>
          <p:nvPr/>
        </p:nvSpPr>
        <p:spPr>
          <a:xfrm>
            <a:off x="443032" y="4724400"/>
            <a:ext cx="11015870" cy="1408386"/>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通过以上结果可见：</a:t>
            </a:r>
            <a:endParaRPr lang="en-US" altLang="zh-CN" sz="2400" noProof="0" dirty="0" smtClean="0">
              <a:latin typeface="微软雅黑 Light" panose="020B0502040204020203" pitchFamily="34" charset="-122"/>
              <a:ea typeface="微软雅黑 Light" panose="020B0502040204020203" pitchFamily="34" charset="-122"/>
            </a:endParaRPr>
          </a:p>
          <a:p>
            <a:pPr marL="685800" lvl="1" indent="-228600">
              <a:spcBef>
                <a:spcPts val="1000"/>
              </a:spcBef>
              <a:buFont typeface="Arial" panose="020B0604020202020204" pitchFamily="34" charset="0"/>
              <a:buChar char="•"/>
            </a:pPr>
            <a:r>
              <a:rPr lang="zh-CN" altLang="en-US" sz="2000" noProof="0" dirty="0" smtClean="0">
                <a:latin typeface="微软雅黑 Light" panose="020B0502040204020203" pitchFamily="34" charset="-122"/>
                <a:ea typeface="微软雅黑 Light" panose="020B0502040204020203" pitchFamily="34" charset="-122"/>
              </a:rPr>
              <a:t>服务器实现了请求和响应</a:t>
            </a:r>
            <a:r>
              <a:rPr lang="zh-CN" altLang="en-US" sz="2000" noProof="0" dirty="0" smtClean="0">
                <a:latin typeface="微软雅黑 Light" panose="020B0502040204020203" pitchFamily="34" charset="-122"/>
                <a:ea typeface="微软雅黑 Light" panose="020B0502040204020203" pitchFamily="34" charset="-122"/>
              </a:rPr>
              <a:t>接口，实现类分别是</a:t>
            </a:r>
            <a:r>
              <a:rPr lang="en-US" altLang="zh-CN" sz="2000" noProof="0" dirty="0" err="1" smtClean="0">
                <a:latin typeface="微软雅黑 Light" panose="020B0502040204020203" pitchFamily="34" charset="-122"/>
                <a:ea typeface="微软雅黑 Light" panose="020B0502040204020203" pitchFamily="34" charset="-122"/>
              </a:rPr>
              <a:t>RequestFacade</a:t>
            </a:r>
            <a:r>
              <a:rPr lang="zh-CN" altLang="en-US" sz="2000" dirty="0" smtClean="0">
                <a:latin typeface="微软雅黑 Light" panose="020B0502040204020203" pitchFamily="34" charset="-122"/>
                <a:ea typeface="微软雅黑 Light" panose="020B0502040204020203" pitchFamily="34" charset="-122"/>
              </a:rPr>
              <a:t>以及</a:t>
            </a:r>
            <a:r>
              <a:rPr lang="en-US" altLang="zh-CN" sz="2000" dirty="0" err="1" smtClean="0">
                <a:latin typeface="微软雅黑 Light" panose="020B0502040204020203" pitchFamily="34" charset="-122"/>
                <a:ea typeface="微软雅黑 Light" panose="020B0502040204020203" pitchFamily="34" charset="-122"/>
              </a:rPr>
              <a:t>ResponseFacade</a:t>
            </a:r>
            <a:r>
              <a:rPr lang="zh-CN" altLang="en-US" sz="2000" dirty="0" smtClean="0">
                <a:latin typeface="微软雅黑 Light" panose="020B0502040204020203" pitchFamily="34" charset="-122"/>
                <a:ea typeface="微软雅黑 Light" panose="020B0502040204020203" pitchFamily="34" charset="-122"/>
              </a:rPr>
              <a:t>；</a:t>
            </a:r>
            <a:endParaRPr lang="en-US" altLang="zh-CN" sz="2000" noProof="0" dirty="0" smtClean="0">
              <a:latin typeface="微软雅黑 Light" panose="020B0502040204020203" pitchFamily="34" charset="-122"/>
              <a:ea typeface="微软雅黑 Light" panose="020B0502040204020203" pitchFamily="34" charset="-122"/>
            </a:endParaRPr>
          </a:p>
          <a:p>
            <a:pPr marL="685800" lvl="1" indent="-228600">
              <a:spcBef>
                <a:spcPts val="1000"/>
              </a:spcBef>
              <a:buFont typeface="Arial" panose="020B0604020202020204" pitchFamily="34" charset="0"/>
              <a:buChar char="•"/>
            </a:pPr>
            <a:r>
              <a:rPr lang="zh-CN" altLang="en-US" sz="2000" dirty="0" smtClean="0">
                <a:latin typeface="微软雅黑 Light" panose="020B0502040204020203" pitchFamily="34" charset="-122"/>
                <a:ea typeface="微软雅黑 Light" panose="020B0502040204020203" pitchFamily="34" charset="-122"/>
              </a:rPr>
              <a:t>每次访问</a:t>
            </a:r>
            <a:r>
              <a:rPr lang="en-US" altLang="zh-CN" sz="2000" dirty="0" err="1" smtClean="0">
                <a:latin typeface="微软雅黑 Light" panose="020B0502040204020203" pitchFamily="34" charset="-122"/>
                <a:ea typeface="微软雅黑 Light" panose="020B0502040204020203" pitchFamily="34" charset="-122"/>
              </a:rPr>
              <a:t>Servlet</a:t>
            </a:r>
            <a:r>
              <a:rPr lang="zh-CN" altLang="en-US" sz="2000" dirty="0" smtClean="0">
                <a:latin typeface="微软雅黑 Light" panose="020B0502040204020203" pitchFamily="34" charset="-122"/>
                <a:ea typeface="微软雅黑 Light" panose="020B0502040204020203" pitchFamily="34" charset="-122"/>
              </a:rPr>
              <a:t>，服务器都会创建请求对象和响应对象传递给</a:t>
            </a:r>
            <a:r>
              <a:rPr lang="en-US" altLang="zh-CN" sz="2000" dirty="0" err="1" smtClean="0">
                <a:latin typeface="微软雅黑 Light" panose="020B0502040204020203" pitchFamily="34" charset="-122"/>
                <a:ea typeface="微软雅黑 Light" panose="020B0502040204020203" pitchFamily="34" charset="-122"/>
              </a:rPr>
              <a:t>doXXX</a:t>
            </a:r>
            <a:r>
              <a:rPr lang="zh-CN" altLang="en-US" sz="2000" dirty="0" smtClean="0">
                <a:latin typeface="微软雅黑 Light" panose="020B0502040204020203" pitchFamily="34" charset="-122"/>
                <a:ea typeface="微软雅黑 Light" panose="020B0502040204020203" pitchFamily="34" charset="-122"/>
              </a:rPr>
              <a:t>方法；</a:t>
            </a:r>
            <a:endPar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819" y="804041"/>
            <a:ext cx="11015870" cy="709449"/>
          </a:xfrm>
        </p:spPr>
        <p:txBody>
          <a:bodyPr vert="horz" lIns="91440" tIns="45720" rIns="91440" bIns="45720" rtlCol="0">
            <a:noAutofit/>
          </a:bodyPr>
          <a:lstStyle/>
          <a:p>
            <a:r>
              <a:rPr lang="zh-CN" altLang="en-US" sz="2400" dirty="0" smtClean="0"/>
              <a:t>既然服务器确实创建了请求和响应对象，那么就可以在</a:t>
            </a:r>
            <a:r>
              <a:rPr lang="en-US" altLang="zh-CN" sz="2400" dirty="0" err="1" smtClean="0"/>
              <a:t>doXXX</a:t>
            </a:r>
            <a:r>
              <a:rPr lang="zh-CN" altLang="en-US" sz="2400" dirty="0" smtClean="0"/>
              <a:t>方法</a:t>
            </a:r>
            <a:r>
              <a:rPr lang="zh-CN" altLang="en-US" sz="2400" dirty="0" smtClean="0"/>
              <a:t>使用该对象：</a:t>
            </a:r>
            <a:endParaRPr lang="en-US" altLang="zh-CN" sz="2400" dirty="0" smtClean="0"/>
          </a:p>
        </p:txBody>
      </p:sp>
      <p:sp>
        <p:nvSpPr>
          <p:cNvPr id="4" name="标题 1"/>
          <p:cNvSpPr txBox="1"/>
          <p:nvPr/>
        </p:nvSpPr>
        <p:spPr>
          <a:xfrm>
            <a:off x="220805" y="0"/>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请求和响应接口</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378373" y="1596709"/>
            <a:ext cx="11382704" cy="1754326"/>
          </a:xfrm>
          <a:prstGeom prst="rect">
            <a:avLst/>
          </a:prstGeom>
          <a:solidFill>
            <a:schemeClr val="bg1">
              <a:lumMod val="95000"/>
            </a:schemeClr>
          </a:solidFill>
        </p:spPr>
        <p:txBody>
          <a:bodyPr wrap="square" rtlCol="0">
            <a:spAutoFit/>
          </a:bodyPr>
          <a:lstStyle/>
          <a:p>
            <a:r>
              <a:rPr lang="en-US" altLang="zh-CN" dirty="0" smtClean="0">
                <a:ea typeface="微软雅黑 Light"/>
              </a:rPr>
              <a:t>protected void </a:t>
            </a:r>
            <a:r>
              <a:rPr lang="en-US" altLang="zh-CN" dirty="0" err="1" smtClean="0">
                <a:ea typeface="微软雅黑 Light"/>
              </a:rPr>
              <a:t>doGet</a:t>
            </a:r>
            <a:r>
              <a:rPr lang="en-US" altLang="zh-CN" dirty="0" smtClean="0">
                <a:ea typeface="微软雅黑 Light"/>
              </a:rPr>
              <a:t>(</a:t>
            </a:r>
            <a:r>
              <a:rPr lang="en-US" altLang="zh-CN" dirty="0" err="1" smtClean="0">
                <a:ea typeface="微软雅黑 Light"/>
              </a:rPr>
              <a:t>HttpServletRequest</a:t>
            </a:r>
            <a:r>
              <a:rPr lang="en-US" altLang="zh-CN" dirty="0" smtClean="0">
                <a:ea typeface="微软雅黑 Light"/>
              </a:rPr>
              <a:t> request, </a:t>
            </a:r>
            <a:r>
              <a:rPr lang="en-US" altLang="zh-CN" dirty="0" err="1" smtClean="0">
                <a:ea typeface="微软雅黑 Light"/>
              </a:rPr>
              <a:t>HttpServletResponse</a:t>
            </a:r>
            <a:r>
              <a:rPr lang="en-US" altLang="zh-CN" dirty="0" smtClean="0">
                <a:ea typeface="微软雅黑 Light"/>
              </a:rPr>
              <a:t> response) throws </a:t>
            </a:r>
            <a:r>
              <a:rPr lang="en-US" altLang="zh-CN" dirty="0" err="1" smtClean="0">
                <a:ea typeface="微软雅黑 Light"/>
              </a:rPr>
              <a:t>ServletException</a:t>
            </a:r>
            <a:r>
              <a:rPr lang="en-US" altLang="zh-CN" dirty="0" smtClean="0">
                <a:ea typeface="微软雅黑 Light"/>
              </a:rPr>
              <a:t>, </a:t>
            </a:r>
            <a:r>
              <a:rPr lang="en-US" altLang="zh-CN" dirty="0" err="1" smtClean="0">
                <a:ea typeface="微软雅黑 Light"/>
              </a:rPr>
              <a:t>IOException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请求对象：</a:t>
            </a:r>
            <a:r>
              <a:rPr lang="en-US" altLang="zh-CN" dirty="0" smtClean="0">
                <a:ea typeface="微软雅黑 Light"/>
              </a:rPr>
              <a:t>"+request);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响应对象：</a:t>
            </a:r>
            <a:r>
              <a:rPr lang="en-US" altLang="zh-CN" dirty="0" smtClean="0">
                <a:ea typeface="微软雅黑 Light"/>
              </a:rPr>
              <a:t>"+response);</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你的</a:t>
            </a:r>
            <a:r>
              <a:rPr lang="en-US" altLang="zh-CN" dirty="0" smtClean="0">
                <a:ea typeface="微软雅黑 Light"/>
              </a:rPr>
              <a:t>IP</a:t>
            </a:r>
            <a:r>
              <a:rPr lang="zh-CN" altLang="en-US" dirty="0" smtClean="0">
                <a:ea typeface="微软雅黑 Light"/>
              </a:rPr>
              <a:t>地址是：</a:t>
            </a:r>
            <a:r>
              <a:rPr lang="en-US" altLang="zh-CN" dirty="0" smtClean="0">
                <a:ea typeface="微软雅黑 Light"/>
              </a:rPr>
              <a:t>"+</a:t>
            </a:r>
            <a:r>
              <a:rPr lang="en-US" altLang="zh-CN" dirty="0" err="1" smtClean="0">
                <a:ea typeface="微软雅黑 Light"/>
              </a:rPr>
              <a:t>request.getRemoteAddr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a:t>
            </a:r>
            <a:endParaRPr lang="en-US" altLang="zh-CN" dirty="0" smtClean="0">
              <a:ea typeface="微软雅黑 Light"/>
            </a:endParaRPr>
          </a:p>
        </p:txBody>
      </p:sp>
      <p:sp>
        <p:nvSpPr>
          <p:cNvPr id="6" name="TextBox 5">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TestReqResServlet.java</a:t>
            </a:r>
            <a:endParaRPr lang="en-US" dirty="0"/>
          </a:p>
        </p:txBody>
      </p:sp>
      <p:sp>
        <p:nvSpPr>
          <p:cNvPr id="7" name="内容占位符 2"/>
          <p:cNvSpPr txBox="1"/>
          <p:nvPr/>
        </p:nvSpPr>
        <p:spPr>
          <a:xfrm>
            <a:off x="443032" y="3273972"/>
            <a:ext cx="11015870" cy="70944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访问该</a:t>
            </a:r>
            <a:r>
              <a:rPr kumimoji="0" lang="en-US" altLang="zh-CN" sz="2400" b="0" i="0" u="none" strike="noStrike" kern="120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Servlet</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，打印输出结果：</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 name="内容占位符 2"/>
          <p:cNvSpPr txBox="1"/>
          <p:nvPr/>
        </p:nvSpPr>
        <p:spPr>
          <a:xfrm>
            <a:off x="443032" y="4582510"/>
            <a:ext cx="11015870" cy="1408386"/>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通过以上结果可见：</a:t>
            </a:r>
            <a:endParaRPr lang="en-US" altLang="zh-CN" sz="2400" noProof="0" dirty="0" smtClean="0">
              <a:latin typeface="微软雅黑 Light" panose="020B0502040204020203" pitchFamily="34" charset="-122"/>
              <a:ea typeface="微软雅黑 Light" panose="020B0502040204020203" pitchFamily="34" charset="-122"/>
            </a:endParaRPr>
          </a:p>
          <a:p>
            <a:pPr marL="685800" lvl="1" indent="-228600">
              <a:spcBef>
                <a:spcPts val="1000"/>
              </a:spcBef>
              <a:buFont typeface="Arial" panose="020B0604020202020204" pitchFamily="34" charset="0"/>
              <a:buChar char="•"/>
            </a:pPr>
            <a:r>
              <a:rPr lang="en-US" altLang="zh-CN" sz="2000" noProof="0" dirty="0" err="1" smtClean="0">
                <a:latin typeface="微软雅黑 Light" panose="020B0502040204020203" pitchFamily="34" charset="-122"/>
                <a:ea typeface="微软雅黑 Light" panose="020B0502040204020203" pitchFamily="34" charset="-122"/>
              </a:rPr>
              <a:t>doXXX</a:t>
            </a:r>
            <a:r>
              <a:rPr lang="zh-CN" altLang="en-US" sz="2000" noProof="0" dirty="0" smtClean="0">
                <a:latin typeface="微软雅黑 Light" panose="020B0502040204020203" pitchFamily="34" charset="-122"/>
                <a:ea typeface="微软雅黑 Light" panose="020B0502040204020203" pitchFamily="34" charset="-122"/>
              </a:rPr>
              <a:t>方法中可以使用方法</a:t>
            </a:r>
            <a:r>
              <a:rPr lang="zh-CN" altLang="en-US" sz="2000" noProof="0" dirty="0" smtClean="0">
                <a:latin typeface="微软雅黑 Light" panose="020B0502040204020203" pitchFamily="34" charset="-122"/>
                <a:ea typeface="微软雅黑 Light" panose="020B0502040204020203" pitchFamily="34" charset="-122"/>
              </a:rPr>
              <a:t>参数</a:t>
            </a:r>
            <a:r>
              <a:rPr lang="en-US" altLang="zh-CN" sz="2000" noProof="0" dirty="0" smtClean="0">
                <a:latin typeface="微软雅黑 Light" panose="020B0502040204020203" pitchFamily="34" charset="-122"/>
                <a:ea typeface="微软雅黑 Light" panose="020B0502040204020203" pitchFamily="34" charset="-122"/>
              </a:rPr>
              <a:t>request</a:t>
            </a:r>
            <a:r>
              <a:rPr lang="zh-CN" altLang="en-US" sz="2000" noProof="0" dirty="0" smtClean="0">
                <a:latin typeface="微软雅黑 Light" panose="020B0502040204020203" pitchFamily="34" charset="-122"/>
                <a:ea typeface="微软雅黑 Light" panose="020B0502040204020203" pitchFamily="34" charset="-122"/>
              </a:rPr>
              <a:t>，</a:t>
            </a:r>
            <a:r>
              <a:rPr lang="en-US" altLang="zh-CN" sz="2000" noProof="0" dirty="0" smtClean="0">
                <a:latin typeface="微软雅黑 Light" panose="020B0502040204020203" pitchFamily="34" charset="-122"/>
                <a:ea typeface="微软雅黑 Light" panose="020B0502040204020203" pitchFamily="34" charset="-122"/>
              </a:rPr>
              <a:t>response</a:t>
            </a:r>
            <a:r>
              <a:rPr lang="zh-CN" altLang="en-US" sz="2000" noProof="0" dirty="0" smtClean="0">
                <a:latin typeface="微软雅黑 Light" panose="020B0502040204020203" pitchFamily="34" charset="-122"/>
                <a:ea typeface="微软雅黑 Light" panose="020B0502040204020203" pitchFamily="34" charset="-122"/>
              </a:rPr>
              <a:t>去调用</a:t>
            </a:r>
            <a:r>
              <a:rPr lang="zh-CN" altLang="en-US" sz="2000" noProof="0" dirty="0" smtClean="0">
                <a:latin typeface="微软雅黑 Light" panose="020B0502040204020203" pitchFamily="34" charset="-122"/>
                <a:ea typeface="微软雅黑 Light" panose="020B0502040204020203" pitchFamily="34" charset="-122"/>
              </a:rPr>
              <a:t>请求和响应接口中的方法；</a:t>
            </a:r>
            <a:endParaRPr lang="en-US" altLang="zh-CN" sz="2000" noProof="0" dirty="0" smtClean="0">
              <a:latin typeface="微软雅黑 Light" panose="020B0502040204020203" pitchFamily="34" charset="-122"/>
              <a:ea typeface="微软雅黑 Light" panose="020B0502040204020203" pitchFamily="34" charset="-122"/>
            </a:endParaRPr>
          </a:p>
          <a:p>
            <a:pPr marL="685800" lvl="1" indent="-228600">
              <a:spcBef>
                <a:spcPts val="1000"/>
              </a:spcBef>
              <a:buFont typeface="Arial" panose="020B0604020202020204" pitchFamily="34" charset="0"/>
              <a:buChar char="•"/>
            </a:pPr>
            <a:r>
              <a:rPr kumimoji="0" lang="zh-CN" altLang="en-US" sz="2000" b="0" i="0" u="none" strike="noStrike" kern="1200" cap="none" spc="0" normalizeH="0" baseline="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后续将逐渐熟悉请求和响应接口中的常用方法；</a:t>
            </a:r>
            <a:endPar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67585" name="Picture 1" descr="C:\Users\wxh\AppData\Roaming\Tencent\Users\29097443\QQ\WinTemp\RichOle\@959J0MMRMS}VZVK[7$Q{90.png"/>
          <p:cNvPicPr>
            <a:picLocks noChangeAspect="1" noChangeArrowheads="1"/>
          </p:cNvPicPr>
          <p:nvPr/>
        </p:nvPicPr>
        <p:blipFill>
          <a:blip r:embed="rId3" cstate="print"/>
          <a:srcRect/>
          <a:stretch>
            <a:fillRect/>
          </a:stretch>
        </p:blipFill>
        <p:spPr bwMode="auto">
          <a:xfrm>
            <a:off x="1024758" y="3972910"/>
            <a:ext cx="3231937" cy="346842"/>
          </a:xfrm>
          <a:prstGeom prst="rect">
            <a:avLst/>
          </a:prstGeom>
          <a:noFill/>
          <a:ln w="38100">
            <a:solidFill>
              <a:schemeClr val="accent6"/>
            </a:solidFill>
          </a:ln>
        </p:spPr>
      </p:pic>
      <p:sp>
        <p:nvSpPr>
          <p:cNvPr id="10" name="Rectangle 9"/>
          <p:cNvSpPr/>
          <p:nvPr/>
        </p:nvSpPr>
        <p:spPr>
          <a:xfrm>
            <a:off x="819807" y="2758966"/>
            <a:ext cx="6353503" cy="268013"/>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7693573" y="2065283"/>
            <a:ext cx="1481958" cy="1450428"/>
          </a:xfrm>
          <a:prstGeom prst="wedgeEllipseCallout">
            <a:avLst>
              <a:gd name="adj1" fmla="val -88918"/>
              <a:gd name="adj2" fmla="val 38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该方法返回客户端的</a:t>
            </a:r>
            <a:r>
              <a:rPr lang="en-US" altLang="zh-CN" dirty="0" smtClean="0">
                <a:solidFill>
                  <a:schemeClr val="tx1"/>
                </a:solidFill>
              </a:rPr>
              <a:t>IP</a:t>
            </a:r>
            <a:r>
              <a:rPr lang="zh-CN" altLang="en-US" dirty="0" smtClean="0">
                <a:solidFill>
                  <a:schemeClr val="tx1"/>
                </a:solidFill>
              </a:rPr>
              <a:t>地址。</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3053027"/>
          </a:xfrm>
        </p:spPr>
        <p:txBody>
          <a:bodyPr vert="horz" lIns="91440" tIns="45720" rIns="91440" bIns="45720" rtlCol="0">
            <a:noAutofit/>
          </a:bodyPr>
          <a:lstStyle/>
          <a:p>
            <a:r>
              <a:rPr lang="zh-CN" altLang="en-US" sz="2400" dirty="0" smtClean="0">
                <a:solidFill>
                  <a:schemeClr val="tx1">
                    <a:lumMod val="75000"/>
                    <a:lumOff val="25000"/>
                  </a:schemeClr>
                </a:solidFill>
              </a:rPr>
              <a:t>客户端访问服务器端</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的方式有三种，分别是：</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直接从地址栏输入</a:t>
            </a:r>
            <a:r>
              <a:rPr lang="en-US" altLang="zh-CN" sz="2000" dirty="0" smtClean="0">
                <a:solidFill>
                  <a:schemeClr val="tx1">
                    <a:lumMod val="75000"/>
                    <a:lumOff val="25000"/>
                  </a:schemeClr>
                </a:solidFill>
              </a:rPr>
              <a:t>URL</a:t>
            </a:r>
            <a:r>
              <a:rPr lang="zh-CN" altLang="en-US" sz="2000" dirty="0" smtClean="0">
                <a:solidFill>
                  <a:schemeClr val="tx1">
                    <a:lumMod val="75000"/>
                    <a:lumOff val="25000"/>
                  </a:schemeClr>
                </a:solidFill>
              </a:rPr>
              <a:t>访问；</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在网页中点击超级链接访问；</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在网页中通过表单提交访问</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r>
              <a:rPr lang="zh-CN" altLang="en-US" sz="2400" dirty="0" smtClean="0">
                <a:solidFill>
                  <a:schemeClr val="tx1">
                    <a:lumMod val="75000"/>
                    <a:lumOff val="25000"/>
                  </a:schemeClr>
                </a:solidFill>
              </a:rPr>
              <a:t>编写</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，返回客户端</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地址，以测试三种请求方式；</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对客户端不同方式请求作出动态响应</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1381881"/>
          </a:xfrm>
        </p:spPr>
        <p:txBody>
          <a:bodyPr vert="horz" lIns="91440" tIns="45720" rIns="91440" bIns="45720" rtlCol="0">
            <a:noAutofit/>
          </a:bodyPr>
          <a:lstStyle/>
          <a:p>
            <a:r>
              <a:rPr lang="zh-CN" altLang="en-US" sz="2400" dirty="0" smtClean="0">
                <a:solidFill>
                  <a:schemeClr val="tx1">
                    <a:lumMod val="75000"/>
                    <a:lumOff val="25000"/>
                  </a:schemeClr>
                </a:solidFill>
              </a:rPr>
              <a:t>编写</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，返回客户端</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地址，以测试三种请求方式；</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doGet</a:t>
            </a:r>
            <a:r>
              <a:rPr lang="zh-CN" altLang="en-US" sz="2400" dirty="0" smtClean="0">
                <a:solidFill>
                  <a:schemeClr val="tx1">
                    <a:lumMod val="75000"/>
                    <a:lumOff val="25000"/>
                  </a:schemeClr>
                </a:solidFill>
              </a:rPr>
              <a:t>和</a:t>
            </a:r>
            <a:r>
              <a:rPr lang="en-US" altLang="zh-CN" sz="2400" dirty="0" err="1" smtClean="0">
                <a:solidFill>
                  <a:schemeClr val="tx1">
                    <a:lumMod val="75000"/>
                    <a:lumOff val="25000"/>
                  </a:schemeClr>
                </a:solidFill>
              </a:rPr>
              <a:t>doPost</a:t>
            </a:r>
            <a:r>
              <a:rPr lang="zh-CN" altLang="en-US" sz="2400" dirty="0" smtClean="0">
                <a:solidFill>
                  <a:schemeClr val="tx1">
                    <a:lumMod val="75000"/>
                    <a:lumOff val="25000"/>
                  </a:schemeClr>
                </a:solidFill>
              </a:rPr>
              <a:t>方法实现相同功能，向客户端返回</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对客户端不同方式请求作出动态响应</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415160" y="2374201"/>
            <a:ext cx="11524592" cy="4247317"/>
          </a:xfrm>
          <a:prstGeom prst="rect">
            <a:avLst/>
          </a:prstGeom>
          <a:solidFill>
            <a:schemeClr val="bg1">
              <a:lumMod val="95000"/>
            </a:schemeClr>
          </a:solidFill>
        </p:spPr>
        <p:txBody>
          <a:bodyPr wrap="square" rtlCol="0">
            <a:spAutoFit/>
          </a:bodyPr>
          <a:lstStyle/>
          <a:p>
            <a:r>
              <a:rPr lang="en-US" altLang="zh-CN" dirty="0" smtClean="0">
                <a:ea typeface="微软雅黑 Light"/>
              </a:rPr>
              <a:t>protected void </a:t>
            </a:r>
            <a:r>
              <a:rPr lang="en-US" altLang="zh-CN" dirty="0" err="1" smtClean="0">
                <a:ea typeface="微软雅黑 Light"/>
              </a:rPr>
              <a:t>doGet</a:t>
            </a:r>
            <a:r>
              <a:rPr lang="en-US" altLang="zh-CN" dirty="0" smtClean="0">
                <a:ea typeface="微软雅黑 Light"/>
              </a:rPr>
              <a:t>(</a:t>
            </a:r>
            <a:r>
              <a:rPr lang="en-US" altLang="zh-CN" dirty="0" err="1" smtClean="0">
                <a:ea typeface="微软雅黑 Light"/>
              </a:rPr>
              <a:t>HttpServletRequest</a:t>
            </a:r>
            <a:r>
              <a:rPr lang="en-US" altLang="zh-CN" dirty="0" smtClean="0">
                <a:ea typeface="微软雅黑 Light"/>
              </a:rPr>
              <a:t> request, </a:t>
            </a:r>
            <a:r>
              <a:rPr lang="en-US" altLang="zh-CN" dirty="0" err="1" smtClean="0">
                <a:ea typeface="微软雅黑 Light"/>
              </a:rPr>
              <a:t>HttpServletResponse</a:t>
            </a:r>
            <a:r>
              <a:rPr lang="en-US" altLang="zh-CN" dirty="0" smtClean="0">
                <a:ea typeface="微软雅黑 Light"/>
              </a:rPr>
              <a:t> response) throws </a:t>
            </a:r>
            <a:r>
              <a:rPr lang="en-US" altLang="zh-CN" dirty="0" err="1" smtClean="0">
                <a:ea typeface="微软雅黑 Light"/>
              </a:rPr>
              <a:t>ServletException</a:t>
            </a:r>
            <a:r>
              <a:rPr lang="en-US" altLang="zh-CN" dirty="0" smtClean="0">
                <a:ea typeface="微软雅黑 Light"/>
              </a:rPr>
              <a:t>, </a:t>
            </a:r>
            <a:r>
              <a:rPr lang="en-US" altLang="zh-CN" dirty="0" err="1" smtClean="0">
                <a:ea typeface="微软雅黑 Light"/>
              </a:rPr>
              <a:t>IOException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response.setContentType</a:t>
            </a:r>
            <a:r>
              <a:rPr lang="en-US" altLang="zh-CN" dirty="0" smtClean="0">
                <a:ea typeface="微软雅黑 Light"/>
              </a:rPr>
              <a:t>("text/</a:t>
            </a:r>
            <a:r>
              <a:rPr lang="en-US" altLang="zh-CN" dirty="0" err="1" smtClean="0">
                <a:ea typeface="微软雅黑 Light"/>
              </a:rPr>
              <a:t>html;charset</a:t>
            </a:r>
            <a:r>
              <a:rPr lang="en-US" altLang="zh-CN" dirty="0" smtClean="0">
                <a:ea typeface="微软雅黑 Light"/>
              </a:rPr>
              <a:t>=utf-8");</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PrintWriter</a:t>
            </a:r>
            <a:r>
              <a:rPr lang="en-US" altLang="zh-CN" dirty="0" smtClean="0">
                <a:ea typeface="微软雅黑 Light"/>
              </a:rPr>
              <a:t> out=</a:t>
            </a:r>
            <a:r>
              <a:rPr lang="en-US" altLang="zh-CN" dirty="0" err="1" smtClean="0">
                <a:ea typeface="微软雅黑 Light"/>
              </a:rPr>
              <a:t>response.getWriter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String </a:t>
            </a:r>
            <a:r>
              <a:rPr lang="en-US" altLang="zh-CN" dirty="0" err="1" smtClean="0">
                <a:ea typeface="微软雅黑 Light"/>
              </a:rPr>
              <a:t>ip</a:t>
            </a:r>
            <a:r>
              <a:rPr lang="en-US" altLang="zh-CN" dirty="0" smtClean="0">
                <a:ea typeface="微软雅黑 Light"/>
              </a:rPr>
              <a:t>=</a:t>
            </a:r>
            <a:r>
              <a:rPr lang="en-US" altLang="zh-CN" dirty="0" err="1" smtClean="0">
                <a:ea typeface="微软雅黑 Light"/>
              </a:rPr>
              <a:t>request.getRemoteAddr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您好，目前调用的是</a:t>
            </a:r>
            <a:r>
              <a:rPr lang="en-US" altLang="zh-CN" dirty="0" err="1" smtClean="0">
                <a:ea typeface="微软雅黑 Light"/>
              </a:rPr>
              <a:t>doGet</a:t>
            </a:r>
            <a:r>
              <a:rPr lang="zh-CN" altLang="en-US" dirty="0" smtClean="0">
                <a:ea typeface="微软雅黑 Light"/>
              </a:rPr>
              <a:t>方法，您的</a:t>
            </a:r>
            <a:r>
              <a:rPr lang="en-US" altLang="zh-CN" dirty="0" smtClean="0">
                <a:ea typeface="微软雅黑 Light"/>
              </a:rPr>
              <a:t>IP</a:t>
            </a:r>
            <a:r>
              <a:rPr lang="zh-CN" altLang="en-US" dirty="0" smtClean="0">
                <a:ea typeface="微软雅黑 Light"/>
              </a:rPr>
              <a:t>地址是：</a:t>
            </a:r>
            <a:r>
              <a:rPr lang="en-US" altLang="zh-CN" dirty="0" smtClean="0">
                <a:ea typeface="微软雅黑 Light"/>
              </a:rPr>
              <a:t>"+</a:t>
            </a:r>
            <a:r>
              <a:rPr lang="en-US" altLang="zh-CN" dirty="0" err="1" smtClean="0">
                <a:ea typeface="微软雅黑 Light"/>
              </a:rPr>
              <a:t>ip</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out.close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protected void </a:t>
            </a:r>
            <a:r>
              <a:rPr lang="en-US" altLang="zh-CN" dirty="0" err="1" smtClean="0">
                <a:ea typeface="微软雅黑 Light"/>
              </a:rPr>
              <a:t>doPost</a:t>
            </a:r>
            <a:r>
              <a:rPr lang="en-US" altLang="zh-CN" dirty="0" smtClean="0">
                <a:ea typeface="微软雅黑 Light"/>
              </a:rPr>
              <a:t>(</a:t>
            </a:r>
            <a:r>
              <a:rPr lang="en-US" altLang="zh-CN" dirty="0" err="1" smtClean="0">
                <a:ea typeface="微软雅黑 Light"/>
              </a:rPr>
              <a:t>HttpServletRequest</a:t>
            </a:r>
            <a:r>
              <a:rPr lang="en-US" altLang="zh-CN" dirty="0" smtClean="0">
                <a:ea typeface="微软雅黑 Light"/>
              </a:rPr>
              <a:t> request, </a:t>
            </a:r>
            <a:r>
              <a:rPr lang="en-US" altLang="zh-CN" dirty="0" err="1" smtClean="0">
                <a:ea typeface="微软雅黑 Light"/>
              </a:rPr>
              <a:t>HttpServletResponse</a:t>
            </a:r>
            <a:r>
              <a:rPr lang="en-US" altLang="zh-CN" dirty="0" smtClean="0">
                <a:ea typeface="微软雅黑 Light"/>
              </a:rPr>
              <a:t> response) throws </a:t>
            </a:r>
            <a:r>
              <a:rPr lang="en-US" altLang="zh-CN" dirty="0" err="1" smtClean="0">
                <a:ea typeface="微软雅黑 Light"/>
              </a:rPr>
              <a:t>ServletException</a:t>
            </a:r>
            <a:r>
              <a:rPr lang="en-US" altLang="zh-CN" dirty="0" smtClean="0">
                <a:ea typeface="微软雅黑 Light"/>
              </a:rPr>
              <a:t>, </a:t>
            </a:r>
            <a:r>
              <a:rPr lang="en-US" altLang="zh-CN" dirty="0" err="1" smtClean="0">
                <a:ea typeface="微软雅黑 Light"/>
              </a:rPr>
              <a:t>IOException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response.setContentType</a:t>
            </a:r>
            <a:r>
              <a:rPr lang="en-US" altLang="zh-CN" dirty="0" smtClean="0">
                <a:ea typeface="微软雅黑 Light"/>
              </a:rPr>
              <a:t>("text/</a:t>
            </a:r>
            <a:r>
              <a:rPr lang="en-US" altLang="zh-CN" dirty="0" err="1" smtClean="0">
                <a:ea typeface="微软雅黑 Light"/>
              </a:rPr>
              <a:t>html;charset</a:t>
            </a:r>
            <a:r>
              <a:rPr lang="en-US" altLang="zh-CN" dirty="0" smtClean="0">
                <a:ea typeface="微软雅黑 Light"/>
              </a:rPr>
              <a:t>=utf-8");</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PrintWriter</a:t>
            </a:r>
            <a:r>
              <a:rPr lang="en-US" altLang="zh-CN" dirty="0" smtClean="0">
                <a:ea typeface="微软雅黑 Light"/>
              </a:rPr>
              <a:t> out=</a:t>
            </a:r>
            <a:r>
              <a:rPr lang="en-US" altLang="zh-CN" dirty="0" err="1" smtClean="0">
                <a:ea typeface="微软雅黑 Light"/>
              </a:rPr>
              <a:t>response.getWriter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String </a:t>
            </a:r>
            <a:r>
              <a:rPr lang="en-US" altLang="zh-CN" dirty="0" err="1" smtClean="0">
                <a:ea typeface="微软雅黑 Light"/>
              </a:rPr>
              <a:t>ip</a:t>
            </a:r>
            <a:r>
              <a:rPr lang="en-US" altLang="zh-CN" dirty="0" smtClean="0">
                <a:ea typeface="微软雅黑 Light"/>
              </a:rPr>
              <a:t>=</a:t>
            </a:r>
            <a:r>
              <a:rPr lang="en-US" altLang="zh-CN" dirty="0" err="1" smtClean="0">
                <a:ea typeface="微软雅黑 Light"/>
              </a:rPr>
              <a:t>request.getRemoteAddr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您好，目前调用的是</a:t>
            </a:r>
            <a:r>
              <a:rPr lang="en-US" altLang="zh-CN" dirty="0" err="1" smtClean="0">
                <a:ea typeface="微软雅黑 Light"/>
              </a:rPr>
              <a:t>doPost</a:t>
            </a:r>
            <a:r>
              <a:rPr lang="zh-CN" altLang="en-US" dirty="0" smtClean="0">
                <a:ea typeface="微软雅黑 Light"/>
              </a:rPr>
              <a:t>方法，您的</a:t>
            </a:r>
            <a:r>
              <a:rPr lang="en-US" altLang="zh-CN" dirty="0" smtClean="0">
                <a:ea typeface="微软雅黑 Light"/>
              </a:rPr>
              <a:t>IP</a:t>
            </a:r>
            <a:r>
              <a:rPr lang="zh-CN" altLang="en-US" dirty="0" smtClean="0">
                <a:ea typeface="微软雅黑 Light"/>
              </a:rPr>
              <a:t>地址是：</a:t>
            </a:r>
            <a:r>
              <a:rPr lang="en-US" altLang="zh-CN" dirty="0" smtClean="0">
                <a:ea typeface="微软雅黑 Light"/>
              </a:rPr>
              <a:t>"+</a:t>
            </a:r>
            <a:r>
              <a:rPr lang="en-US" altLang="zh-CN" dirty="0" err="1" smtClean="0">
                <a:ea typeface="微软雅黑 Light"/>
              </a:rPr>
              <a:t>ip</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out.close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p:txBody>
      </p:sp>
      <p:sp>
        <p:nvSpPr>
          <p:cNvPr id="10" name="TextBox 9">
            <a:hlinkClick r:id="rId1" action="ppaction://hlinkfile"/>
          </p:cNvPr>
          <p:cNvSpPr txBox="1"/>
          <p:nvPr/>
        </p:nvSpPr>
        <p:spPr>
          <a:xfrm>
            <a:off x="8655269" y="794549"/>
            <a:ext cx="3268717"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TestThreeMethodsServlet.java</a:t>
            </a:r>
            <a:endParaRPr lang="en-US" dirty="0"/>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8455" y="663575"/>
            <a:ext cx="11379835" cy="1802765"/>
          </a:xfrm>
        </p:spPr>
        <p:txBody>
          <a:bodyPr vert="horz" lIns="91440" tIns="45720" rIns="91440" bIns="45720" rtlCol="0">
            <a:noAutofit/>
          </a:bodyPr>
          <a:lstStyle/>
          <a:p>
            <a:r>
              <a:rPr lang="zh-CN" altLang="en-US" sz="2400" dirty="0" smtClean="0">
                <a:solidFill>
                  <a:schemeClr val="tx1">
                    <a:lumMod val="75000"/>
                    <a:lumOff val="25000"/>
                  </a:schemeClr>
                </a:solidFill>
              </a:rPr>
              <a:t>编写</a:t>
            </a:r>
            <a:r>
              <a:rPr lang="en-US" altLang="zh-CN" sz="2400" dirty="0" smtClean="0">
                <a:solidFill>
                  <a:schemeClr val="tx1">
                    <a:lumMod val="75000"/>
                    <a:lumOff val="25000"/>
                  </a:schemeClr>
                </a:solidFill>
              </a:rPr>
              <a:t>index.html</a:t>
            </a:r>
            <a:r>
              <a:rPr lang="zh-CN" altLang="en-US" sz="2400" dirty="0" smtClean="0">
                <a:solidFill>
                  <a:schemeClr val="tx1">
                    <a:lumMod val="75000"/>
                    <a:lumOff val="25000"/>
                  </a:schemeClr>
                </a:solidFill>
              </a:rPr>
              <a:t>，定义</a:t>
            </a:r>
            <a:r>
              <a:rPr lang="zh-CN" altLang="en-US" sz="2400" dirty="0" smtClean="0">
                <a:solidFill>
                  <a:schemeClr val="tx1">
                    <a:lumMod val="75000"/>
                    <a:lumOff val="25000"/>
                  </a:schemeClr>
                </a:solidFill>
              </a:rPr>
              <a:t>超级链接、表单；访问</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一个表单使用默认的</a:t>
            </a:r>
            <a:r>
              <a:rPr lang="en-US" altLang="zh-CN" sz="2400" dirty="0" smtClean="0">
                <a:solidFill>
                  <a:schemeClr val="tx1">
                    <a:lumMod val="75000"/>
                    <a:lumOff val="25000"/>
                  </a:schemeClr>
                </a:solidFill>
              </a:rPr>
              <a:t>get</a:t>
            </a:r>
            <a:r>
              <a:rPr lang="zh-CN" altLang="en-US" sz="2400" dirty="0" smtClean="0">
                <a:solidFill>
                  <a:schemeClr val="tx1">
                    <a:lumMod val="75000"/>
                    <a:lumOff val="25000"/>
                  </a:schemeClr>
                </a:solidFill>
              </a:rPr>
              <a:t>方式，一个使用</a:t>
            </a:r>
            <a:r>
              <a:rPr lang="en-US" altLang="zh-CN" sz="2400" dirty="0" smtClean="0">
                <a:solidFill>
                  <a:schemeClr val="tx1">
                    <a:lumMod val="75000"/>
                    <a:lumOff val="25000"/>
                  </a:schemeClr>
                </a:solidFill>
              </a:rPr>
              <a:t>post</a:t>
            </a:r>
            <a:r>
              <a:rPr lang="zh-CN" altLang="en-US" sz="2400" dirty="0" smtClean="0">
                <a:solidFill>
                  <a:schemeClr val="tx1">
                    <a:lumMod val="75000"/>
                    <a:lumOff val="25000"/>
                  </a:schemeClr>
                </a:solidFill>
              </a:rPr>
              <a:t>方式；</a:t>
            </a:r>
            <a:r>
              <a:rPr lang="en-US" altLang="zh-CN" sz="2400" dirty="0" smtClean="0">
                <a:sym typeface="+mn-ea"/>
                <a:hlinkClick r:id="rId1" action="ppaction://hlinkfile"/>
              </a:rPr>
              <a:t>TestThreeMethodsServlet</a:t>
            </a:r>
            <a:r>
              <a:rPr lang="zh-CN" altLang="en-US" sz="2400" dirty="0" smtClean="0">
                <a:solidFill>
                  <a:schemeClr val="tx1">
                    <a:lumMod val="75000"/>
                    <a:lumOff val="25000"/>
                  </a:schemeClr>
                </a:solidFill>
              </a:rPr>
              <a:t>是</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的</a:t>
            </a:r>
            <a:r>
              <a:rPr lang="en-US" altLang="zh-CN" sz="2400" dirty="0" err="1" smtClean="0">
                <a:solidFill>
                  <a:schemeClr val="tx1">
                    <a:lumMod val="75000"/>
                    <a:lumOff val="25000"/>
                  </a:schemeClr>
                </a:solidFill>
              </a:rPr>
              <a:t>url</a:t>
            </a:r>
            <a:r>
              <a:rPr lang="en-US" altLang="zh-CN" sz="2400" dirty="0" smtClean="0">
                <a:solidFill>
                  <a:schemeClr val="tx1">
                    <a:lumMod val="75000"/>
                    <a:lumOff val="25000"/>
                  </a:schemeClr>
                </a:solidFill>
              </a:rPr>
              <a:t>-pattern</a:t>
            </a:r>
            <a:r>
              <a:rPr lang="zh-CN" altLang="en-US" sz="2400" dirty="0" smtClean="0">
                <a:solidFill>
                  <a:schemeClr val="tx1">
                    <a:lumMod val="75000"/>
                    <a:lumOff val="25000"/>
                  </a:schemeClr>
                </a:solidFill>
              </a:rPr>
              <a:t>；  </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对客户端不同方式请求作出动态响应</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338292" y="2466233"/>
            <a:ext cx="11524592" cy="3692525"/>
          </a:xfrm>
          <a:prstGeom prst="rect">
            <a:avLst/>
          </a:prstGeom>
          <a:solidFill>
            <a:schemeClr val="bg1">
              <a:lumMod val="95000"/>
            </a:schemeClr>
          </a:solidFill>
        </p:spPr>
        <p:txBody>
          <a:bodyPr wrap="square" rtlCol="0">
            <a:spAutoFit/>
          </a:bodyPr>
          <a:lstStyle/>
          <a:p>
            <a:r>
              <a:rPr lang="en-US" altLang="zh-CN" dirty="0" smtClean="0">
                <a:ea typeface="微软雅黑 Light"/>
              </a:rPr>
              <a:t>&lt;a </a:t>
            </a:r>
            <a:r>
              <a:rPr lang="en-US" altLang="zh-CN" dirty="0" err="1" smtClean="0">
                <a:solidFill>
                  <a:srgbClr val="C00000"/>
                </a:solidFill>
                <a:ea typeface="微软雅黑 Light"/>
              </a:rPr>
              <a:t>href</a:t>
            </a:r>
            <a:r>
              <a:rPr lang="en-US" altLang="zh-CN" dirty="0" smtClean="0">
                <a:solidFill>
                  <a:srgbClr val="C00000"/>
                </a:solidFill>
                <a:ea typeface="微软雅黑 Light"/>
              </a:rPr>
              <a:t>="</a:t>
            </a:r>
            <a:r>
              <a:rPr lang="en-US" altLang="zh-CN" dirty="0" smtClean="0">
                <a:sym typeface="+mn-ea"/>
                <a:hlinkClick r:id="rId1" action="ppaction://hlinkfile"/>
              </a:rPr>
              <a:t>TestThreeMethodsServlet</a:t>
            </a:r>
            <a:r>
              <a:rPr lang="en-US" altLang="zh-CN" dirty="0" smtClean="0">
                <a:solidFill>
                  <a:srgbClr val="C00000"/>
                </a:solidFill>
                <a:ea typeface="微软雅黑 Light"/>
              </a:rPr>
              <a:t>"</a:t>
            </a:r>
            <a:r>
              <a:rPr lang="en-US" altLang="zh-CN" dirty="0" smtClean="0">
                <a:ea typeface="微软雅黑 Light"/>
              </a:rPr>
              <a:t>&gt;</a:t>
            </a:r>
            <a:r>
              <a:rPr lang="zh-CN" altLang="en-US" dirty="0" smtClean="0">
                <a:ea typeface="微软雅黑 Light"/>
              </a:rPr>
              <a:t>访问</a:t>
            </a:r>
            <a:r>
              <a:rPr lang="en-US" altLang="zh-CN" dirty="0" err="1" smtClean="0">
                <a:ea typeface="微软雅黑 Light"/>
              </a:rPr>
              <a:t>TestThreeMethodsServlet</a:t>
            </a:r>
            <a:r>
              <a:rPr lang="en-US" altLang="zh-CN" dirty="0" smtClean="0">
                <a:ea typeface="微软雅黑 Light"/>
              </a:rPr>
              <a:t>&lt;/a&gt;&lt;</a:t>
            </a:r>
            <a:r>
              <a:rPr lang="en-US" altLang="zh-CN" dirty="0" err="1" smtClean="0">
                <a:ea typeface="微软雅黑 Light"/>
              </a:rPr>
              <a:t>br</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&lt;form </a:t>
            </a:r>
            <a:r>
              <a:rPr lang="en-US" altLang="zh-CN" dirty="0" smtClean="0">
                <a:solidFill>
                  <a:srgbClr val="C00000"/>
                </a:solidFill>
                <a:ea typeface="微软雅黑 Light"/>
              </a:rPr>
              <a:t>action="</a:t>
            </a:r>
            <a:r>
              <a:rPr lang="en-US" altLang="zh-CN" dirty="0" smtClean="0">
                <a:sym typeface="+mn-ea"/>
                <a:hlinkClick r:id="rId1" action="ppaction://hlinkfile"/>
              </a:rPr>
              <a:t>TestThreeMethodsServlet</a:t>
            </a:r>
            <a:r>
              <a:rPr lang="en-US" altLang="zh-CN" dirty="0" smtClean="0">
                <a:solidFill>
                  <a:srgbClr val="C00000"/>
                </a:solidFill>
                <a:ea typeface="微软雅黑 Light"/>
              </a:rPr>
              <a:t>" </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用户名：</a:t>
            </a:r>
            <a:r>
              <a:rPr lang="en-US" altLang="zh-CN" dirty="0" smtClean="0">
                <a:ea typeface="微软雅黑 Light"/>
              </a:rPr>
              <a:t>&lt;input name="username" type="text"&gt;&lt;</a:t>
            </a:r>
            <a:r>
              <a:rPr lang="en-US" altLang="zh-CN" dirty="0" err="1" smtClean="0">
                <a:ea typeface="微软雅黑 Light"/>
              </a:rPr>
              <a:t>br</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密     码：</a:t>
            </a:r>
            <a:r>
              <a:rPr lang="en-US" altLang="zh-CN" dirty="0" smtClean="0">
                <a:ea typeface="微软雅黑 Light"/>
              </a:rPr>
              <a:t>&lt;input name="</a:t>
            </a:r>
            <a:r>
              <a:rPr lang="en-US" altLang="zh-CN" dirty="0" err="1" smtClean="0">
                <a:ea typeface="微软雅黑 Light"/>
              </a:rPr>
              <a:t>pwd</a:t>
            </a:r>
            <a:r>
              <a:rPr lang="en-US" altLang="zh-CN" dirty="0" smtClean="0">
                <a:ea typeface="微软雅黑 Light"/>
              </a:rPr>
              <a:t>" type="password"&gt;&lt;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&lt;input type="submit" value="</a:t>
            </a:r>
            <a:r>
              <a:rPr lang="zh-CN" altLang="en-US" dirty="0" smtClean="0">
                <a:ea typeface="微软雅黑 Light"/>
              </a:rPr>
              <a:t>提交</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&lt;/form&gt;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&lt;form method="post" </a:t>
            </a:r>
            <a:r>
              <a:rPr lang="en-US" altLang="zh-CN" dirty="0" smtClean="0">
                <a:solidFill>
                  <a:srgbClr val="C00000"/>
                </a:solidFill>
                <a:ea typeface="微软雅黑 Light"/>
              </a:rPr>
              <a:t>action="</a:t>
            </a:r>
            <a:r>
              <a:rPr lang="en-US" altLang="zh-CN" dirty="0" smtClean="0">
                <a:sym typeface="+mn-ea"/>
                <a:hlinkClick r:id="rId1" action="ppaction://hlinkfile"/>
              </a:rPr>
              <a:t>TestThreeMethodsServlet</a:t>
            </a:r>
            <a:r>
              <a:rPr lang="en-US" altLang="zh-CN" dirty="0" smtClean="0">
                <a:solidFill>
                  <a:srgbClr val="C00000"/>
                </a:solidFill>
                <a:ea typeface="微软雅黑 Light"/>
              </a:rPr>
              <a:t>"</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用户名：</a:t>
            </a:r>
            <a:r>
              <a:rPr lang="en-US" altLang="zh-CN" dirty="0" smtClean="0">
                <a:ea typeface="微软雅黑 Light"/>
              </a:rPr>
              <a:t>&lt;input name="username" type="text"&gt;&lt;</a:t>
            </a:r>
            <a:r>
              <a:rPr lang="en-US" altLang="zh-CN" dirty="0" err="1" smtClean="0">
                <a:ea typeface="微软雅黑 Light"/>
              </a:rPr>
              <a:t>br</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密     码：</a:t>
            </a:r>
            <a:r>
              <a:rPr lang="en-US" altLang="zh-CN" dirty="0" smtClean="0">
                <a:ea typeface="微软雅黑 Light"/>
              </a:rPr>
              <a:t>&lt;input name="</a:t>
            </a:r>
            <a:r>
              <a:rPr lang="en-US" altLang="zh-CN" dirty="0" err="1" smtClean="0">
                <a:ea typeface="微软雅黑 Light"/>
              </a:rPr>
              <a:t>pwd</a:t>
            </a:r>
            <a:r>
              <a:rPr lang="en-US" altLang="zh-CN" dirty="0" smtClean="0">
                <a:ea typeface="微软雅黑 Light"/>
              </a:rPr>
              <a:t>" type="password"&gt;&lt;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&lt;input type="submit" value="</a:t>
            </a:r>
            <a:r>
              <a:rPr lang="zh-CN" altLang="en-US" dirty="0" smtClean="0">
                <a:ea typeface="微软雅黑 Light"/>
              </a:rPr>
              <a:t>提交</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&lt;/form&gt;</a:t>
            </a:r>
            <a:endParaRPr lang="en-US" altLang="zh-CN" dirty="0" smtClean="0">
              <a:ea typeface="微软雅黑 Light"/>
            </a:endParaRPr>
          </a:p>
        </p:txBody>
      </p:sp>
      <p:sp>
        <p:nvSpPr>
          <p:cNvPr id="10" name="TextBox 9">
            <a:hlinkClick r:id="rId2" action="ppaction://hlinkfile"/>
          </p:cNvPr>
          <p:cNvSpPr txBox="1"/>
          <p:nvPr/>
        </p:nvSpPr>
        <p:spPr>
          <a:xfrm>
            <a:off x="9303649" y="663739"/>
            <a:ext cx="2144110" cy="646331"/>
          </a:xfrm>
          <a:prstGeom prst="rect">
            <a:avLst/>
          </a:prstGeom>
          <a:noFill/>
        </p:spPr>
        <p:txBody>
          <a:bodyPr wrap="square" rtlCol="0">
            <a:spAutoFit/>
          </a:bodyPr>
          <a:lstStyle/>
          <a:p>
            <a:pPr algn="ctr"/>
            <a:r>
              <a:rPr lang="zh-CN" altLang="en-US" dirty="0" smtClean="0"/>
              <a:t>课堂案例：</a:t>
            </a:r>
            <a:endParaRPr lang="en-US" altLang="zh-CN" dirty="0" smtClean="0"/>
          </a:p>
          <a:p>
            <a:pPr algn="ctr"/>
            <a:r>
              <a:rPr lang="en-US" altLang="zh-CN" dirty="0" smtClean="0">
                <a:hlinkClick r:id="rId3" action="ppaction://hlinkfile"/>
              </a:rPr>
              <a:t>i</a:t>
            </a:r>
            <a:r>
              <a:rPr lang="en-US" altLang="en-US" dirty="0" smtClean="0">
                <a:hlinkClick r:id="rId3" action="ppaction://hlinkfile"/>
              </a:rPr>
              <a:t>ndex.html</a:t>
            </a:r>
            <a:endParaRPr lang="en-US" altLang="en-US" dirty="0">
              <a:hlinkClick r:id="rId4" action="ppaction://hlinkfile"/>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1</a:t>
            </a:r>
            <a:r>
              <a:rPr lang="zh-CN" altLang="en-US" dirty="0" smtClean="0"/>
              <a:t>小节，</a:t>
            </a:r>
            <a:r>
              <a:rPr lang="en-US" altLang="zh-CN" dirty="0" smtClean="0"/>
              <a:t>11</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Servlet</a:t>
            </a:r>
            <a:r>
              <a:rPr lang="zh-CN" altLang="en-US" dirty="0" smtClean="0">
                <a:solidFill>
                  <a:schemeClr val="tx1">
                    <a:lumMod val="75000"/>
                    <a:lumOff val="25000"/>
                  </a:schemeClr>
                </a:solidFill>
              </a:rPr>
              <a:t>入门</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360084" cy="5764696"/>
          </a:xfrm>
        </p:spPr>
        <p:txBody>
          <a:bodyPr vert="horz" lIns="91440" tIns="45720" rIns="91440" bIns="45720" rtlCol="0">
            <a:noAutofit/>
          </a:bodyPr>
          <a:lstStyle/>
          <a:p>
            <a:r>
              <a:rPr lang="zh-CN" altLang="en-US" sz="2400" dirty="0" smtClean="0">
                <a:solidFill>
                  <a:schemeClr val="tx1">
                    <a:lumMod val="75000"/>
                    <a:lumOff val="25000"/>
                  </a:schemeClr>
                </a:solidFill>
              </a:rPr>
              <a:t>方式一：直接在浏览器输入</a:t>
            </a:r>
            <a:r>
              <a:rPr lang="en-US" altLang="zh-CN" sz="2400" dirty="0" smtClean="0">
                <a:solidFill>
                  <a:schemeClr val="tx1">
                    <a:lumMod val="75000"/>
                    <a:lumOff val="25000"/>
                  </a:schemeClr>
                </a:solidFill>
              </a:rPr>
              <a:t>URL </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方式二：点击</a:t>
            </a:r>
            <a:r>
              <a:rPr lang="en-US" altLang="zh-CN" sz="2400" dirty="0" smtClean="0">
                <a:solidFill>
                  <a:schemeClr val="tx1">
                    <a:lumMod val="75000"/>
                    <a:lumOff val="25000"/>
                  </a:schemeClr>
                </a:solidFill>
              </a:rPr>
              <a:t>index.html</a:t>
            </a:r>
            <a:r>
              <a:rPr lang="zh-CN" altLang="en-US" sz="2400" dirty="0" smtClean="0">
                <a:solidFill>
                  <a:schemeClr val="tx1">
                    <a:lumMod val="75000"/>
                    <a:lumOff val="25000"/>
                  </a:schemeClr>
                </a:solidFill>
              </a:rPr>
              <a:t>上的超级链接访问</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方式三：点击表单的按钮</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没有指定</a:t>
            </a:r>
            <a:r>
              <a:rPr lang="en-US" altLang="zh-CN" sz="2000" dirty="0" smtClean="0">
                <a:solidFill>
                  <a:schemeClr val="tx1">
                    <a:lumMod val="75000"/>
                    <a:lumOff val="25000"/>
                  </a:schemeClr>
                </a:solidFill>
              </a:rPr>
              <a:t>method</a:t>
            </a:r>
            <a:r>
              <a:rPr lang="zh-CN" altLang="en-US" sz="2000" dirty="0" smtClean="0">
                <a:solidFill>
                  <a:schemeClr val="tx1">
                    <a:lumMod val="75000"/>
                    <a:lumOff val="25000"/>
                  </a:schemeClr>
                </a:solidFill>
              </a:rPr>
              <a:t>的表单，默认是</a:t>
            </a:r>
            <a:r>
              <a:rPr lang="en-US" altLang="zh-CN" sz="2000" dirty="0" smtClean="0">
                <a:solidFill>
                  <a:schemeClr val="tx1">
                    <a:lumMod val="75000"/>
                    <a:lumOff val="25000"/>
                  </a:schemeClr>
                </a:solidFill>
              </a:rPr>
              <a:t>get</a:t>
            </a:r>
            <a:r>
              <a:rPr lang="zh-CN" altLang="en-US" sz="2000" dirty="0" smtClean="0">
                <a:solidFill>
                  <a:schemeClr val="tx1">
                    <a:lumMod val="75000"/>
                    <a:lumOff val="25000"/>
                  </a:schemeClr>
                </a:solidFill>
              </a:rPr>
              <a:t>方式</a:t>
            </a:r>
            <a:endParaRPr lang="en-US" altLang="zh-CN" sz="2000" dirty="0" smtClean="0">
              <a:solidFill>
                <a:schemeClr val="tx1">
                  <a:lumMod val="75000"/>
                  <a:lumOff val="25000"/>
                </a:schemeClr>
              </a:solidFill>
            </a:endParaRPr>
          </a:p>
          <a:p>
            <a:pPr lvl="1"/>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指定</a:t>
            </a:r>
            <a:r>
              <a:rPr lang="en-US" altLang="zh-CN" sz="2000" dirty="0" smtClean="0">
                <a:solidFill>
                  <a:schemeClr val="tx1">
                    <a:lumMod val="75000"/>
                    <a:lumOff val="25000"/>
                  </a:schemeClr>
                </a:solidFill>
              </a:rPr>
              <a:t>method</a:t>
            </a:r>
            <a:r>
              <a:rPr lang="zh-CN" altLang="en-US" sz="2000" dirty="0" smtClean="0">
                <a:solidFill>
                  <a:schemeClr val="tx1">
                    <a:lumMod val="75000"/>
                    <a:lumOff val="25000"/>
                  </a:schemeClr>
                </a:solidFill>
              </a:rPr>
              <a:t>为</a:t>
            </a:r>
            <a:r>
              <a:rPr lang="en-US" altLang="zh-CN" sz="2000" dirty="0" smtClean="0">
                <a:solidFill>
                  <a:schemeClr val="tx1">
                    <a:lumMod val="75000"/>
                    <a:lumOff val="25000"/>
                  </a:schemeClr>
                </a:solidFill>
              </a:rPr>
              <a:t>post</a:t>
            </a:r>
            <a:r>
              <a:rPr lang="zh-CN" altLang="en-US" sz="2000" dirty="0" smtClean="0">
                <a:solidFill>
                  <a:schemeClr val="tx1">
                    <a:lumMod val="75000"/>
                    <a:lumOff val="25000"/>
                  </a:schemeClr>
                </a:solidFill>
              </a:rPr>
              <a:t>的表单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对客户端不同方式请求作出动态响应</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69633" name="Picture 1" descr="C:\Users\wxh\AppData\Roaming\Tencent\Users\29097443\QQ\WinTemp\RichOle\W_$R18_ZVSH[R_Y4B7TM1N1.png"/>
          <p:cNvPicPr>
            <a:picLocks noChangeAspect="1" noChangeArrowheads="1"/>
          </p:cNvPicPr>
          <p:nvPr/>
        </p:nvPicPr>
        <p:blipFill>
          <a:blip r:embed="rId1" cstate="print"/>
          <a:srcRect/>
          <a:stretch>
            <a:fillRect/>
          </a:stretch>
        </p:blipFill>
        <p:spPr bwMode="auto">
          <a:xfrm>
            <a:off x="646386" y="1749971"/>
            <a:ext cx="6128155" cy="504497"/>
          </a:xfrm>
          <a:prstGeom prst="rect">
            <a:avLst/>
          </a:prstGeom>
          <a:noFill/>
          <a:ln w="38100">
            <a:solidFill>
              <a:schemeClr val="accent6"/>
            </a:solidFill>
          </a:ln>
        </p:spPr>
      </p:pic>
      <p:pic>
        <p:nvPicPr>
          <p:cNvPr id="7" name="Picture 1" descr="C:\Users\wxh\AppData\Roaming\Tencent\Users\29097443\QQ\WinTemp\RichOle\W_$R18_ZVSH[R_Y4B7TM1N1.png"/>
          <p:cNvPicPr>
            <a:picLocks noChangeAspect="1" noChangeArrowheads="1"/>
          </p:cNvPicPr>
          <p:nvPr/>
        </p:nvPicPr>
        <p:blipFill>
          <a:blip r:embed="rId1" cstate="print"/>
          <a:srcRect/>
          <a:stretch>
            <a:fillRect/>
          </a:stretch>
        </p:blipFill>
        <p:spPr bwMode="auto">
          <a:xfrm>
            <a:off x="656896" y="3100550"/>
            <a:ext cx="6128155" cy="504497"/>
          </a:xfrm>
          <a:prstGeom prst="rect">
            <a:avLst/>
          </a:prstGeom>
          <a:noFill/>
          <a:ln w="38100">
            <a:solidFill>
              <a:schemeClr val="accent6"/>
            </a:solidFill>
          </a:ln>
        </p:spPr>
      </p:pic>
      <p:pic>
        <p:nvPicPr>
          <p:cNvPr id="8" name="Picture 1" descr="C:\Users\wxh\AppData\Roaming\Tencent\Users\29097443\QQ\WinTemp\RichOle\W_$R18_ZVSH[R_Y4B7TM1N1.png"/>
          <p:cNvPicPr>
            <a:picLocks noChangeAspect="1" noChangeArrowheads="1"/>
          </p:cNvPicPr>
          <p:nvPr/>
        </p:nvPicPr>
        <p:blipFill>
          <a:blip r:embed="rId1" cstate="print"/>
          <a:srcRect/>
          <a:stretch>
            <a:fillRect/>
          </a:stretch>
        </p:blipFill>
        <p:spPr bwMode="auto">
          <a:xfrm>
            <a:off x="1030013" y="4987157"/>
            <a:ext cx="6128155" cy="504497"/>
          </a:xfrm>
          <a:prstGeom prst="rect">
            <a:avLst/>
          </a:prstGeom>
          <a:noFill/>
          <a:ln w="38100">
            <a:solidFill>
              <a:schemeClr val="accent6"/>
            </a:solidFill>
          </a:ln>
        </p:spPr>
      </p:pic>
      <p:pic>
        <p:nvPicPr>
          <p:cNvPr id="69634" name="Picture 2" descr="C:\Users\wxh\AppData\Roaming\Tencent\Users\29097443\QQ\WinTemp\RichOle\YUS[WINI9MOD2{OZYG%DBK5.png"/>
          <p:cNvPicPr>
            <a:picLocks noChangeAspect="1" noChangeArrowheads="1"/>
          </p:cNvPicPr>
          <p:nvPr/>
        </p:nvPicPr>
        <p:blipFill>
          <a:blip r:embed="rId2" cstate="print"/>
          <a:srcRect/>
          <a:stretch>
            <a:fillRect/>
          </a:stretch>
        </p:blipFill>
        <p:spPr bwMode="auto">
          <a:xfrm>
            <a:off x="1040524" y="6101255"/>
            <a:ext cx="6313856" cy="504497"/>
          </a:xfrm>
          <a:prstGeom prst="rect">
            <a:avLst/>
          </a:prstGeom>
          <a:noFill/>
          <a:ln w="38100">
            <a:solidFill>
              <a:schemeClr val="accent6"/>
            </a:solidFill>
          </a:ln>
        </p:spPr>
      </p:pic>
      <p:sp>
        <p:nvSpPr>
          <p:cNvPr id="11" name="TextBox 10"/>
          <p:cNvSpPr txBox="1"/>
          <p:nvPr/>
        </p:nvSpPr>
        <p:spPr>
          <a:xfrm>
            <a:off x="7646276" y="2412124"/>
            <a:ext cx="3815255" cy="3139321"/>
          </a:xfrm>
          <a:prstGeom prst="rect">
            <a:avLst/>
          </a:prstGeom>
          <a:solidFill>
            <a:schemeClr val="accent6">
              <a:lumMod val="40000"/>
              <a:lumOff val="60000"/>
            </a:schemeClr>
          </a:solidFill>
        </p:spPr>
        <p:txBody>
          <a:bodyPr wrap="square" rtlCol="0">
            <a:spAutoFit/>
          </a:bodyPr>
          <a:lstStyle/>
          <a:p>
            <a:r>
              <a:rPr lang="zh-CN" altLang="en-US" dirty="0" smtClean="0"/>
              <a:t>总结：</a:t>
            </a:r>
            <a:endParaRPr lang="en-US" altLang="zh-CN" dirty="0" smtClean="0"/>
          </a:p>
          <a:p>
            <a:endParaRPr lang="en-US" altLang="zh-CN" dirty="0" smtClean="0"/>
          </a:p>
          <a:p>
            <a:r>
              <a:rPr lang="en-US" altLang="zh-CN" dirty="0" smtClean="0"/>
              <a:t>1</a:t>
            </a:r>
            <a:r>
              <a:rPr lang="zh-CN" altLang="en-US" dirty="0" smtClean="0"/>
              <a:t>、直接使用</a:t>
            </a:r>
            <a:r>
              <a:rPr lang="en-US" altLang="zh-CN" dirty="0" smtClean="0"/>
              <a:t>URL</a:t>
            </a:r>
            <a:r>
              <a:rPr lang="zh-CN" altLang="en-US" dirty="0" smtClean="0"/>
              <a:t>访问，是</a:t>
            </a:r>
            <a:r>
              <a:rPr lang="en-US" altLang="zh-CN" dirty="0" smtClean="0"/>
              <a:t>GET</a:t>
            </a:r>
            <a:r>
              <a:rPr lang="zh-CN" altLang="en-US" dirty="0" smtClean="0"/>
              <a:t>方式，调用</a:t>
            </a:r>
            <a:r>
              <a:rPr lang="en-US" altLang="zh-CN" dirty="0" err="1" smtClean="0"/>
              <a:t>doGet</a:t>
            </a:r>
            <a:r>
              <a:rPr lang="zh-CN" altLang="en-US" dirty="0" smtClean="0"/>
              <a:t>方法；</a:t>
            </a:r>
            <a:endParaRPr lang="en-US" altLang="zh-CN" dirty="0" smtClean="0"/>
          </a:p>
          <a:p>
            <a:endParaRPr lang="en-US" altLang="zh-CN" dirty="0" smtClean="0"/>
          </a:p>
          <a:p>
            <a:r>
              <a:rPr lang="en-US" altLang="zh-CN" dirty="0" smtClean="0"/>
              <a:t>2</a:t>
            </a:r>
            <a:r>
              <a:rPr lang="zh-CN" altLang="en-US" dirty="0" smtClean="0"/>
              <a:t>、超级链接访问，是</a:t>
            </a:r>
            <a:r>
              <a:rPr lang="en-US" altLang="zh-CN" dirty="0" smtClean="0"/>
              <a:t>GET</a:t>
            </a:r>
            <a:r>
              <a:rPr lang="zh-CN" altLang="en-US" dirty="0" smtClean="0"/>
              <a:t>方式，调用</a:t>
            </a:r>
            <a:r>
              <a:rPr lang="en-US" altLang="zh-CN" dirty="0" err="1" smtClean="0"/>
              <a:t>doGet</a:t>
            </a:r>
            <a:r>
              <a:rPr lang="zh-CN" altLang="en-US" dirty="0" smtClean="0"/>
              <a:t>方法；</a:t>
            </a:r>
            <a:endParaRPr lang="en-US" altLang="zh-CN" dirty="0" smtClean="0"/>
          </a:p>
          <a:p>
            <a:endParaRPr lang="en-US" altLang="zh-CN" dirty="0" smtClean="0"/>
          </a:p>
          <a:p>
            <a:r>
              <a:rPr lang="en-US" altLang="zh-CN" dirty="0" smtClean="0"/>
              <a:t>3</a:t>
            </a:r>
            <a:r>
              <a:rPr lang="zh-CN" altLang="en-US" dirty="0" smtClean="0"/>
              <a:t>、表单提交访问，取决</a:t>
            </a:r>
            <a:r>
              <a:rPr lang="en-US" altLang="zh-CN" dirty="0" smtClean="0"/>
              <a:t>form</a:t>
            </a:r>
            <a:r>
              <a:rPr lang="zh-CN" altLang="en-US" dirty="0" smtClean="0"/>
              <a:t>的</a:t>
            </a:r>
            <a:r>
              <a:rPr lang="en-US" altLang="zh-CN" dirty="0" smtClean="0"/>
              <a:t>method</a:t>
            </a:r>
            <a:r>
              <a:rPr lang="zh-CN" altLang="en-US" dirty="0" smtClean="0"/>
              <a:t>属性的值，默认是</a:t>
            </a:r>
            <a:r>
              <a:rPr lang="en-US" altLang="zh-CN" dirty="0" smtClean="0"/>
              <a:t>get</a:t>
            </a:r>
            <a:r>
              <a:rPr lang="zh-CN" altLang="en-US" dirty="0" smtClean="0"/>
              <a:t>，指定为</a:t>
            </a:r>
            <a:r>
              <a:rPr lang="en-US" altLang="zh-CN" dirty="0" smtClean="0"/>
              <a:t>post</a:t>
            </a:r>
            <a:r>
              <a:rPr lang="zh-CN" altLang="en-US" dirty="0" smtClean="0"/>
              <a:t>时，调用</a:t>
            </a:r>
            <a:r>
              <a:rPr lang="en-US" altLang="zh-CN" dirty="0" err="1" smtClean="0"/>
              <a:t>doPost</a:t>
            </a:r>
            <a:r>
              <a:rPr lang="zh-CN" altLang="en-US" dirty="0" smtClean="0"/>
              <a:t>方法；</a:t>
            </a:r>
            <a:endParaRPr lang="en-US" dirty="0"/>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4955" y="636270"/>
            <a:ext cx="11690985" cy="3082925"/>
          </a:xfrm>
        </p:spPr>
        <p:txBody>
          <a:bodyPr vert="horz" lIns="91440" tIns="45720" rIns="91440" bIns="45720" rtlCol="0">
            <a:noAutofit/>
          </a:bodyPr>
          <a:lstStyle/>
          <a:p>
            <a:r>
              <a:rPr lang="zh-CN" altLang="en-US" sz="2400" dirty="0" smtClean="0">
                <a:solidFill>
                  <a:schemeClr val="tx1">
                    <a:lumMod val="75000"/>
                    <a:lumOff val="25000"/>
                  </a:schemeClr>
                </a:solidFill>
              </a:rPr>
              <a:t>当客户端请求服务器端的</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时，可以向</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传递</a:t>
            </a:r>
            <a:r>
              <a:rPr lang="zh-CN" altLang="en-US" sz="2400" dirty="0" smtClean="0">
                <a:solidFill>
                  <a:srgbClr val="C00000"/>
                </a:solidFill>
              </a:rPr>
              <a:t>请求</a:t>
            </a:r>
            <a:r>
              <a:rPr lang="zh-CN" altLang="en-US" sz="2400" dirty="0" smtClean="0">
                <a:solidFill>
                  <a:srgbClr val="C00000"/>
                </a:solidFill>
              </a:rPr>
              <a:t>参数</a:t>
            </a:r>
            <a:r>
              <a:rPr lang="zh-CN" altLang="en-US" sz="2400" dirty="0" smtClean="0"/>
              <a:t>，有以下几种方式：</a:t>
            </a:r>
            <a:endParaRPr lang="en-US" altLang="zh-CN" sz="2400" dirty="0" smtClean="0"/>
          </a:p>
          <a:p>
            <a:pPr lvl="1"/>
            <a:r>
              <a:rPr lang="zh-CN" altLang="en-US" sz="2000" dirty="0" smtClean="0">
                <a:solidFill>
                  <a:schemeClr val="tx1">
                    <a:lumMod val="75000"/>
                    <a:lumOff val="25000"/>
                  </a:schemeClr>
                </a:solidFill>
              </a:rPr>
              <a:t>可以在</a:t>
            </a:r>
            <a:r>
              <a:rPr lang="en-US" altLang="zh-CN" sz="2000" dirty="0" smtClean="0">
                <a:solidFill>
                  <a:schemeClr val="tx1">
                    <a:lumMod val="75000"/>
                    <a:lumOff val="25000"/>
                  </a:schemeClr>
                </a:solidFill>
              </a:rPr>
              <a:t>URL</a:t>
            </a:r>
            <a:r>
              <a:rPr lang="zh-CN" altLang="en-US" sz="2000" dirty="0" smtClean="0">
                <a:solidFill>
                  <a:schemeClr val="tx1">
                    <a:lumMod val="75000"/>
                    <a:lumOff val="25000"/>
                  </a:schemeClr>
                </a:solidFill>
              </a:rPr>
              <a:t>后使用</a:t>
            </a:r>
            <a:r>
              <a:rPr lang="en-US" altLang="zh-CN" sz="2000" dirty="0" smtClean="0">
                <a:solidFill>
                  <a:schemeClr val="tx1">
                    <a:lumMod val="75000"/>
                    <a:lumOff val="25000"/>
                  </a:schemeClr>
                </a:solidFill>
              </a:rPr>
              <a:t>name=</a:t>
            </a:r>
            <a:r>
              <a:rPr lang="en-US" altLang="zh-CN" sz="2000" dirty="0" err="1" smtClean="0">
                <a:solidFill>
                  <a:schemeClr val="tx1">
                    <a:lumMod val="75000"/>
                    <a:lumOff val="25000"/>
                  </a:schemeClr>
                </a:solidFill>
              </a:rPr>
              <a:t>value&amp;name</a:t>
            </a:r>
            <a:r>
              <a:rPr lang="en-US" altLang="zh-CN" sz="2000" dirty="0" smtClean="0">
                <a:solidFill>
                  <a:schemeClr val="tx1">
                    <a:lumMod val="75000"/>
                    <a:lumOff val="25000"/>
                  </a:schemeClr>
                </a:solidFill>
              </a:rPr>
              <a:t>=value</a:t>
            </a:r>
            <a:r>
              <a:rPr lang="zh-CN" altLang="en-US" sz="2000" dirty="0" smtClean="0">
                <a:solidFill>
                  <a:schemeClr val="tx1">
                    <a:lumMod val="75000"/>
                    <a:lumOff val="25000"/>
                  </a:schemeClr>
                </a:solidFill>
              </a:rPr>
              <a:t>的形式传递，例如：</a:t>
            </a:r>
            <a:endParaRPr lang="en-US" altLang="zh-CN" sz="2000" dirty="0" smtClean="0">
              <a:solidFill>
                <a:schemeClr val="tx1">
                  <a:lumMod val="75000"/>
                  <a:lumOff val="25000"/>
                </a:schemeClr>
              </a:solidFill>
            </a:endParaRPr>
          </a:p>
          <a:p>
            <a:pPr lvl="1">
              <a:buNone/>
            </a:pPr>
            <a:r>
              <a:rPr lang="en-US" sz="2000" dirty="0" smtClean="0"/>
              <a:t>   &lt;a </a:t>
            </a:r>
            <a:r>
              <a:rPr lang="en-US" sz="2000" dirty="0" err="1" smtClean="0"/>
              <a:t>href</a:t>
            </a:r>
            <a:r>
              <a:rPr lang="en-US" sz="2000" dirty="0" smtClean="0"/>
              <a:t>=“</a:t>
            </a:r>
            <a:r>
              <a:rPr lang="en-US" sz="2000" dirty="0" err="1" smtClean="0"/>
              <a:t>TestPramServlet?page</a:t>
            </a:r>
            <a:r>
              <a:rPr lang="en-US" sz="2000" dirty="0" smtClean="0"/>
              <a:t>=1&amp;author=</a:t>
            </a:r>
            <a:r>
              <a:rPr lang="en-US" sz="2000" dirty="0" err="1" smtClean="0"/>
              <a:t>wangxh</a:t>
            </a:r>
            <a:r>
              <a:rPr lang="en-US" sz="2000" dirty="0" smtClean="0"/>
              <a:t>”&gt;</a:t>
            </a:r>
            <a:r>
              <a:rPr lang="zh-CN" altLang="en-US" sz="2000" dirty="0" smtClean="0"/>
              <a:t>传递两个请求参数，名字分别为</a:t>
            </a:r>
            <a:r>
              <a:rPr lang="en-US" altLang="zh-CN" sz="2000" dirty="0" smtClean="0"/>
              <a:t>page</a:t>
            </a:r>
            <a:r>
              <a:rPr lang="zh-CN" altLang="en-US" sz="2000" dirty="0" smtClean="0"/>
              <a:t>和</a:t>
            </a:r>
            <a:r>
              <a:rPr lang="en-US" altLang="zh-CN" sz="2000" dirty="0" smtClean="0"/>
              <a:t>author</a:t>
            </a:r>
            <a:r>
              <a:rPr lang="zh-CN" altLang="en-US" sz="2000" dirty="0" smtClean="0"/>
              <a:t>，值分别为</a:t>
            </a:r>
            <a:r>
              <a:rPr lang="en-US" altLang="zh-CN" sz="2000" dirty="0" smtClean="0"/>
              <a:t>1</a:t>
            </a:r>
            <a:r>
              <a:rPr lang="zh-CN" altLang="en-US" sz="2000" dirty="0" smtClean="0"/>
              <a:t>和</a:t>
            </a:r>
            <a:r>
              <a:rPr lang="en-US" altLang="zh-CN" sz="2000" dirty="0" err="1" smtClean="0"/>
              <a:t>wangxh</a:t>
            </a:r>
            <a:r>
              <a:rPr lang="zh-CN" altLang="en-US" sz="2000" dirty="0" smtClean="0"/>
              <a:t>；</a:t>
            </a:r>
            <a:endParaRPr lang="en-US" altLang="zh-CN" sz="2000" dirty="0" smtClean="0"/>
          </a:p>
          <a:p>
            <a:pPr lvl="1"/>
            <a:r>
              <a:rPr lang="zh-CN" altLang="en-US" sz="2000" dirty="0" smtClean="0">
                <a:solidFill>
                  <a:schemeClr val="tx1">
                    <a:lumMod val="75000"/>
                    <a:lumOff val="25000"/>
                  </a:schemeClr>
                </a:solidFill>
              </a:rPr>
              <a:t>可以在使用表单提交，表单中的元素值将作为请求参数传递，元素的</a:t>
            </a:r>
            <a:r>
              <a:rPr lang="en-US" altLang="zh-CN" sz="2000" dirty="0" smtClean="0">
                <a:solidFill>
                  <a:schemeClr val="tx1">
                    <a:lumMod val="75000"/>
                    <a:lumOff val="25000"/>
                  </a:schemeClr>
                </a:solidFill>
              </a:rPr>
              <a:t>name</a:t>
            </a:r>
            <a:r>
              <a:rPr lang="zh-CN" altLang="en-US" sz="2000" dirty="0" smtClean="0">
                <a:solidFill>
                  <a:schemeClr val="tx1">
                    <a:lumMod val="75000"/>
                    <a:lumOff val="25000"/>
                  </a:schemeClr>
                </a:solidFill>
              </a:rPr>
              <a:t>是参数名字，</a:t>
            </a:r>
            <a:r>
              <a:rPr lang="en-US" altLang="zh-CN" sz="2000" dirty="0" smtClean="0">
                <a:solidFill>
                  <a:schemeClr val="tx1">
                    <a:lumMod val="75000"/>
                    <a:lumOff val="25000"/>
                  </a:schemeClr>
                </a:solidFill>
              </a:rPr>
              <a:t>value</a:t>
            </a:r>
            <a:r>
              <a:rPr lang="zh-CN" altLang="en-US" sz="2000" dirty="0" smtClean="0">
                <a:solidFill>
                  <a:schemeClr val="tx1">
                    <a:lumMod val="75000"/>
                    <a:lumOff val="25000"/>
                  </a:schemeClr>
                </a:solidFill>
              </a:rPr>
              <a:t>的值是参数的值，例如：</a:t>
            </a:r>
            <a:r>
              <a:rPr lang="en-US" altLang="en-US" sz="2000" dirty="0" smtClean="0">
                <a:sym typeface="+mn-ea"/>
                <a:hlinkClick r:id="rId1" action="ppaction://hlinkfile"/>
              </a:rPr>
              <a:t>testParam.html</a:t>
            </a:r>
            <a:endParaRPr lang="en-US" altLang="en-US" sz="2000" dirty="0">
              <a:hlinkClick r:id="rId2" action="ppaction://hlinkfile"/>
            </a:endParaRPr>
          </a:p>
          <a:p>
            <a:pPr lvl="1"/>
            <a:endParaRPr lang="en-US" altLang="zh-CN" sz="2000" dirty="0" smtClean="0">
              <a:solidFill>
                <a:schemeClr val="tx1">
                  <a:lumMod val="75000"/>
                  <a:lumOff val="25000"/>
                </a:schemeClr>
              </a:solidFill>
            </a:endParaRPr>
          </a:p>
          <a:p>
            <a:pPr lvl="1">
              <a:buNone/>
            </a:pPr>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中获取请求参数的方法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222120" y="3719314"/>
            <a:ext cx="11524592" cy="2861310"/>
          </a:xfrm>
          <a:prstGeom prst="rect">
            <a:avLst/>
          </a:prstGeom>
          <a:solidFill>
            <a:schemeClr val="bg1">
              <a:lumMod val="95000"/>
            </a:schemeClr>
          </a:solidFill>
        </p:spPr>
        <p:txBody>
          <a:bodyPr wrap="square" rtlCol="0">
            <a:spAutoFit/>
          </a:bodyPr>
          <a:lstStyle/>
          <a:p>
            <a:r>
              <a:rPr lang="en-US" altLang="zh-CN" dirty="0" smtClean="0">
                <a:ea typeface="微软雅黑 Light"/>
              </a:rPr>
              <a:t>&lt;form action="</a:t>
            </a:r>
            <a:r>
              <a:rPr lang="en-US" altLang="zh-CN" dirty="0" err="1" smtClean="0">
                <a:ea typeface="微软雅黑 Light"/>
              </a:rPr>
              <a:t>TestPramServlet</a:t>
            </a:r>
            <a:r>
              <a:rPr lang="en-US" altLang="zh-CN" dirty="0" smtClean="0">
                <a:ea typeface="微软雅黑 Light"/>
              </a:rPr>
              <a:t>" method="post"&gt;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用户名：</a:t>
            </a:r>
            <a:r>
              <a:rPr lang="en-US" altLang="zh-CN" dirty="0" smtClean="0">
                <a:ea typeface="微软雅黑 Light"/>
              </a:rPr>
              <a:t>&lt;input name="userName" type="text"&gt;&lt;</a:t>
            </a:r>
            <a:r>
              <a:rPr lang="en-US" altLang="zh-CN" dirty="0" err="1" smtClean="0">
                <a:ea typeface="微软雅黑 Light"/>
              </a:rPr>
              <a:t>br</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密     码：</a:t>
            </a:r>
            <a:r>
              <a:rPr lang="en-US" altLang="zh-CN" dirty="0" smtClean="0">
                <a:ea typeface="微软雅黑 Light"/>
              </a:rPr>
              <a:t>&lt;input name="</a:t>
            </a:r>
            <a:r>
              <a:rPr lang="en-US" altLang="zh-CN" dirty="0" err="1" smtClean="0">
                <a:ea typeface="微软雅黑 Light"/>
              </a:rPr>
              <a:t>pwd</a:t>
            </a:r>
            <a:r>
              <a:rPr lang="en-US" altLang="zh-CN" dirty="0" smtClean="0">
                <a:ea typeface="微软雅黑 Light"/>
              </a:rPr>
              <a:t>" type="password"&gt;&lt;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技术方向：</a:t>
            </a:r>
            <a:endParaRPr lang="zh-CN" altLang="en-US" dirty="0" smtClean="0">
              <a:ea typeface="微软雅黑 Light"/>
            </a:endParaRPr>
          </a:p>
          <a:p>
            <a:r>
              <a:rPr lang="zh-CN" altLang="en-US" dirty="0" smtClean="0">
                <a:ea typeface="微软雅黑 Light"/>
              </a:rPr>
              <a:t>	</a:t>
            </a:r>
            <a:r>
              <a:rPr lang="en-US" altLang="zh-CN" dirty="0" smtClean="0">
                <a:ea typeface="微软雅黑 Light"/>
              </a:rPr>
              <a:t>&lt;input type="checkbox" name="techs" value="Java"&gt;1</a:t>
            </a:r>
            <a:r>
              <a:rPr lang="zh-CN" altLang="en-US" dirty="0" smtClean="0">
                <a:ea typeface="微软雅黑 Light"/>
              </a:rPr>
              <a:t>、</a:t>
            </a:r>
            <a:r>
              <a:rPr lang="en-US" altLang="zh-CN" dirty="0" smtClean="0">
                <a:ea typeface="微软雅黑 Light"/>
              </a:rPr>
              <a:t>Java</a:t>
            </a:r>
            <a:endParaRPr lang="en-US" altLang="zh-CN" dirty="0" smtClean="0">
              <a:ea typeface="微软雅黑 Light"/>
            </a:endParaRPr>
          </a:p>
          <a:p>
            <a:r>
              <a:rPr lang="en-US" altLang="zh-CN" dirty="0" smtClean="0">
                <a:ea typeface="微软雅黑 Light"/>
              </a:rPr>
              <a:t>	&lt;input type="checkbox" name="techs" value="</a:t>
            </a:r>
            <a:r>
              <a:rPr lang="zh-CN" altLang="zh-CN" dirty="0" smtClean="0">
                <a:ea typeface="微软雅黑 Light"/>
              </a:rPr>
              <a:t>大数据</a:t>
            </a:r>
            <a:r>
              <a:rPr lang="en-US" altLang="zh-CN" dirty="0" smtClean="0">
                <a:ea typeface="微软雅黑 Light"/>
              </a:rPr>
              <a:t>"&gt;2</a:t>
            </a:r>
            <a:r>
              <a:rPr lang="zh-CN" altLang="en-US" dirty="0" smtClean="0">
                <a:ea typeface="微软雅黑 Light"/>
              </a:rPr>
              <a:t>、大数据</a:t>
            </a:r>
            <a:endParaRPr lang="zh-CN" altLang="en-US" dirty="0" smtClean="0">
              <a:ea typeface="微软雅黑 Light"/>
            </a:endParaRPr>
          </a:p>
          <a:p>
            <a:r>
              <a:rPr lang="en-US" altLang="zh-CN" dirty="0" smtClean="0">
                <a:ea typeface="微软雅黑 Light"/>
              </a:rPr>
              <a:t>	&lt;input type="checkbox" name="techs" value="</a:t>
            </a:r>
            <a:r>
              <a:rPr lang="zh-CN" altLang="en-US" dirty="0" smtClean="0">
                <a:ea typeface="微软雅黑 Light"/>
              </a:rPr>
              <a:t>人工智能</a:t>
            </a:r>
            <a:r>
              <a:rPr lang="en-US" altLang="zh-CN" dirty="0" smtClean="0">
                <a:ea typeface="微软雅黑 Light"/>
              </a:rPr>
              <a:t>"&gt;3</a:t>
            </a:r>
            <a:r>
              <a:rPr lang="zh-CN" altLang="en-US" dirty="0" smtClean="0">
                <a:ea typeface="微软雅黑 Light"/>
              </a:rPr>
              <a:t>、人工智能</a:t>
            </a:r>
            <a:endParaRPr lang="en-US" altLang="zh-CN" dirty="0" smtClean="0">
              <a:ea typeface="微软雅黑 Light"/>
            </a:endParaRPr>
          </a:p>
          <a:p>
            <a:r>
              <a:rPr lang="en-US" altLang="zh-CN" dirty="0" smtClean="0">
                <a:ea typeface="微软雅黑 Light"/>
              </a:rPr>
              <a:t>	&lt;input type="checkbox" name="techs" value="HTML5"&gt;4</a:t>
            </a:r>
            <a:r>
              <a:rPr lang="zh-CN" altLang="en-US" dirty="0" smtClean="0">
                <a:ea typeface="微软雅黑 Light"/>
              </a:rPr>
              <a:t>、</a:t>
            </a:r>
            <a:r>
              <a:rPr lang="en-US" altLang="zh-CN" dirty="0" smtClean="0">
                <a:ea typeface="微软雅黑 Light"/>
              </a:rPr>
              <a:t>HTML5&lt;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&lt;input type="hidden" name="action" value="test"/&gt;</a:t>
            </a:r>
            <a:endParaRPr lang="en-US" altLang="zh-CN" dirty="0" smtClean="0">
              <a:ea typeface="微软雅黑 Light"/>
            </a:endParaRPr>
          </a:p>
          <a:p>
            <a:r>
              <a:rPr lang="en-US" altLang="zh-CN" dirty="0" smtClean="0">
                <a:ea typeface="微软雅黑 Light"/>
              </a:rPr>
              <a:t>	&lt;input type="submit" value="</a:t>
            </a:r>
            <a:r>
              <a:rPr lang="zh-CN" altLang="en-US" dirty="0" smtClean="0">
                <a:ea typeface="微软雅黑 Light"/>
              </a:rPr>
              <a:t>提交</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&gt;&lt;</a:t>
            </a:r>
            <a:r>
              <a:rPr lang="en-US" altLang="zh-CN" dirty="0" err="1" smtClean="0">
                <a:ea typeface="微软雅黑 Light"/>
              </a:rPr>
              <a:t>br</a:t>
            </a:r>
            <a:r>
              <a:rPr lang="en-US" altLang="zh-CN" dirty="0" smtClean="0">
                <a:ea typeface="微软雅黑 Light"/>
              </a:rPr>
              <a:t>&gt;&lt;/form&gt;</a:t>
            </a:r>
            <a:endParaRPr lang="en-US" altLang="zh-CN" dirty="0" smtClean="0">
              <a:ea typeface="微软雅黑 Light"/>
            </a:endParaRPr>
          </a:p>
        </p:txBody>
      </p:sp>
      <p:sp>
        <p:nvSpPr>
          <p:cNvPr id="6" name="Rectangle 5"/>
          <p:cNvSpPr/>
          <p:nvPr/>
        </p:nvSpPr>
        <p:spPr>
          <a:xfrm>
            <a:off x="3026979" y="4051738"/>
            <a:ext cx="2869324" cy="22071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3877" y="4897821"/>
            <a:ext cx="2590799" cy="22597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05959" y="4346027"/>
            <a:ext cx="2869324" cy="22071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10153" y="5712371"/>
            <a:ext cx="2911364" cy="23122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94388" y="5192111"/>
            <a:ext cx="2590799" cy="22597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20663" y="5423338"/>
            <a:ext cx="2932385" cy="204952"/>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4181" y="6006661"/>
            <a:ext cx="2911364" cy="231227"/>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31719" y="3579583"/>
            <a:ext cx="3815255" cy="2862322"/>
          </a:xfrm>
          <a:prstGeom prst="rect">
            <a:avLst/>
          </a:prstGeom>
          <a:solidFill>
            <a:schemeClr val="accent6">
              <a:lumMod val="40000"/>
              <a:lumOff val="60000"/>
            </a:schemeClr>
          </a:solidFill>
        </p:spPr>
        <p:txBody>
          <a:bodyPr wrap="square" rtlCol="0">
            <a:spAutoFit/>
          </a:bodyPr>
          <a:lstStyle/>
          <a:p>
            <a:r>
              <a:rPr lang="zh-CN" altLang="en-US" dirty="0" smtClean="0"/>
              <a:t>总结：</a:t>
            </a:r>
            <a:endParaRPr lang="en-US" altLang="zh-CN" dirty="0" smtClean="0"/>
          </a:p>
          <a:p>
            <a:r>
              <a:rPr lang="en-US" altLang="zh-CN" dirty="0" smtClean="0"/>
              <a:t>1</a:t>
            </a:r>
            <a:r>
              <a:rPr lang="zh-CN" altLang="en-US" dirty="0" smtClean="0"/>
              <a:t>、请求参数</a:t>
            </a:r>
            <a:r>
              <a:rPr lang="en-US" altLang="zh-CN" dirty="0" smtClean="0"/>
              <a:t>username</a:t>
            </a:r>
            <a:r>
              <a:rPr lang="zh-CN" altLang="en-US" dirty="0" smtClean="0"/>
              <a:t>和</a:t>
            </a:r>
            <a:r>
              <a:rPr lang="en-US" altLang="zh-CN" dirty="0" err="1" smtClean="0"/>
              <a:t>pwd</a:t>
            </a:r>
            <a:r>
              <a:rPr lang="zh-CN" altLang="en-US" dirty="0" smtClean="0"/>
              <a:t>的值取决于用户的输入；</a:t>
            </a:r>
            <a:endParaRPr lang="en-US" altLang="zh-CN" dirty="0" smtClean="0"/>
          </a:p>
          <a:p>
            <a:endParaRPr lang="en-US" altLang="zh-CN" dirty="0" smtClean="0"/>
          </a:p>
          <a:p>
            <a:r>
              <a:rPr lang="en-US" altLang="zh-CN" dirty="0" smtClean="0"/>
              <a:t>2</a:t>
            </a:r>
            <a:r>
              <a:rPr lang="zh-CN" altLang="en-US" dirty="0" smtClean="0"/>
              <a:t>、请求</a:t>
            </a:r>
            <a:r>
              <a:rPr lang="zh-CN" altLang="en-US" dirty="0" smtClean="0"/>
              <a:t>参数</a:t>
            </a:r>
            <a:r>
              <a:rPr lang="en-US" altLang="zh-CN" dirty="0" smtClean="0"/>
              <a:t>techs</a:t>
            </a:r>
            <a:r>
              <a:rPr lang="zh-CN" altLang="en-US" dirty="0" smtClean="0"/>
              <a:t>可能包含多</a:t>
            </a:r>
            <a:r>
              <a:rPr lang="zh-CN" altLang="en-US" dirty="0" smtClean="0"/>
              <a:t>个值，取决于用户选择情况；</a:t>
            </a:r>
            <a:endParaRPr lang="en-US" altLang="zh-CN" dirty="0" smtClean="0"/>
          </a:p>
          <a:p>
            <a:endParaRPr lang="en-US" altLang="zh-CN" dirty="0" smtClean="0"/>
          </a:p>
          <a:p>
            <a:r>
              <a:rPr lang="en-US" altLang="zh-CN" dirty="0" smtClean="0"/>
              <a:t>3</a:t>
            </a:r>
            <a:r>
              <a:rPr lang="zh-CN" altLang="en-US" dirty="0" smtClean="0"/>
              <a:t>、请求参数</a:t>
            </a:r>
            <a:r>
              <a:rPr lang="en-US" altLang="zh-CN" dirty="0" smtClean="0"/>
              <a:t>action</a:t>
            </a:r>
            <a:r>
              <a:rPr lang="zh-CN" altLang="en-US" dirty="0" smtClean="0"/>
              <a:t>是一个隐藏参数，也会传递到服务器端，不过不在浏览器显示；</a:t>
            </a:r>
            <a:endParaRPr lang="en-US" dirty="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88351"/>
            <a:ext cx="11015870" cy="2942669"/>
          </a:xfrm>
        </p:spPr>
        <p:txBody>
          <a:bodyPr vert="horz" lIns="91440" tIns="45720" rIns="91440" bIns="45720" rtlCol="0">
            <a:noAutofit/>
          </a:bodyPr>
          <a:lstStyle/>
          <a:p>
            <a:r>
              <a:rPr lang="zh-CN" altLang="en-US" sz="2400" dirty="0" smtClean="0">
                <a:solidFill>
                  <a:schemeClr val="tx1">
                    <a:lumMod val="75000"/>
                    <a:lumOff val="25000"/>
                  </a:schemeClr>
                </a:solidFill>
              </a:rPr>
              <a:t>当客户端请求服务器端的</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时，请求参数都会被发送到服务器，服务器会将请求参数封装到请求对象中；</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请求接口中提供了四个与请求参数相关的方法，前两个方法常用：</a:t>
            </a:r>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中获取请求参数的方法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4" name="Table 13"/>
          <p:cNvGraphicFramePr>
            <a:graphicFrameLocks noGrp="1"/>
          </p:cNvGraphicFramePr>
          <p:nvPr>
            <p:custDataLst>
              <p:tags r:id="rId1"/>
            </p:custDataLst>
          </p:nvPr>
        </p:nvGraphicFramePr>
        <p:xfrm>
          <a:off x="345088" y="2895306"/>
          <a:ext cx="10738070" cy="2931629"/>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java.lang.String</a:t>
                      </a:r>
                      <a:r>
                        <a:rPr lang="en-US" dirty="0" smtClean="0"/>
                        <a:t> </a:t>
                      </a:r>
                      <a:r>
                        <a:rPr lang="en-US" dirty="0" err="1" smtClean="0"/>
                        <a:t>getParameter</a:t>
                      </a:r>
                      <a:r>
                        <a:rPr lang="en-US" dirty="0" smtClean="0"/>
                        <a:t>(</a:t>
                      </a:r>
                      <a:r>
                        <a:rPr lang="en-US" dirty="0" err="1" smtClean="0"/>
                        <a:t>java.lang.String</a:t>
                      </a:r>
                      <a:r>
                        <a:rPr lang="en-US" dirty="0" smtClean="0"/>
                        <a:t> name) </a:t>
                      </a:r>
                      <a:endParaRPr lang="en-US" dirty="0" smtClean="0"/>
                    </a:p>
                    <a:p>
                      <a:pPr algn="l"/>
                      <a:r>
                        <a:rPr lang="en-US" dirty="0" smtClean="0"/>
                        <a:t> </a:t>
                      </a:r>
                      <a:endParaRPr lang="en-US" dirty="0" smtClean="0"/>
                    </a:p>
                  </a:txBody>
                  <a:tcPr/>
                </a:tc>
                <a:tc>
                  <a:txBody>
                    <a:bodyPr/>
                    <a:lstStyle/>
                    <a:p>
                      <a:r>
                        <a:rPr lang="zh-CN" altLang="en-US" dirty="0" smtClean="0"/>
                        <a:t>返回某个指定名字的请求参数的值，值为</a:t>
                      </a:r>
                      <a:r>
                        <a:rPr lang="en-US" altLang="zh-CN" dirty="0" smtClean="0"/>
                        <a:t>String</a:t>
                      </a:r>
                      <a:r>
                        <a:rPr lang="zh-CN" altLang="en-US" dirty="0" smtClean="0"/>
                        <a:t>类型；</a:t>
                      </a:r>
                      <a:endParaRPr lang="en-US" dirty="0"/>
                    </a:p>
                  </a:txBody>
                  <a:tcPr/>
                </a:tc>
              </a:tr>
              <a:tr h="370840">
                <a:tc>
                  <a:txBody>
                    <a:bodyPr/>
                    <a:lstStyle/>
                    <a:p>
                      <a:pPr algn="l"/>
                      <a:r>
                        <a:rPr lang="en-US" altLang="zh-CN" dirty="0" err="1" smtClean="0"/>
                        <a:t>java.lang.String</a:t>
                      </a:r>
                      <a:r>
                        <a:rPr lang="en-US" altLang="zh-CN" dirty="0" smtClean="0"/>
                        <a:t>[] </a:t>
                      </a:r>
                      <a:r>
                        <a:rPr lang="en-US" altLang="zh-CN" dirty="0" err="1" smtClean="0"/>
                        <a:t>getParameterValues</a:t>
                      </a:r>
                      <a:r>
                        <a:rPr lang="en-US" altLang="zh-CN" dirty="0" smtClean="0"/>
                        <a:t>(</a:t>
                      </a:r>
                      <a:r>
                        <a:rPr lang="en-US" altLang="zh-CN" dirty="0" err="1" smtClean="0"/>
                        <a:t>java.lang.String</a:t>
                      </a:r>
                      <a:r>
                        <a:rPr lang="en-US" altLang="zh-CN" dirty="0" smtClean="0"/>
                        <a:t> name)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返回指定名字的请求参数的值，值为</a:t>
                      </a:r>
                      <a:r>
                        <a:rPr lang="en-US" altLang="zh-CN" dirty="0" smtClean="0"/>
                        <a:t>String[]</a:t>
                      </a:r>
                      <a:r>
                        <a:rPr lang="zh-CN" altLang="en-US" dirty="0" smtClean="0"/>
                        <a:t>类型，一般用于一个名字对应多个值情况；</a:t>
                      </a:r>
                      <a:endParaRPr lang="en-US" dirty="0"/>
                    </a:p>
                  </a:txBody>
                  <a:tcPr/>
                </a:tc>
              </a:tr>
              <a:tr h="640715">
                <a:tc>
                  <a:txBody>
                    <a:bodyPr/>
                    <a:lstStyle/>
                    <a:p>
                      <a:pPr algn="l"/>
                      <a:r>
                        <a:rPr lang="en-US" altLang="zh-CN" dirty="0" err="1" smtClean="0"/>
                        <a:t>java.util.Map</a:t>
                      </a:r>
                      <a:r>
                        <a:rPr lang="en-US" altLang="zh-CN" dirty="0" smtClean="0"/>
                        <a:t>&lt;</a:t>
                      </a:r>
                      <a:r>
                        <a:rPr lang="en-US" altLang="zh-CN" dirty="0" err="1" smtClean="0"/>
                        <a:t>java.lang.String,java.lang.String</a:t>
                      </a:r>
                      <a:r>
                        <a:rPr lang="en-US" altLang="zh-CN" dirty="0" smtClean="0"/>
                        <a:t>[]&gt; </a:t>
                      </a:r>
                      <a:r>
                        <a:rPr lang="en-US" altLang="zh-CN" dirty="0" err="1" smtClean="0"/>
                        <a:t>getParameterMap</a:t>
                      </a:r>
                      <a:r>
                        <a:rPr lang="en-US" altLang="zh-CN" dirty="0" smtClean="0"/>
                        <a:t>()</a:t>
                      </a:r>
                      <a:endParaRPr lang="en-US" altLang="zh-CN" dirty="0" smtClean="0"/>
                    </a:p>
                  </a:txBody>
                  <a:tcPr/>
                </a:tc>
                <a:tc>
                  <a:txBody>
                    <a:bodyPr/>
                    <a:lstStyle/>
                    <a:p>
                      <a:r>
                        <a:rPr lang="zh-CN" altLang="en-US" dirty="0" smtClean="0"/>
                        <a:t>将所有请求参数的</a:t>
                      </a:r>
                      <a:r>
                        <a:rPr lang="en-US" altLang="zh-CN" dirty="0" smtClean="0"/>
                        <a:t>name</a:t>
                      </a:r>
                      <a:r>
                        <a:rPr lang="zh-CN" altLang="en-US" dirty="0" smtClean="0"/>
                        <a:t>和</a:t>
                      </a:r>
                      <a:r>
                        <a:rPr lang="en-US" altLang="zh-CN" dirty="0" smtClean="0"/>
                        <a:t>value</a:t>
                      </a:r>
                      <a:r>
                        <a:rPr lang="zh-CN" altLang="en-US" dirty="0" smtClean="0"/>
                        <a:t>作为键值对返回，存储在</a:t>
                      </a:r>
                      <a:r>
                        <a:rPr lang="en-US" altLang="zh-CN" dirty="0" smtClean="0"/>
                        <a:t>Map</a:t>
                      </a:r>
                      <a:r>
                        <a:rPr lang="zh-CN" altLang="en-US" dirty="0" smtClean="0"/>
                        <a:t>对象中；</a:t>
                      </a:r>
                      <a:endParaRPr lang="en-US" dirty="0"/>
                    </a:p>
                  </a:txBody>
                  <a:tcPr/>
                </a:tc>
              </a:tr>
              <a:tr h="370840">
                <a:tc>
                  <a:txBody>
                    <a:bodyPr/>
                    <a:lstStyle/>
                    <a:p>
                      <a:pPr algn="l"/>
                      <a:r>
                        <a:rPr lang="en-US" altLang="zh-CN" dirty="0" err="1" smtClean="0"/>
                        <a:t>java.util.Enumeration</a:t>
                      </a:r>
                      <a:r>
                        <a:rPr lang="en-US" altLang="zh-CN" dirty="0" smtClean="0"/>
                        <a:t>&lt;</a:t>
                      </a:r>
                      <a:r>
                        <a:rPr lang="en-US" altLang="zh-CN" dirty="0" err="1" smtClean="0"/>
                        <a:t>java.lang.String</a:t>
                      </a:r>
                      <a:r>
                        <a:rPr lang="en-US" altLang="zh-CN" dirty="0" smtClean="0"/>
                        <a:t>&gt; </a:t>
                      </a:r>
                      <a:r>
                        <a:rPr lang="en-US" altLang="zh-CN" dirty="0" err="1" smtClean="0"/>
                        <a:t>getParameterNames</a:t>
                      </a:r>
                      <a:r>
                        <a:rPr lang="en-US" altLang="zh-CN" dirty="0" smtClean="0"/>
                        <a:t>()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返回所有的请求参数的名字，存在集合对象中；</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227"/>
            <a:ext cx="11015870" cy="688201"/>
          </a:xfrm>
        </p:spPr>
        <p:txBody>
          <a:bodyPr vert="horz" lIns="91440" tIns="45720" rIns="91440" bIns="45720" rtlCol="0">
            <a:noAutofit/>
          </a:bodyPr>
          <a:lstStyle/>
          <a:p>
            <a:r>
              <a:rPr lang="zh-CN" altLang="en-US" sz="2400" dirty="0" smtClean="0">
                <a:solidFill>
                  <a:schemeClr val="tx1">
                    <a:lumMod val="75000"/>
                    <a:lumOff val="25000"/>
                  </a:schemeClr>
                </a:solidFill>
              </a:rPr>
              <a:t>在</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中可以获得请求参数：</a:t>
            </a:r>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中获取请求参数的方法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1" action="ppaction://hlinkfile"/>
          </p:cNvPr>
          <p:cNvSpPr txBox="1"/>
          <p:nvPr/>
        </p:nvSpPr>
        <p:spPr>
          <a:xfrm>
            <a:off x="8989060" y="274320"/>
            <a:ext cx="2331085" cy="922020"/>
          </a:xfrm>
          <a:prstGeom prst="rect">
            <a:avLst/>
          </a:prstGeom>
          <a:noFill/>
        </p:spPr>
        <p:txBody>
          <a:bodyPr wrap="square" rtlCol="0">
            <a:spAutoFit/>
          </a:bodyPr>
          <a:lstStyle/>
          <a:p>
            <a:pPr algn="ctr"/>
            <a:r>
              <a:rPr lang="zh-CN" altLang="en-US" dirty="0" smtClean="0"/>
              <a:t>课堂案例：</a:t>
            </a:r>
            <a:endParaRPr lang="en-US" altLang="zh-CN" dirty="0" smtClean="0"/>
          </a:p>
          <a:p>
            <a:pPr algn="ctr"/>
            <a:r>
              <a:rPr lang="en-US" altLang="zh-CN" dirty="0" smtClean="0">
                <a:hlinkClick r:id="rId2" action="ppaction://hlinkfile"/>
              </a:rPr>
              <a:t>TestParamServlet.java</a:t>
            </a:r>
            <a:endParaRPr lang="en-US" altLang="zh-CN" dirty="0" smtClean="0"/>
          </a:p>
          <a:p>
            <a:pPr algn="ctr"/>
            <a:r>
              <a:rPr lang="en-US" altLang="en-US" dirty="0" smtClean="0">
                <a:hlinkClick r:id="rId3" action="ppaction://hlinkfile"/>
              </a:rPr>
              <a:t>testParam.html</a:t>
            </a:r>
            <a:endParaRPr lang="en-US" altLang="en-US" dirty="0">
              <a:hlinkClick r:id="rId4" action="ppaction://hlinkfile"/>
            </a:endParaRPr>
          </a:p>
        </p:txBody>
      </p:sp>
      <p:sp>
        <p:nvSpPr>
          <p:cNvPr id="9" name="Right Arrow 8"/>
          <p:cNvSpPr/>
          <p:nvPr/>
        </p:nvSpPr>
        <p:spPr>
          <a:xfrm>
            <a:off x="5536061" y="2923912"/>
            <a:ext cx="1403131" cy="488731"/>
          </a:xfrm>
          <a:prstGeom prst="rightArrow">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08626" y="1721485"/>
            <a:ext cx="1655379" cy="368300"/>
          </a:xfrm>
          <a:prstGeom prst="rect">
            <a:avLst/>
          </a:prstGeom>
          <a:solidFill>
            <a:schemeClr val="accent6"/>
          </a:solidFill>
        </p:spPr>
        <p:txBody>
          <a:bodyPr wrap="square" rtlCol="0">
            <a:spAutoFit/>
          </a:bodyPr>
          <a:lstStyle/>
          <a:p>
            <a:r>
              <a:rPr lang="en-US" dirty="0" smtClean="0"/>
              <a:t>testParam.html</a:t>
            </a:r>
            <a:endParaRPr lang="en-US" dirty="0"/>
          </a:p>
        </p:txBody>
      </p:sp>
      <p:sp>
        <p:nvSpPr>
          <p:cNvPr id="11" name="TextBox 10"/>
          <p:cNvSpPr txBox="1"/>
          <p:nvPr/>
        </p:nvSpPr>
        <p:spPr>
          <a:xfrm>
            <a:off x="7256058" y="1720083"/>
            <a:ext cx="2259723" cy="369332"/>
          </a:xfrm>
          <a:prstGeom prst="rect">
            <a:avLst/>
          </a:prstGeom>
          <a:solidFill>
            <a:schemeClr val="accent6"/>
          </a:solidFill>
        </p:spPr>
        <p:txBody>
          <a:bodyPr wrap="square" rtlCol="0">
            <a:spAutoFit/>
          </a:bodyPr>
          <a:lstStyle/>
          <a:p>
            <a:r>
              <a:rPr lang="en-US" dirty="0" smtClean="0"/>
              <a:t>TestPramServlet.java</a:t>
            </a:r>
            <a:endParaRPr lang="en-US" dirty="0"/>
          </a:p>
        </p:txBody>
      </p:sp>
      <p:pic>
        <p:nvPicPr>
          <p:cNvPr id="2" name="图片 1"/>
          <p:cNvPicPr>
            <a:picLocks noChangeAspect="1"/>
          </p:cNvPicPr>
          <p:nvPr/>
        </p:nvPicPr>
        <p:blipFill>
          <a:blip r:embed="rId5"/>
          <a:stretch>
            <a:fillRect/>
          </a:stretch>
        </p:blipFill>
        <p:spPr>
          <a:xfrm>
            <a:off x="512445" y="2924175"/>
            <a:ext cx="4581525" cy="1009650"/>
          </a:xfrm>
          <a:prstGeom prst="rect">
            <a:avLst/>
          </a:prstGeom>
        </p:spPr>
      </p:pic>
      <p:pic>
        <p:nvPicPr>
          <p:cNvPr id="6" name="图片 5"/>
          <p:cNvPicPr>
            <a:picLocks noChangeAspect="1"/>
          </p:cNvPicPr>
          <p:nvPr/>
        </p:nvPicPr>
        <p:blipFill>
          <a:blip r:embed="rId6"/>
          <a:stretch>
            <a:fillRect/>
          </a:stretch>
        </p:blipFill>
        <p:spPr>
          <a:xfrm>
            <a:off x="7724140" y="2812415"/>
            <a:ext cx="2038350" cy="990600"/>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81390" y="190500"/>
            <a:ext cx="3150870" cy="848995"/>
          </a:xfrm>
        </p:spPr>
        <p:txBody>
          <a:bodyPr>
            <a:normAutofit/>
          </a:bodyPr>
          <a:p>
            <a:r>
              <a:rPr lang="en-US" altLang="zh-CN" dirty="0" smtClean="0">
                <a:sym typeface="+mn-ea"/>
              </a:rPr>
              <a:t>      </a:t>
            </a:r>
            <a:r>
              <a:rPr lang="zh-CN" altLang="en-US" sz="2000" dirty="0" smtClean="0">
                <a:sym typeface="+mn-ea"/>
              </a:rPr>
              <a:t>课堂案例：</a:t>
            </a:r>
            <a:r>
              <a:rPr lang="en-US" altLang="zh-CN" sz="2000" dirty="0" smtClean="0"/>
              <a:t>              </a:t>
            </a:r>
            <a:r>
              <a:rPr lang="en-US" altLang="zh-CN" sz="2000" dirty="0" smtClean="0">
                <a:sym typeface="+mn-ea"/>
                <a:hlinkClick r:id="rId1" action="ppaction://hlinkfile"/>
              </a:rPr>
              <a:t>TestParamServlet.java</a:t>
            </a:r>
            <a:endParaRPr lang="zh-CN" altLang="en-US" sz="2000"/>
          </a:p>
        </p:txBody>
      </p:sp>
      <p:sp>
        <p:nvSpPr>
          <p:cNvPr id="9" name="TextBox 8"/>
          <p:cNvSpPr txBox="1"/>
          <p:nvPr/>
        </p:nvSpPr>
        <p:spPr>
          <a:xfrm>
            <a:off x="333212" y="1643908"/>
            <a:ext cx="11524592" cy="2861310"/>
          </a:xfrm>
          <a:prstGeom prst="rect">
            <a:avLst/>
          </a:prstGeom>
          <a:solidFill>
            <a:schemeClr val="bg1">
              <a:lumMod val="95000"/>
            </a:schemeClr>
          </a:solidFill>
        </p:spPr>
        <p:txBody>
          <a:bodyPr wrap="square" rtlCol="0">
            <a:spAutoFit/>
          </a:bodyPr>
          <a:p>
            <a:r>
              <a:rPr lang="zh-CN" altLang="en-US">
                <a:sym typeface="+mn-ea"/>
              </a:rPr>
              <a:t>protected void doPost(HttpServletRequest request, HttpServletResponse response) throws ServletException, IOException {</a:t>
            </a:r>
            <a:endParaRPr lang="zh-CN" altLang="en-US"/>
          </a:p>
          <a:p>
            <a:r>
              <a:rPr lang="zh-CN" altLang="en-US">
                <a:sym typeface="+mn-ea"/>
              </a:rPr>
              <a:t>		// 设置浏览器向服务器发送字节的编码</a:t>
            </a:r>
            <a:endParaRPr lang="zh-CN" altLang="en-US"/>
          </a:p>
          <a:p>
            <a:r>
              <a:rPr lang="zh-CN" altLang="en-US">
                <a:sym typeface="+mn-ea"/>
              </a:rPr>
              <a:t>		</a:t>
            </a:r>
            <a:r>
              <a:rPr lang="zh-CN" altLang="en-US">
                <a:solidFill>
                  <a:srgbClr val="FF0000"/>
                </a:solidFill>
                <a:sym typeface="+mn-ea"/>
              </a:rPr>
              <a:t>request.setCharacterEncoding("utf-8");</a:t>
            </a:r>
            <a:endParaRPr lang="zh-CN" altLang="en-US"/>
          </a:p>
          <a:p>
            <a:r>
              <a:rPr lang="zh-CN" altLang="en-US">
                <a:sym typeface="+mn-ea"/>
              </a:rPr>
              <a:t>		// 响应 设置服务器返回给浏览器时的字符编码</a:t>
            </a:r>
            <a:endParaRPr lang="zh-CN" altLang="en-US"/>
          </a:p>
          <a:p>
            <a:r>
              <a:rPr lang="zh-CN" altLang="en-US">
                <a:sym typeface="+mn-ea"/>
              </a:rPr>
              <a:t>	    response.setContentType("text/html;charset=utf-8");</a:t>
            </a:r>
            <a:endParaRPr lang="zh-CN" altLang="en-US"/>
          </a:p>
          <a:p>
            <a:r>
              <a:rPr lang="zh-CN" altLang="en-US">
                <a:sym typeface="+mn-ea"/>
              </a:rPr>
              <a:t>		PrintWriter out = response.getWriter();		//获得请求参数</a:t>
            </a:r>
            <a:endParaRPr lang="zh-CN" altLang="en-US"/>
          </a:p>
          <a:p>
            <a:r>
              <a:rPr lang="zh-CN" altLang="en-US">
                <a:sym typeface="+mn-ea"/>
              </a:rPr>
              <a:t>		String name = request.getParameter("userName");</a:t>
            </a:r>
            <a:endParaRPr lang="zh-CN" altLang="en-US"/>
          </a:p>
          <a:p>
            <a:r>
              <a:rPr lang="zh-CN" altLang="en-US">
                <a:sym typeface="+mn-ea"/>
              </a:rPr>
              <a:t>		String pwd = request.getParameter("p</a:t>
            </a:r>
            <a:r>
              <a:rPr lang="en-US" altLang="zh-CN">
                <a:sym typeface="+mn-ea"/>
              </a:rPr>
              <a:t>assword</a:t>
            </a:r>
            <a:r>
              <a:rPr lang="zh-CN" altLang="en-US">
                <a:sym typeface="+mn-ea"/>
              </a:rPr>
              <a:t>");</a:t>
            </a:r>
            <a:endParaRPr lang="zh-CN" altLang="en-US"/>
          </a:p>
          <a:p>
            <a:r>
              <a:rPr lang="zh-CN" altLang="en-US">
                <a:sym typeface="+mn-ea"/>
              </a:rPr>
              <a:t>		String [] techs = request.getParameterValues("techs");	</a:t>
            </a:r>
            <a:endParaRPr lang="zh-CN" altLang="en-US"/>
          </a:p>
          <a:p>
            <a:r>
              <a:rPr lang="zh-CN" altLang="en-US">
                <a:sym typeface="+mn-ea"/>
              </a:rPr>
              <a:t>		String action = request.getParameter("action");</a:t>
            </a:r>
            <a:endParaRPr lang="en-US" altLang="zh-CN" dirty="0" smtClean="0">
              <a:ea typeface="微软雅黑 Light"/>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66860" y="158750"/>
            <a:ext cx="2865755" cy="848995"/>
          </a:xfrm>
        </p:spPr>
        <p:txBody>
          <a:bodyPr>
            <a:normAutofit fontScale="90000"/>
          </a:bodyPr>
          <a:p>
            <a:br>
              <a:rPr lang="zh-CN" altLang="en-US" dirty="0" smtClean="0">
                <a:sym typeface="+mn-ea"/>
              </a:rPr>
            </a:br>
            <a:r>
              <a:rPr lang="zh-CN" altLang="en-US" dirty="0" smtClean="0">
                <a:sym typeface="+mn-ea"/>
              </a:rPr>
              <a:t>     </a:t>
            </a:r>
            <a:r>
              <a:rPr lang="zh-CN" altLang="en-US" sz="2000" dirty="0" smtClean="0">
                <a:sym typeface="+mn-ea"/>
              </a:rPr>
              <a:t>课堂案例：</a:t>
            </a:r>
            <a:br>
              <a:rPr lang="en-US" altLang="zh-CN" sz="2000" dirty="0" smtClean="0">
                <a:sym typeface="+mn-ea"/>
              </a:rPr>
            </a:br>
            <a:r>
              <a:rPr lang="en-US" altLang="zh-CN" sz="2000" dirty="0" smtClean="0">
                <a:sym typeface="+mn-ea"/>
                <a:hlinkClick r:id="rId1" action="ppaction://hlinkfile"/>
              </a:rPr>
              <a:t>TestParamServlet.java</a:t>
            </a:r>
            <a:br>
              <a:rPr lang="zh-CN" altLang="en-US"/>
            </a:br>
            <a:endParaRPr lang="zh-CN" altLang="en-US"/>
          </a:p>
        </p:txBody>
      </p:sp>
      <p:sp>
        <p:nvSpPr>
          <p:cNvPr id="9" name="TextBox 8"/>
          <p:cNvSpPr txBox="1"/>
          <p:nvPr/>
        </p:nvSpPr>
        <p:spPr>
          <a:xfrm>
            <a:off x="681192" y="1459758"/>
            <a:ext cx="11524592" cy="2584450"/>
          </a:xfrm>
          <a:prstGeom prst="rect">
            <a:avLst/>
          </a:prstGeom>
          <a:solidFill>
            <a:schemeClr val="bg1">
              <a:lumMod val="95000"/>
            </a:schemeClr>
          </a:solidFill>
        </p:spPr>
        <p:txBody>
          <a:bodyPr wrap="square" rtlCol="0">
            <a:spAutoFit/>
          </a:bodyPr>
          <a:p>
            <a:r>
              <a:rPr lang="zh-CN" altLang="en-US">
                <a:sym typeface="+mn-ea"/>
              </a:rPr>
              <a:t>out.println("用户名："+name+"&lt;br&gt;");</a:t>
            </a:r>
            <a:endParaRPr lang="zh-CN" altLang="en-US"/>
          </a:p>
          <a:p>
            <a:r>
              <a:rPr lang="zh-CN" altLang="en-US">
                <a:sym typeface="+mn-ea"/>
              </a:rPr>
              <a:t>		out.println("密码："+pwd+"&lt;br&gt;");</a:t>
            </a:r>
            <a:endParaRPr lang="zh-CN" altLang="en-US"/>
          </a:p>
          <a:p>
            <a:r>
              <a:rPr lang="zh-CN" altLang="en-US">
                <a:sym typeface="+mn-ea"/>
              </a:rPr>
              <a:t>		out.println("技术方向有："+"&lt;br&gt;");</a:t>
            </a:r>
            <a:endParaRPr lang="zh-CN" altLang="en-US"/>
          </a:p>
          <a:p>
            <a:r>
              <a:rPr lang="zh-CN" altLang="en-US">
                <a:sym typeface="+mn-ea"/>
              </a:rPr>
              <a:t>		for(String t:techs) {</a:t>
            </a:r>
            <a:endParaRPr lang="zh-CN" altLang="en-US"/>
          </a:p>
          <a:p>
            <a:r>
              <a:rPr lang="zh-CN" altLang="en-US">
                <a:sym typeface="+mn-ea"/>
              </a:rPr>
              <a:t>			out.println(t+"&lt;br&gt;");</a:t>
            </a:r>
            <a:endParaRPr lang="zh-CN" altLang="en-US"/>
          </a:p>
          <a:p>
            <a:r>
              <a:rPr lang="zh-CN" altLang="en-US">
                <a:sym typeface="+mn-ea"/>
              </a:rPr>
              <a:t>		}	</a:t>
            </a:r>
            <a:endParaRPr lang="zh-CN" altLang="en-US"/>
          </a:p>
          <a:p>
            <a:r>
              <a:rPr lang="zh-CN" altLang="en-US">
                <a:sym typeface="+mn-ea"/>
              </a:rPr>
              <a:t>		out.println("隐藏参数action的值是："+action+"&lt;br&gt;");</a:t>
            </a:r>
            <a:endParaRPr lang="zh-CN" altLang="en-US"/>
          </a:p>
          <a:p>
            <a:r>
              <a:rPr lang="zh-CN" altLang="en-US">
                <a:sym typeface="+mn-ea"/>
              </a:rPr>
              <a:t>		out.close();</a:t>
            </a:r>
            <a:endParaRPr lang="zh-CN" altLang="en-US"/>
          </a:p>
          <a:p>
            <a:r>
              <a:rPr lang="zh-CN" altLang="en-US">
                <a:sym typeface="+mn-ea"/>
              </a:rPr>
              <a:t>	}</a:t>
            </a:r>
            <a:endParaRPr lang="en-US" altLang="zh-CN" dirty="0" smtClean="0">
              <a:ea typeface="微软雅黑 Light"/>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20" y="840740"/>
            <a:ext cx="11015980" cy="1021715"/>
          </a:xfrm>
        </p:spPr>
        <p:txBody>
          <a:bodyPr vert="horz" lIns="91440" tIns="45720" rIns="91440" bIns="45720" rtlCol="0">
            <a:noAutofit/>
          </a:bodyPr>
          <a:lstStyle/>
          <a:p>
            <a:pPr>
              <a:lnSpc>
                <a:spcPct val="100000"/>
              </a:lnSpc>
            </a:pPr>
            <a:r>
              <a:rPr lang="zh-CN" altLang="en-US" sz="2000" dirty="0" smtClean="0">
                <a:solidFill>
                  <a:schemeClr val="tx1">
                    <a:lumMod val="75000"/>
                    <a:lumOff val="25000"/>
                  </a:schemeClr>
                </a:solidFill>
              </a:rPr>
              <a:t>如果</a:t>
            </a:r>
            <a:r>
              <a:rPr lang="en-US" altLang="zh-CN" sz="2000" dirty="0" err="1" smtClean="0">
                <a:solidFill>
                  <a:schemeClr val="tx1">
                    <a:lumMod val="75000"/>
                    <a:lumOff val="25000"/>
                  </a:schemeClr>
                </a:solidFill>
              </a:rPr>
              <a:t>Servlet</a:t>
            </a:r>
            <a:r>
              <a:rPr lang="zh-CN" altLang="en-US" sz="2000" dirty="0" smtClean="0">
                <a:solidFill>
                  <a:schemeClr val="tx1">
                    <a:lumMod val="75000"/>
                    <a:lumOff val="25000"/>
                  </a:schemeClr>
                </a:solidFill>
              </a:rPr>
              <a:t>需要使用一些可以配置的参数，可以在创建</a:t>
            </a:r>
            <a:r>
              <a:rPr lang="en-US" altLang="zh-CN" sz="2000" dirty="0" smtClean="0">
                <a:solidFill>
                  <a:schemeClr val="tx1">
                    <a:lumMod val="75000"/>
                    <a:lumOff val="25000"/>
                  </a:schemeClr>
                </a:solidFill>
              </a:rPr>
              <a:t>Servlet</a:t>
            </a:r>
            <a:r>
              <a:rPr lang="zh-CN" altLang="en-US" sz="2000" dirty="0" smtClean="0">
                <a:solidFill>
                  <a:schemeClr val="tx1">
                    <a:lumMod val="75000"/>
                    <a:lumOff val="25000"/>
                  </a:schemeClr>
                </a:solidFill>
              </a:rPr>
              <a:t>时进行设置称为初始化参数；</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一个</a:t>
            </a:r>
            <a:r>
              <a:rPr lang="en-US" altLang="zh-CN" sz="2000" dirty="0" err="1" smtClean="0">
                <a:solidFill>
                  <a:schemeClr val="tx1">
                    <a:lumMod val="75000"/>
                    <a:lumOff val="25000"/>
                  </a:schemeClr>
                </a:solidFill>
              </a:rPr>
              <a:t>Servlet</a:t>
            </a:r>
            <a:r>
              <a:rPr lang="zh-CN" altLang="en-US" sz="2000" dirty="0" smtClean="0">
                <a:solidFill>
                  <a:schemeClr val="tx1">
                    <a:lumMod val="75000"/>
                    <a:lumOff val="25000"/>
                  </a:schemeClr>
                </a:solidFill>
              </a:rPr>
              <a:t>可以配置多个初始化参数，所有的初始化参数只能在当前</a:t>
            </a:r>
            <a:r>
              <a:rPr lang="en-US" altLang="zh-CN" sz="2000" dirty="0" err="1" smtClean="0">
                <a:solidFill>
                  <a:schemeClr val="tx1">
                    <a:lumMod val="75000"/>
                    <a:lumOff val="25000"/>
                  </a:schemeClr>
                </a:solidFill>
              </a:rPr>
              <a:t>Servlet</a:t>
            </a:r>
            <a:r>
              <a:rPr lang="zh-CN" altLang="en-US" sz="2000" dirty="0" smtClean="0">
                <a:solidFill>
                  <a:schemeClr val="tx1">
                    <a:lumMod val="75000"/>
                    <a:lumOff val="25000"/>
                  </a:schemeClr>
                </a:solidFill>
              </a:rPr>
              <a:t>类中使用；</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初始化参数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 name="TextBox 10"/>
          <p:cNvSpPr txBox="1"/>
          <p:nvPr/>
        </p:nvSpPr>
        <p:spPr>
          <a:xfrm>
            <a:off x="5801710" y="2593868"/>
            <a:ext cx="5583150" cy="368300"/>
          </a:xfrm>
          <a:prstGeom prst="rect">
            <a:avLst/>
          </a:prstGeom>
          <a:solidFill>
            <a:schemeClr val="bg1">
              <a:lumMod val="95000"/>
            </a:schemeClr>
          </a:solidFill>
        </p:spPr>
        <p:txBody>
          <a:bodyPr wrap="square" rtlCol="0">
            <a:spAutoFit/>
          </a:bodyPr>
          <a:lstStyle/>
          <a:p>
            <a:endParaRPr lang="en-US" altLang="zh-CN" dirty="0" smtClean="0">
              <a:ea typeface="微软雅黑 Light"/>
            </a:endParaRPr>
          </a:p>
        </p:txBody>
      </p:sp>
      <p:pic>
        <p:nvPicPr>
          <p:cNvPr id="2" name="图片 1"/>
          <p:cNvPicPr>
            <a:picLocks noChangeAspect="1"/>
          </p:cNvPicPr>
          <p:nvPr/>
        </p:nvPicPr>
        <p:blipFill>
          <a:blip r:embed="rId1"/>
          <a:stretch>
            <a:fillRect/>
          </a:stretch>
        </p:blipFill>
        <p:spPr>
          <a:xfrm>
            <a:off x="628015" y="2118995"/>
            <a:ext cx="4261485" cy="4085590"/>
          </a:xfrm>
          <a:prstGeom prst="rect">
            <a:avLst/>
          </a:prstGeom>
        </p:spPr>
      </p:pic>
      <p:pic>
        <p:nvPicPr>
          <p:cNvPr id="6" name="图片 5"/>
          <p:cNvPicPr>
            <a:picLocks noChangeAspect="1"/>
          </p:cNvPicPr>
          <p:nvPr/>
        </p:nvPicPr>
        <p:blipFill>
          <a:blip r:embed="rId2"/>
          <a:stretch>
            <a:fillRect/>
          </a:stretch>
        </p:blipFill>
        <p:spPr>
          <a:xfrm>
            <a:off x="5102225" y="2593975"/>
            <a:ext cx="6644640" cy="3610610"/>
          </a:xfrm>
          <a:prstGeom prst="rect">
            <a:avLst/>
          </a:prstGeom>
        </p:spPr>
      </p:pic>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0955" y="588327"/>
            <a:ext cx="11015870" cy="1697192"/>
          </a:xfrm>
        </p:spPr>
        <p:txBody>
          <a:bodyPr vert="horz" lIns="91440" tIns="45720" rIns="91440" bIns="45720" rtlCol="0">
            <a:noAutofit/>
          </a:bodyPr>
          <a:lstStyle/>
          <a:p>
            <a:pPr>
              <a:lnSpc>
                <a:spcPct val="100000"/>
              </a:lnSpc>
            </a:pPr>
            <a:r>
              <a:rPr lang="en-US" altLang="zh-CN" sz="2000" dirty="0" err="1" smtClean="0">
                <a:solidFill>
                  <a:schemeClr val="tx1">
                    <a:lumMod val="75000"/>
                    <a:lumOff val="25000"/>
                  </a:schemeClr>
                </a:solidFill>
              </a:rPr>
              <a:t>ServletConfig</a:t>
            </a:r>
            <a:r>
              <a:rPr lang="zh-CN" altLang="en-US" sz="2000" dirty="0" smtClean="0">
                <a:solidFill>
                  <a:schemeClr val="tx1">
                    <a:lumMod val="75000"/>
                    <a:lumOff val="25000"/>
                  </a:schemeClr>
                </a:solidFill>
              </a:rPr>
              <a:t>接口中定义了两个与</a:t>
            </a:r>
            <a:r>
              <a:rPr lang="en-US" altLang="zh-CN" sz="2000" dirty="0" err="1" smtClean="0">
                <a:solidFill>
                  <a:schemeClr val="tx1">
                    <a:lumMod val="75000"/>
                    <a:lumOff val="25000"/>
                  </a:schemeClr>
                </a:solidFill>
              </a:rPr>
              <a:t>Servlet</a:t>
            </a:r>
            <a:r>
              <a:rPr lang="zh-CN" altLang="en-US" sz="2000" dirty="0" smtClean="0">
                <a:solidFill>
                  <a:schemeClr val="tx1">
                    <a:lumMod val="75000"/>
                    <a:lumOff val="25000"/>
                  </a:schemeClr>
                </a:solidFill>
              </a:rPr>
              <a:t>初始化参数有关的方法；</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由于</a:t>
            </a:r>
            <a:r>
              <a:rPr lang="en-US" altLang="zh-CN" sz="2000" dirty="0" err="1" smtClean="0">
                <a:solidFill>
                  <a:schemeClr val="tx1">
                    <a:lumMod val="75000"/>
                    <a:lumOff val="25000"/>
                  </a:schemeClr>
                </a:solidFill>
              </a:rPr>
              <a:t>HttpServlet</a:t>
            </a:r>
            <a:r>
              <a:rPr lang="zh-CN" altLang="en-US" sz="2000" dirty="0" smtClean="0">
                <a:solidFill>
                  <a:schemeClr val="tx1">
                    <a:lumMod val="75000"/>
                    <a:lumOff val="25000"/>
                  </a:schemeClr>
                </a:solidFill>
              </a:rPr>
              <a:t>类已经间接实现了该接口，因此默认可以直接使用这两个方法；</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初始化参数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 name="TextBox 10"/>
          <p:cNvSpPr txBox="1"/>
          <p:nvPr/>
        </p:nvSpPr>
        <p:spPr>
          <a:xfrm>
            <a:off x="174625" y="3689350"/>
            <a:ext cx="11572875" cy="2861310"/>
          </a:xfrm>
          <a:prstGeom prst="rect">
            <a:avLst/>
          </a:prstGeom>
          <a:solidFill>
            <a:schemeClr val="bg1">
              <a:lumMod val="95000"/>
            </a:schemeClr>
          </a:solidFill>
        </p:spPr>
        <p:txBody>
          <a:bodyPr wrap="square" rtlCol="0">
            <a:spAutoFit/>
          </a:bodyPr>
          <a:lstStyle/>
          <a:p>
            <a:r>
              <a:rPr lang="en-US" altLang="zh-CN" dirty="0" smtClean="0">
                <a:ea typeface="微软雅黑 Light"/>
              </a:rPr>
              <a:t>protected void </a:t>
            </a:r>
            <a:r>
              <a:rPr lang="en-US" altLang="zh-CN" dirty="0" err="1" smtClean="0">
                <a:ea typeface="微软雅黑 Light"/>
              </a:rPr>
              <a:t>doGet</a:t>
            </a:r>
            <a:r>
              <a:rPr lang="en-US" altLang="zh-CN" dirty="0" smtClean="0">
                <a:ea typeface="微软雅黑 Light"/>
              </a:rPr>
              <a:t>(</a:t>
            </a:r>
            <a:r>
              <a:rPr lang="en-US" altLang="zh-CN" dirty="0" err="1" smtClean="0">
                <a:ea typeface="微软雅黑 Light"/>
              </a:rPr>
              <a:t>HttpServletRequest</a:t>
            </a:r>
            <a:r>
              <a:rPr lang="en-US" altLang="zh-CN" dirty="0" smtClean="0">
                <a:ea typeface="微软雅黑 Light"/>
              </a:rPr>
              <a:t> request, </a:t>
            </a:r>
            <a:r>
              <a:rPr lang="en-US" altLang="zh-CN" dirty="0" err="1" smtClean="0">
                <a:ea typeface="微软雅黑 Light"/>
              </a:rPr>
              <a:t>HttpServletResponse</a:t>
            </a:r>
            <a:r>
              <a:rPr lang="en-US" altLang="zh-CN" dirty="0" smtClean="0">
                <a:ea typeface="微软雅黑 Light"/>
              </a:rPr>
              <a:t> response) throws </a:t>
            </a:r>
            <a:r>
              <a:rPr lang="en-US" altLang="zh-CN" dirty="0" err="1" smtClean="0">
                <a:ea typeface="微软雅黑 Light"/>
              </a:rPr>
              <a:t>ServletException</a:t>
            </a:r>
            <a:r>
              <a:rPr lang="en-US" altLang="zh-CN" dirty="0" smtClean="0">
                <a:ea typeface="微软雅黑 Light"/>
              </a:rPr>
              <a:t>, </a:t>
            </a:r>
            <a:r>
              <a:rPr lang="en-US" altLang="zh-CN" dirty="0" err="1" smtClean="0">
                <a:ea typeface="微软雅黑 Light"/>
              </a:rPr>
              <a:t>IOException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dirty="0" smtClean="0">
                <a:ea typeface="微软雅黑 Light"/>
              </a:rPr>
              <a:t>request.setCharacterEncoding("UTF-8");</a:t>
            </a:r>
            <a:endParaRPr dirty="0" smtClean="0">
              <a:ea typeface="微软雅黑 Light"/>
            </a:endParaRPr>
          </a:p>
          <a:p>
            <a:r>
              <a:rPr dirty="0" smtClean="0">
                <a:ea typeface="微软雅黑 Light"/>
              </a:rPr>
              <a:t>		response.setContentType("text/html;charset=utf-8");</a:t>
            </a:r>
            <a:endParaRPr dirty="0" smtClean="0">
              <a:ea typeface="微软雅黑 Light"/>
            </a:endParaRPr>
          </a:p>
          <a:p>
            <a:r>
              <a:rPr dirty="0" smtClean="0">
                <a:ea typeface="微软雅黑 Light"/>
              </a:rPr>
              <a:t>		PrintWriter out = response.getWriter();</a:t>
            </a:r>
            <a:endParaRPr dirty="0" smtClean="0">
              <a:ea typeface="微软雅黑 Light"/>
            </a:endParaRPr>
          </a:p>
          <a:p>
            <a:r>
              <a:rPr dirty="0" smtClean="0">
                <a:ea typeface="微软雅黑 Light"/>
              </a:rPr>
              <a:t>		</a:t>
            </a:r>
            <a:endParaRPr dirty="0" smtClean="0">
              <a:ea typeface="微软雅黑 Light"/>
            </a:endParaRPr>
          </a:p>
          <a:p>
            <a:r>
              <a:rPr dirty="0" smtClean="0">
                <a:ea typeface="微软雅黑 Light"/>
              </a:rPr>
              <a:t>		</a:t>
            </a:r>
            <a:r>
              <a:rPr b="1" dirty="0" smtClean="0">
                <a:solidFill>
                  <a:srgbClr val="FF0000"/>
                </a:solidFill>
                <a:ea typeface="微软雅黑 Light"/>
              </a:rPr>
              <a:t>String name = this.getInitParameter("userName");</a:t>
            </a:r>
            <a:endParaRPr b="1" dirty="0" smtClean="0">
              <a:solidFill>
                <a:srgbClr val="FF0000"/>
              </a:solidFill>
              <a:ea typeface="微软雅黑 Light"/>
            </a:endParaRPr>
          </a:p>
          <a:p>
            <a:r>
              <a:rPr b="1" dirty="0" smtClean="0">
                <a:solidFill>
                  <a:srgbClr val="FF0000"/>
                </a:solidFill>
                <a:ea typeface="微软雅黑 Light"/>
              </a:rPr>
              <a:t>		String pwd = this.getInitParameter("password");</a:t>
            </a:r>
            <a:endParaRPr b="1" dirty="0" smtClean="0">
              <a:solidFill>
                <a:srgbClr val="FF0000"/>
              </a:solidFill>
              <a:ea typeface="微软雅黑 Light"/>
            </a:endParaRPr>
          </a:p>
          <a:p>
            <a:r>
              <a:rPr dirty="0" smtClean="0">
                <a:ea typeface="微软雅黑 Light"/>
              </a:rPr>
              <a:t>		</a:t>
            </a:r>
            <a:endParaRPr dirty="0" smtClean="0">
              <a:ea typeface="微软雅黑 Light"/>
            </a:endParaRPr>
          </a:p>
          <a:p>
            <a:r>
              <a:rPr dirty="0" smtClean="0">
                <a:ea typeface="微软雅黑 Light"/>
              </a:rPr>
              <a:t>		out.println("用户名："+name);</a:t>
            </a:r>
            <a:endParaRPr dirty="0" smtClean="0">
              <a:ea typeface="微软雅黑 Light"/>
            </a:endParaRPr>
          </a:p>
          <a:p>
            <a:r>
              <a:rPr dirty="0" smtClean="0">
                <a:ea typeface="微软雅黑 Light"/>
              </a:rPr>
              <a:t>		out.println("密码："+pwd);</a:t>
            </a:r>
            <a:r>
              <a:rPr lang="en-US" altLang="zh-CN" dirty="0" smtClean="0">
                <a:ea typeface="微软雅黑 Light"/>
              </a:rPr>
              <a:t>	}		</a:t>
            </a:r>
            <a:endParaRPr lang="en-US" altLang="zh-CN" dirty="0" smtClean="0">
              <a:ea typeface="微软雅黑 Light"/>
            </a:endParaRPr>
          </a:p>
        </p:txBody>
      </p:sp>
      <p:graphicFrame>
        <p:nvGraphicFramePr>
          <p:cNvPr id="6" name="Table 5"/>
          <p:cNvGraphicFramePr>
            <a:graphicFrameLocks noGrp="1"/>
          </p:cNvGraphicFramePr>
          <p:nvPr>
            <p:custDataLst>
              <p:tags r:id="rId1"/>
            </p:custDataLst>
          </p:nvPr>
        </p:nvGraphicFramePr>
        <p:xfrm>
          <a:off x="591950" y="1490182"/>
          <a:ext cx="10738070" cy="1651000"/>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java.lang.String</a:t>
                      </a:r>
                      <a:r>
                        <a:rPr lang="en-US" dirty="0" smtClean="0"/>
                        <a:t> </a:t>
                      </a:r>
                      <a:r>
                        <a:rPr lang="en-US" dirty="0" err="1" smtClean="0"/>
                        <a:t>getInitParameter</a:t>
                      </a:r>
                      <a:r>
                        <a:rPr lang="en-US" dirty="0" smtClean="0"/>
                        <a:t>(</a:t>
                      </a:r>
                      <a:r>
                        <a:rPr lang="en-US" dirty="0" err="1" smtClean="0"/>
                        <a:t>java.lang.String</a:t>
                      </a:r>
                      <a:r>
                        <a:rPr lang="en-US" dirty="0" smtClean="0"/>
                        <a:t> name) </a:t>
                      </a:r>
                      <a:endParaRPr lang="en-US" dirty="0" smtClean="0"/>
                    </a:p>
                    <a:p>
                      <a:pPr algn="l"/>
                      <a:r>
                        <a:rPr lang="en-US" dirty="0" smtClean="0"/>
                        <a:t>  </a:t>
                      </a:r>
                      <a:endParaRPr lang="en-US" dirty="0" smtClean="0"/>
                    </a:p>
                  </a:txBody>
                  <a:tcPr/>
                </a:tc>
                <a:tc>
                  <a:txBody>
                    <a:bodyPr/>
                    <a:lstStyle/>
                    <a:p>
                      <a:r>
                        <a:rPr lang="zh-CN" altLang="en-US" dirty="0" smtClean="0"/>
                        <a:t>返回某个指定名字的初始化参数的值，值为</a:t>
                      </a:r>
                      <a:r>
                        <a:rPr lang="en-US" altLang="zh-CN" dirty="0" smtClean="0"/>
                        <a:t>String</a:t>
                      </a:r>
                      <a:r>
                        <a:rPr lang="zh-CN" altLang="en-US" dirty="0" smtClean="0"/>
                        <a:t>类型；</a:t>
                      </a:r>
                      <a:endParaRPr lang="en-US" dirty="0"/>
                    </a:p>
                  </a:txBody>
                  <a:tcPr/>
                </a:tc>
              </a:tr>
              <a:tr h="370840">
                <a:tc>
                  <a:txBody>
                    <a:bodyPr/>
                    <a:lstStyle/>
                    <a:p>
                      <a:pPr algn="l"/>
                      <a:r>
                        <a:rPr lang="en-US" altLang="zh-CN" dirty="0" err="1" smtClean="0"/>
                        <a:t>java.util.Enumeration</a:t>
                      </a:r>
                      <a:r>
                        <a:rPr lang="en-US" altLang="zh-CN" dirty="0" smtClean="0"/>
                        <a:t>&lt;</a:t>
                      </a:r>
                      <a:r>
                        <a:rPr lang="en-US" altLang="zh-CN" dirty="0" err="1" smtClean="0"/>
                        <a:t>java.lang.String</a:t>
                      </a:r>
                      <a:r>
                        <a:rPr lang="en-US" altLang="zh-CN" dirty="0" smtClean="0"/>
                        <a:t>&gt; </a:t>
                      </a:r>
                      <a:r>
                        <a:rPr lang="en-US" altLang="zh-CN" dirty="0" err="1" smtClean="0"/>
                        <a:t>getInitParameterNames</a:t>
                      </a:r>
                      <a:r>
                        <a:rPr lang="en-US" altLang="zh-CN" dirty="0" smtClean="0"/>
                        <a:t>()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返回所有初始化参数的名字；</a:t>
                      </a:r>
                      <a:endParaRPr lang="en-US" dirty="0"/>
                    </a:p>
                  </a:txBody>
                  <a:tcPr/>
                </a:tc>
              </a:tr>
            </a:tbl>
          </a:graphicData>
        </a:graphic>
      </p:graphicFrame>
      <p:sp>
        <p:nvSpPr>
          <p:cNvPr id="7" name="TextBox 6">
            <a:hlinkClick r:id="rId2" action="ppaction://hlinkfile"/>
          </p:cNvPr>
          <p:cNvSpPr txBox="1"/>
          <p:nvPr/>
        </p:nvSpPr>
        <p:spPr>
          <a:xfrm>
            <a:off x="9175532" y="274287"/>
            <a:ext cx="2144110" cy="646331"/>
          </a:xfrm>
          <a:prstGeom prst="rect">
            <a:avLst/>
          </a:prstGeom>
          <a:noFill/>
        </p:spPr>
        <p:txBody>
          <a:bodyPr wrap="square" rtlCol="0">
            <a:spAutoFit/>
          </a:bodyPr>
          <a:lstStyle/>
          <a:p>
            <a:pPr algn="ctr"/>
            <a:r>
              <a:rPr lang="zh-CN" altLang="en-US" dirty="0" smtClean="0"/>
              <a:t>课堂案例：</a:t>
            </a:r>
            <a:endParaRPr lang="en-US" altLang="zh-CN" dirty="0" smtClean="0"/>
          </a:p>
          <a:p>
            <a:pPr algn="ctr"/>
            <a:r>
              <a:rPr lang="en-US" altLang="zh-CN" dirty="0" smtClean="0">
                <a:hlinkClick r:id="rId3" action="ppaction://hlinkfile"/>
              </a:rPr>
              <a:t>TestInitServlet.java</a:t>
            </a:r>
            <a:endParaRPr lang="en-US" altLang="zh-CN" dirty="0" smtClean="0">
              <a:hlinkClick r:id="rId4" action="ppaction://hlinkfile"/>
            </a:endParaRPr>
          </a:p>
        </p:txBody>
      </p:sp>
      <p:sp>
        <p:nvSpPr>
          <p:cNvPr id="8" name="内容占位符 2"/>
          <p:cNvSpPr txBox="1"/>
          <p:nvPr/>
        </p:nvSpPr>
        <p:spPr>
          <a:xfrm>
            <a:off x="591624" y="3169218"/>
            <a:ext cx="11015870" cy="520263"/>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在当前的</a:t>
            </a:r>
            <a:r>
              <a:rPr kumimoji="0" lang="en-US" altLang="zh-CN" sz="20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Servlet</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中可以获得初始化参数进行使用，其他</a:t>
            </a:r>
            <a:r>
              <a:rPr kumimoji="0" lang="en-US" altLang="zh-CN" sz="20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Servlet</a:t>
            </a:r>
            <a:r>
              <a:rPr kumimoji="0" lang="zh-CN" altLang="en-US" sz="20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中无法使用；</a:t>
            </a:r>
            <a:endParaRPr kumimoji="0" lang="zh-CN" altLang="en-US" sz="20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2012502"/>
          </a:xfrm>
        </p:spPr>
        <p:txBody>
          <a:bodyPr vert="horz" lIns="91440" tIns="45720" rIns="91440" bIns="45720" rtlCol="0">
            <a:noAutofit/>
          </a:bodyPr>
          <a:lstStyle/>
          <a:p>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的初始化参数只能在当前</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中使用；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如果需要在应用下所有</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中都能够使用某个参数，可以定义全局参数；</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在</a:t>
            </a:r>
            <a:r>
              <a:rPr lang="en-US" altLang="zh-CN" sz="2400" dirty="0" smtClean="0">
                <a:solidFill>
                  <a:schemeClr val="tx1">
                    <a:lumMod val="75000"/>
                    <a:lumOff val="25000"/>
                  </a:schemeClr>
                </a:solidFill>
              </a:rPr>
              <a:t>web.xml</a:t>
            </a:r>
            <a:r>
              <a:rPr lang="zh-CN" altLang="en-US" sz="2400" dirty="0" smtClean="0">
                <a:solidFill>
                  <a:schemeClr val="tx1">
                    <a:lumMod val="75000"/>
                    <a:lumOff val="25000"/>
                  </a:schemeClr>
                </a:solidFill>
              </a:rPr>
              <a:t>的根节点</a:t>
            </a:r>
            <a:r>
              <a:rPr lang="zh-CN" altLang="en-US" sz="2400" dirty="0" smtClean="0">
                <a:solidFill>
                  <a:schemeClr val="tx1">
                    <a:lumMod val="75000"/>
                    <a:lumOff val="25000"/>
                  </a:schemeClr>
                </a:solidFill>
              </a:rPr>
              <a:t>下使用</a:t>
            </a:r>
            <a:r>
              <a:rPr lang="en-US" altLang="zh-CN" sz="2400" dirty="0" smtClean="0">
                <a:solidFill>
                  <a:schemeClr val="tx1">
                    <a:lumMod val="75000"/>
                    <a:lumOff val="25000"/>
                  </a:schemeClr>
                </a:solidFill>
              </a:rPr>
              <a:t>&lt;context-</a:t>
            </a:r>
            <a:r>
              <a:rPr lang="en-US" altLang="zh-CN" sz="2400" dirty="0" err="1" smtClean="0">
                <a:solidFill>
                  <a:schemeClr val="tx1">
                    <a:lumMod val="75000"/>
                    <a:lumOff val="25000"/>
                  </a:schemeClr>
                </a:solidFill>
              </a:rPr>
              <a:t>param</a:t>
            </a:r>
            <a:r>
              <a:rPr lang="en-US" altLang="zh-CN" sz="2400" dirty="0" smtClean="0">
                <a:solidFill>
                  <a:schemeClr val="tx1">
                    <a:lumMod val="75000"/>
                    <a:lumOff val="25000"/>
                  </a:schemeClr>
                </a:solidFill>
              </a:rPr>
              <a:t>&gt;</a:t>
            </a:r>
            <a:r>
              <a:rPr lang="zh-CN" altLang="en-US" sz="2400" dirty="0" smtClean="0">
                <a:solidFill>
                  <a:schemeClr val="tx1">
                    <a:lumMod val="75000"/>
                    <a:lumOff val="25000"/>
                  </a:schemeClr>
                </a:solidFill>
              </a:rPr>
              <a:t>配置</a:t>
            </a:r>
            <a:r>
              <a:rPr lang="zh-CN" altLang="en-US" sz="2400" dirty="0" smtClean="0">
                <a:solidFill>
                  <a:schemeClr val="tx1">
                    <a:lumMod val="75000"/>
                    <a:lumOff val="25000"/>
                  </a:schemeClr>
                </a:solidFill>
              </a:rPr>
              <a:t>即可：</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全局参数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520262" y="3334847"/>
            <a:ext cx="5583150" cy="1200329"/>
          </a:xfrm>
          <a:prstGeom prst="rect">
            <a:avLst/>
          </a:prstGeom>
          <a:solidFill>
            <a:schemeClr val="bg1">
              <a:lumMod val="95000"/>
            </a:schemeClr>
          </a:solidFill>
        </p:spPr>
        <p:txBody>
          <a:bodyPr wrap="square" rtlCol="0">
            <a:spAutoFit/>
          </a:bodyPr>
          <a:lstStyle/>
          <a:p>
            <a:r>
              <a:rPr lang="pt-BR" altLang="zh-CN" dirty="0" smtClean="0">
                <a:ea typeface="微软雅黑 Light"/>
              </a:rPr>
              <a:t> &lt;context-param&gt;</a:t>
            </a:r>
            <a:endParaRPr lang="pt-BR" altLang="zh-CN" dirty="0" smtClean="0">
              <a:ea typeface="微软雅黑 Light"/>
            </a:endParaRPr>
          </a:p>
          <a:p>
            <a:r>
              <a:rPr lang="pt-BR" altLang="zh-CN" dirty="0" smtClean="0">
                <a:ea typeface="微软雅黑 Light"/>
              </a:rPr>
              <a:t>    &lt;param-name&gt;propsFile&lt;/param-name&gt;</a:t>
            </a:r>
            <a:endParaRPr lang="pt-BR" altLang="zh-CN" dirty="0" smtClean="0">
              <a:ea typeface="微软雅黑 Light"/>
            </a:endParaRPr>
          </a:p>
          <a:p>
            <a:r>
              <a:rPr lang="pt-BR" altLang="zh-CN" dirty="0" smtClean="0">
                <a:ea typeface="微软雅黑 Light"/>
              </a:rPr>
              <a:t>    &lt;param-value&gt;config.properties&lt;/param-value&gt;</a:t>
            </a:r>
            <a:endParaRPr lang="pt-BR" altLang="zh-CN" dirty="0" smtClean="0">
              <a:ea typeface="微软雅黑 Light"/>
            </a:endParaRPr>
          </a:p>
          <a:p>
            <a:r>
              <a:rPr lang="pt-BR" altLang="zh-CN" dirty="0" smtClean="0">
                <a:ea typeface="微软雅黑 Light"/>
              </a:rPr>
              <a:t>  &lt;/context-param&gt;</a:t>
            </a:r>
            <a:r>
              <a:rPr lang="en-US" altLang="zh-CN" dirty="0" smtClean="0">
                <a:ea typeface="微软雅黑 Light"/>
              </a:rPr>
              <a:t>		</a:t>
            </a:r>
            <a:endParaRPr lang="en-US" altLang="zh-CN" dirty="0" smtClean="0">
              <a:ea typeface="微软雅黑 Light"/>
            </a:endParaRPr>
          </a:p>
        </p:txBody>
      </p:sp>
      <p:sp>
        <p:nvSpPr>
          <p:cNvPr id="10" name="Cloud Callout 9"/>
          <p:cNvSpPr/>
          <p:nvPr/>
        </p:nvSpPr>
        <p:spPr>
          <a:xfrm>
            <a:off x="7062952" y="2790497"/>
            <a:ext cx="3405351" cy="3279228"/>
          </a:xfrm>
          <a:prstGeom prst="cloudCallout">
            <a:avLst>
              <a:gd name="adj1" fmla="val 67182"/>
              <a:gd name="adj2" fmla="val 437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全局参数可以在应用下所有</a:t>
            </a:r>
            <a:r>
              <a:rPr lang="en-US" altLang="zh-CN" dirty="0" err="1" smtClean="0">
                <a:solidFill>
                  <a:schemeClr val="tx1"/>
                </a:solidFill>
              </a:rPr>
              <a:t>Servlet</a:t>
            </a:r>
            <a:r>
              <a:rPr lang="zh-CN" altLang="en-US" dirty="0" smtClean="0">
                <a:solidFill>
                  <a:schemeClr val="tx1"/>
                </a:solidFill>
              </a:rPr>
              <a:t>中获取使用，但是需要使用到上下文对象</a:t>
            </a:r>
            <a:r>
              <a:rPr lang="en-US" altLang="zh-CN" dirty="0" err="1" smtClean="0">
                <a:solidFill>
                  <a:schemeClr val="tx1"/>
                </a:solidFill>
              </a:rPr>
              <a:t>ServletContext</a:t>
            </a:r>
            <a:r>
              <a:rPr lang="zh-CN" altLang="en-US" dirty="0" smtClean="0">
                <a:solidFill>
                  <a:schemeClr val="tx1"/>
                </a:solidFill>
              </a:rPr>
              <a:t>，后续学习。此处只了解概念，理解与</a:t>
            </a:r>
            <a:r>
              <a:rPr lang="en-US" altLang="zh-CN" dirty="0" err="1" smtClean="0">
                <a:solidFill>
                  <a:schemeClr val="tx1"/>
                </a:solidFill>
              </a:rPr>
              <a:t>Servlet</a:t>
            </a:r>
            <a:r>
              <a:rPr lang="zh-CN" altLang="en-US" dirty="0" smtClean="0">
                <a:solidFill>
                  <a:schemeClr val="tx1"/>
                </a:solidFill>
              </a:rPr>
              <a:t>初始化参数区别即可。</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1760254"/>
          </a:xfrm>
        </p:spPr>
        <p:txBody>
          <a:bodyPr vert="horz" lIns="91440" tIns="45720" rIns="91440" bIns="45720" rtlCol="0">
            <a:noAutofit/>
          </a:bodyPr>
          <a:lstStyle/>
          <a:p>
            <a:r>
              <a:rPr lang="zh-CN" altLang="en-US" sz="2400" dirty="0" smtClean="0">
                <a:solidFill>
                  <a:schemeClr val="tx1">
                    <a:lumMod val="75000"/>
                    <a:lumOff val="25000"/>
                  </a:schemeClr>
                </a:solidFill>
              </a:rPr>
              <a:t>默认情况下，只有当第一次访问</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时，服务器才会初始化</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实例；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如果需要更早实例化</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，可以在</a:t>
            </a:r>
            <a:r>
              <a:rPr lang="en-US" altLang="zh-CN" sz="2400" dirty="0" smtClean="0">
                <a:solidFill>
                  <a:schemeClr val="tx1">
                    <a:lumMod val="75000"/>
                    <a:lumOff val="25000"/>
                  </a:schemeClr>
                </a:solidFill>
              </a:rPr>
              <a:t>web.xml</a:t>
            </a:r>
            <a:r>
              <a:rPr lang="zh-CN" altLang="en-US" sz="2400" dirty="0" smtClean="0">
                <a:solidFill>
                  <a:schemeClr val="tx1">
                    <a:lumMod val="75000"/>
                    <a:lumOff val="25000"/>
                  </a:schemeClr>
                </a:solidFill>
              </a:rPr>
              <a:t>中进行配置，使得在启动容器的时候就</a:t>
            </a:r>
            <a:r>
              <a:rPr lang="zh-CN" altLang="en-US" sz="2400" dirty="0" smtClean="0">
                <a:solidFill>
                  <a:schemeClr val="tx1">
                    <a:lumMod val="75000"/>
                    <a:lumOff val="25000"/>
                  </a:schemeClr>
                </a:solidFill>
              </a:rPr>
              <a:t>能</a:t>
            </a:r>
            <a:r>
              <a:rPr lang="zh-CN" altLang="en-US" sz="2400" dirty="0" smtClean="0">
                <a:solidFill>
                  <a:schemeClr val="tx1">
                    <a:lumMod val="75000"/>
                    <a:lumOff val="25000"/>
                  </a:schemeClr>
                </a:solidFill>
              </a:rPr>
              <a:t>初始化</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实例；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在</a:t>
            </a:r>
            <a:r>
              <a:rPr lang="en-US" altLang="zh-CN" sz="2400" dirty="0" err="1" smtClean="0">
                <a:solidFill>
                  <a:schemeClr val="tx1">
                    <a:lumMod val="75000"/>
                    <a:lumOff val="25000"/>
                  </a:schemeClr>
                </a:solidFill>
              </a:rPr>
              <a:t>TestLoadServlet</a:t>
            </a:r>
            <a:r>
              <a:rPr lang="zh-CN" altLang="en-US" sz="2400" dirty="0" smtClean="0">
                <a:solidFill>
                  <a:schemeClr val="tx1">
                    <a:lumMod val="75000"/>
                    <a:lumOff val="25000"/>
                  </a:schemeClr>
                </a:solidFill>
              </a:rPr>
              <a:t>类中的构造方法，写打印语句，观察何时调用构造方法：</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加载启动选项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488728" y="3792048"/>
            <a:ext cx="10342181" cy="1200329"/>
          </a:xfrm>
          <a:prstGeom prst="rect">
            <a:avLst/>
          </a:prstGeom>
          <a:solidFill>
            <a:schemeClr val="bg1">
              <a:lumMod val="95000"/>
            </a:schemeClr>
          </a:solidFill>
        </p:spPr>
        <p:txBody>
          <a:bodyPr wrap="square" rtlCol="0">
            <a:spAutoFit/>
          </a:bodyPr>
          <a:lstStyle/>
          <a:p>
            <a:r>
              <a:rPr lang="pt-BR" altLang="zh-CN" dirty="0" smtClean="0">
                <a:ea typeface="微软雅黑 Light"/>
              </a:rPr>
              <a:t> public TestLoadServlet() {</a:t>
            </a:r>
            <a:endParaRPr lang="pt-BR" altLang="zh-CN" dirty="0" smtClean="0">
              <a:ea typeface="微软雅黑 Light"/>
            </a:endParaRPr>
          </a:p>
          <a:p>
            <a:r>
              <a:rPr lang="pt-BR" altLang="zh-CN" dirty="0" smtClean="0">
                <a:ea typeface="微软雅黑 Light"/>
              </a:rPr>
              <a:t>        super();</a:t>
            </a:r>
            <a:endParaRPr lang="pt-BR" altLang="zh-CN" dirty="0" smtClean="0">
              <a:ea typeface="微软雅黑 Light"/>
            </a:endParaRPr>
          </a:p>
          <a:p>
            <a:r>
              <a:rPr lang="pt-BR" altLang="zh-CN" dirty="0" smtClean="0">
                <a:ea typeface="微软雅黑 Light"/>
              </a:rPr>
              <a:t>        System.out.println("</a:t>
            </a:r>
            <a:r>
              <a:rPr lang="zh-CN" altLang="en-US" dirty="0" smtClean="0">
                <a:ea typeface="微软雅黑 Light"/>
              </a:rPr>
              <a:t>调用了</a:t>
            </a:r>
            <a:r>
              <a:rPr lang="pt-BR" altLang="zh-CN" dirty="0" smtClean="0">
                <a:ea typeface="微软雅黑 Light"/>
              </a:rPr>
              <a:t>TestLoadServlet()</a:t>
            </a:r>
            <a:r>
              <a:rPr lang="zh-CN" altLang="pt-BR" dirty="0" smtClean="0">
                <a:ea typeface="微软雅黑 Light"/>
              </a:rPr>
              <a:t>，</a:t>
            </a:r>
            <a:r>
              <a:rPr lang="zh-CN" altLang="en-US" dirty="0" smtClean="0">
                <a:ea typeface="微软雅黑 Light"/>
              </a:rPr>
              <a:t>创建实例了</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	</a:t>
            </a:r>
            <a:endParaRPr lang="en-US" altLang="zh-CN" dirty="0" smtClean="0">
              <a:ea typeface="微软雅黑 Light"/>
            </a:endParaRPr>
          </a:p>
        </p:txBody>
      </p:sp>
      <p:sp>
        <p:nvSpPr>
          <p:cNvPr id="10" name="TextBox 9">
            <a:hlinkClick r:id="rId1" action="ppaction://hlinkfile"/>
          </p:cNvPr>
          <p:cNvSpPr txBox="1"/>
          <p:nvPr/>
        </p:nvSpPr>
        <p:spPr>
          <a:xfrm>
            <a:off x="9175532" y="274287"/>
            <a:ext cx="2144110" cy="646331"/>
          </a:xfrm>
          <a:prstGeom prst="rect">
            <a:avLst/>
          </a:prstGeom>
          <a:noFill/>
        </p:spPr>
        <p:txBody>
          <a:bodyPr wrap="square" rtlCol="0">
            <a:spAutoFit/>
          </a:bodyPr>
          <a:lstStyle/>
          <a:p>
            <a:pPr algn="ctr"/>
            <a:r>
              <a:rPr lang="zh-CN" altLang="en-US" dirty="0" smtClean="0"/>
              <a:t>课堂案例：</a:t>
            </a:r>
            <a:endParaRPr lang="en-US" altLang="zh-CN" dirty="0" smtClean="0"/>
          </a:p>
          <a:p>
            <a:pPr algn="ctr"/>
            <a:r>
              <a:rPr lang="en-US" altLang="zh-CN" dirty="0" smtClean="0">
                <a:hlinkClick r:id="rId2" action="ppaction://hlinkfile"/>
              </a:rPr>
              <a:t>TestLoadServlet.java</a:t>
            </a:r>
            <a:endParaRPr lang="en-US" altLang="zh-CN" dirty="0" smtClean="0">
              <a:hlinkClick r:id="rId3" action="ppaction://hlinkfile"/>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sz="2400" dirty="0" smtClean="0"/>
              <a:t>理解</a:t>
            </a:r>
            <a:r>
              <a:rPr lang="en-US" altLang="zh-CN" sz="2400" dirty="0" smtClean="0"/>
              <a:t>Servlet</a:t>
            </a:r>
            <a:r>
              <a:rPr lang="zh-CN" altLang="en-US" sz="2400" dirty="0" smtClean="0"/>
              <a:t>的线程特性；</a:t>
            </a:r>
            <a:endParaRPr lang="en-US" altLang="zh-CN" sz="2400" dirty="0" smtClean="0"/>
          </a:p>
          <a:p>
            <a:r>
              <a:rPr lang="zh-CN" altLang="en-US" sz="2400" dirty="0" smtClean="0"/>
              <a:t>能够编写</a:t>
            </a:r>
            <a:r>
              <a:rPr lang="en-US" altLang="zh-CN" sz="2400" dirty="0" smtClean="0"/>
              <a:t>Servlet</a:t>
            </a:r>
            <a:r>
              <a:rPr lang="zh-CN" altLang="en-US" sz="2400" dirty="0" smtClean="0"/>
              <a:t>，对于不同类型的请求进行响应；</a:t>
            </a:r>
            <a:endParaRPr lang="en-US" altLang="zh-CN" sz="2400" dirty="0" smtClean="0"/>
          </a:p>
          <a:p>
            <a:r>
              <a:rPr lang="zh-CN" altLang="en-US" sz="2400" dirty="0" smtClean="0"/>
              <a:t>能够配置</a:t>
            </a:r>
            <a:r>
              <a:rPr lang="en-US" altLang="zh-CN" sz="2400" dirty="0" smtClean="0"/>
              <a:t>Servlet</a:t>
            </a:r>
            <a:r>
              <a:rPr lang="zh-CN" altLang="en-US" sz="2400" dirty="0" smtClean="0"/>
              <a:t>的初始化参数、启动项、全局参数；</a:t>
            </a:r>
            <a:endParaRPr lang="en-US" altLang="zh-CN" sz="2400" dirty="0" smtClean="0"/>
          </a:p>
          <a:p>
            <a:r>
              <a:rPr lang="zh-CN" altLang="en-US" sz="2400" dirty="0" smtClean="0"/>
              <a:t>掌握请求和响应接口的作用和基础方法；</a:t>
            </a:r>
            <a:endParaRPr lang="en-US" altLang="zh-CN" sz="2400" dirty="0" smtClean="0"/>
          </a:p>
          <a:p>
            <a:r>
              <a:rPr lang="zh-CN" altLang="en-US" sz="2400" dirty="0" smtClean="0"/>
              <a:t>能够处理请求参数；</a:t>
            </a:r>
            <a:endParaRPr lang="en-US" altLang="zh-CN" sz="2400" dirty="0" smtClean="0"/>
          </a:p>
          <a:p>
            <a:r>
              <a:rPr lang="zh-CN" altLang="en-US" sz="2400" dirty="0" smtClean="0"/>
              <a:t>能够获得常用的请求头属性信息；</a:t>
            </a:r>
            <a:endParaRPr lang="en-US" altLang="zh-CN" sz="2400" dirty="0" smtClean="0"/>
          </a:p>
          <a:p>
            <a:r>
              <a:rPr lang="zh-CN" altLang="en-US" sz="2400" dirty="0" smtClean="0"/>
              <a:t>能够配置错误页面；</a:t>
            </a:r>
            <a:endParaRPr lang="en-US" altLang="zh-CN" sz="2400" dirty="0" smtClean="0"/>
          </a:p>
          <a:p>
            <a:endParaRPr lang="en-US" altLang="zh-CN" sz="2400" dirty="0" smtClean="0"/>
          </a:p>
          <a:p>
            <a:endParaRPr lang="en-US" sz="2400"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751261"/>
          </a:xfrm>
        </p:spPr>
        <p:txBody>
          <a:bodyPr vert="horz" lIns="91440" tIns="45720" rIns="91440" bIns="45720" rtlCol="0">
            <a:noAutofit/>
          </a:bodyPr>
          <a:lstStyle/>
          <a:p>
            <a:r>
              <a:rPr lang="zh-CN" altLang="en-US" sz="2400" dirty="0" smtClean="0">
                <a:solidFill>
                  <a:schemeClr val="tx1">
                    <a:lumMod val="75000"/>
                    <a:lumOff val="25000"/>
                  </a:schemeClr>
                </a:solidFill>
              </a:rPr>
              <a:t>在</a:t>
            </a:r>
            <a:r>
              <a:rPr lang="en-US" altLang="zh-CN" sz="2400" dirty="0" smtClean="0">
                <a:solidFill>
                  <a:schemeClr val="tx1">
                    <a:lumMod val="75000"/>
                    <a:lumOff val="25000"/>
                  </a:schemeClr>
                </a:solidFill>
              </a:rPr>
              <a:t>web.xml</a:t>
            </a:r>
            <a:r>
              <a:rPr lang="zh-CN" altLang="en-US" sz="2400" dirty="0" smtClean="0">
                <a:solidFill>
                  <a:schemeClr val="tx1">
                    <a:lumMod val="75000"/>
                    <a:lumOff val="25000"/>
                  </a:schemeClr>
                </a:solidFill>
              </a:rPr>
              <a:t>中进行配置，使得在启动容器的时候就能对</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实例化；</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加载启动选项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646384" y="1994778"/>
            <a:ext cx="9222829" cy="2031325"/>
          </a:xfrm>
          <a:prstGeom prst="rect">
            <a:avLst/>
          </a:prstGeom>
          <a:solidFill>
            <a:schemeClr val="bg1">
              <a:lumMod val="95000"/>
            </a:schemeClr>
          </a:solidFill>
        </p:spPr>
        <p:txBody>
          <a:bodyPr wrap="square" rtlCol="0">
            <a:spAutoFit/>
          </a:bodyPr>
          <a:lstStyle/>
          <a:p>
            <a:r>
              <a:rPr lang="pt-BR" altLang="zh-CN" dirty="0" smtClean="0">
                <a:ea typeface="微软雅黑 Light"/>
              </a:rPr>
              <a:t> &lt;servlet&gt;</a:t>
            </a:r>
            <a:endParaRPr lang="pt-BR" altLang="zh-CN" dirty="0" smtClean="0">
              <a:ea typeface="微软雅黑 Light"/>
            </a:endParaRPr>
          </a:p>
          <a:p>
            <a:r>
              <a:rPr lang="pt-BR" altLang="zh-CN" dirty="0" smtClean="0">
                <a:ea typeface="微软雅黑 Light"/>
              </a:rPr>
              <a:t>    &lt;description&gt;&lt;/description&gt;</a:t>
            </a:r>
            <a:endParaRPr lang="pt-BR" altLang="zh-CN" dirty="0" smtClean="0">
              <a:ea typeface="微软雅黑 Light"/>
            </a:endParaRPr>
          </a:p>
          <a:p>
            <a:r>
              <a:rPr lang="pt-BR" altLang="zh-CN" dirty="0" smtClean="0">
                <a:ea typeface="微软雅黑 Light"/>
              </a:rPr>
              <a:t>    &lt;display-name&gt;TestLoadServlet&lt;/display-name&gt;</a:t>
            </a:r>
            <a:endParaRPr lang="pt-BR" altLang="zh-CN" dirty="0" smtClean="0">
              <a:ea typeface="微软雅黑 Light"/>
            </a:endParaRPr>
          </a:p>
          <a:p>
            <a:r>
              <a:rPr lang="pt-BR" altLang="zh-CN" dirty="0" smtClean="0">
                <a:ea typeface="微软雅黑 Light"/>
              </a:rPr>
              <a:t>    &lt;servlet-name&gt;TestLoadServlet&lt;/servlet-name&gt;</a:t>
            </a:r>
            <a:endParaRPr lang="pt-BR" altLang="zh-CN" dirty="0" smtClean="0">
              <a:ea typeface="微软雅黑 Light"/>
            </a:endParaRPr>
          </a:p>
          <a:p>
            <a:r>
              <a:rPr lang="pt-BR" altLang="zh-CN" dirty="0" smtClean="0">
                <a:ea typeface="微软雅黑 Light"/>
              </a:rPr>
              <a:t>    &lt;servlet-class&gt;com.chinasofti.chapter02.section01.TestLoadServlet&lt;/servlet-class&gt;</a:t>
            </a:r>
            <a:endParaRPr lang="pt-BR" altLang="zh-CN" dirty="0" smtClean="0">
              <a:ea typeface="微软雅黑 Light"/>
            </a:endParaRPr>
          </a:p>
          <a:p>
            <a:r>
              <a:rPr lang="pt-BR" altLang="zh-CN" dirty="0" smtClean="0">
                <a:ea typeface="微软雅黑 Light"/>
              </a:rPr>
              <a:t>    </a:t>
            </a:r>
            <a:r>
              <a:rPr lang="pt-BR" altLang="zh-CN" b="1" dirty="0" smtClean="0">
                <a:solidFill>
                  <a:srgbClr val="C00000"/>
                </a:solidFill>
                <a:ea typeface="微软雅黑 Light"/>
              </a:rPr>
              <a:t>&lt;load-on-startup&gt;2&lt;/load-on-startup&gt;</a:t>
            </a:r>
            <a:endParaRPr lang="pt-BR" altLang="zh-CN" b="1" dirty="0" smtClean="0">
              <a:solidFill>
                <a:srgbClr val="C00000"/>
              </a:solidFill>
              <a:ea typeface="微软雅黑 Light"/>
            </a:endParaRPr>
          </a:p>
          <a:p>
            <a:r>
              <a:rPr lang="pt-BR" altLang="zh-CN" dirty="0" smtClean="0">
                <a:ea typeface="微软雅黑 Light"/>
              </a:rPr>
              <a:t>  &lt;/servlet&gt;</a:t>
            </a:r>
            <a:r>
              <a:rPr lang="en-US" altLang="zh-CN" dirty="0" smtClean="0">
                <a:ea typeface="微软雅黑 Light"/>
              </a:rPr>
              <a:t>	</a:t>
            </a:r>
            <a:endParaRPr lang="en-US" altLang="zh-CN" dirty="0" smtClean="0">
              <a:ea typeface="微软雅黑 Light"/>
            </a:endParaRPr>
          </a:p>
        </p:txBody>
      </p:sp>
      <p:sp>
        <p:nvSpPr>
          <p:cNvPr id="5" name="Oval Callout 4"/>
          <p:cNvSpPr/>
          <p:nvPr/>
        </p:nvSpPr>
        <p:spPr>
          <a:xfrm>
            <a:off x="8970579" y="1860331"/>
            <a:ext cx="2254469" cy="1907628"/>
          </a:xfrm>
          <a:prstGeom prst="wedgeEllipseCallout">
            <a:avLst>
              <a:gd name="adj1" fmla="val -324324"/>
              <a:gd name="adj2" fmla="val 40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数字</a:t>
            </a:r>
            <a:r>
              <a:rPr lang="en-US" altLang="zh-CN" dirty="0" smtClean="0">
                <a:solidFill>
                  <a:schemeClr val="tx1"/>
                </a:solidFill>
              </a:rPr>
              <a:t>2</a:t>
            </a:r>
            <a:r>
              <a:rPr lang="zh-CN" altLang="en-US" dirty="0" smtClean="0">
                <a:solidFill>
                  <a:schemeClr val="tx1"/>
                </a:solidFill>
              </a:rPr>
              <a:t>不是表示个数，而是顺序。</a:t>
            </a:r>
            <a:r>
              <a:rPr lang="en-US" altLang="zh-CN" dirty="0" err="1" smtClean="0">
                <a:solidFill>
                  <a:schemeClr val="tx1"/>
                </a:solidFill>
              </a:rPr>
              <a:t>Servlet</a:t>
            </a:r>
            <a:r>
              <a:rPr lang="zh-CN" altLang="en-US" dirty="0" smtClean="0">
                <a:solidFill>
                  <a:schemeClr val="tx1"/>
                </a:solidFill>
              </a:rPr>
              <a:t>永远只被实例化</a:t>
            </a:r>
            <a:r>
              <a:rPr lang="en-US" altLang="zh-CN" dirty="0" smtClean="0">
                <a:solidFill>
                  <a:schemeClr val="tx1"/>
                </a:solidFill>
              </a:rPr>
              <a:t>1</a:t>
            </a:r>
            <a:r>
              <a:rPr lang="zh-CN" altLang="en-US" dirty="0" smtClean="0">
                <a:solidFill>
                  <a:schemeClr val="tx1"/>
                </a:solidFill>
              </a:rPr>
              <a:t>个对象。</a:t>
            </a:r>
            <a:endParaRPr lang="en-US" dirty="0">
              <a:solidFill>
                <a:schemeClr val="tx1"/>
              </a:solidFill>
            </a:endParaRPr>
          </a:p>
        </p:txBody>
      </p:sp>
      <p:sp>
        <p:nvSpPr>
          <p:cNvPr id="6" name="内容占位符 2"/>
          <p:cNvSpPr txBox="1"/>
          <p:nvPr/>
        </p:nvSpPr>
        <p:spPr>
          <a:xfrm>
            <a:off x="443033" y="4288450"/>
            <a:ext cx="11015870" cy="751261"/>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启动</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Tomcat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，不访问该</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Servlet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，可以在启动日志中看到：</a:t>
            </a: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8" name="Oval Callout 7"/>
          <p:cNvSpPr/>
          <p:nvPr/>
        </p:nvSpPr>
        <p:spPr>
          <a:xfrm>
            <a:off x="8728841" y="4487917"/>
            <a:ext cx="2254469" cy="1907628"/>
          </a:xfrm>
          <a:prstGeom prst="wedgeEllipseCallout">
            <a:avLst>
              <a:gd name="adj1" fmla="val -94953"/>
              <a:gd name="adj2" fmla="val 119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说明启动的同时已经创建了一个</a:t>
            </a:r>
            <a:r>
              <a:rPr lang="en-US" altLang="zh-CN" dirty="0" err="1" smtClean="0">
                <a:solidFill>
                  <a:schemeClr val="tx1"/>
                </a:solidFill>
              </a:rPr>
              <a:t>Servlet</a:t>
            </a:r>
            <a:r>
              <a:rPr lang="zh-CN" altLang="en-US" dirty="0" smtClean="0">
                <a:solidFill>
                  <a:schemeClr val="tx1"/>
                </a:solidFill>
              </a:rPr>
              <a:t>的实例，而不是第一次访问才创建。</a:t>
            </a:r>
            <a:endParaRPr lang="en-US" dirty="0">
              <a:solidFill>
                <a:schemeClr val="tx1"/>
              </a:solidFill>
            </a:endParaRPr>
          </a:p>
        </p:txBody>
      </p:sp>
      <p:pic>
        <p:nvPicPr>
          <p:cNvPr id="2" name="图片 1"/>
          <p:cNvPicPr>
            <a:picLocks noChangeAspect="1"/>
          </p:cNvPicPr>
          <p:nvPr/>
        </p:nvPicPr>
        <p:blipFill>
          <a:blip r:embed="rId1"/>
          <a:stretch>
            <a:fillRect/>
          </a:stretch>
        </p:blipFill>
        <p:spPr>
          <a:xfrm>
            <a:off x="443230" y="5051425"/>
            <a:ext cx="7306945" cy="781050"/>
          </a:xfrm>
          <a:prstGeom prst="rect">
            <a:avLst/>
          </a:prstGeom>
        </p:spPr>
      </p:pic>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3696" y="762229"/>
            <a:ext cx="11015870" cy="2863840"/>
          </a:xfrm>
        </p:spPr>
        <p:txBody>
          <a:bodyPr vert="horz" lIns="91440" tIns="45720" rIns="91440" bIns="45720" rtlCol="0">
            <a:noAutofit/>
          </a:bodyPr>
          <a:lstStyle/>
          <a:p>
            <a:r>
              <a:rPr lang="zh-CN" altLang="en-US" sz="2400" dirty="0" smtClean="0">
                <a:solidFill>
                  <a:schemeClr val="tx1">
                    <a:lumMod val="75000"/>
                    <a:lumOff val="25000"/>
                  </a:schemeClr>
                </a:solidFill>
              </a:rPr>
              <a:t>要访问</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，必须为</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配置</a:t>
            </a:r>
            <a:r>
              <a:rPr lang="en-US" altLang="zh-CN" sz="2400" dirty="0" smtClean="0">
                <a:solidFill>
                  <a:schemeClr val="tx1">
                    <a:lumMod val="75000"/>
                    <a:lumOff val="25000"/>
                  </a:schemeClr>
                </a:solidFill>
              </a:rPr>
              <a:t>&lt;</a:t>
            </a:r>
            <a:r>
              <a:rPr lang="en-US" altLang="zh-CN" sz="2400" dirty="0" err="1" smtClean="0">
                <a:solidFill>
                  <a:schemeClr val="tx1">
                    <a:lumMod val="75000"/>
                    <a:lumOff val="25000"/>
                  </a:schemeClr>
                </a:solidFill>
              </a:rPr>
              <a:t>url</a:t>
            </a:r>
            <a:r>
              <a:rPr lang="en-US" altLang="zh-CN" sz="2400" dirty="0" smtClean="0">
                <a:solidFill>
                  <a:schemeClr val="tx1">
                    <a:lumMod val="75000"/>
                    <a:lumOff val="25000"/>
                  </a:schemeClr>
                </a:solidFill>
              </a:rPr>
              <a:t>-pattern&gt;</a:t>
            </a:r>
            <a:r>
              <a:rPr lang="zh-CN" altLang="en-US" sz="2400" dirty="0" smtClean="0">
                <a:solidFill>
                  <a:schemeClr val="tx1">
                    <a:lumMod val="75000"/>
                    <a:lumOff val="25000"/>
                  </a:schemeClr>
                </a:solidFill>
              </a:rPr>
              <a:t>，可以使用通配符</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进行配置，从而通配多种访问模式；</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使用有两种方式</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扩展名 ： 比如 *</a:t>
            </a:r>
            <a:r>
              <a:rPr lang="en-US" altLang="zh-CN" sz="2000" dirty="0" smtClean="0">
                <a:solidFill>
                  <a:schemeClr val="tx1">
                    <a:lumMod val="75000"/>
                    <a:lumOff val="25000"/>
                  </a:schemeClr>
                </a:solidFill>
              </a:rPr>
              <a:t>.do</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*.action</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以 </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开头，同时以 </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结尾，比如  </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/admin/*</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配置中通配符*的用法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378370" y="3807814"/>
            <a:ext cx="10641726" cy="1477328"/>
          </a:xfrm>
          <a:prstGeom prst="rect">
            <a:avLst/>
          </a:prstGeom>
          <a:solidFill>
            <a:schemeClr val="bg1">
              <a:lumMod val="95000"/>
            </a:schemeClr>
          </a:solidFill>
        </p:spPr>
        <p:txBody>
          <a:bodyPr wrap="square" rtlCol="0">
            <a:spAutoFit/>
          </a:bodyPr>
          <a:lstStyle/>
          <a:p>
            <a:r>
              <a:rPr lang="pt-BR" altLang="zh-CN" dirty="0" smtClean="0">
                <a:ea typeface="微软雅黑 Light"/>
              </a:rPr>
              <a:t> &lt;servlet-mapping&gt;</a:t>
            </a:r>
            <a:endParaRPr lang="pt-BR" altLang="zh-CN" dirty="0" smtClean="0">
              <a:ea typeface="微软雅黑 Light"/>
            </a:endParaRPr>
          </a:p>
          <a:p>
            <a:r>
              <a:rPr lang="pt-BR" altLang="zh-CN" dirty="0" smtClean="0">
                <a:ea typeface="微软雅黑 Light"/>
              </a:rPr>
              <a:t>    &lt;servlet-name&gt;TestPatternServlet&lt;/servlet-name&gt;</a:t>
            </a:r>
            <a:endParaRPr lang="pt-BR" altLang="zh-CN" dirty="0" smtClean="0">
              <a:ea typeface="微软雅黑 Light"/>
            </a:endParaRPr>
          </a:p>
          <a:p>
            <a:r>
              <a:rPr lang="pt-BR" altLang="zh-CN" dirty="0" smtClean="0">
                <a:solidFill>
                  <a:srgbClr val="C00000"/>
                </a:solidFill>
                <a:ea typeface="微软雅黑 Light"/>
              </a:rPr>
              <a:t>    &lt;url-pattern&gt;*.action&lt;/url-pattern&gt;</a:t>
            </a:r>
            <a:endParaRPr lang="pt-BR" altLang="zh-CN" dirty="0" smtClean="0">
              <a:solidFill>
                <a:srgbClr val="C00000"/>
              </a:solidFill>
              <a:ea typeface="微软雅黑 Light"/>
            </a:endParaRPr>
          </a:p>
          <a:p>
            <a:r>
              <a:rPr lang="pt-BR" altLang="zh-CN" dirty="0" smtClean="0">
                <a:solidFill>
                  <a:srgbClr val="C00000"/>
                </a:solidFill>
                <a:ea typeface="微软雅黑 Light"/>
              </a:rPr>
              <a:t>    &lt;url-pattern&gt;/admin/*&lt;/url-pattern&gt;</a:t>
            </a:r>
            <a:endParaRPr lang="pt-BR" altLang="zh-CN" dirty="0" smtClean="0">
              <a:solidFill>
                <a:srgbClr val="C00000"/>
              </a:solidFill>
              <a:ea typeface="微软雅黑 Light"/>
            </a:endParaRPr>
          </a:p>
          <a:p>
            <a:r>
              <a:rPr lang="pt-BR" altLang="zh-CN" dirty="0" smtClean="0">
                <a:ea typeface="微软雅黑 Light"/>
              </a:rPr>
              <a:t>  &lt;/servlet-mapping&gt;</a:t>
            </a:r>
            <a:endParaRPr lang="en-US" altLang="zh-CN" dirty="0" smtClean="0">
              <a:ea typeface="微软雅黑 Light"/>
            </a:endParaRPr>
          </a:p>
        </p:txBody>
      </p:sp>
      <p:sp>
        <p:nvSpPr>
          <p:cNvPr id="10" name="TextBox 9"/>
          <p:cNvSpPr txBox="1"/>
          <p:nvPr/>
        </p:nvSpPr>
        <p:spPr>
          <a:xfrm>
            <a:off x="725214" y="5380672"/>
            <a:ext cx="10578662" cy="1200329"/>
          </a:xfrm>
          <a:prstGeom prst="rect">
            <a:avLst/>
          </a:prstGeom>
          <a:solidFill>
            <a:schemeClr val="accent6">
              <a:lumMod val="20000"/>
              <a:lumOff val="80000"/>
            </a:schemeClr>
          </a:solidFill>
        </p:spPr>
        <p:txBody>
          <a:bodyPr wrap="square" rtlCol="0">
            <a:spAutoFit/>
          </a:bodyPr>
          <a:lstStyle/>
          <a:p>
            <a:r>
              <a:rPr lang="en-US" dirty="0" smtClean="0">
                <a:hlinkClick r:id="rId1"/>
              </a:rPr>
              <a:t>http://localhost:8080/chapter02/admin/hello</a:t>
            </a:r>
            <a:endParaRPr lang="en-US" dirty="0" smtClean="0"/>
          </a:p>
          <a:p>
            <a:r>
              <a:rPr lang="en-US" dirty="0" smtClean="0">
                <a:hlinkClick r:id="rId2"/>
              </a:rPr>
              <a:t>http://localhost:8080/chapter02/admin/file/upload</a:t>
            </a:r>
            <a:endParaRPr lang="en-US" dirty="0" smtClean="0"/>
          </a:p>
          <a:p>
            <a:r>
              <a:rPr lang="en-US" dirty="0" smtClean="0">
                <a:hlinkClick r:id="rId3"/>
              </a:rPr>
              <a:t>http://localhost:8080/chapter02/hello.action</a:t>
            </a:r>
            <a:endParaRPr lang="en-US" dirty="0" smtClean="0"/>
          </a:p>
          <a:p>
            <a:r>
              <a:rPr lang="en-US" dirty="0" smtClean="0">
                <a:hlinkClick r:id="rId4"/>
              </a:rPr>
              <a:t>http://localhost:8080/chapter02/admin/hello.action</a:t>
            </a:r>
            <a:endParaRPr lang="en-US" dirty="0"/>
          </a:p>
        </p:txBody>
      </p:sp>
      <p:sp>
        <p:nvSpPr>
          <p:cNvPr id="11" name="Oval Callout 10"/>
          <p:cNvSpPr/>
          <p:nvPr/>
        </p:nvSpPr>
        <p:spPr>
          <a:xfrm>
            <a:off x="6758151" y="3925615"/>
            <a:ext cx="2180898" cy="2049516"/>
          </a:xfrm>
          <a:prstGeom prst="wedgeEllipseCallout">
            <a:avLst>
              <a:gd name="adj1" fmla="val -92061"/>
              <a:gd name="adj2" fmla="val 604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这些</a:t>
            </a:r>
            <a:r>
              <a:rPr lang="en-US" altLang="zh-CN" dirty="0" smtClean="0">
                <a:solidFill>
                  <a:schemeClr val="tx1"/>
                </a:solidFill>
              </a:rPr>
              <a:t>URL</a:t>
            </a:r>
            <a:r>
              <a:rPr lang="zh-CN" altLang="en-US" dirty="0" smtClean="0">
                <a:solidFill>
                  <a:schemeClr val="tx1"/>
                </a:solidFill>
              </a:rPr>
              <a:t>都可以访问到</a:t>
            </a:r>
            <a:r>
              <a:rPr lang="en-US" altLang="zh-CN" dirty="0" smtClean="0">
                <a:solidFill>
                  <a:schemeClr val="tx1"/>
                </a:solidFill>
              </a:rPr>
              <a:t>T</a:t>
            </a:r>
            <a:r>
              <a:rPr lang="pt-BR" altLang="zh-CN" dirty="0" smtClean="0">
                <a:solidFill>
                  <a:schemeClr val="tx1"/>
                </a:solidFill>
                <a:ea typeface="微软雅黑 Light"/>
              </a:rPr>
              <a:t>estPatternServlet</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1760254"/>
          </a:xfrm>
        </p:spPr>
        <p:txBody>
          <a:bodyPr vert="horz" lIns="91440" tIns="45720" rIns="91440" bIns="45720" rtlCol="0">
            <a:noAutofit/>
          </a:bodyPr>
          <a:lstStyle/>
          <a:p>
            <a:r>
              <a:rPr lang="en-US" altLang="zh-CN" sz="2400" dirty="0" smtClean="0">
                <a:solidFill>
                  <a:schemeClr val="tx1">
                    <a:lumMod val="75000"/>
                    <a:lumOff val="25000"/>
                  </a:schemeClr>
                </a:solidFill>
              </a:rPr>
              <a:t>web.xml</a:t>
            </a:r>
            <a:r>
              <a:rPr lang="zh-CN" altLang="en-US" sz="2400" dirty="0" smtClean="0">
                <a:solidFill>
                  <a:schemeClr val="tx1">
                    <a:lumMod val="75000"/>
                    <a:lumOff val="25000"/>
                  </a:schemeClr>
                </a:solidFill>
              </a:rPr>
              <a:t>中还可以配置很多其他信息</a:t>
            </a:r>
            <a:endParaRPr lang="en-US" altLang="zh-CN" sz="2400" dirty="0" smtClean="0">
              <a:solidFill>
                <a:schemeClr val="tx1">
                  <a:lumMod val="75000"/>
                  <a:lumOff val="25000"/>
                </a:schemeClr>
              </a:solidFill>
            </a:endParaRPr>
          </a:p>
          <a:p>
            <a:r>
              <a:rPr lang="zh-CN" altLang="en-US" sz="2400" dirty="0" smtClean="0">
                <a:solidFill>
                  <a:srgbClr val="C00000"/>
                </a:solidFill>
              </a:rPr>
              <a:t>配置默认</a:t>
            </a:r>
            <a:r>
              <a:rPr lang="zh-CN" altLang="en-US" sz="2400" dirty="0" smtClean="0">
                <a:solidFill>
                  <a:srgbClr val="C00000"/>
                </a:solidFill>
              </a:rPr>
              <a:t>首页：</a:t>
            </a:r>
            <a:r>
              <a:rPr lang="zh-CN" altLang="en-US" sz="2400" dirty="0" smtClean="0">
                <a:solidFill>
                  <a:schemeClr val="tx1">
                    <a:lumMod val="75000"/>
                    <a:lumOff val="25000"/>
                  </a:schemeClr>
                </a:solidFill>
              </a:rPr>
              <a:t>当不指定具体访问路径时，默认访问默认首页</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将按照顺序访问，都不存在将报</a:t>
            </a:r>
            <a:r>
              <a:rPr lang="en-US" altLang="zh-CN" sz="2400" dirty="0" smtClean="0">
                <a:solidFill>
                  <a:schemeClr val="tx1">
                    <a:lumMod val="75000"/>
                    <a:lumOff val="25000"/>
                  </a:schemeClr>
                </a:solidFill>
              </a:rPr>
              <a:t>404</a:t>
            </a:r>
            <a:r>
              <a:rPr lang="zh-CN" altLang="en-US" sz="2400" dirty="0" smtClean="0">
                <a:solidFill>
                  <a:schemeClr val="tx1">
                    <a:lumMod val="75000"/>
                    <a:lumOff val="25000"/>
                  </a:schemeClr>
                </a:solidFill>
              </a:rPr>
              <a:t>错误</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9【</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web.xml</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中首页及错误页面等其他配置信息</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472964" y="3145660"/>
            <a:ext cx="9222829" cy="2308324"/>
          </a:xfrm>
          <a:prstGeom prst="rect">
            <a:avLst/>
          </a:prstGeom>
          <a:solidFill>
            <a:schemeClr val="bg1">
              <a:lumMod val="95000"/>
            </a:schemeClr>
          </a:solidFill>
        </p:spPr>
        <p:txBody>
          <a:bodyPr wrap="square" rtlCol="0">
            <a:spAutoFit/>
          </a:bodyPr>
          <a:lstStyle/>
          <a:p>
            <a:r>
              <a:rPr lang="pt-BR" altLang="zh-CN" dirty="0" smtClean="0">
                <a:ea typeface="微软雅黑 Light"/>
              </a:rPr>
              <a:t>&lt;welcome-file-list&gt;</a:t>
            </a:r>
            <a:endParaRPr lang="pt-BR" altLang="zh-CN" dirty="0" smtClean="0">
              <a:ea typeface="微软雅黑 Light"/>
            </a:endParaRPr>
          </a:p>
          <a:p>
            <a:r>
              <a:rPr lang="pt-BR" altLang="zh-CN" dirty="0" smtClean="0">
                <a:ea typeface="微软雅黑 Light"/>
              </a:rPr>
              <a:t>    &lt;welcome-file&gt;index.html&lt;/welcome-file&gt;</a:t>
            </a:r>
            <a:endParaRPr lang="pt-BR" altLang="zh-CN" dirty="0" smtClean="0">
              <a:ea typeface="微软雅黑 Light"/>
            </a:endParaRPr>
          </a:p>
          <a:p>
            <a:r>
              <a:rPr lang="pt-BR" altLang="zh-CN" dirty="0" smtClean="0">
                <a:ea typeface="微软雅黑 Light"/>
              </a:rPr>
              <a:t>    &lt;welcome-file&gt;index.htm&lt;/welcome-file&gt;</a:t>
            </a:r>
            <a:endParaRPr lang="pt-BR" altLang="zh-CN" dirty="0" smtClean="0">
              <a:ea typeface="微软雅黑 Light"/>
            </a:endParaRPr>
          </a:p>
          <a:p>
            <a:r>
              <a:rPr lang="pt-BR" altLang="zh-CN" dirty="0" smtClean="0">
                <a:ea typeface="微软雅黑 Light"/>
              </a:rPr>
              <a:t>    &lt;welcome-file&gt;index.jsp&lt;/welcome-file&gt;</a:t>
            </a:r>
            <a:endParaRPr lang="pt-BR" altLang="zh-CN" dirty="0" smtClean="0">
              <a:ea typeface="微软雅黑 Light"/>
            </a:endParaRPr>
          </a:p>
          <a:p>
            <a:r>
              <a:rPr lang="pt-BR" altLang="zh-CN" dirty="0" smtClean="0">
                <a:ea typeface="微软雅黑 Light"/>
              </a:rPr>
              <a:t>    &lt;welcome-file&gt;default.html&lt;/welcome-file&gt;</a:t>
            </a:r>
            <a:endParaRPr lang="pt-BR" altLang="zh-CN" dirty="0" smtClean="0">
              <a:ea typeface="微软雅黑 Light"/>
            </a:endParaRPr>
          </a:p>
          <a:p>
            <a:r>
              <a:rPr lang="pt-BR" altLang="zh-CN" dirty="0" smtClean="0">
                <a:ea typeface="微软雅黑 Light"/>
              </a:rPr>
              <a:t>    &lt;welcome-file&gt;default.htm&lt;/welcome-file&gt;</a:t>
            </a:r>
            <a:endParaRPr lang="pt-BR" altLang="zh-CN" dirty="0" smtClean="0">
              <a:ea typeface="微软雅黑 Light"/>
            </a:endParaRPr>
          </a:p>
          <a:p>
            <a:r>
              <a:rPr lang="pt-BR" altLang="zh-CN" dirty="0" smtClean="0">
                <a:ea typeface="微软雅黑 Light"/>
              </a:rPr>
              <a:t>    &lt;welcome-file&gt;default.jsp&lt;/welcome-file&gt;</a:t>
            </a:r>
            <a:endParaRPr lang="pt-BR" altLang="zh-CN" dirty="0" smtClean="0">
              <a:ea typeface="微软雅黑 Light"/>
            </a:endParaRPr>
          </a:p>
          <a:p>
            <a:r>
              <a:rPr lang="pt-BR" altLang="zh-CN" dirty="0" smtClean="0">
                <a:ea typeface="微软雅黑 Light"/>
              </a:rPr>
              <a:t>  &lt;/welcome-file-list&gt;</a:t>
            </a:r>
            <a:r>
              <a:rPr lang="en-US" altLang="zh-CN" dirty="0" smtClean="0">
                <a:ea typeface="微软雅黑 Light"/>
              </a:rPr>
              <a:t>	</a:t>
            </a:r>
            <a:endParaRPr lang="en-US" altLang="zh-CN" dirty="0" smtClean="0">
              <a:ea typeface="微软雅黑 Light"/>
            </a:endParaRPr>
          </a:p>
        </p:txBody>
      </p:sp>
      <p:sp>
        <p:nvSpPr>
          <p:cNvPr id="10" name="Oval Callout 9"/>
          <p:cNvSpPr/>
          <p:nvPr/>
        </p:nvSpPr>
        <p:spPr>
          <a:xfrm>
            <a:off x="6758151" y="3925615"/>
            <a:ext cx="2180898" cy="2049516"/>
          </a:xfrm>
          <a:prstGeom prst="wedgeEllipseCallout">
            <a:avLst>
              <a:gd name="adj1" fmla="val -145555"/>
              <a:gd name="adj2" fmla="val -672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当访问</a:t>
            </a:r>
            <a:r>
              <a:rPr lang="en-US" altLang="zh-CN" dirty="0" smtClean="0">
                <a:solidFill>
                  <a:schemeClr val="tx1">
                    <a:lumMod val="75000"/>
                    <a:lumOff val="25000"/>
                  </a:schemeClr>
                </a:solidFill>
                <a:hlinkClick r:id="rId1"/>
              </a:rPr>
              <a:t>http://127.0.0.1:8080/chapter02/</a:t>
            </a:r>
            <a:r>
              <a:rPr lang="zh-CN" altLang="en-US" dirty="0" smtClean="0">
                <a:solidFill>
                  <a:schemeClr val="tx1">
                    <a:lumMod val="75000"/>
                    <a:lumOff val="25000"/>
                  </a:schemeClr>
                </a:solidFill>
              </a:rPr>
              <a:t>时，将默认访问</a:t>
            </a:r>
            <a:r>
              <a:rPr lang="en-US" altLang="zh-CN" dirty="0" smtClean="0">
                <a:solidFill>
                  <a:schemeClr val="tx1">
                    <a:lumMod val="75000"/>
                    <a:lumOff val="25000"/>
                  </a:schemeClr>
                </a:solidFill>
              </a:rPr>
              <a:t>index.html</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1760254"/>
          </a:xfrm>
        </p:spPr>
        <p:txBody>
          <a:bodyPr vert="horz" lIns="91440" tIns="45720" rIns="91440" bIns="45720" rtlCol="0">
            <a:noAutofit/>
          </a:bodyPr>
          <a:lstStyle/>
          <a:p>
            <a:r>
              <a:rPr lang="en-US" altLang="zh-CN" sz="2400" dirty="0" smtClean="0">
                <a:solidFill>
                  <a:schemeClr val="tx1">
                    <a:lumMod val="75000"/>
                    <a:lumOff val="25000"/>
                  </a:schemeClr>
                </a:solidFill>
              </a:rPr>
              <a:t>web.xml</a:t>
            </a:r>
            <a:r>
              <a:rPr lang="zh-CN" altLang="en-US" sz="2400" dirty="0" smtClean="0">
                <a:solidFill>
                  <a:schemeClr val="tx1">
                    <a:lumMod val="75000"/>
                    <a:lumOff val="25000"/>
                  </a:schemeClr>
                </a:solidFill>
              </a:rPr>
              <a:t>中还可以配置很多其他信息；</a:t>
            </a:r>
            <a:endParaRPr lang="en-US" altLang="zh-CN" sz="2400" dirty="0" smtClean="0">
              <a:solidFill>
                <a:schemeClr val="tx1">
                  <a:lumMod val="75000"/>
                  <a:lumOff val="25000"/>
                </a:schemeClr>
              </a:solidFill>
            </a:endParaRPr>
          </a:p>
          <a:p>
            <a:r>
              <a:rPr lang="zh-CN" altLang="en-US" sz="2400" dirty="0" smtClean="0">
                <a:solidFill>
                  <a:srgbClr val="C00000"/>
                </a:solidFill>
              </a:rPr>
              <a:t>配置错误</a:t>
            </a:r>
            <a:r>
              <a:rPr lang="zh-CN" altLang="en-US" sz="2400" dirty="0" smtClean="0">
                <a:solidFill>
                  <a:srgbClr val="C00000"/>
                </a:solidFill>
              </a:rPr>
              <a:t>页面：</a:t>
            </a:r>
            <a:r>
              <a:rPr lang="zh-CN" altLang="en-US" sz="2400" dirty="0" smtClean="0"/>
              <a:t>当应用中出现响应错误或者异常时，可以跳转到错误页面；</a:t>
            </a:r>
            <a:endParaRPr lang="en-US" altLang="zh-CN" sz="2400" dirty="0" smtClean="0"/>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9【</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web.xml</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中首页及错误页面等其他配置信息</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p:cNvSpPr txBox="1"/>
          <p:nvPr/>
        </p:nvSpPr>
        <p:spPr>
          <a:xfrm>
            <a:off x="614853" y="2625398"/>
            <a:ext cx="10452540" cy="2585323"/>
          </a:xfrm>
          <a:prstGeom prst="rect">
            <a:avLst/>
          </a:prstGeom>
          <a:solidFill>
            <a:schemeClr val="bg1">
              <a:lumMod val="95000"/>
            </a:schemeClr>
          </a:solidFill>
        </p:spPr>
        <p:txBody>
          <a:bodyPr wrap="square" rtlCol="0">
            <a:spAutoFit/>
          </a:bodyPr>
          <a:lstStyle/>
          <a:p>
            <a:r>
              <a:rPr lang="en-US" altLang="zh-CN" dirty="0" smtClean="0">
                <a:ea typeface="微软雅黑 Light"/>
              </a:rPr>
              <a:t>&lt;error-page&gt;</a:t>
            </a:r>
            <a:endParaRPr lang="en-US" altLang="zh-CN" dirty="0" smtClean="0">
              <a:ea typeface="微软雅黑 Light"/>
            </a:endParaRPr>
          </a:p>
          <a:p>
            <a:r>
              <a:rPr lang="en-US" altLang="zh-CN" dirty="0" smtClean="0">
                <a:ea typeface="微软雅黑 Light"/>
              </a:rPr>
              <a:t>  &lt;error-code&gt;404&lt;/error-code&gt;</a:t>
            </a:r>
            <a:endParaRPr lang="en-US" altLang="zh-CN" dirty="0" smtClean="0">
              <a:ea typeface="微软雅黑 Light"/>
            </a:endParaRPr>
          </a:p>
          <a:p>
            <a:r>
              <a:rPr lang="en-US" altLang="zh-CN" dirty="0" smtClean="0">
                <a:ea typeface="微软雅黑 Light"/>
              </a:rPr>
              <a:t>  &lt;location&gt;/404.html&lt;/location&gt;</a:t>
            </a:r>
            <a:endParaRPr lang="en-US" altLang="zh-CN" dirty="0" smtClean="0">
              <a:ea typeface="微软雅黑 Light"/>
            </a:endParaRPr>
          </a:p>
          <a:p>
            <a:r>
              <a:rPr lang="en-US" altLang="zh-CN" dirty="0" smtClean="0">
                <a:ea typeface="微软雅黑 Light"/>
              </a:rPr>
              <a:t>  &lt;/error-page&gt;</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  &lt;error-page&gt;</a:t>
            </a:r>
            <a:endParaRPr lang="en-US" altLang="zh-CN" dirty="0" smtClean="0">
              <a:ea typeface="微软雅黑 Light"/>
            </a:endParaRPr>
          </a:p>
          <a:p>
            <a:r>
              <a:rPr lang="en-US" altLang="zh-CN" dirty="0" smtClean="0">
                <a:ea typeface="微软雅黑 Light"/>
              </a:rPr>
              <a:t>  &lt;exception-type&gt;</a:t>
            </a:r>
            <a:r>
              <a:rPr lang="en-US" altLang="zh-CN" dirty="0" err="1" smtClean="0">
                <a:ea typeface="微软雅黑 Light"/>
              </a:rPr>
              <a:t>java.lang.NullPointerException</a:t>
            </a:r>
            <a:r>
              <a:rPr lang="en-US" altLang="zh-CN" dirty="0" smtClean="0">
                <a:ea typeface="微软雅黑 Light"/>
              </a:rPr>
              <a:t>&lt;/exception-type&gt;</a:t>
            </a:r>
            <a:endParaRPr lang="en-US" altLang="zh-CN" dirty="0" smtClean="0">
              <a:ea typeface="微软雅黑 Light"/>
            </a:endParaRPr>
          </a:p>
          <a:p>
            <a:r>
              <a:rPr lang="en-US" altLang="zh-CN" dirty="0" smtClean="0">
                <a:ea typeface="微软雅黑 Light"/>
              </a:rPr>
              <a:t>  &lt;location&gt;/exception.html&lt;/location&gt;</a:t>
            </a:r>
            <a:endParaRPr lang="en-US" altLang="zh-CN" dirty="0" smtClean="0">
              <a:ea typeface="微软雅黑 Light"/>
            </a:endParaRPr>
          </a:p>
          <a:p>
            <a:r>
              <a:rPr lang="en-US" altLang="zh-CN" dirty="0" smtClean="0">
                <a:ea typeface="微软雅黑 Light"/>
              </a:rPr>
              <a:t>  &lt;/error-page&gt;	</a:t>
            </a:r>
            <a:endParaRPr lang="en-US" altLang="zh-CN" dirty="0" smtClean="0">
              <a:ea typeface="微软雅黑 Light"/>
            </a:endParaRPr>
          </a:p>
        </p:txBody>
      </p:sp>
      <p:sp>
        <p:nvSpPr>
          <p:cNvPr id="6" name="Oval Callout 5"/>
          <p:cNvSpPr/>
          <p:nvPr/>
        </p:nvSpPr>
        <p:spPr>
          <a:xfrm>
            <a:off x="5969875" y="2270236"/>
            <a:ext cx="1975946" cy="1844564"/>
          </a:xfrm>
          <a:prstGeom prst="wedgeEllipseCallout">
            <a:avLst>
              <a:gd name="adj1" fmla="val -153534"/>
              <a:gd name="adj2" fmla="val 10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出现</a:t>
            </a:r>
            <a:r>
              <a:rPr lang="en-US" altLang="zh-CN" dirty="0" smtClean="0">
                <a:solidFill>
                  <a:schemeClr val="tx1"/>
                </a:solidFill>
              </a:rPr>
              <a:t>404</a:t>
            </a:r>
            <a:r>
              <a:rPr lang="zh-CN" altLang="en-US" dirty="0" smtClean="0">
                <a:solidFill>
                  <a:schemeClr val="tx1"/>
                </a:solidFill>
              </a:rPr>
              <a:t>错误时，自动跳转到</a:t>
            </a:r>
            <a:r>
              <a:rPr lang="en-US" altLang="zh-CN" dirty="0" smtClean="0">
                <a:solidFill>
                  <a:schemeClr val="tx1"/>
                </a:solidFill>
              </a:rPr>
              <a:t>404.html</a:t>
            </a:r>
            <a:endParaRPr lang="en-US" dirty="0">
              <a:solidFill>
                <a:schemeClr val="tx1"/>
              </a:solidFill>
            </a:endParaRPr>
          </a:p>
        </p:txBody>
      </p:sp>
      <p:sp>
        <p:nvSpPr>
          <p:cNvPr id="7" name="Oval Callout 6"/>
          <p:cNvSpPr/>
          <p:nvPr/>
        </p:nvSpPr>
        <p:spPr>
          <a:xfrm>
            <a:off x="6989378" y="4550980"/>
            <a:ext cx="1975946" cy="1844564"/>
          </a:xfrm>
          <a:prstGeom prst="wedgeEllipseCallout">
            <a:avLst>
              <a:gd name="adj1" fmla="val -140768"/>
              <a:gd name="adj2" fmla="val -457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发生空指针异常并没有被处理时，跳转到</a:t>
            </a:r>
            <a:r>
              <a:rPr lang="en-US" altLang="zh-CN" dirty="0" smtClean="0">
                <a:solidFill>
                  <a:schemeClr val="tx1"/>
                </a:solidFill>
              </a:rPr>
              <a:t>excetption.html</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1334585"/>
          </a:xfrm>
        </p:spPr>
        <p:txBody>
          <a:bodyPr vert="horz" lIns="91440" tIns="45720" rIns="91440" bIns="45720" rtlCol="0">
            <a:noAutofit/>
          </a:bodyPr>
          <a:lstStyle/>
          <a:p>
            <a:r>
              <a:rPr lang="zh-CN" altLang="en-US" sz="2400" dirty="0" smtClean="0">
                <a:solidFill>
                  <a:schemeClr val="tx1">
                    <a:lumMod val="75000"/>
                    <a:lumOff val="25000"/>
                  </a:schemeClr>
                </a:solidFill>
              </a:rPr>
              <a:t>客户端请求服务端的</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时，会传递给服务器一系列的</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请求头属性，请求接口中定义了系列方法获取请求属性；</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10【</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中获取请求头属性的方法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9" name="Table 8"/>
          <p:cNvGraphicFramePr>
            <a:graphicFrameLocks noGrp="1"/>
          </p:cNvGraphicFramePr>
          <p:nvPr/>
        </p:nvGraphicFramePr>
        <p:xfrm>
          <a:off x="613102" y="2390809"/>
          <a:ext cx="10738070" cy="3691528"/>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486048">
                <a:tc>
                  <a:txBody>
                    <a:bodyPr/>
                    <a:lstStyle/>
                    <a:p>
                      <a:pPr algn="l"/>
                      <a:r>
                        <a:rPr lang="en-US" dirty="0" err="1" smtClean="0"/>
                        <a:t>java.lang.String</a:t>
                      </a:r>
                      <a:r>
                        <a:rPr lang="en-US" dirty="0" smtClean="0"/>
                        <a:t> </a:t>
                      </a:r>
                      <a:r>
                        <a:rPr lang="en-US" dirty="0" err="1" smtClean="0"/>
                        <a:t>getHeader</a:t>
                      </a:r>
                      <a:r>
                        <a:rPr lang="en-US" dirty="0" smtClean="0"/>
                        <a:t>(</a:t>
                      </a:r>
                      <a:r>
                        <a:rPr lang="en-US" dirty="0" err="1" smtClean="0"/>
                        <a:t>java.lang.String</a:t>
                      </a:r>
                      <a:r>
                        <a:rPr lang="en-US" dirty="0" smtClean="0"/>
                        <a:t> name) </a:t>
                      </a:r>
                      <a:endParaRPr lang="en-US" dirty="0" smtClean="0"/>
                    </a:p>
                  </a:txBody>
                  <a:tcPr/>
                </a:tc>
                <a:tc>
                  <a:txBody>
                    <a:bodyPr/>
                    <a:lstStyle/>
                    <a:p>
                      <a:r>
                        <a:rPr lang="zh-CN" altLang="en-US" dirty="0" smtClean="0"/>
                        <a:t>返回某个请求头属性的值，值为</a:t>
                      </a:r>
                      <a:r>
                        <a:rPr lang="en-US" altLang="zh-CN" dirty="0" smtClean="0"/>
                        <a:t>String</a:t>
                      </a:r>
                      <a:r>
                        <a:rPr lang="zh-CN" altLang="en-US" dirty="0" smtClean="0"/>
                        <a:t>类型；</a:t>
                      </a:r>
                      <a:endParaRPr lang="en-US" dirty="0"/>
                    </a:p>
                  </a:txBody>
                  <a:tcPr/>
                </a:tc>
              </a:tr>
              <a:tr h="370840">
                <a:tc>
                  <a:txBody>
                    <a:bodyPr/>
                    <a:lstStyle/>
                    <a:p>
                      <a:pPr algn="l"/>
                      <a:r>
                        <a:rPr lang="en-US" altLang="zh-CN" dirty="0" err="1" smtClean="0"/>
                        <a:t>java.util.Enumeration</a:t>
                      </a:r>
                      <a:r>
                        <a:rPr lang="en-US" altLang="zh-CN" dirty="0" smtClean="0"/>
                        <a:t>&lt;</a:t>
                      </a:r>
                      <a:r>
                        <a:rPr lang="en-US" altLang="zh-CN" dirty="0" err="1" smtClean="0"/>
                        <a:t>java.lang.String</a:t>
                      </a:r>
                      <a:r>
                        <a:rPr lang="en-US" altLang="zh-CN" dirty="0" smtClean="0"/>
                        <a:t>&gt; </a:t>
                      </a:r>
                      <a:r>
                        <a:rPr lang="en-US" altLang="zh-CN" dirty="0" err="1" smtClean="0"/>
                        <a:t>getHeaders</a:t>
                      </a:r>
                      <a:r>
                        <a:rPr lang="en-US" altLang="zh-CN" dirty="0" smtClean="0"/>
                        <a:t>(</a:t>
                      </a:r>
                      <a:r>
                        <a:rPr lang="en-US" altLang="zh-CN" dirty="0" err="1" smtClean="0"/>
                        <a:t>java.lang.String</a:t>
                      </a:r>
                      <a:r>
                        <a:rPr lang="en-US" altLang="zh-CN" dirty="0" smtClean="0"/>
                        <a:t> name)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返回指定名字的请求头属性的值，值为集合类型，一般用于一个名字对应多个值情况；</a:t>
                      </a:r>
                      <a:endParaRPr lang="en-US" dirty="0"/>
                    </a:p>
                  </a:txBody>
                  <a:tcPr/>
                </a:tc>
              </a:tr>
              <a:tr h="472965">
                <a:tc>
                  <a:txBody>
                    <a:bodyPr/>
                    <a:lstStyle/>
                    <a:p>
                      <a:pPr algn="l"/>
                      <a:r>
                        <a:rPr lang="en-US" altLang="zh-CN" dirty="0" smtClean="0"/>
                        <a:t> </a:t>
                      </a:r>
                      <a:r>
                        <a:rPr lang="en-US" altLang="zh-CN" dirty="0" err="1" smtClean="0"/>
                        <a:t>int</a:t>
                      </a:r>
                      <a:r>
                        <a:rPr lang="en-US" altLang="zh-CN" dirty="0" smtClean="0"/>
                        <a:t> </a:t>
                      </a:r>
                      <a:r>
                        <a:rPr lang="en-US" altLang="zh-CN" dirty="0" err="1" smtClean="0"/>
                        <a:t>getIntHeader</a:t>
                      </a:r>
                      <a:r>
                        <a:rPr lang="en-US" altLang="zh-CN" dirty="0" smtClean="0"/>
                        <a:t>(</a:t>
                      </a:r>
                      <a:r>
                        <a:rPr lang="en-US" altLang="zh-CN" dirty="0" err="1" smtClean="0"/>
                        <a:t>java.lang.String</a:t>
                      </a:r>
                      <a:r>
                        <a:rPr lang="en-US" altLang="zh-CN" dirty="0" smtClean="0"/>
                        <a:t> name)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返回值类型是</a:t>
                      </a:r>
                      <a:r>
                        <a:rPr lang="en-US" altLang="zh-CN" dirty="0" err="1" smtClean="0"/>
                        <a:t>int</a:t>
                      </a:r>
                      <a:r>
                        <a:rPr lang="zh-CN" altLang="en-US" dirty="0" smtClean="0"/>
                        <a:t>类型的请求头属性值；</a:t>
                      </a:r>
                      <a:endParaRPr lang="en-US" dirty="0"/>
                    </a:p>
                  </a:txBody>
                  <a:tcPr/>
                </a:tc>
              </a:tr>
              <a:tr h="370840">
                <a:tc>
                  <a:txBody>
                    <a:bodyPr/>
                    <a:lstStyle/>
                    <a:p>
                      <a:pPr algn="l"/>
                      <a:r>
                        <a:rPr lang="en-US" altLang="zh-CN" dirty="0" smtClean="0"/>
                        <a:t> long </a:t>
                      </a:r>
                      <a:r>
                        <a:rPr lang="en-US" altLang="zh-CN" dirty="0" err="1" smtClean="0"/>
                        <a:t>getDateHeader</a:t>
                      </a:r>
                      <a:r>
                        <a:rPr lang="en-US" altLang="zh-CN" dirty="0" smtClean="0"/>
                        <a:t>(</a:t>
                      </a:r>
                      <a:r>
                        <a:rPr lang="en-US" altLang="zh-CN" dirty="0" err="1" smtClean="0"/>
                        <a:t>java.lang.String</a:t>
                      </a:r>
                      <a:r>
                        <a:rPr lang="en-US" altLang="zh-CN" dirty="0" smtClean="0"/>
                        <a:t> name)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返回日期类型的请求头属性值，返回</a:t>
                      </a:r>
                      <a:r>
                        <a:rPr lang="en-US" altLang="zh-CN" dirty="0" smtClean="0"/>
                        <a:t>long</a:t>
                      </a:r>
                      <a:r>
                        <a:rPr lang="zh-CN" altLang="en-US" dirty="0" smtClean="0"/>
                        <a:t>型值；</a:t>
                      </a:r>
                      <a:endParaRPr lang="en-US" dirty="0"/>
                    </a:p>
                  </a:txBody>
                  <a:tcPr/>
                </a:tc>
              </a:tr>
              <a:tr h="370840">
                <a:tc>
                  <a:txBody>
                    <a:bodyPr/>
                    <a:lstStyle/>
                    <a:p>
                      <a:pPr algn="l"/>
                      <a:r>
                        <a:rPr lang="en-US" altLang="zh-CN" dirty="0" smtClean="0"/>
                        <a:t> </a:t>
                      </a:r>
                      <a:r>
                        <a:rPr lang="en-US" altLang="zh-CN" dirty="0" err="1" smtClean="0"/>
                        <a:t>java.util.Enumeration</a:t>
                      </a:r>
                      <a:r>
                        <a:rPr lang="en-US" altLang="zh-CN" dirty="0" smtClean="0"/>
                        <a:t>&lt;</a:t>
                      </a:r>
                      <a:r>
                        <a:rPr lang="en-US" altLang="zh-CN" dirty="0" err="1" smtClean="0"/>
                        <a:t>java.lang.String</a:t>
                      </a:r>
                      <a:r>
                        <a:rPr lang="en-US" altLang="zh-CN" dirty="0" smtClean="0"/>
                        <a:t>&gt; </a:t>
                      </a:r>
                      <a:r>
                        <a:rPr lang="en-US" altLang="zh-CN" dirty="0" err="1" smtClean="0"/>
                        <a:t>getHeaderNames</a:t>
                      </a:r>
                      <a:r>
                        <a:rPr lang="en-US" altLang="zh-CN" dirty="0" smtClean="0"/>
                        <a:t>() </a:t>
                      </a:r>
                      <a:endParaRPr lang="en-US" altLang="zh-CN" dirty="0" smtClean="0"/>
                    </a:p>
                    <a:p>
                      <a:pPr algn="l"/>
                      <a:r>
                        <a:rPr lang="en-US" altLang="zh-CN" dirty="0" smtClean="0"/>
                        <a:t> </a:t>
                      </a:r>
                      <a:endParaRPr lang="en-US" altLang="zh-CN" dirty="0" smtClean="0"/>
                    </a:p>
                  </a:txBody>
                  <a:tcPr/>
                </a:tc>
                <a:tc>
                  <a:txBody>
                    <a:bodyPr/>
                    <a:lstStyle/>
                    <a:p>
                      <a:r>
                        <a:rPr lang="zh-CN" altLang="en-US" dirty="0" smtClean="0"/>
                        <a:t>返回所有请求头属性的名字；</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txBox="1"/>
          <p:nvPr/>
        </p:nvSpPr>
        <p:spPr>
          <a:xfrm>
            <a:off x="173509" y="881"/>
            <a:ext cx="10799291" cy="849126"/>
          </a:xfrm>
          <a:prstGeom prst="rect">
            <a:avLst/>
          </a:prstGeom>
        </p:spPr>
        <p:txBody>
          <a:bodyPr vert="horz" lIns="91440" tIns="45720" rIns="91440" bIns="45720" rtlCol="0" anchor="ctr">
            <a:normAutofit/>
          </a:bodyPr>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重要的请求头属性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a:hlinkClick r:id="rId1" action="ppaction://hlinkfile"/>
          </p:cNvPr>
          <p:cNvSpPr txBox="1"/>
          <p:nvPr/>
        </p:nvSpPr>
        <p:spPr>
          <a:xfrm>
            <a:off x="9525986" y="386025"/>
            <a:ext cx="2427889" cy="923330"/>
          </a:xfrm>
          <a:prstGeom prst="rect">
            <a:avLst/>
          </a:prstGeom>
          <a:noFill/>
        </p:spPr>
        <p:txBody>
          <a:bodyPr wrap="square" rtlCol="0">
            <a:spAutoFit/>
          </a:bodyPr>
          <a:p>
            <a:pPr algn="ctr"/>
            <a:r>
              <a:rPr lang="zh-CN" altLang="en-US" dirty="0" smtClean="0"/>
              <a:t>课堂案例：</a:t>
            </a:r>
            <a:endParaRPr lang="en-US" altLang="zh-CN" dirty="0" smtClean="0"/>
          </a:p>
          <a:p>
            <a:pPr algn="ctr"/>
            <a:r>
              <a:rPr lang="en-US" altLang="zh-CN" dirty="0" smtClean="0">
                <a:hlinkClick r:id="rId2" action="ppaction://hlinkfile"/>
              </a:rPr>
              <a:t>TestHeadServlet.java</a:t>
            </a:r>
            <a:endParaRPr lang="en-US" altLang="zh-CN" dirty="0" smtClean="0"/>
          </a:p>
          <a:p>
            <a:pPr algn="ctr"/>
            <a:r>
              <a:rPr lang="en-US" altLang="zh-CN" dirty="0" smtClean="0">
                <a:hlinkClick r:id="rId3" action="ppaction://hlinkfile"/>
              </a:rPr>
              <a:t>testhead.html</a:t>
            </a:r>
            <a:endParaRPr lang="en-US" altLang="zh-CN" dirty="0" smtClean="0">
              <a:hlinkClick r:id="rId4" action="ppaction://hlinkfile"/>
            </a:endParaRPr>
          </a:p>
        </p:txBody>
      </p:sp>
      <p:sp>
        <p:nvSpPr>
          <p:cNvPr id="2" name="TextBox 8"/>
          <p:cNvSpPr txBox="1"/>
          <p:nvPr/>
        </p:nvSpPr>
        <p:spPr>
          <a:xfrm>
            <a:off x="681355" y="1459865"/>
            <a:ext cx="10207625" cy="3692525"/>
          </a:xfrm>
          <a:prstGeom prst="rect">
            <a:avLst/>
          </a:prstGeom>
          <a:solidFill>
            <a:schemeClr val="bg1">
              <a:lumMod val="95000"/>
            </a:schemeClr>
          </a:solidFill>
        </p:spPr>
        <p:txBody>
          <a:bodyPr wrap="square" rtlCol="0">
            <a:spAutoFit/>
          </a:bodyPr>
          <a:p>
            <a:r>
              <a:rPr lang="zh-CN" altLang="en-US">
                <a:sym typeface="+mn-ea"/>
              </a:rPr>
              <a:t>&lt;a href="TestHeadServlet?param1=test"&gt;访问TestHeadServlet&lt;/a&gt;</a:t>
            </a:r>
            <a:endParaRPr lang="zh-CN" altLang="en-US">
              <a:sym typeface="+mn-ea"/>
            </a:endParaRPr>
          </a:p>
          <a:p>
            <a:endParaRPr lang="zh-CN" altLang="en-US"/>
          </a:p>
          <a:p>
            <a:r>
              <a:rPr lang="zh-CN" altLang="en-US">
                <a:sym typeface="+mn-ea"/>
              </a:rPr>
              <a:t>&lt;form method="get" action="TestHeadServlet"&gt;</a:t>
            </a:r>
            <a:endParaRPr lang="zh-CN" altLang="en-US"/>
          </a:p>
          <a:p>
            <a:r>
              <a:rPr lang="zh-CN" altLang="en-US">
                <a:sym typeface="+mn-ea"/>
              </a:rPr>
              <a:t>	用户名：&lt;input name="username" type="text"&gt;&lt;br&gt;&lt;br&gt;</a:t>
            </a:r>
            <a:endParaRPr lang="zh-CN" altLang="en-US"/>
          </a:p>
          <a:p>
            <a:r>
              <a:rPr lang="zh-CN" altLang="en-US">
                <a:sym typeface="+mn-ea"/>
              </a:rPr>
              <a:t>	密     码：&lt;input name="pwd" type="password"&gt;&lt;br&gt;</a:t>
            </a:r>
            <a:endParaRPr lang="zh-CN" altLang="en-US"/>
          </a:p>
          <a:p>
            <a:r>
              <a:rPr lang="zh-CN" altLang="en-US">
                <a:sym typeface="+mn-ea"/>
              </a:rPr>
              <a:t>	&lt;input type="submit" value="提交"/&gt;&lt;br&gt;</a:t>
            </a:r>
            <a:endParaRPr lang="zh-CN" altLang="en-US"/>
          </a:p>
          <a:p>
            <a:r>
              <a:rPr lang="zh-CN" altLang="en-US">
                <a:sym typeface="+mn-ea"/>
              </a:rPr>
              <a:t>&lt;/form&gt;</a:t>
            </a:r>
            <a:endParaRPr lang="zh-CN" altLang="en-US">
              <a:sym typeface="+mn-ea"/>
            </a:endParaRPr>
          </a:p>
          <a:p>
            <a:endParaRPr lang="zh-CN" altLang="en-US"/>
          </a:p>
          <a:p>
            <a:r>
              <a:rPr lang="zh-CN" altLang="en-US">
                <a:sym typeface="+mn-ea"/>
              </a:rPr>
              <a:t>&lt;form method="post" action="TestHeadServlet"&gt;</a:t>
            </a:r>
            <a:endParaRPr lang="zh-CN" altLang="en-US"/>
          </a:p>
          <a:p>
            <a:r>
              <a:rPr lang="zh-CN" altLang="en-US">
                <a:sym typeface="+mn-ea"/>
              </a:rPr>
              <a:t>	用户名：&lt;input name="username" type="text"&gt;&lt;br&gt;&lt;br&gt;</a:t>
            </a:r>
            <a:endParaRPr lang="zh-CN" altLang="en-US"/>
          </a:p>
          <a:p>
            <a:r>
              <a:rPr lang="zh-CN" altLang="en-US">
                <a:sym typeface="+mn-ea"/>
              </a:rPr>
              <a:t>	密     码：&lt;input name="pwd" type="password"&gt;&lt;br&gt;</a:t>
            </a:r>
            <a:endParaRPr lang="zh-CN" altLang="en-US"/>
          </a:p>
          <a:p>
            <a:r>
              <a:rPr lang="zh-CN" altLang="en-US">
                <a:sym typeface="+mn-ea"/>
              </a:rPr>
              <a:t>	&lt;input type="submit" value="提交"/&gt;&lt;br&gt;</a:t>
            </a:r>
            <a:endParaRPr lang="zh-CN" altLang="en-US"/>
          </a:p>
          <a:p>
            <a:r>
              <a:rPr lang="zh-CN" altLang="en-US">
                <a:sym typeface="+mn-ea"/>
              </a:rPr>
              <a:t>&lt;/form&gt;</a:t>
            </a:r>
            <a:endParaRPr lang="en-US" altLang="zh-CN" dirty="0" smtClean="0">
              <a:ea typeface="微软雅黑 Light"/>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765" y="644360"/>
            <a:ext cx="11015870" cy="1760254"/>
          </a:xfrm>
        </p:spPr>
        <p:txBody>
          <a:bodyPr vert="horz" lIns="91440" tIns="45720" rIns="91440" bIns="45720" rtlCol="0">
            <a:noAutofit/>
          </a:bodyPr>
          <a:lstStyle/>
          <a:p>
            <a:r>
              <a:rPr lang="zh-CN" altLang="en-US" sz="2400" dirty="0" smtClean="0">
                <a:solidFill>
                  <a:schemeClr val="tx1">
                    <a:lumMod val="75000"/>
                    <a:lumOff val="25000"/>
                  </a:schemeClr>
                </a:solidFill>
              </a:rPr>
              <a:t>实际应用中，可以使用请求接口中的方法，获取一些常用的请求头属性；</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例如：</a:t>
            </a:r>
            <a:endParaRPr lang="zh-CN" altLang="en-US" dirty="0">
              <a:solidFill>
                <a:schemeClr val="tx1">
                  <a:lumMod val="75000"/>
                  <a:lumOff val="25000"/>
                </a:schemeClr>
              </a:solidFill>
            </a:endParaRPr>
          </a:p>
        </p:txBody>
      </p:sp>
      <p:sp>
        <p:nvSpPr>
          <p:cNvPr id="4" name="标题 1"/>
          <p:cNvSpPr txBox="1"/>
          <p:nvPr/>
        </p:nvSpPr>
        <p:spPr>
          <a:xfrm>
            <a:off x="173509" y="881"/>
            <a:ext cx="10799291"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重要的请求头属性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a:hlinkClick r:id="rId1" action="ppaction://hlinkfile"/>
          </p:cNvPr>
          <p:cNvSpPr txBox="1"/>
          <p:nvPr/>
        </p:nvSpPr>
        <p:spPr>
          <a:xfrm>
            <a:off x="9764111" y="368880"/>
            <a:ext cx="2427889" cy="923330"/>
          </a:xfrm>
          <a:prstGeom prst="rect">
            <a:avLst/>
          </a:prstGeom>
          <a:noFill/>
        </p:spPr>
        <p:txBody>
          <a:bodyPr wrap="square" rtlCol="0">
            <a:spAutoFit/>
          </a:bodyPr>
          <a:lstStyle/>
          <a:p>
            <a:pPr algn="ctr"/>
            <a:r>
              <a:rPr lang="zh-CN" altLang="en-US" dirty="0" smtClean="0"/>
              <a:t>课堂案例：</a:t>
            </a:r>
            <a:endParaRPr lang="en-US" altLang="zh-CN" dirty="0" smtClean="0"/>
          </a:p>
          <a:p>
            <a:pPr algn="ctr"/>
            <a:r>
              <a:rPr lang="en-US" altLang="zh-CN" dirty="0" smtClean="0">
                <a:hlinkClick r:id="rId2" action="ppaction://hlinkfile"/>
              </a:rPr>
              <a:t>TestHeadServlet.java</a:t>
            </a:r>
            <a:endParaRPr lang="en-US" altLang="zh-CN" dirty="0" smtClean="0"/>
          </a:p>
          <a:p>
            <a:pPr algn="ctr"/>
            <a:r>
              <a:rPr lang="en-US" altLang="zh-CN" dirty="0" smtClean="0">
                <a:hlinkClick r:id="rId3" action="ppaction://hlinkfile"/>
              </a:rPr>
              <a:t>testhead.html</a:t>
            </a:r>
            <a:endParaRPr lang="en-US" altLang="zh-CN" dirty="0" smtClean="0">
              <a:hlinkClick r:id="rId4" action="ppaction://hlinkfile"/>
            </a:endParaRPr>
          </a:p>
        </p:txBody>
      </p:sp>
      <p:sp>
        <p:nvSpPr>
          <p:cNvPr id="10" name="TextBox 9"/>
          <p:cNvSpPr txBox="1"/>
          <p:nvPr/>
        </p:nvSpPr>
        <p:spPr>
          <a:xfrm>
            <a:off x="599086" y="1896681"/>
            <a:ext cx="10704789" cy="4523105"/>
          </a:xfrm>
          <a:prstGeom prst="rect">
            <a:avLst/>
          </a:prstGeom>
          <a:solidFill>
            <a:schemeClr val="bg1">
              <a:lumMod val="95000"/>
            </a:schemeClr>
          </a:solidFill>
        </p:spPr>
        <p:txBody>
          <a:bodyPr wrap="square" rtlCol="0">
            <a:spAutoFit/>
          </a:bodyPr>
          <a:lstStyle/>
          <a:p>
            <a:r>
              <a:rPr lang="en-US" altLang="zh-CN" dirty="0" smtClean="0">
                <a:ea typeface="微软雅黑 Light"/>
              </a:rPr>
              <a:t>protected void </a:t>
            </a:r>
            <a:r>
              <a:rPr lang="en-US" altLang="zh-CN" dirty="0" err="1" smtClean="0">
                <a:ea typeface="微软雅黑 Light"/>
              </a:rPr>
              <a:t>doGet</a:t>
            </a:r>
            <a:r>
              <a:rPr lang="en-US" altLang="zh-CN" dirty="0" smtClean="0">
                <a:ea typeface="微软雅黑 Light"/>
              </a:rPr>
              <a:t>(</a:t>
            </a:r>
            <a:r>
              <a:rPr lang="en-US" altLang="zh-CN" dirty="0" err="1" smtClean="0">
                <a:ea typeface="微软雅黑 Light"/>
              </a:rPr>
              <a:t>HttpServletRequest</a:t>
            </a:r>
            <a:r>
              <a:rPr lang="en-US" altLang="zh-CN" dirty="0" smtClean="0">
                <a:ea typeface="微软雅黑 Light"/>
              </a:rPr>
              <a:t> request, </a:t>
            </a:r>
            <a:r>
              <a:rPr lang="en-US" altLang="zh-CN" dirty="0" err="1" smtClean="0">
                <a:ea typeface="微软雅黑 Light"/>
              </a:rPr>
              <a:t>HttpServletResponse</a:t>
            </a:r>
            <a:r>
              <a:rPr lang="en-US" altLang="zh-CN" dirty="0" smtClean="0">
                <a:ea typeface="微软雅黑 Light"/>
              </a:rPr>
              <a:t> response) throws </a:t>
            </a:r>
            <a:r>
              <a:rPr lang="en-US" altLang="zh-CN" dirty="0" err="1" smtClean="0">
                <a:ea typeface="微软雅黑 Light"/>
              </a:rPr>
              <a:t>ServletException</a:t>
            </a:r>
            <a:r>
              <a:rPr lang="en-US" altLang="zh-CN" dirty="0" smtClean="0">
                <a:ea typeface="微软雅黑 Light"/>
              </a:rPr>
              <a:t>, </a:t>
            </a:r>
            <a:r>
              <a:rPr lang="en-US" altLang="zh-CN" dirty="0" err="1" smtClean="0">
                <a:ea typeface="微软雅黑 Light"/>
              </a:rPr>
              <a:t>IOException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获得请求长度</a:t>
            </a:r>
            <a:endParaRPr lang="zh-CN" altLang="en-US" dirty="0" smtClean="0">
              <a:ea typeface="微软雅黑 Light"/>
            </a:endParaRPr>
          </a:p>
          <a:p>
            <a:r>
              <a:rPr lang="zh-CN" altLang="en-US" dirty="0" smtClean="0">
                <a:ea typeface="微软雅黑 Light"/>
              </a:rPr>
              <a:t>		</a:t>
            </a:r>
            <a:r>
              <a:rPr lang="en-US" altLang="zh-CN" dirty="0" err="1" smtClean="0">
                <a:ea typeface="微软雅黑 Light"/>
              </a:rPr>
              <a:t>int</a:t>
            </a:r>
            <a:r>
              <a:rPr lang="en-US" altLang="zh-CN" dirty="0" smtClean="0">
                <a:ea typeface="微软雅黑 Light"/>
              </a:rPr>
              <a:t> length=</a:t>
            </a:r>
            <a:r>
              <a:rPr lang="en-US" altLang="zh-CN" dirty="0" err="1" smtClean="0">
                <a:ea typeface="微软雅黑 Light"/>
              </a:rPr>
              <a:t>request.getIntHeader</a:t>
            </a:r>
            <a:r>
              <a:rPr lang="en-US" altLang="zh-CN" dirty="0" smtClean="0">
                <a:ea typeface="微软雅黑 Light"/>
              </a:rPr>
              <a:t>("Content-Length");</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请求长度：</a:t>
            </a:r>
            <a:r>
              <a:rPr lang="en-US" altLang="zh-CN" dirty="0" smtClean="0">
                <a:ea typeface="微软雅黑 Light"/>
              </a:rPr>
              <a:t>"+length);</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浏览器能接受的</a:t>
            </a:r>
            <a:r>
              <a:rPr lang="en-US" altLang="zh-CN" dirty="0" smtClean="0">
                <a:ea typeface="微软雅黑 Light"/>
              </a:rPr>
              <a:t>MIME</a:t>
            </a:r>
            <a:r>
              <a:rPr lang="zh-CN" altLang="en-US" dirty="0" smtClean="0">
                <a:ea typeface="微软雅黑 Light"/>
              </a:rPr>
              <a:t>（它全名叫多用途互联网邮件扩展（Multipurpose Internet Mail </a:t>
            </a:r>
            <a:r>
              <a:rPr lang="en-US" altLang="zh-CN" dirty="0" smtClean="0">
                <a:ea typeface="微软雅黑 Light"/>
              </a:rPr>
              <a:t>//</a:t>
            </a:r>
            <a:r>
              <a:rPr lang="zh-CN" altLang="en-US" dirty="0" smtClean="0">
                <a:ea typeface="微软雅黑 Light"/>
              </a:rPr>
              <a:t>Extensions），最初是为了将纯文本格式的电子邮件扩展到可以支持多种信息格式而定制的。后来被应</a:t>
            </a:r>
            <a:endParaRPr lang="zh-CN" altLang="en-US" dirty="0" smtClean="0">
              <a:ea typeface="微软雅黑 Light"/>
            </a:endParaRPr>
          </a:p>
          <a:p>
            <a:r>
              <a:rPr lang="en-US" altLang="zh-CN" dirty="0" smtClean="0">
                <a:ea typeface="微软雅黑 Light"/>
              </a:rPr>
              <a:t>//</a:t>
            </a:r>
            <a:r>
              <a:rPr lang="zh-CN" altLang="en-US" dirty="0" smtClean="0">
                <a:ea typeface="微软雅黑 Light"/>
              </a:rPr>
              <a:t>用到多种协议里，包括我们常用的HTTP协议。MIME的常见形式是一个主类型加一个子类型，用斜线分</a:t>
            </a:r>
            <a:r>
              <a:rPr lang="en-US" altLang="zh-CN" dirty="0" smtClean="0">
                <a:ea typeface="微软雅黑 Light"/>
              </a:rPr>
              <a:t>//</a:t>
            </a:r>
            <a:r>
              <a:rPr lang="zh-CN" altLang="en-US" dirty="0" smtClean="0">
                <a:ea typeface="微软雅黑 Light"/>
              </a:rPr>
              <a:t>隔。比如text/html、application/javascript、image/png等。在访问网页时，MIME type帮助浏览器识别一</a:t>
            </a:r>
            <a:endParaRPr lang="zh-CN" altLang="en-US" dirty="0" smtClean="0">
              <a:ea typeface="微软雅黑 Light"/>
            </a:endParaRPr>
          </a:p>
          <a:p>
            <a:r>
              <a:rPr lang="en-US" altLang="zh-CN" dirty="0" smtClean="0">
                <a:ea typeface="微软雅黑 Light"/>
              </a:rPr>
              <a:t>//</a:t>
            </a:r>
            <a:r>
              <a:rPr lang="zh-CN" altLang="en-US" dirty="0" smtClean="0">
                <a:ea typeface="微软雅黑 Light"/>
              </a:rPr>
              <a:t>个HTTP请求返回的是什么内容的数据，应该如何打开、如何显示。）</a:t>
            </a:r>
            <a:r>
              <a:rPr lang="zh-CN" altLang="en-US" dirty="0" smtClean="0">
                <a:ea typeface="微软雅黑 Light"/>
              </a:rPr>
              <a:t>类型</a:t>
            </a:r>
            <a:endParaRPr lang="zh-CN" altLang="en-US" dirty="0" smtClean="0">
              <a:ea typeface="微软雅黑 Light"/>
            </a:endParaRPr>
          </a:p>
          <a:p>
            <a:r>
              <a:rPr lang="zh-CN" altLang="en-US" dirty="0" smtClean="0">
                <a:ea typeface="微软雅黑 Light"/>
              </a:rPr>
              <a:t>		</a:t>
            </a:r>
            <a:r>
              <a:rPr lang="en-US" altLang="zh-CN" dirty="0" smtClean="0">
                <a:ea typeface="微软雅黑 Light"/>
              </a:rPr>
              <a:t>String mime=</a:t>
            </a:r>
            <a:r>
              <a:rPr lang="en-US" altLang="zh-CN" dirty="0" err="1" smtClean="0">
                <a:ea typeface="微软雅黑 Light"/>
              </a:rPr>
              <a:t>request.getHeader</a:t>
            </a:r>
            <a:r>
              <a:rPr lang="en-US" altLang="zh-CN" dirty="0" smtClean="0">
                <a:ea typeface="微软雅黑 Light"/>
              </a:rPr>
              <a:t>("Accept");//如果不存在指定的 header 名，则返回 -1。</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("MIME</a:t>
            </a:r>
            <a:r>
              <a:rPr lang="zh-CN" altLang="en-US" dirty="0" smtClean="0">
                <a:ea typeface="微软雅黑 Light"/>
              </a:rPr>
              <a:t>类型：</a:t>
            </a:r>
            <a:r>
              <a:rPr lang="en-US" altLang="zh-CN" dirty="0" smtClean="0">
                <a:ea typeface="微软雅黑 Light"/>
              </a:rPr>
              <a:t>"+mime);</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来路路径信息</a:t>
            </a:r>
            <a:endParaRPr lang="zh-CN" altLang="en-US" dirty="0" smtClean="0">
              <a:ea typeface="微软雅黑 Light"/>
            </a:endParaRPr>
          </a:p>
          <a:p>
            <a:r>
              <a:rPr lang="zh-CN" altLang="en-US" dirty="0" smtClean="0">
                <a:ea typeface="微软雅黑 Light"/>
              </a:rPr>
              <a:t>		</a:t>
            </a:r>
            <a:r>
              <a:rPr lang="en-US" altLang="zh-CN" dirty="0" smtClean="0">
                <a:ea typeface="微软雅黑 Light"/>
              </a:rPr>
              <a:t>String </a:t>
            </a:r>
            <a:r>
              <a:rPr lang="en-US" altLang="zh-CN" dirty="0" err="1" smtClean="0">
                <a:ea typeface="微软雅黑 Light"/>
              </a:rPr>
              <a:t>referer</a:t>
            </a:r>
            <a:r>
              <a:rPr lang="en-US" altLang="zh-CN" dirty="0" smtClean="0">
                <a:ea typeface="微软雅黑 Light"/>
              </a:rPr>
              <a:t>=</a:t>
            </a:r>
            <a:r>
              <a:rPr lang="en-US" altLang="zh-CN" dirty="0" err="1" smtClean="0">
                <a:ea typeface="微软雅黑 Light"/>
              </a:rPr>
              <a:t>request.getHeader</a:t>
            </a:r>
            <a:r>
              <a:rPr lang="en-US" altLang="zh-CN" dirty="0" smtClean="0">
                <a:ea typeface="微软雅黑 Light"/>
              </a:rPr>
              <a:t>("</a:t>
            </a:r>
            <a:r>
              <a:rPr lang="en-US" altLang="zh-CN" dirty="0" err="1" smtClean="0">
                <a:ea typeface="微软雅黑 Light"/>
              </a:rPr>
              <a:t>Referer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来路路径：</a:t>
            </a:r>
            <a:r>
              <a:rPr lang="en-US" altLang="zh-CN" dirty="0" smtClean="0">
                <a:ea typeface="微软雅黑 Light"/>
              </a:rPr>
              <a:t>"+</a:t>
            </a:r>
            <a:r>
              <a:rPr lang="en-US" altLang="zh-CN" dirty="0" err="1" smtClean="0">
                <a:ea typeface="微软雅黑 Light"/>
              </a:rPr>
              <a:t>referer</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	</a:t>
            </a:r>
            <a:endParaRPr lang="en-US" altLang="zh-CN"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1760254"/>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smtClean="0">
                <a:solidFill>
                  <a:schemeClr val="tx1">
                    <a:lumMod val="75000"/>
                    <a:lumOff val="25000"/>
                  </a:schemeClr>
                </a:solidFill>
              </a:rPr>
              <a:t>testhead.html</a:t>
            </a:r>
            <a:r>
              <a:rPr lang="zh-CN" altLang="en-US" sz="2400" dirty="0" smtClean="0">
                <a:solidFill>
                  <a:schemeClr val="tx1">
                    <a:lumMod val="75000"/>
                    <a:lumOff val="25000"/>
                  </a:schemeClr>
                </a:solidFill>
              </a:rPr>
              <a:t>中</a:t>
            </a:r>
            <a:r>
              <a:rPr lang="en-US" altLang="zh-CN" sz="2400" dirty="0" smtClean="0">
                <a:solidFill>
                  <a:schemeClr val="tx1">
                    <a:lumMod val="75000"/>
                    <a:lumOff val="25000"/>
                  </a:schemeClr>
                </a:solidFill>
              </a:rPr>
              <a:t>get</a:t>
            </a:r>
            <a:r>
              <a:rPr lang="zh-CN" altLang="en-US" sz="2400" dirty="0" smtClean="0">
                <a:solidFill>
                  <a:schemeClr val="tx1">
                    <a:lumMod val="75000"/>
                    <a:lumOff val="25000"/>
                  </a:schemeClr>
                </a:solidFill>
              </a:rPr>
              <a:t>方式提交表单访问：</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使用</a:t>
            </a:r>
            <a:r>
              <a:rPr lang="en-US" altLang="zh-CN" sz="2400" dirty="0" smtClean="0">
                <a:solidFill>
                  <a:schemeClr val="tx1">
                    <a:lumMod val="75000"/>
                    <a:lumOff val="25000"/>
                  </a:schemeClr>
                </a:solidFill>
              </a:rPr>
              <a:t>testhead.html</a:t>
            </a:r>
            <a:r>
              <a:rPr lang="zh-CN" altLang="en-US" sz="2400" dirty="0" smtClean="0">
                <a:solidFill>
                  <a:schemeClr val="tx1">
                    <a:lumMod val="75000"/>
                    <a:lumOff val="25000"/>
                  </a:schemeClr>
                </a:solidFill>
              </a:rPr>
              <a:t>中</a:t>
            </a:r>
            <a:r>
              <a:rPr lang="en-US" altLang="zh-CN" sz="2400" dirty="0" smtClean="0">
                <a:solidFill>
                  <a:schemeClr val="tx1">
                    <a:lumMod val="75000"/>
                    <a:lumOff val="25000"/>
                  </a:schemeClr>
                </a:solidFill>
              </a:rPr>
              <a:t>post</a:t>
            </a:r>
            <a:r>
              <a:rPr lang="zh-CN" altLang="en-US" sz="2400" dirty="0" smtClean="0">
                <a:solidFill>
                  <a:schemeClr val="tx1">
                    <a:lumMod val="75000"/>
                    <a:lumOff val="25000"/>
                  </a:schemeClr>
                </a:solidFill>
              </a:rPr>
              <a:t>方式提交表单访问：</a:t>
            </a:r>
            <a:endParaRPr lang="zh-CN" altLang="en-US" sz="2400" dirty="0" smtClean="0">
              <a:solidFill>
                <a:schemeClr val="tx1">
                  <a:lumMod val="75000"/>
                  <a:lumOff val="25000"/>
                </a:schemeClr>
              </a:solidFill>
            </a:endParaRPr>
          </a:p>
          <a:p>
            <a:pPr>
              <a:buNone/>
            </a:pPr>
            <a:endParaRPr lang="zh-CN" altLang="en-US" dirty="0">
              <a:solidFill>
                <a:schemeClr val="tx1">
                  <a:lumMod val="75000"/>
                  <a:lumOff val="25000"/>
                </a:schemeClr>
              </a:solidFill>
            </a:endParaRPr>
          </a:p>
        </p:txBody>
      </p:sp>
      <p:sp>
        <p:nvSpPr>
          <p:cNvPr id="4" name="标题 1"/>
          <p:cNvSpPr txBox="1"/>
          <p:nvPr/>
        </p:nvSpPr>
        <p:spPr>
          <a:xfrm>
            <a:off x="173509" y="881"/>
            <a:ext cx="10799291"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重要的请求头属性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9" name="TextBox 8">
            <a:hlinkClick r:id="rId1" action="ppaction://hlinkfile"/>
          </p:cNvPr>
          <p:cNvSpPr txBox="1"/>
          <p:nvPr/>
        </p:nvSpPr>
        <p:spPr>
          <a:xfrm>
            <a:off x="9764111" y="368880"/>
            <a:ext cx="2427889" cy="923330"/>
          </a:xfrm>
          <a:prstGeom prst="rect">
            <a:avLst/>
          </a:prstGeom>
          <a:noFill/>
        </p:spPr>
        <p:txBody>
          <a:bodyPr wrap="square" rtlCol="0">
            <a:spAutoFit/>
          </a:bodyPr>
          <a:lstStyle/>
          <a:p>
            <a:pPr algn="ctr"/>
            <a:r>
              <a:rPr lang="zh-CN" altLang="en-US" dirty="0" smtClean="0"/>
              <a:t>课堂案例：</a:t>
            </a:r>
            <a:endParaRPr lang="en-US" altLang="zh-CN" dirty="0" smtClean="0"/>
          </a:p>
          <a:p>
            <a:pPr algn="ctr"/>
            <a:r>
              <a:rPr lang="en-US" altLang="zh-CN" dirty="0" smtClean="0">
                <a:hlinkClick r:id="rId2" action="ppaction://hlinkfile"/>
              </a:rPr>
              <a:t>TestHeadServlet.java</a:t>
            </a:r>
            <a:endParaRPr lang="en-US" altLang="zh-CN" dirty="0" smtClean="0"/>
          </a:p>
          <a:p>
            <a:pPr algn="ctr"/>
            <a:r>
              <a:rPr lang="en-US" altLang="zh-CN" dirty="0" smtClean="0">
                <a:hlinkClick r:id="rId3" action="ppaction://hlinkfile"/>
              </a:rPr>
              <a:t>testhead.html</a:t>
            </a:r>
            <a:endParaRPr lang="en-US" altLang="zh-CN" dirty="0" smtClean="0">
              <a:hlinkClick r:id="rId4" action="ppaction://hlinkfile"/>
            </a:endParaRPr>
          </a:p>
        </p:txBody>
      </p:sp>
      <p:pic>
        <p:nvPicPr>
          <p:cNvPr id="88065" name="Picture 1" descr="C:\Users\wxh\AppData\Roaming\Tencent\Users\29097443\QQ\WinTemp\RichOle\(N%9)OMJ1{WZ3EM_UQV2D_4.png"/>
          <p:cNvPicPr>
            <a:picLocks noChangeAspect="1" noChangeArrowheads="1"/>
          </p:cNvPicPr>
          <p:nvPr/>
        </p:nvPicPr>
        <p:blipFill>
          <a:blip r:embed="rId5" cstate="print"/>
          <a:srcRect/>
          <a:stretch>
            <a:fillRect/>
          </a:stretch>
        </p:blipFill>
        <p:spPr bwMode="auto">
          <a:xfrm>
            <a:off x="504496" y="1765738"/>
            <a:ext cx="11080646" cy="882869"/>
          </a:xfrm>
          <a:prstGeom prst="rect">
            <a:avLst/>
          </a:prstGeom>
          <a:noFill/>
          <a:ln w="38100">
            <a:solidFill>
              <a:schemeClr val="accent6"/>
            </a:solidFill>
          </a:ln>
        </p:spPr>
      </p:pic>
      <p:pic>
        <p:nvPicPr>
          <p:cNvPr id="88066" name="Picture 2" descr="C:\Users\wxh\AppData\Roaming\Tencent\Users\29097443\QQ\WinTemp\RichOle\_Q{}LL66FCVDLV16%UU4KZ9.png"/>
          <p:cNvPicPr>
            <a:picLocks noChangeAspect="1" noChangeArrowheads="1"/>
          </p:cNvPicPr>
          <p:nvPr/>
        </p:nvPicPr>
        <p:blipFill>
          <a:blip r:embed="rId6" cstate="print"/>
          <a:srcRect/>
          <a:stretch>
            <a:fillRect/>
          </a:stretch>
        </p:blipFill>
        <p:spPr bwMode="auto">
          <a:xfrm>
            <a:off x="567558" y="3957143"/>
            <a:ext cx="10938416" cy="851339"/>
          </a:xfrm>
          <a:prstGeom prst="rect">
            <a:avLst/>
          </a:prstGeom>
          <a:noFill/>
          <a:ln w="3810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【Servlet</a:t>
            </a:r>
            <a:r>
              <a:rPr lang="zh-CN" altLang="en-US" dirty="0" smtClean="0"/>
              <a:t>入门</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sz="2400" dirty="0" err="1" smtClean="0"/>
              <a:t>Servlet</a:t>
            </a:r>
            <a:r>
              <a:rPr lang="zh-CN" altLang="en-US" sz="2400" dirty="0" smtClean="0"/>
              <a:t>的线程性质是什么？</a:t>
            </a:r>
            <a:endParaRPr lang="en-US" altLang="zh-CN" sz="2400" dirty="0" smtClean="0"/>
          </a:p>
          <a:p>
            <a:r>
              <a:rPr lang="en-US" altLang="zh-CN" sz="2400" dirty="0" smtClean="0"/>
              <a:t>web.xml</a:t>
            </a:r>
            <a:r>
              <a:rPr lang="zh-CN" altLang="en-US" sz="2400" dirty="0" smtClean="0"/>
              <a:t>中可以配置哪些信息？</a:t>
            </a:r>
            <a:endParaRPr lang="en-US" altLang="zh-CN" sz="2400" dirty="0" smtClean="0"/>
          </a:p>
          <a:p>
            <a:r>
              <a:rPr lang="en-US" altLang="zh-CN" sz="2400" dirty="0" err="1" smtClean="0"/>
              <a:t>Servlet</a:t>
            </a:r>
            <a:r>
              <a:rPr lang="zh-CN" altLang="en-US" sz="2400" dirty="0" smtClean="0"/>
              <a:t>初始化参数和全局参数有什么区别？</a:t>
            </a:r>
            <a:endParaRPr lang="en-US" altLang="zh-CN" sz="2400" dirty="0" smtClean="0"/>
          </a:p>
          <a:p>
            <a:r>
              <a:rPr lang="zh-CN" altLang="en-US" sz="2400" dirty="0" smtClean="0"/>
              <a:t>如何获得请求参数？</a:t>
            </a:r>
            <a:endParaRPr lang="en-US" altLang="zh-CN" sz="2400" dirty="0" smtClean="0"/>
          </a:p>
          <a:p>
            <a:r>
              <a:rPr lang="zh-CN" altLang="en-US" sz="2400" dirty="0" smtClean="0"/>
              <a:t>如何获得请求属性头？</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【Servlet</a:t>
            </a:r>
            <a:r>
              <a:rPr lang="zh-CN" altLang="en-US" dirty="0" smtClean="0"/>
              <a:t>入门</a:t>
            </a:r>
            <a:r>
              <a:rPr lang="en-US" altLang="zh-CN" dirty="0" smtClean="0"/>
              <a:t>】</a:t>
            </a:r>
            <a:endParaRPr lang="zh-CN" altLang="en-US" dirty="0"/>
          </a:p>
        </p:txBody>
      </p:sp>
      <p:sp>
        <p:nvSpPr>
          <p:cNvPr id="3" name="内容占位符 2"/>
          <p:cNvSpPr>
            <a:spLocks noGrp="1"/>
          </p:cNvSpPr>
          <p:nvPr>
            <p:ph idx="1"/>
          </p:nvPr>
        </p:nvSpPr>
        <p:spPr>
          <a:xfrm>
            <a:off x="173990" y="1320800"/>
            <a:ext cx="11179810" cy="4970780"/>
          </a:xfrm>
        </p:spPr>
        <p:txBody>
          <a:bodyPr vert="horz" lIns="91440" tIns="45720" rIns="91440" bIns="45720" rtlCol="0">
            <a:noAutofit/>
          </a:bodyPr>
          <a:lstStyle/>
          <a:p>
            <a:r>
              <a:rPr lang="en-US" altLang="zh-CN" sz="2300" dirty="0" err="1" smtClean="0"/>
              <a:t>Servlet</a:t>
            </a:r>
            <a:r>
              <a:rPr lang="zh-CN" altLang="en-US" sz="2300" dirty="0" smtClean="0"/>
              <a:t>是多线程，单实例的，不管访问多少次，只有一个</a:t>
            </a:r>
            <a:r>
              <a:rPr lang="en-US" altLang="zh-CN" sz="2300" dirty="0" err="1" smtClean="0"/>
              <a:t>Servlet</a:t>
            </a:r>
            <a:r>
              <a:rPr lang="zh-CN" altLang="en-US" sz="2300" dirty="0" smtClean="0"/>
              <a:t>实例；如果在</a:t>
            </a:r>
            <a:r>
              <a:rPr lang="en-US" altLang="zh-CN" sz="2300" dirty="0" smtClean="0"/>
              <a:t>web.xml</a:t>
            </a:r>
            <a:r>
              <a:rPr lang="zh-CN" altLang="en-US" sz="2300" dirty="0" smtClean="0"/>
              <a:t>中配置了启动加载项，则服务器启动时初始化，否则第一次访问时初始化；</a:t>
            </a:r>
            <a:endParaRPr lang="en-US" altLang="zh-CN" sz="2300" dirty="0" smtClean="0"/>
          </a:p>
          <a:p>
            <a:r>
              <a:rPr lang="en-US" altLang="zh-CN" sz="2300" dirty="0" err="1" smtClean="0"/>
              <a:t>Servlet</a:t>
            </a:r>
            <a:r>
              <a:rPr lang="zh-CN" altLang="en-US" sz="2300" dirty="0" smtClean="0"/>
              <a:t>的初始化参数只能在当前</a:t>
            </a:r>
            <a:r>
              <a:rPr lang="en-US" altLang="zh-CN" sz="2300" dirty="0" err="1" smtClean="0"/>
              <a:t>Servlet</a:t>
            </a:r>
            <a:r>
              <a:rPr lang="zh-CN" altLang="en-US" sz="2300" dirty="0" smtClean="0"/>
              <a:t>中使用，全局参数可以在整个应用中使用；</a:t>
            </a:r>
            <a:endParaRPr lang="en-US" altLang="zh-CN" sz="2300" dirty="0" smtClean="0"/>
          </a:p>
          <a:p>
            <a:r>
              <a:rPr lang="en-US" altLang="zh-CN" sz="2300" dirty="0" smtClean="0"/>
              <a:t>web.xml</a:t>
            </a:r>
            <a:r>
              <a:rPr lang="zh-CN" altLang="en-US" sz="2300" dirty="0" smtClean="0"/>
              <a:t>中可以配置</a:t>
            </a:r>
            <a:r>
              <a:rPr lang="en-US" altLang="zh-CN" sz="2300" dirty="0" err="1" smtClean="0"/>
              <a:t>Servlet</a:t>
            </a:r>
            <a:r>
              <a:rPr lang="zh-CN" altLang="en-US" sz="2300" dirty="0" smtClean="0"/>
              <a:t>相关信息，还可以配置错误页面、默认首页等；</a:t>
            </a:r>
            <a:endParaRPr lang="en-US" altLang="zh-CN" sz="2300" dirty="0" smtClean="0"/>
          </a:p>
          <a:p>
            <a:r>
              <a:rPr lang="zh-CN" altLang="en-US" sz="2300" dirty="0" smtClean="0"/>
              <a:t>对</a:t>
            </a:r>
            <a:r>
              <a:rPr lang="en-US" altLang="zh-CN" sz="2300" dirty="0" err="1" smtClean="0"/>
              <a:t>Servlet</a:t>
            </a:r>
            <a:r>
              <a:rPr lang="zh-CN" altLang="en-US" sz="2300" dirty="0" smtClean="0"/>
              <a:t>的</a:t>
            </a:r>
            <a:r>
              <a:rPr lang="en-US" altLang="zh-CN" sz="2300" dirty="0" err="1" smtClean="0"/>
              <a:t>url-patttern</a:t>
            </a:r>
            <a:r>
              <a:rPr lang="zh-CN" altLang="en-US" sz="2300" dirty="0" smtClean="0"/>
              <a:t>可以使用通配符*进行配置；</a:t>
            </a:r>
            <a:endParaRPr lang="en-US" altLang="zh-CN" sz="2300" dirty="0" smtClean="0"/>
          </a:p>
          <a:p>
            <a:r>
              <a:rPr lang="zh-CN" altLang="en-US" sz="2300" dirty="0" smtClean="0"/>
              <a:t>请求接口中定义了</a:t>
            </a:r>
            <a:r>
              <a:rPr lang="en-US" altLang="zh-CN" sz="2300" dirty="0" err="1" smtClean="0"/>
              <a:t>getParameter</a:t>
            </a:r>
            <a:r>
              <a:rPr lang="zh-CN" altLang="en-US" sz="2300" dirty="0" smtClean="0"/>
              <a:t>等方法获得请求参数；</a:t>
            </a:r>
            <a:endParaRPr lang="en-US" altLang="zh-CN" sz="2300" dirty="0" smtClean="0"/>
          </a:p>
          <a:p>
            <a:r>
              <a:rPr lang="zh-CN" altLang="en-US" sz="2300" dirty="0" smtClean="0"/>
              <a:t>请求接口中定义了</a:t>
            </a:r>
            <a:r>
              <a:rPr lang="en-US" altLang="zh-CN" sz="2300" dirty="0" err="1" smtClean="0"/>
              <a:t>getHeader</a:t>
            </a:r>
            <a:r>
              <a:rPr lang="zh-CN" altLang="en-US" sz="2300" dirty="0" smtClean="0"/>
              <a:t>等方法获得请求头属性；</a:t>
            </a:r>
            <a:endParaRPr lang="zh-CN" altLang="en-US" sz="2300" dirty="0" smtClean="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【Servlet</a:t>
            </a:r>
            <a:r>
              <a:rPr lang="zh-CN" altLang="en-US" smtClean="0"/>
              <a:t>入门</a:t>
            </a:r>
            <a:r>
              <a:rPr lang="en-US" altLang="zh-CN" smtClean="0"/>
              <a:t>】-1</a:t>
            </a:r>
            <a:endParaRPr lang="zh-CN" altLang="en-US" dirty="0"/>
          </a:p>
        </p:txBody>
      </p:sp>
      <p:sp>
        <p:nvSpPr>
          <p:cNvPr id="3" name="内容占位符 2"/>
          <p:cNvSpPr>
            <a:spLocks noGrp="1"/>
          </p:cNvSpPr>
          <p:nvPr>
            <p:ph idx="1"/>
          </p:nvPr>
        </p:nvSpPr>
        <p:spPr>
          <a:xfrm>
            <a:off x="806669" y="851338"/>
            <a:ext cx="10515600" cy="5186855"/>
          </a:xfrm>
        </p:spPr>
        <p:txBody>
          <a:bodyPr vert="horz" lIns="91440" tIns="45720" rIns="91440" bIns="45720" rtlCol="0">
            <a:noAutofit/>
          </a:bodyPr>
          <a:lstStyle/>
          <a:p>
            <a:r>
              <a:rPr lang="zh-CN" altLang="en-US" sz="2400" dirty="0" smtClean="0"/>
              <a:t>知识点</a:t>
            </a:r>
            <a:r>
              <a:rPr lang="en-US" altLang="zh-CN" sz="2400" dirty="0" smtClean="0"/>
              <a:t>1</a:t>
            </a:r>
            <a:r>
              <a:rPr lang="zh-CN" altLang="en-US" sz="2400" dirty="0" smtClean="0"/>
              <a:t>：</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线程特性</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2</a:t>
            </a:r>
            <a:r>
              <a:rPr lang="zh-CN" altLang="en-US" sz="2400" dirty="0" smtClean="0"/>
              <a:t>：</a:t>
            </a:r>
            <a:r>
              <a:rPr lang="zh-CN" altLang="en-US" sz="2400" dirty="0" smtClean="0">
                <a:solidFill>
                  <a:schemeClr val="tx1">
                    <a:lumMod val="75000"/>
                    <a:lumOff val="25000"/>
                  </a:schemeClr>
                </a:solidFill>
              </a:rPr>
              <a:t>请求和响应接口</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3</a:t>
            </a:r>
            <a:r>
              <a:rPr lang="zh-CN" altLang="en-US" sz="2400" dirty="0" smtClean="0"/>
              <a:t>：</a:t>
            </a:r>
            <a:r>
              <a:rPr lang="zh-CN" altLang="en-US" sz="2400" dirty="0" smtClean="0">
                <a:solidFill>
                  <a:schemeClr val="tx1">
                    <a:lumMod val="75000"/>
                    <a:lumOff val="25000"/>
                  </a:schemeClr>
                </a:solidFill>
              </a:rPr>
              <a:t>利用</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对客户端不同方式请求作出动态响应</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4</a:t>
            </a:r>
            <a:r>
              <a:rPr lang="zh-CN" altLang="en-US" sz="2400" dirty="0" smtClean="0"/>
              <a:t>： </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中获取普通请求不同名或同名的参数（</a:t>
            </a:r>
            <a:r>
              <a:rPr lang="en-US" altLang="zh-CN" sz="2400" dirty="0" smtClean="0">
                <a:solidFill>
                  <a:schemeClr val="tx1">
                    <a:lumMod val="75000"/>
                    <a:lumOff val="25000"/>
                  </a:schemeClr>
                </a:solidFill>
              </a:rPr>
              <a:t>name1=value1&amp;name2=value2&amp;...</a:t>
            </a:r>
            <a:r>
              <a:rPr lang="zh-CN" altLang="en-US" sz="2400" dirty="0" smtClean="0">
                <a:solidFill>
                  <a:schemeClr val="tx1">
                    <a:lumMod val="75000"/>
                    <a:lumOff val="25000"/>
                  </a:schemeClr>
                </a:solidFill>
              </a:rPr>
              <a:t>）的方法</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5</a:t>
            </a:r>
            <a:r>
              <a:rPr lang="zh-CN" altLang="en-US" sz="2400" dirty="0" smtClean="0"/>
              <a:t>： </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初始化参数</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6</a:t>
            </a:r>
            <a:r>
              <a:rPr lang="zh-CN" altLang="en-US" sz="2400" dirty="0" smtClean="0"/>
              <a:t>： </a:t>
            </a:r>
            <a:r>
              <a:rPr lang="zh-CN" altLang="en-US" sz="2400" dirty="0" smtClean="0">
                <a:solidFill>
                  <a:schemeClr val="tx1">
                    <a:lumMod val="75000"/>
                    <a:lumOff val="25000"/>
                  </a:schemeClr>
                </a:solidFill>
              </a:rPr>
              <a:t>全局参数</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7</a:t>
            </a:r>
            <a:r>
              <a:rPr lang="zh-CN" altLang="en-US" sz="2400" dirty="0" smtClean="0"/>
              <a:t>： </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加载启动选项</a:t>
            </a:r>
            <a:endParaRPr lang="en-US" altLang="zh-CN" sz="2400" dirty="0">
              <a:solidFill>
                <a:schemeClr val="tx1">
                  <a:lumMod val="75000"/>
                  <a:lumOff val="25000"/>
                </a:schemeClr>
              </a:solidFill>
            </a:endParaRPr>
          </a:p>
          <a:p>
            <a:endParaRPr lang="zh-CN" altLang="en-US" sz="24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Autofit/>
          </a:bodyPr>
          <a:lstStyle/>
          <a:p>
            <a:r>
              <a:rPr lang="zh-CN" altLang="en-US" sz="2400" dirty="0" smtClean="0">
                <a:latin typeface="+mn-ea"/>
                <a:ea typeface="微软雅黑 Light"/>
              </a:rPr>
              <a:t>作业</a:t>
            </a:r>
            <a:r>
              <a:rPr lang="en-US" altLang="zh-CN" sz="2400" dirty="0" smtClean="0">
                <a:latin typeface="+mn-ea"/>
                <a:ea typeface="微软雅黑 Light"/>
              </a:rPr>
              <a:t>1</a:t>
            </a:r>
            <a:r>
              <a:rPr lang="zh-CN" altLang="en-US" sz="2400" dirty="0" smtClean="0">
                <a:latin typeface="+mn-ea"/>
                <a:ea typeface="微软雅黑 Light"/>
              </a:rPr>
              <a:t>： </a:t>
            </a:r>
            <a:endParaRPr lang="zh-CN" altLang="en-US" sz="2400" dirty="0" smtClean="0">
              <a:latin typeface="+mn-ea"/>
              <a:ea typeface="微软雅黑 Light"/>
            </a:endParaRPr>
          </a:p>
          <a:p>
            <a:r>
              <a:rPr lang="zh-CN" altLang="en-US" sz="2400" dirty="0" smtClean="0">
                <a:latin typeface="+mn-ea"/>
                <a:ea typeface="微软雅黑 Light"/>
              </a:rPr>
              <a:t>题目：编写</a:t>
            </a:r>
            <a:r>
              <a:rPr lang="en-US" altLang="zh-CN" sz="2400" dirty="0" smtClean="0">
                <a:latin typeface="+mn-ea"/>
                <a:ea typeface="微软雅黑 Light"/>
              </a:rPr>
              <a:t>html</a:t>
            </a:r>
            <a:r>
              <a:rPr lang="zh-CN" altLang="en-US" sz="2400" dirty="0" smtClean="0">
                <a:latin typeface="+mn-ea"/>
                <a:ea typeface="微软雅黑 Light"/>
              </a:rPr>
              <a:t>页面，提供注册表单，注册表单中至少要用到文本框、多选框、单选框、下拉列表等表单元素，填写信息后提交到</a:t>
            </a:r>
            <a:r>
              <a:rPr lang="en-US" altLang="zh-CN" sz="2400" dirty="0" err="1" smtClean="0">
                <a:latin typeface="+mn-ea"/>
                <a:ea typeface="微软雅黑 Light"/>
              </a:rPr>
              <a:t>Servlet</a:t>
            </a:r>
            <a:r>
              <a:rPr lang="zh-CN" altLang="en-US" sz="2400" dirty="0" smtClean="0">
                <a:latin typeface="+mn-ea"/>
                <a:ea typeface="微软雅黑 Light"/>
              </a:rPr>
              <a:t>，</a:t>
            </a:r>
            <a:r>
              <a:rPr lang="en-US" altLang="zh-CN" sz="2400" dirty="0" err="1" smtClean="0">
                <a:latin typeface="+mn-ea"/>
                <a:ea typeface="微软雅黑 Light"/>
              </a:rPr>
              <a:t>Servlet</a:t>
            </a:r>
            <a:r>
              <a:rPr lang="zh-CN" altLang="en-US" sz="2400" dirty="0" smtClean="0">
                <a:latin typeface="+mn-ea"/>
                <a:ea typeface="微软雅黑 Light"/>
              </a:rPr>
              <a:t>读取注册信息进行显示。</a:t>
            </a:r>
            <a:endParaRPr lang="zh-CN" altLang="en-US" sz="2400" dirty="0" smtClean="0">
              <a:latin typeface="+mn-ea"/>
              <a:ea typeface="微软雅黑 Light"/>
            </a:endParaRPr>
          </a:p>
          <a:p>
            <a:r>
              <a:rPr lang="zh-CN" altLang="en-US" sz="2400" dirty="0" smtClean="0">
                <a:latin typeface="+mn-ea"/>
                <a:ea typeface="微软雅黑 Light"/>
              </a:rPr>
              <a:t>难度：易</a:t>
            </a:r>
            <a:endParaRPr lang="zh-CN" altLang="en-US" sz="2400" dirty="0" smtClean="0">
              <a:latin typeface="+mn-ea"/>
              <a:ea typeface="微软雅黑 Light"/>
            </a:endParaRPr>
          </a:p>
          <a:p>
            <a:r>
              <a:rPr lang="zh-CN" altLang="en-US" sz="2400" dirty="0" smtClean="0">
                <a:latin typeface="+mn-ea"/>
                <a:ea typeface="微软雅黑 Light"/>
              </a:rPr>
              <a:t>作业</a:t>
            </a:r>
            <a:r>
              <a:rPr lang="en-US" altLang="zh-CN" sz="2400" dirty="0" smtClean="0">
                <a:latin typeface="+mn-ea"/>
                <a:ea typeface="微软雅黑 Light"/>
              </a:rPr>
              <a:t>2</a:t>
            </a:r>
            <a:r>
              <a:rPr lang="zh-CN" altLang="en-US" sz="2400" dirty="0" smtClean="0">
                <a:latin typeface="+mn-ea"/>
                <a:ea typeface="微软雅黑 Light"/>
              </a:rPr>
              <a:t>： </a:t>
            </a:r>
            <a:endParaRPr lang="zh-CN" altLang="en-US" sz="2400" dirty="0" smtClean="0">
              <a:latin typeface="+mn-ea"/>
              <a:ea typeface="微软雅黑 Light"/>
            </a:endParaRPr>
          </a:p>
          <a:p>
            <a:r>
              <a:rPr lang="zh-CN" altLang="en-US" sz="2400" dirty="0" smtClean="0">
                <a:latin typeface="+mn-ea"/>
                <a:ea typeface="微软雅黑 Light"/>
              </a:rPr>
              <a:t>题目：编写</a:t>
            </a:r>
            <a:r>
              <a:rPr lang="en-US" altLang="zh-CN" sz="2400" dirty="0" err="1" smtClean="0">
                <a:latin typeface="+mn-ea"/>
                <a:ea typeface="微软雅黑 Light"/>
              </a:rPr>
              <a:t>Servlet</a:t>
            </a:r>
            <a:r>
              <a:rPr lang="zh-CN" altLang="en-US" sz="2400" dirty="0" smtClean="0">
                <a:latin typeface="+mn-ea"/>
                <a:ea typeface="微软雅黑 Light"/>
              </a:rPr>
              <a:t>，验证</a:t>
            </a:r>
            <a:r>
              <a:rPr lang="en-US" altLang="zh-CN" sz="2400" dirty="0" err="1" smtClean="0">
                <a:latin typeface="+mn-ea"/>
                <a:ea typeface="微软雅黑 Light"/>
              </a:rPr>
              <a:t>Servlet</a:t>
            </a:r>
            <a:r>
              <a:rPr lang="zh-CN" altLang="en-US" sz="2400" dirty="0" smtClean="0">
                <a:latin typeface="+mn-ea"/>
                <a:ea typeface="微软雅黑 Light"/>
              </a:rPr>
              <a:t>的初始化过程，包括配置启动项情况。</a:t>
            </a:r>
            <a:endParaRPr lang="zh-CN" altLang="en-US" sz="2400" dirty="0" smtClean="0">
              <a:latin typeface="+mn-ea"/>
              <a:ea typeface="微软雅黑 Light"/>
            </a:endParaRPr>
          </a:p>
          <a:p>
            <a:r>
              <a:rPr lang="zh-CN" altLang="en-US" sz="2400" dirty="0" smtClean="0">
                <a:latin typeface="+mn-ea"/>
                <a:ea typeface="微软雅黑 Light"/>
              </a:rPr>
              <a:t>难度：易</a:t>
            </a:r>
            <a:endParaRPr lang="zh-CN" altLang="en-US" sz="2400" dirty="0" smtClean="0">
              <a:latin typeface="+mn-ea"/>
              <a:ea typeface="微软雅黑 Light"/>
            </a:endParaRPr>
          </a:p>
          <a:p>
            <a:pPr>
              <a:buNone/>
            </a:pPr>
            <a:endParaRPr lang="zh-CN" altLang="en-US" sz="24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400" dirty="0" smtClean="0">
                <a:latin typeface="+mn-ea"/>
                <a:ea typeface="微软雅黑 Light"/>
              </a:rPr>
              <a:t>作业</a:t>
            </a:r>
            <a:r>
              <a:rPr lang="en-US" altLang="zh-CN" sz="2400" dirty="0" smtClean="0">
                <a:latin typeface="+mn-ea"/>
                <a:ea typeface="微软雅黑 Light"/>
              </a:rPr>
              <a:t>3</a:t>
            </a:r>
            <a:r>
              <a:rPr lang="zh-CN" altLang="en-US" sz="2400" dirty="0" smtClean="0">
                <a:latin typeface="+mn-ea"/>
                <a:ea typeface="微软雅黑 Light"/>
              </a:rPr>
              <a:t>： </a:t>
            </a:r>
            <a:endParaRPr lang="zh-CN" altLang="en-US" sz="2400" dirty="0" smtClean="0">
              <a:latin typeface="+mn-ea"/>
              <a:ea typeface="微软雅黑 Light"/>
            </a:endParaRPr>
          </a:p>
          <a:p>
            <a:r>
              <a:rPr lang="zh-CN" altLang="en-US" sz="2400" dirty="0" smtClean="0">
                <a:latin typeface="+mn-ea"/>
                <a:ea typeface="微软雅黑 Light"/>
              </a:rPr>
              <a:t>题目：编写</a:t>
            </a:r>
            <a:r>
              <a:rPr lang="en-US" altLang="zh-CN" sz="2400" dirty="0" err="1" smtClean="0">
                <a:latin typeface="+mn-ea"/>
                <a:ea typeface="微软雅黑 Light"/>
              </a:rPr>
              <a:t>Servlet</a:t>
            </a:r>
            <a:r>
              <a:rPr lang="zh-CN" altLang="en-US" sz="2400" dirty="0" smtClean="0">
                <a:latin typeface="+mn-ea"/>
                <a:ea typeface="微软雅黑 Light"/>
              </a:rPr>
              <a:t>，验证初始化参数的配置和使用。并同时验证使用通配符配置</a:t>
            </a:r>
            <a:r>
              <a:rPr lang="en-US" altLang="zh-CN" sz="2400" dirty="0" err="1" smtClean="0">
                <a:latin typeface="+mn-ea"/>
                <a:ea typeface="微软雅黑 Light"/>
              </a:rPr>
              <a:t>Servlet</a:t>
            </a:r>
            <a:r>
              <a:rPr lang="zh-CN" altLang="en-US" sz="2400" dirty="0" smtClean="0">
                <a:latin typeface="+mn-ea"/>
                <a:ea typeface="微软雅黑 Light"/>
              </a:rPr>
              <a:t>的方法。</a:t>
            </a:r>
            <a:endParaRPr lang="zh-CN" altLang="en-US" sz="2400" dirty="0" smtClean="0">
              <a:latin typeface="+mn-ea"/>
              <a:ea typeface="微软雅黑 Light"/>
            </a:endParaRPr>
          </a:p>
          <a:p>
            <a:r>
              <a:rPr lang="zh-CN" altLang="en-US" sz="2400" dirty="0" smtClean="0">
                <a:latin typeface="+mn-ea"/>
                <a:ea typeface="微软雅黑 Light"/>
              </a:rPr>
              <a:t>难度：易</a:t>
            </a:r>
            <a:endParaRPr lang="zh-CN" altLang="en-US" sz="2400" dirty="0" smtClean="0">
              <a:latin typeface="+mn-ea"/>
              <a:ea typeface="微软雅黑 Light"/>
            </a:endParaRPr>
          </a:p>
          <a:p>
            <a:pPr>
              <a:buNone/>
            </a:pPr>
            <a:endParaRPr lang="zh-CN" altLang="en-US" sz="24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【Servlet</a:t>
            </a:r>
            <a:r>
              <a:rPr lang="zh-CN" altLang="en-US" dirty="0" smtClean="0"/>
              <a:t>入门</a:t>
            </a:r>
            <a:r>
              <a:rPr lang="en-US" altLang="zh-CN" dirty="0" smtClean="0"/>
              <a:t>】-2</a:t>
            </a:r>
            <a:endParaRPr lang="zh-CN" altLang="en-US" dirty="0"/>
          </a:p>
        </p:txBody>
      </p:sp>
      <p:sp>
        <p:nvSpPr>
          <p:cNvPr id="3" name="内容占位符 2"/>
          <p:cNvSpPr>
            <a:spLocks noGrp="1"/>
          </p:cNvSpPr>
          <p:nvPr>
            <p:ph idx="1"/>
          </p:nvPr>
        </p:nvSpPr>
        <p:spPr>
          <a:xfrm>
            <a:off x="600710" y="944375"/>
            <a:ext cx="10515600" cy="5596759"/>
          </a:xfrm>
        </p:spPr>
        <p:txBody>
          <a:bodyPr vert="horz" lIns="91440" tIns="45720" rIns="91440" bIns="45720" rtlCol="0">
            <a:normAutofit/>
          </a:bodyPr>
          <a:lstStyle/>
          <a:p>
            <a:r>
              <a:rPr lang="zh-CN" altLang="en-US" sz="2400" dirty="0" smtClean="0"/>
              <a:t>知识点</a:t>
            </a:r>
            <a:r>
              <a:rPr lang="en-US" altLang="zh-CN" sz="2400" dirty="0" smtClean="0"/>
              <a:t>8</a:t>
            </a:r>
            <a:r>
              <a:rPr lang="zh-CN" altLang="en-US" sz="2400" dirty="0" smtClean="0"/>
              <a:t>： </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配置中通配符*的用法</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9</a:t>
            </a:r>
            <a:r>
              <a:rPr lang="zh-CN" altLang="en-US" sz="2400" dirty="0" smtClean="0"/>
              <a:t>： </a:t>
            </a:r>
            <a:r>
              <a:rPr lang="en-US" altLang="zh-CN" sz="2400" dirty="0" smtClean="0">
                <a:solidFill>
                  <a:schemeClr val="tx1">
                    <a:lumMod val="75000"/>
                    <a:lumOff val="25000"/>
                  </a:schemeClr>
                </a:solidFill>
              </a:rPr>
              <a:t>web.xml</a:t>
            </a:r>
            <a:r>
              <a:rPr lang="zh-CN" altLang="en-US" sz="2400" dirty="0" smtClean="0">
                <a:solidFill>
                  <a:schemeClr val="tx1">
                    <a:lumMod val="75000"/>
                    <a:lumOff val="25000"/>
                  </a:schemeClr>
                </a:solidFill>
              </a:rPr>
              <a:t>中首页及错误页面等其他配置信息</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10</a:t>
            </a:r>
            <a:r>
              <a:rPr lang="zh-CN" altLang="en-US" sz="2400" dirty="0" smtClean="0"/>
              <a:t>：</a:t>
            </a:r>
            <a:r>
              <a:rPr lang="en-US" altLang="zh-CN" sz="2400" dirty="0" smtClean="0">
                <a:solidFill>
                  <a:schemeClr val="tx1">
                    <a:lumMod val="75000"/>
                    <a:lumOff val="25000"/>
                  </a:schemeClr>
                </a:solidFill>
              </a:rPr>
              <a:t>Servlet</a:t>
            </a:r>
            <a:r>
              <a:rPr lang="zh-CN" altLang="en-US" sz="2400" dirty="0" smtClean="0">
                <a:solidFill>
                  <a:schemeClr val="tx1">
                    <a:lumMod val="75000"/>
                    <a:lumOff val="25000"/>
                  </a:schemeClr>
                </a:solidFill>
              </a:rPr>
              <a:t>中获取请求头属性的方法</a:t>
            </a:r>
            <a:endParaRPr lang="zh-CN" altLang="en-US" sz="2400" dirty="0" smtClean="0">
              <a:solidFill>
                <a:schemeClr val="tx1">
                  <a:lumMod val="75000"/>
                  <a:lumOff val="25000"/>
                </a:schemeClr>
              </a:solidFill>
            </a:endParaRPr>
          </a:p>
          <a:p>
            <a:r>
              <a:rPr lang="zh-CN" altLang="en-US" sz="2400" dirty="0" smtClean="0"/>
              <a:t>知识点</a:t>
            </a:r>
            <a:r>
              <a:rPr lang="en-US" altLang="zh-CN" sz="2400" dirty="0" smtClean="0"/>
              <a:t>11</a:t>
            </a:r>
            <a:r>
              <a:rPr lang="zh-CN" altLang="en-US" sz="2400" dirty="0" smtClean="0"/>
              <a:t>：</a:t>
            </a:r>
            <a:r>
              <a:rPr lang="zh-CN" altLang="en-US" sz="2400" dirty="0" smtClean="0">
                <a:solidFill>
                  <a:schemeClr val="tx1">
                    <a:lumMod val="75000"/>
                    <a:lumOff val="25000"/>
                  </a:schemeClr>
                </a:solidFill>
              </a:rPr>
              <a:t>重要的请求头属性（请求长度、请求</a:t>
            </a:r>
            <a:r>
              <a:rPr lang="en-US" altLang="zh-CN" sz="2400" dirty="0" smtClean="0">
                <a:solidFill>
                  <a:schemeClr val="tx1">
                    <a:lumMod val="75000"/>
                    <a:lumOff val="25000"/>
                  </a:schemeClr>
                </a:solidFill>
              </a:rPr>
              <a:t>MIME</a:t>
            </a:r>
            <a:r>
              <a:rPr lang="zh-CN" altLang="en-US" sz="2400" dirty="0" smtClean="0">
                <a:solidFill>
                  <a:schemeClr val="tx1">
                    <a:lumMod val="75000"/>
                    <a:lumOff val="25000"/>
                  </a:schemeClr>
                </a:solidFill>
              </a:rPr>
              <a:t>类型、请求</a:t>
            </a:r>
            <a:r>
              <a:rPr lang="en-US" altLang="zh-CN" sz="2400" dirty="0" err="1" smtClean="0">
                <a:solidFill>
                  <a:schemeClr val="tx1">
                    <a:lumMod val="75000"/>
                    <a:lumOff val="25000"/>
                  </a:schemeClr>
                </a:solidFill>
              </a:rPr>
              <a:t>referer</a:t>
            </a:r>
            <a:r>
              <a:rPr lang="zh-CN" altLang="en-US" sz="2400" dirty="0" smtClean="0">
                <a:solidFill>
                  <a:schemeClr val="tx1">
                    <a:lumMod val="75000"/>
                    <a:lumOff val="25000"/>
                  </a:schemeClr>
                </a:solidFill>
              </a:rPr>
              <a:t>等）</a:t>
            </a:r>
            <a:endParaRPr lang="zh-CN" altLang="en-US"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zh-CN" altLang="en-US" sz="24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992186"/>
          </a:xfrm>
        </p:spPr>
        <p:txBody>
          <a:bodyPr vert="horz" lIns="91440" tIns="45720" rIns="91440" bIns="45720" rtlCol="0">
            <a:noAutofit/>
          </a:bodyPr>
          <a:lstStyle/>
          <a:p>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是运行在服务器端的组件，能够给客户端返回动态页面；</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那么</a:t>
            </a:r>
            <a:r>
              <a:rPr lang="zh-CN" altLang="en-US" sz="2400" dirty="0" smtClean="0">
                <a:solidFill>
                  <a:srgbClr val="FF0000"/>
                </a:solidFill>
              </a:rPr>
              <a:t>问题来了</a:t>
            </a:r>
            <a:r>
              <a:rPr lang="zh-CN" altLang="en-US" sz="2400" dirty="0" smtClean="0">
                <a:solidFill>
                  <a:schemeClr val="tx1">
                    <a:lumMod val="75000"/>
                    <a:lumOff val="25000"/>
                  </a:schemeClr>
                </a:solidFill>
              </a:rPr>
              <a:t>：肯定会有多个客户端同时请求访问一个</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Web</a:t>
            </a:r>
            <a:r>
              <a:rPr lang="zh-CN" altLang="en-US" sz="2400" dirty="0" smtClean="0">
                <a:solidFill>
                  <a:schemeClr val="tx1">
                    <a:lumMod val="75000"/>
                    <a:lumOff val="25000"/>
                  </a:schemeClr>
                </a:solidFill>
              </a:rPr>
              <a:t>服务器怎么处理多个请求呢？</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Rounded Rectangle 6"/>
          <p:cNvSpPr/>
          <p:nvPr/>
        </p:nvSpPr>
        <p:spPr>
          <a:xfrm>
            <a:off x="4966138" y="3765989"/>
            <a:ext cx="3231931" cy="198645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27834" y="3765988"/>
            <a:ext cx="1355834" cy="369332"/>
          </a:xfrm>
          <a:prstGeom prst="rect">
            <a:avLst/>
          </a:prstGeom>
          <a:noFill/>
        </p:spPr>
        <p:txBody>
          <a:bodyPr wrap="square" rtlCol="0">
            <a:spAutoFit/>
          </a:bodyPr>
          <a:lstStyle/>
          <a:p>
            <a:pPr algn="ctr"/>
            <a:r>
              <a:rPr lang="en-US" altLang="zh-CN" dirty="0" smtClean="0"/>
              <a:t>Tomcat</a:t>
            </a:r>
            <a:endParaRPr lang="en-US" dirty="0"/>
          </a:p>
        </p:txBody>
      </p:sp>
      <p:sp>
        <p:nvSpPr>
          <p:cNvPr id="10" name="Oval 9"/>
          <p:cNvSpPr/>
          <p:nvPr/>
        </p:nvSpPr>
        <p:spPr>
          <a:xfrm>
            <a:off x="6017173" y="4344057"/>
            <a:ext cx="1408386" cy="88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Servlet</a:t>
            </a:r>
            <a:endParaRPr lang="en-US" sz="2000" dirty="0">
              <a:solidFill>
                <a:schemeClr val="tx1"/>
              </a:solidFill>
            </a:endParaRPr>
          </a:p>
        </p:txBody>
      </p:sp>
      <p:pic>
        <p:nvPicPr>
          <p:cNvPr id="17" name="Picture 5" descr="C:\Users\wxh\AppData\Roaming\Tencent\Users\29097443\QQ\WinTemp\RichOle\]Z]OHZJ~~(@$)XU$S@`8T`O.png"/>
          <p:cNvPicPr>
            <a:picLocks noChangeAspect="1" noChangeArrowheads="1"/>
          </p:cNvPicPr>
          <p:nvPr/>
        </p:nvPicPr>
        <p:blipFill>
          <a:blip r:embed="rId1" cstate="print"/>
          <a:srcRect/>
          <a:stretch>
            <a:fillRect/>
          </a:stretch>
        </p:blipFill>
        <p:spPr bwMode="auto">
          <a:xfrm>
            <a:off x="7362496" y="3892113"/>
            <a:ext cx="514350" cy="381000"/>
          </a:xfrm>
          <a:prstGeom prst="rect">
            <a:avLst/>
          </a:prstGeom>
          <a:noFill/>
        </p:spPr>
      </p:pic>
      <p:pic>
        <p:nvPicPr>
          <p:cNvPr id="1026" name="Picture 2" descr="C:\Users\wxh\Desktop\u=2323908613,195917906&amp;fm=23&amp;gp=0.jpg"/>
          <p:cNvPicPr>
            <a:picLocks noChangeAspect="1" noChangeArrowheads="1"/>
          </p:cNvPicPr>
          <p:nvPr/>
        </p:nvPicPr>
        <p:blipFill>
          <a:blip r:embed="rId2" cstate="print"/>
          <a:srcRect/>
          <a:stretch>
            <a:fillRect/>
          </a:stretch>
        </p:blipFill>
        <p:spPr bwMode="auto">
          <a:xfrm>
            <a:off x="955128" y="3229960"/>
            <a:ext cx="1435648" cy="916371"/>
          </a:xfrm>
          <a:prstGeom prst="rect">
            <a:avLst/>
          </a:prstGeom>
          <a:noFill/>
        </p:spPr>
      </p:pic>
      <p:pic>
        <p:nvPicPr>
          <p:cNvPr id="20" name="Picture 2" descr="C:\Users\wxh\Desktop\u=2323908613,195917906&amp;fm=23&amp;gp=0.jpg"/>
          <p:cNvPicPr>
            <a:picLocks noChangeAspect="1" noChangeArrowheads="1"/>
          </p:cNvPicPr>
          <p:nvPr/>
        </p:nvPicPr>
        <p:blipFill>
          <a:blip r:embed="rId2" cstate="print"/>
          <a:srcRect/>
          <a:stretch>
            <a:fillRect/>
          </a:stretch>
        </p:blipFill>
        <p:spPr bwMode="auto">
          <a:xfrm>
            <a:off x="934107" y="4060277"/>
            <a:ext cx="1435648" cy="916371"/>
          </a:xfrm>
          <a:prstGeom prst="rect">
            <a:avLst/>
          </a:prstGeom>
          <a:noFill/>
        </p:spPr>
      </p:pic>
      <p:pic>
        <p:nvPicPr>
          <p:cNvPr id="21" name="Picture 2" descr="C:\Users\wxh\Desktop\u=2323908613,195917906&amp;fm=23&amp;gp=0.jpg"/>
          <p:cNvPicPr>
            <a:picLocks noChangeAspect="1" noChangeArrowheads="1"/>
          </p:cNvPicPr>
          <p:nvPr/>
        </p:nvPicPr>
        <p:blipFill>
          <a:blip r:embed="rId2" cstate="print"/>
          <a:srcRect/>
          <a:stretch>
            <a:fillRect/>
          </a:stretch>
        </p:blipFill>
        <p:spPr bwMode="auto">
          <a:xfrm>
            <a:off x="928852" y="4937891"/>
            <a:ext cx="1435648" cy="916371"/>
          </a:xfrm>
          <a:prstGeom prst="rect">
            <a:avLst/>
          </a:prstGeom>
          <a:noFill/>
        </p:spPr>
      </p:pic>
      <p:pic>
        <p:nvPicPr>
          <p:cNvPr id="22" name="Picture 2" descr="C:\Users\wxh\Desktop\u=2323908613,195917906&amp;fm=23&amp;gp=0.jpg"/>
          <p:cNvPicPr>
            <a:picLocks noChangeAspect="1" noChangeArrowheads="1"/>
          </p:cNvPicPr>
          <p:nvPr/>
        </p:nvPicPr>
        <p:blipFill>
          <a:blip r:embed="rId2" cstate="print"/>
          <a:srcRect/>
          <a:stretch>
            <a:fillRect/>
          </a:stretch>
        </p:blipFill>
        <p:spPr bwMode="auto">
          <a:xfrm>
            <a:off x="955128" y="5941629"/>
            <a:ext cx="1435648" cy="916371"/>
          </a:xfrm>
          <a:prstGeom prst="rect">
            <a:avLst/>
          </a:prstGeom>
          <a:noFill/>
        </p:spPr>
      </p:pic>
      <p:cxnSp>
        <p:nvCxnSpPr>
          <p:cNvPr id="24" name="Curved Connector 23"/>
          <p:cNvCxnSpPr>
            <a:endCxn id="7" idx="1"/>
          </p:cNvCxnSpPr>
          <p:nvPr/>
        </p:nvCxnSpPr>
        <p:spPr>
          <a:xfrm>
            <a:off x="2254469" y="3547241"/>
            <a:ext cx="2711669" cy="121197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20" idx="3"/>
            <a:endCxn id="7" idx="1"/>
          </p:cNvCxnSpPr>
          <p:nvPr/>
        </p:nvCxnSpPr>
        <p:spPr>
          <a:xfrm>
            <a:off x="2369755" y="4518463"/>
            <a:ext cx="2596383" cy="24075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endCxn id="7" idx="1"/>
          </p:cNvCxnSpPr>
          <p:nvPr/>
        </p:nvCxnSpPr>
        <p:spPr>
          <a:xfrm flipV="1">
            <a:off x="2191407" y="4759217"/>
            <a:ext cx="2774731" cy="6956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2" idx="3"/>
          </p:cNvCxnSpPr>
          <p:nvPr/>
        </p:nvCxnSpPr>
        <p:spPr>
          <a:xfrm flipV="1">
            <a:off x="2390776" y="4776952"/>
            <a:ext cx="2433473" cy="162286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79228" y="3389587"/>
            <a:ext cx="930166" cy="29166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479715" y="3657600"/>
            <a:ext cx="461665" cy="2569779"/>
          </a:xfrm>
          <a:prstGeom prst="rect">
            <a:avLst/>
          </a:prstGeom>
          <a:noFill/>
        </p:spPr>
        <p:txBody>
          <a:bodyPr vert="eaVert" wrap="square" rtlCol="0">
            <a:spAutoFit/>
          </a:bodyPr>
          <a:lstStyle/>
          <a:p>
            <a:r>
              <a:rPr lang="zh-CN" altLang="en-US" b="1" dirty="0" smtClean="0"/>
              <a:t>同时访问同一个</a:t>
            </a:r>
            <a:r>
              <a:rPr lang="en-US" altLang="zh-CN" b="1" dirty="0" err="1" smtClean="0"/>
              <a:t>Servlet</a:t>
            </a:r>
            <a:endParaRPr lang="en-US" b="1" dirty="0"/>
          </a:p>
        </p:txBody>
      </p:sp>
      <p:sp>
        <p:nvSpPr>
          <p:cNvPr id="33" name="Oval Callout 32"/>
          <p:cNvSpPr/>
          <p:nvPr/>
        </p:nvSpPr>
        <p:spPr>
          <a:xfrm>
            <a:off x="7551682" y="2317530"/>
            <a:ext cx="1923393" cy="1781503"/>
          </a:xfrm>
          <a:prstGeom prst="wedgeEllipseCallout">
            <a:avLst>
              <a:gd name="adj1" fmla="val -39583"/>
              <a:gd name="adj2" fmla="val 47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这都不是事儿，给每个客户端启动一个线程就是了！</a:t>
            </a:r>
            <a:endParaRPr lang="en-US" dirty="0">
              <a:solidFill>
                <a:schemeClr val="tx1"/>
              </a:solidFill>
            </a:endParaRPr>
          </a:p>
        </p:txBody>
      </p:sp>
      <p:sp>
        <p:nvSpPr>
          <p:cNvPr id="34" name="TextBox 33"/>
          <p:cNvSpPr txBox="1"/>
          <p:nvPr/>
        </p:nvSpPr>
        <p:spPr>
          <a:xfrm>
            <a:off x="8986345" y="4445876"/>
            <a:ext cx="2853558" cy="923330"/>
          </a:xfrm>
          <a:prstGeom prst="rect">
            <a:avLst/>
          </a:prstGeom>
          <a:solidFill>
            <a:schemeClr val="accent5">
              <a:lumMod val="20000"/>
              <a:lumOff val="80000"/>
            </a:schemeClr>
          </a:solidFill>
        </p:spPr>
        <p:txBody>
          <a:bodyPr wrap="square" rtlCol="0">
            <a:spAutoFit/>
          </a:bodyPr>
          <a:lstStyle/>
          <a:p>
            <a:r>
              <a:rPr lang="zh-CN" altLang="en-US" dirty="0" smtClean="0"/>
              <a:t>总结：</a:t>
            </a:r>
            <a:r>
              <a:rPr lang="en-US" altLang="zh-CN" dirty="0" smtClean="0"/>
              <a:t>Web</a:t>
            </a:r>
            <a:r>
              <a:rPr lang="zh-CN" altLang="en-US" dirty="0" smtClean="0"/>
              <a:t>应用服务器将为每个客户端的连接启动一个线程来服务。</a:t>
            </a: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29" y="1093304"/>
            <a:ext cx="11438911" cy="4992186"/>
          </a:xfrm>
        </p:spPr>
        <p:txBody>
          <a:bodyPr vert="horz" lIns="91440" tIns="45720" rIns="91440" bIns="45720" rtlCol="0">
            <a:noAutofit/>
          </a:bodyPr>
          <a:lstStyle/>
          <a:p>
            <a:r>
              <a:rPr lang="zh-CN" altLang="en-US" sz="2400" dirty="0" smtClean="0">
                <a:solidFill>
                  <a:schemeClr val="tx1">
                    <a:lumMod val="75000"/>
                    <a:lumOff val="25000"/>
                  </a:schemeClr>
                </a:solidFill>
              </a:rPr>
              <a:t>思考：多个浏览器客户端访问同一个</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，服务器会创建多少个</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对象吗？</a:t>
            </a:r>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让我们编写简单的</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来进行验证；</a:t>
            </a:r>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分别在构造方法、无参</a:t>
            </a:r>
            <a:r>
              <a:rPr lang="en-US" altLang="zh-CN" sz="2400" dirty="0" smtClean="0">
                <a:solidFill>
                  <a:schemeClr val="tx1">
                    <a:lumMod val="75000"/>
                    <a:lumOff val="25000"/>
                  </a:schemeClr>
                </a:solidFill>
              </a:rPr>
              <a:t>init</a:t>
            </a:r>
            <a:r>
              <a:rPr lang="zh-CN" altLang="en-US" sz="2400" dirty="0" smtClean="0">
                <a:solidFill>
                  <a:schemeClr val="tx1">
                    <a:lumMod val="75000"/>
                    <a:lumOff val="25000"/>
                  </a:schemeClr>
                </a:solidFill>
              </a:rPr>
              <a:t>方法、</a:t>
            </a:r>
            <a:r>
              <a:rPr lang="en-US" altLang="zh-CN" sz="2400" dirty="0" err="1" smtClean="0">
                <a:solidFill>
                  <a:schemeClr val="tx1">
                    <a:lumMod val="75000"/>
                    <a:lumOff val="25000"/>
                  </a:schemeClr>
                </a:solidFill>
              </a:rPr>
              <a:t>doGet</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doPost</a:t>
            </a:r>
            <a:r>
              <a:rPr lang="zh-CN" altLang="zh-CN" sz="2400" dirty="0" smtClean="0">
                <a:solidFill>
                  <a:schemeClr val="tx1">
                    <a:lumMod val="75000"/>
                    <a:lumOff val="25000"/>
                  </a:schemeClr>
                </a:solidFill>
              </a:rPr>
              <a:t>方法</a:t>
            </a:r>
            <a:r>
              <a:rPr lang="zh-CN" altLang="en-US" sz="2400" dirty="0" smtClean="0">
                <a:solidFill>
                  <a:schemeClr val="tx1">
                    <a:lumMod val="75000"/>
                    <a:lumOff val="25000"/>
                  </a:schemeClr>
                </a:solidFill>
              </a:rPr>
              <a:t>中编写打印输出语句：</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Servlet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3" name="TextBox 22">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TestThreadServlet.java</a:t>
            </a:r>
            <a:endParaRPr 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Eclipse</a:t>
            </a:r>
            <a:r>
              <a:rPr lang="zh-CN" altLang="en-US"/>
              <a:t>工具自动创建</a:t>
            </a:r>
            <a:r>
              <a:rPr lang="en-US" altLang="zh-CN"/>
              <a:t>Servlet</a:t>
            </a:r>
            <a:endParaRPr lang="en-US" altLang="zh-CN"/>
          </a:p>
        </p:txBody>
      </p:sp>
      <p:pic>
        <p:nvPicPr>
          <p:cNvPr id="4" name="内容占位符 3"/>
          <p:cNvPicPr>
            <a:picLocks noChangeAspect="1"/>
          </p:cNvPicPr>
          <p:nvPr>
            <p:ph idx="1"/>
          </p:nvPr>
        </p:nvPicPr>
        <p:blipFill>
          <a:blip r:embed="rId1"/>
          <a:stretch>
            <a:fillRect/>
          </a:stretch>
        </p:blipFill>
        <p:spPr>
          <a:xfrm>
            <a:off x="601345" y="1043940"/>
            <a:ext cx="4779645" cy="4770755"/>
          </a:xfrm>
          <a:prstGeom prst="rect">
            <a:avLst/>
          </a:prstGeom>
        </p:spPr>
      </p:pic>
      <p:pic>
        <p:nvPicPr>
          <p:cNvPr id="5" name="图片 4"/>
          <p:cNvPicPr>
            <a:picLocks noChangeAspect="1"/>
          </p:cNvPicPr>
          <p:nvPr/>
        </p:nvPicPr>
        <p:blipFill>
          <a:blip r:embed="rId2"/>
          <a:stretch>
            <a:fillRect/>
          </a:stretch>
        </p:blipFill>
        <p:spPr>
          <a:xfrm>
            <a:off x="5604510" y="1043940"/>
            <a:ext cx="4962525" cy="4770120"/>
          </a:xfrm>
          <a:prstGeom prst="rect">
            <a:avLst/>
          </a:prstGeom>
        </p:spPr>
      </p:pic>
      <p:sp>
        <p:nvSpPr>
          <p:cNvPr id="9" name="TextBox 8"/>
          <p:cNvSpPr txBox="1"/>
          <p:nvPr/>
        </p:nvSpPr>
        <p:spPr>
          <a:xfrm>
            <a:off x="690245" y="5851525"/>
            <a:ext cx="4086860" cy="645160"/>
          </a:xfrm>
          <a:prstGeom prst="rect">
            <a:avLst/>
          </a:prstGeom>
          <a:noFill/>
          <a:ln w="25400">
            <a:solidFill>
              <a:schemeClr val="accent6"/>
            </a:solidFill>
          </a:ln>
        </p:spPr>
        <p:txBody>
          <a:bodyPr wrap="square" rtlCol="0">
            <a:spAutoFit/>
          </a:bodyPr>
          <a:p>
            <a:r>
              <a:rPr lang="zh-CN" altLang="en-US" dirty="0" smtClean="0"/>
              <a:t>步骤：右键点击工程下的包</a:t>
            </a:r>
            <a:r>
              <a:rPr lang="en-US" altLang="zh-CN" dirty="0" smtClean="0"/>
              <a:t>-----&gt;</a:t>
            </a:r>
            <a:r>
              <a:rPr lang="zh-CN" altLang="zh-CN" dirty="0" smtClean="0"/>
              <a:t>创建</a:t>
            </a:r>
            <a:r>
              <a:rPr lang="en-US" altLang="zh-CN" dirty="0" smtClean="0"/>
              <a:t>------&gt;Servlet</a:t>
            </a:r>
            <a:endParaRPr lang="en-US" altLang="zh-CN" dirty="0" smtClean="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TextBox 24"/>
          <p:cNvSpPr txBox="1"/>
          <p:nvPr/>
        </p:nvSpPr>
        <p:spPr>
          <a:xfrm>
            <a:off x="464321" y="1166879"/>
            <a:ext cx="11490415" cy="2861310"/>
          </a:xfrm>
          <a:prstGeom prst="rect">
            <a:avLst/>
          </a:prstGeom>
          <a:solidFill>
            <a:schemeClr val="bg1">
              <a:lumMod val="95000"/>
            </a:schemeClr>
          </a:solidFill>
        </p:spPr>
        <p:txBody>
          <a:bodyPr wrap="square" rtlCol="0">
            <a:spAutoFit/>
          </a:bodyPr>
          <a:p>
            <a:r>
              <a:rPr lang="zh-CN" altLang="en-US">
                <a:sym typeface="+mn-ea"/>
              </a:rPr>
              <a:t>@WebServlet("/TestThreadServlet")</a:t>
            </a:r>
            <a:endParaRPr lang="zh-CN" altLang="en-US"/>
          </a:p>
          <a:p>
            <a:r>
              <a:rPr lang="zh-CN" altLang="en-US">
                <a:sym typeface="+mn-ea"/>
              </a:rPr>
              <a:t>public class TestThreadServlet extends HttpServlet {</a:t>
            </a:r>
            <a:endParaRPr lang="zh-CN" altLang="en-US"/>
          </a:p>
          <a:p>
            <a:r>
              <a:rPr lang="zh-CN" altLang="en-US">
                <a:sym typeface="+mn-ea"/>
              </a:rPr>
              <a:t>	private static final long serialVersionUID = 1L;</a:t>
            </a:r>
            <a:endParaRPr lang="zh-CN" altLang="en-US"/>
          </a:p>
          <a:p>
            <a:endParaRPr lang="zh-CN" altLang="en-US"/>
          </a:p>
          <a:p>
            <a:r>
              <a:rPr lang="zh-CN" altLang="en-US">
                <a:sym typeface="+mn-ea"/>
              </a:rPr>
              <a:t>    /**</a:t>
            </a:r>
            <a:endParaRPr lang="zh-CN" altLang="en-US"/>
          </a:p>
          <a:p>
            <a:r>
              <a:rPr lang="zh-CN" altLang="en-US">
                <a:sym typeface="+mn-ea"/>
              </a:rPr>
              <a:t>     * Default constructor. </a:t>
            </a:r>
            <a:endParaRPr lang="zh-CN" altLang="en-US"/>
          </a:p>
          <a:p>
            <a:r>
              <a:rPr lang="zh-CN" altLang="en-US">
                <a:sym typeface="+mn-ea"/>
              </a:rPr>
              <a:t>     */</a:t>
            </a:r>
            <a:endParaRPr lang="zh-CN" altLang="en-US"/>
          </a:p>
          <a:p>
            <a:r>
              <a:rPr lang="zh-CN" altLang="en-US">
                <a:sym typeface="+mn-ea"/>
              </a:rPr>
              <a:t>   </a:t>
            </a:r>
            <a:r>
              <a:rPr lang="en-US" dirty="0" smtClean="0">
                <a:ea typeface="微软雅黑 Light"/>
                <a:sym typeface="+mn-ea"/>
              </a:rPr>
              <a:t> public </a:t>
            </a:r>
            <a:r>
              <a:rPr lang="en-US" dirty="0" err="1" smtClean="0">
                <a:ea typeface="微软雅黑 Light"/>
                <a:sym typeface="+mn-ea"/>
              </a:rPr>
              <a:t>TestThreadServlet</a:t>
            </a:r>
            <a:r>
              <a:rPr lang="en-US" dirty="0" smtClean="0">
                <a:ea typeface="微软雅黑 Light"/>
                <a:sym typeface="+mn-ea"/>
              </a:rPr>
              <a:t>() {</a:t>
            </a:r>
            <a:endParaRPr lang="en-US" dirty="0" smtClean="0">
              <a:ea typeface="微软雅黑 Light"/>
            </a:endParaRPr>
          </a:p>
          <a:p>
            <a:r>
              <a:rPr lang="en-US" dirty="0" smtClean="0">
                <a:ea typeface="微软雅黑 Light"/>
                <a:sym typeface="+mn-ea"/>
              </a:rPr>
              <a:t>               </a:t>
            </a:r>
            <a:r>
              <a:rPr smtClean="0">
                <a:ea typeface="微软雅黑 Light"/>
                <a:sym typeface="+mn-ea"/>
              </a:rPr>
              <a:t>System.out.println("调用无参构造方法！！！");</a:t>
            </a:r>
            <a:endParaRPr smtClean="0">
              <a:ea typeface="微软雅黑 Light"/>
            </a:endParaRPr>
          </a:p>
          <a:p>
            <a:r>
              <a:rPr lang="en-US" dirty="0" smtClean="0">
                <a:ea typeface="微软雅黑 Light"/>
                <a:sym typeface="+mn-ea"/>
              </a:rPr>
              <a:t>    }</a:t>
            </a:r>
            <a:endParaRPr lang="en-US" altLang="zh-CN" dirty="0" smtClean="0">
              <a:ea typeface="微软雅黑 Light"/>
            </a:endParaRPr>
          </a:p>
        </p:txBody>
      </p:sp>
      <p:sp>
        <p:nvSpPr>
          <p:cNvPr id="23" name="TextBox 22">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2" action="ppaction://hlinkfile"/>
              </a:rPr>
              <a:t>TestThreadServlet.java</a:t>
            </a:r>
            <a:endParaRPr lang="en-US" dirty="0"/>
          </a:p>
        </p:txBody>
      </p:sp>
    </p:spTree>
  </p:cSld>
  <p:clrMapOvr>
    <a:masterClrMapping/>
  </p:clrMapOvr>
  <p:transition spd="slow">
    <p:push dir="u"/>
  </p:transition>
</p:sld>
</file>

<file path=ppt/tags/tag1.xml><?xml version="1.0" encoding="utf-8"?>
<p:tagLst xmlns:p="http://schemas.openxmlformats.org/presentationml/2006/main">
  <p:tag name="KSO_WM_UNIT_TABLE_BEAUTIFY" val="smartTable{1d38d426-37fc-4387-8cca-238ec28f6976}"/>
</p:tagLst>
</file>

<file path=ppt/tags/tag2.xml><?xml version="1.0" encoding="utf-8"?>
<p:tagLst xmlns:p="http://schemas.openxmlformats.org/presentationml/2006/main">
  <p:tag name="KSO_WM_UNIT_TABLE_BEAUTIFY" val="smartTable{5fd82e72-da1b-4217-912d-a00fbef5d2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13163</Words>
  <Application>WPS 演示</Application>
  <PresentationFormat>Custom</PresentationFormat>
  <Paragraphs>622</Paragraphs>
  <Slides>42</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微软雅黑</vt:lpstr>
      <vt:lpstr>微软雅黑 Light</vt:lpstr>
      <vt:lpstr>黑体</vt:lpstr>
      <vt:lpstr>微软雅黑 Light</vt:lpstr>
      <vt:lpstr>Arial Unicode MS</vt:lpstr>
      <vt:lpstr>Calibri</vt:lpstr>
      <vt:lpstr>Office 主题</vt:lpstr>
      <vt:lpstr>Servlet入门</vt:lpstr>
      <vt:lpstr>本章内容：共1小节，11个知识点</vt:lpstr>
      <vt:lpstr>本章目标</vt:lpstr>
      <vt:lpstr>第1节【Servlet入门】-1</vt:lpstr>
      <vt:lpstr>第1节【Servlet入门】-2</vt:lpstr>
      <vt:lpstr>PowerPoint 演示文稿</vt:lpstr>
      <vt:lpstr>PowerPoint 演示文稿</vt:lpstr>
      <vt:lpstr>Eclipse工具自动创建Servlet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课堂案例：              TestParamServlet.java</vt:lpstr>
      <vt:lpstr>      课堂案例： TestParamServlet.java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本节总结提问【Servlet入门】</vt:lpstr>
      <vt:lpstr>本节总结【Servlet入门】</vt:lpstr>
      <vt:lpstr>本章作业</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EDZ</cp:lastModifiedBy>
  <cp:revision>1321</cp:revision>
  <dcterms:created xsi:type="dcterms:W3CDTF">2014-03-19T14:07:00Z</dcterms:created>
  <dcterms:modified xsi:type="dcterms:W3CDTF">2020-02-01T02:31:00Z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