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478" r:id="rId3"/>
    <p:sldId id="481" r:id="rId5"/>
    <p:sldId id="493" r:id="rId6"/>
    <p:sldId id="483" r:id="rId7"/>
    <p:sldId id="506" r:id="rId8"/>
    <p:sldId id="608" r:id="rId9"/>
    <p:sldId id="588" r:id="rId10"/>
    <p:sldId id="589" r:id="rId11"/>
    <p:sldId id="609" r:id="rId12"/>
    <p:sldId id="610" r:id="rId13"/>
    <p:sldId id="611" r:id="rId14"/>
    <p:sldId id="510" r:id="rId15"/>
    <p:sldId id="511" r:id="rId16"/>
    <p:sldId id="486" r:id="rId17"/>
    <p:sldId id="494" r:id="rId18"/>
    <p:sldId id="612" r:id="rId19"/>
    <p:sldId id="595" r:id="rId20"/>
    <p:sldId id="613" r:id="rId21"/>
    <p:sldId id="607" r:id="rId22"/>
    <p:sldId id="645" r:id="rId23"/>
    <p:sldId id="646" r:id="rId24"/>
    <p:sldId id="647" r:id="rId25"/>
    <p:sldId id="504" r:id="rId26"/>
    <p:sldId id="499" r:id="rId27"/>
    <p:sldId id="614" r:id="rId28"/>
    <p:sldId id="616" r:id="rId29"/>
    <p:sldId id="617" r:id="rId30"/>
    <p:sldId id="625" r:id="rId31"/>
    <p:sldId id="677" r:id="rId32"/>
    <p:sldId id="678" r:id="rId33"/>
    <p:sldId id="679" r:id="rId34"/>
    <p:sldId id="680" r:id="rId35"/>
    <p:sldId id="681" r:id="rId36"/>
    <p:sldId id="627" r:id="rId37"/>
    <p:sldId id="618" r:id="rId38"/>
    <p:sldId id="628" r:id="rId39"/>
    <p:sldId id="630" r:id="rId40"/>
    <p:sldId id="631" r:id="rId41"/>
    <p:sldId id="585" r:id="rId42"/>
    <p:sldId id="586" r:id="rId43"/>
    <p:sldId id="47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9603" autoAdjust="0"/>
  </p:normalViewPr>
  <p:slideViewPr>
    <p:cSldViewPr snapToGrid="0">
      <p:cViewPr>
        <p:scale>
          <a:sx n="60" d="100"/>
          <a:sy n="60" d="100"/>
        </p:scale>
        <p:origin x="-108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JSP</a:t>
            </a:r>
            <a:r>
              <a:rPr lang="zh-CN" altLang="en-US" dirty="0" smtClean="0"/>
              <a:t>需要靠服务器进行翻译和编译，那么就需要跟服务器之间有些“约定”，让服务器知道其含义，以便进行正确的翻译。本节就学习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中的一些基本的页面元素。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baseline="0" dirty="0" smtClean="0"/>
              <a:t>       通过前两章的学习，我们掌握了</a:t>
            </a:r>
            <a:r>
              <a:rPr lang="en-US" altLang="zh-CN" baseline="0" dirty="0" err="1" smtClean="0"/>
              <a:t>Servlet</a:t>
            </a:r>
            <a:r>
              <a:rPr lang="zh-CN" altLang="en-US" baseline="0" dirty="0" smtClean="0"/>
              <a:t>的基本知识，了解到使用</a:t>
            </a:r>
            <a:r>
              <a:rPr lang="en-US" altLang="zh-CN" baseline="0" dirty="0" err="1" smtClean="0"/>
              <a:t>Servlet</a:t>
            </a:r>
            <a:r>
              <a:rPr lang="zh-CN" altLang="en-US" baseline="0" dirty="0" smtClean="0"/>
              <a:t>能够向客户端生成动态的页面。但是我们也会发现，使用</a:t>
            </a:r>
            <a:r>
              <a:rPr lang="en-US" altLang="zh-CN" baseline="0" dirty="0" err="1" smtClean="0"/>
              <a:t>Servlet</a:t>
            </a:r>
            <a:r>
              <a:rPr lang="zh-CN" altLang="en-US" baseline="0" dirty="0" smtClean="0"/>
              <a:t>生成动态页面太麻烦了，不管是什么内容，都需要使用</a:t>
            </a:r>
            <a:r>
              <a:rPr lang="en-US" altLang="zh-CN" baseline="0" dirty="0" err="1" smtClean="0"/>
              <a:t>out.println</a:t>
            </a:r>
            <a:r>
              <a:rPr lang="zh-CN" altLang="en-US" baseline="0" dirty="0" smtClean="0"/>
              <a:t>语句一行一行输出，阅读困难，调试也麻烦。因此，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规范中提供了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组件，可能更为便捷地生成动态页面。本章学习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的基础知识，进行快速入门。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可以类比一下军训时的经历。</a:t>
            </a:r>
            <a:endParaRPr lang="en-US" altLang="zh-CN" dirty="0" smtClean="0"/>
          </a:p>
          <a:p>
            <a:r>
              <a:rPr lang="zh-CN" altLang="en-US" dirty="0" smtClean="0"/>
              <a:t>军训时候拉练，要求只能背着背包。如果想带零食，没有别的办法，只能放到被子里。</a:t>
            </a:r>
            <a:endParaRPr lang="en-US" altLang="zh-CN" dirty="0" smtClean="0"/>
          </a:p>
          <a:p>
            <a:r>
              <a:rPr lang="zh-CN" altLang="en-US" dirty="0" smtClean="0"/>
              <a:t>目前，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这些组件之间的跳转，都是要依靠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来实现，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能够带着请求跳转，那么如果有办法把数据放到请求中就可以了，这就是下个知识点学习的请求属性了。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本节主要学习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的原理，功能等。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&#27010;&#36848;/blankNew.jsp" TargetMode="External"/><Relationship Id="rId1" Type="http://schemas.openxmlformats.org/officeDocument/2006/relationships/hyperlink" Target="&#35838;&#22530;&#26696;&#20363;/&#31532;1&#33410;-&#26465;&#20214;&#20998;&#25903;/Item0103.java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&#27010;&#36848;/blankNew_jsp.java" TargetMode="External"/><Relationship Id="rId1" Type="http://schemas.openxmlformats.org/officeDocument/2006/relationships/hyperlink" Target="&#35838;&#22530;&#26696;&#20363;/&#31532;1&#33410;-&#26465;&#20214;&#20998;&#25903;/Item0103.jav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39029;&#38754;&#20803;&#32032;&#21450;&#20869;&#32622;&#23545;&#35937;&#27010;&#24565;/testElements.jsp" TargetMode="External"/><Relationship Id="rId1" Type="http://schemas.openxmlformats.org/officeDocument/2006/relationships/hyperlink" Target="&#35838;&#22530;&#26696;&#20363;/&#31532;2&#33410;-&#24490;&#29615;/Item0101.java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39029;&#38754;&#20803;&#32032;&#21450;&#20869;&#32622;&#23545;&#35937;&#27010;&#24565;/testElements.jsp" TargetMode="External"/><Relationship Id="rId1" Type="http://schemas.openxmlformats.org/officeDocument/2006/relationships/hyperlink" Target="&#35838;&#22530;&#26696;&#20363;/&#31532;2&#33410;-&#24490;&#29615;/Item0101.java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39029;&#38754;&#20803;&#32032;&#21450;&#20869;&#32622;&#23545;&#35937;&#27010;&#24565;/testElements.jsp" TargetMode="External"/><Relationship Id="rId1" Type="http://schemas.openxmlformats.org/officeDocument/2006/relationships/hyperlink" Target="&#35838;&#22530;&#26696;&#20363;/&#31532;2&#33410;-&#24490;&#29615;/Item0102.java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39029;&#38754;&#20803;&#32032;&#21450;&#20869;&#32622;&#23545;&#35937;&#27010;&#24565;/testElements.jsp" TargetMode="External"/><Relationship Id="rId1" Type="http://schemas.openxmlformats.org/officeDocument/2006/relationships/hyperlink" Target="&#35838;&#22530;&#26696;&#20363;/&#31532;2&#33410;-&#24490;&#29615;/Item0102.java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39029;&#38754;&#20803;&#32032;&#21450;&#20869;&#32622;&#23545;&#35937;&#27010;&#24565;/testElements.jsp" TargetMode="External"/><Relationship Id="rId1" Type="http://schemas.openxmlformats.org/officeDocument/2006/relationships/hyperlink" Target="&#35838;&#22530;&#26696;&#20363;/&#31532;2&#33410;-&#24490;&#29615;/Item0102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hyperlink" Target="&#35838;&#22530;&#26696;&#20363;/&#31532;2&#33410;-&#24490;&#29615;/Item0102.java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Servlet&#19982;JSP&#20316;&#29992;&#24635;&#32467;/showIP.jsp" TargetMode="External"/><Relationship Id="rId5" Type="http://schemas.openxmlformats.org/officeDocument/2006/relationships/hyperlink" Target="&#35838;&#22530;&#26696;&#20363;/&#31532;3&#33410;-Servlet&#19982;JSP&#20316;&#29992;&#24635;&#32467;/error.jsp" TargetMode="External"/><Relationship Id="rId4" Type="http://schemas.openxmlformats.org/officeDocument/2006/relationships/hyperlink" Target="&#35838;&#22530;&#26696;&#20363;/&#31532;3&#33410;-Servlet&#19982;JSP&#20316;&#29992;&#24635;&#32467;/ViewIPServlet.java" TargetMode="External"/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3&#33410;-Servlet&#19982;JSP&#20316;&#29992;&#24635;&#32467;/ViewIPServlet.java" TargetMode="External"/><Relationship Id="rId1" Type="http://schemas.openxmlformats.org/officeDocument/2006/relationships/hyperlink" Target="&#35838;&#22530;&#26696;&#20363;/&#31532;2&#33410;-&#24490;&#29615;/Item0102.java" TargetMode="Externa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35838;&#22530;&#26696;&#20363;/&#31532;3&#33410;-Servlet&#19982;JSP&#20316;&#29992;&#24635;&#32467;/showIP.jsp" TargetMode="External"/><Relationship Id="rId2" Type="http://schemas.openxmlformats.org/officeDocument/2006/relationships/hyperlink" Target="&#35838;&#22530;&#26696;&#20363;/&#31532;3&#33410;-Servlet&#19982;JSP&#20316;&#29992;&#24635;&#32467;/error.jsp" TargetMode="External"/><Relationship Id="rId1" Type="http://schemas.openxmlformats.org/officeDocument/2006/relationships/hyperlink" Target="&#35838;&#22530;&#26696;&#20363;/&#31532;2&#33410;-&#24490;&#29615;/Item0102.jav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3&#33410;-Servlet&#19982;JSP&#20316;&#29992;&#24635;&#32467;/showIP.jsp" TargetMode="External"/><Relationship Id="rId1" Type="http://schemas.openxmlformats.org/officeDocument/2006/relationships/hyperlink" Target="&#35838;&#22530;&#26696;&#20363;/&#31532;2&#33410;-&#24490;&#29615;/Item0102.java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&#27010;&#36848;/index.jsp" TargetMode="External"/><Relationship Id="rId1" Type="http://schemas.openxmlformats.org/officeDocument/2006/relationships/hyperlink" Target="&#35838;&#22530;&#26696;&#20363;/&#31532;1&#33410;-&#26465;&#20214;&#20998;&#25903;/Item0102.java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&#35838;&#22530;&#26696;&#20363;/&#31532;1&#33410;-&#27010;&#36848;/blank_jsp.java" TargetMode="External"/><Relationship Id="rId1" Type="http://schemas.openxmlformats.org/officeDocument/2006/relationships/hyperlink" Target="&#35838;&#22530;&#26696;&#20363;/&#31532;1&#33410;-&#26465;&#20214;&#20998;&#25903;/Item0103.java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&#27010;&#36848;/blank_jsp.java" TargetMode="External"/><Relationship Id="rId1" Type="http://schemas.openxmlformats.org/officeDocument/2006/relationships/hyperlink" Target="&#35838;&#22530;&#26696;&#20363;/&#31532;1&#33410;-&#26465;&#20214;&#20998;&#25903;/Item0103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入门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746463"/>
            <a:ext cx="11470442" cy="11611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blankNew.jsp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，加入简单内容；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的执行流程解析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TextBox 13">
            <a:hlinkClick r:id="rId1" action="ppaction://hlinkfile"/>
          </p:cNvPr>
          <p:cNvSpPr txBox="1"/>
          <p:nvPr/>
        </p:nvSpPr>
        <p:spPr>
          <a:xfrm>
            <a:off x="9424161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 action="ppaction://hlinkfile"/>
              </a:rPr>
              <a:t>blankNew.jsp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497" y="1529254"/>
            <a:ext cx="11225047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&lt;%@ page language="java" </a:t>
            </a:r>
            <a:r>
              <a:rPr lang="en-US" altLang="zh-CN" sz="1600" dirty="0" err="1" smtClean="0"/>
              <a:t>contentType</a:t>
            </a:r>
            <a:r>
              <a:rPr lang="en-US" altLang="zh-CN" sz="1600" dirty="0" smtClean="0"/>
              <a:t>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=utf-8"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pageEncoding</a:t>
            </a:r>
            <a:r>
              <a:rPr lang="en-US" altLang="zh-CN" sz="1600" dirty="0" smtClean="0"/>
              <a:t>="utf-8"%&gt;</a:t>
            </a:r>
            <a:endParaRPr lang="en-US" altLang="zh-CN" sz="1600" dirty="0" smtClean="0"/>
          </a:p>
          <a:p>
            <a:r>
              <a:rPr lang="en-US" altLang="zh-CN" sz="1600" dirty="0" smtClean="0"/>
              <a:t>&lt;!DOCTYPE html PUBLIC "-//W3C//DTD HTML 4.01 Transitional//EN" "http://www.w3.org/TR/html4/loose.dtd"&gt;</a:t>
            </a:r>
            <a:endParaRPr lang="en-US" altLang="zh-CN" sz="1600" dirty="0" smtClean="0"/>
          </a:p>
          <a:p>
            <a:r>
              <a:rPr lang="en-US" altLang="zh-CN" sz="1600" dirty="0" smtClean="0"/>
              <a:t>&lt;html&gt;</a:t>
            </a:r>
            <a:endParaRPr lang="en-US" altLang="zh-CN" sz="1600" dirty="0" smtClean="0"/>
          </a:p>
          <a:p>
            <a:r>
              <a:rPr lang="en-US" altLang="zh-CN" sz="1600" dirty="0" smtClean="0"/>
              <a:t>&lt;head&gt;</a:t>
            </a:r>
            <a:endParaRPr lang="en-US" altLang="zh-CN" sz="1600" dirty="0" smtClean="0"/>
          </a:p>
          <a:p>
            <a:r>
              <a:rPr lang="en-US" altLang="zh-CN" sz="1600" dirty="0" smtClean="0"/>
              <a:t>&lt;meta http-equiv="Content-Type" content="text/html;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=utf-8"&gt;</a:t>
            </a:r>
            <a:endParaRPr lang="en-US" altLang="zh-CN" sz="1600" dirty="0" smtClean="0"/>
          </a:p>
          <a:p>
            <a:r>
              <a:rPr lang="en-US" altLang="zh-CN" sz="1600" dirty="0" smtClean="0"/>
              <a:t>&lt;title&gt;Insert title here&lt;/title&gt;</a:t>
            </a:r>
            <a:endParaRPr lang="en-US" altLang="zh-CN" sz="1600" dirty="0" smtClean="0"/>
          </a:p>
          <a:p>
            <a:r>
              <a:rPr lang="en-US" altLang="zh-CN" sz="1600" dirty="0" smtClean="0"/>
              <a:t>&lt;/head&gt;</a:t>
            </a:r>
            <a:endParaRPr lang="en-US" altLang="zh-CN" sz="1600" dirty="0" smtClean="0"/>
          </a:p>
          <a:p>
            <a:r>
              <a:rPr lang="en-US" altLang="zh-CN" sz="1600" dirty="0" smtClean="0"/>
              <a:t>&lt;body&gt;</a:t>
            </a:r>
            <a:endParaRPr lang="en-US" altLang="zh-CN" sz="1600" dirty="0" smtClean="0"/>
          </a:p>
          <a:p>
            <a:r>
              <a:rPr lang="zh-CN" altLang="en-US" sz="1600" dirty="0" smtClean="0"/>
              <a:t>我是</a:t>
            </a:r>
            <a:r>
              <a:rPr lang="en-US" altLang="zh-CN" sz="1600" dirty="0" smtClean="0"/>
              <a:t>blankNew.jsp</a:t>
            </a:r>
            <a:r>
              <a:rPr lang="zh-CN" altLang="en-US" sz="1600" dirty="0" smtClean="0"/>
              <a:t>文件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r>
              <a:rPr lang="en-US" altLang="zh-CN" sz="1600" dirty="0" smtClean="0"/>
              <a:t>&lt;%</a:t>
            </a:r>
            <a:endParaRPr lang="en-US" altLang="zh-CN" sz="1600" dirty="0" smtClean="0"/>
          </a:p>
          <a:p>
            <a:r>
              <a:rPr lang="en-US" altLang="zh-CN" sz="1600" dirty="0" smtClean="0"/>
              <a:t>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=0;i&lt;10;i++){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("</a:t>
            </a:r>
            <a:r>
              <a:rPr lang="zh-CN" altLang="en-US" sz="1600" dirty="0" smtClean="0"/>
              <a:t>在控制台打印</a:t>
            </a:r>
            <a:r>
              <a:rPr lang="en-US" altLang="zh-CN" sz="1600" dirty="0" smtClean="0"/>
              <a:t>"); </a:t>
            </a:r>
            <a:endParaRPr lang="en-US" altLang="zh-CN" sz="1600" dirty="0" smtClean="0"/>
          </a:p>
          <a:p>
            <a:r>
              <a:rPr lang="en-US" altLang="zh-CN" sz="1600" dirty="0" smtClean="0"/>
              <a:t>}%&gt;</a:t>
            </a:r>
            <a:endParaRPr lang="en-US" altLang="zh-CN" sz="1600" dirty="0" smtClean="0"/>
          </a:p>
          <a:p>
            <a:r>
              <a:rPr lang="zh-CN" altLang="en-US" sz="1600" dirty="0" smtClean="0"/>
              <a:t>您的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地址：</a:t>
            </a: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request.getRemoteAddr</a:t>
            </a:r>
            <a:r>
              <a:rPr lang="en-US" altLang="zh-CN" sz="1600" dirty="0" smtClean="0"/>
              <a:t>() %&gt;&gt;</a:t>
            </a:r>
            <a:endParaRPr lang="en-US" altLang="zh-CN" sz="1600" dirty="0" smtClean="0"/>
          </a:p>
          <a:p>
            <a:r>
              <a:rPr lang="en-US" altLang="zh-CN" sz="1600" dirty="0" smtClean="0"/>
              <a:t>&lt;/body&gt;</a:t>
            </a:r>
            <a:endParaRPr lang="en-US" altLang="zh-CN" sz="1600" dirty="0" smtClean="0"/>
          </a:p>
          <a:p>
            <a:r>
              <a:rPr lang="en-US" altLang="zh-CN" sz="1600" dirty="0" smtClean="0"/>
              <a:t>&lt;/html&gt;</a:t>
            </a:r>
            <a:endParaRPr lang="en-US" sz="16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746463"/>
            <a:ext cx="11470442" cy="11611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blankNew_jsp.java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文件的变化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的执行流程解析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TextBox 13">
            <a:hlinkClick r:id="rId1" action="ppaction://hlinkfile"/>
          </p:cNvPr>
          <p:cNvSpPr txBox="1"/>
          <p:nvPr/>
        </p:nvSpPr>
        <p:spPr>
          <a:xfrm>
            <a:off x="9424161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 action="ppaction://hlinkfile"/>
              </a:rPr>
              <a:t>blankNew_jsp.java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497" y="1182414"/>
            <a:ext cx="11493062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public void _</a:t>
            </a:r>
            <a:r>
              <a:rPr lang="en-US" altLang="zh-CN" sz="1000" dirty="0" err="1" smtClean="0"/>
              <a:t>jspService</a:t>
            </a:r>
            <a:r>
              <a:rPr lang="en-US" altLang="zh-CN" sz="1000" dirty="0" smtClean="0"/>
              <a:t>(final </a:t>
            </a:r>
            <a:r>
              <a:rPr lang="en-US" altLang="zh-CN" sz="1000" dirty="0" err="1" smtClean="0"/>
              <a:t>javax.servlet.http.HttpServletRequest</a:t>
            </a:r>
            <a:r>
              <a:rPr lang="en-US" altLang="zh-CN" sz="1000" dirty="0" smtClean="0"/>
              <a:t> request, final </a:t>
            </a:r>
            <a:r>
              <a:rPr lang="en-US" altLang="zh-CN" sz="1000" dirty="0" err="1" smtClean="0"/>
              <a:t>javax.servlet.http.HttpServletResponse</a:t>
            </a:r>
            <a:r>
              <a:rPr lang="en-US" altLang="zh-CN" sz="1000" dirty="0" smtClean="0"/>
              <a:t> response)</a:t>
            </a:r>
            <a:endParaRPr lang="en-US" altLang="zh-CN" sz="1000" dirty="0" smtClean="0"/>
          </a:p>
          <a:p>
            <a:r>
              <a:rPr lang="en-US" altLang="zh-CN" sz="1000" dirty="0" smtClean="0"/>
              <a:t>        throws </a:t>
            </a:r>
            <a:r>
              <a:rPr lang="en-US" altLang="zh-CN" sz="1000" dirty="0" err="1" smtClean="0"/>
              <a:t>java.io.IOException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javax.servlet.ServletException</a:t>
            </a:r>
            <a:r>
              <a:rPr lang="en-US" altLang="zh-CN" sz="1000" dirty="0" smtClean="0"/>
              <a:t> {</a:t>
            </a:r>
            <a:endParaRPr lang="en-US" altLang="zh-CN" sz="1000" dirty="0" smtClean="0"/>
          </a:p>
          <a:p>
            <a:r>
              <a:rPr lang="en-US" altLang="zh-CN" sz="1000" dirty="0" smtClean="0"/>
              <a:t>    final </a:t>
            </a:r>
            <a:r>
              <a:rPr lang="en-US" altLang="zh-CN" sz="1000" dirty="0" err="1" smtClean="0"/>
              <a:t>javax.servlet.jsp.PageContext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pageContext</a:t>
            </a:r>
            <a:r>
              <a:rPr lang="en-US" altLang="zh-CN" sz="1000" dirty="0" smtClean="0"/>
              <a:t>;</a:t>
            </a:r>
            <a:endParaRPr lang="en-US" altLang="zh-CN" sz="1000" dirty="0" smtClean="0"/>
          </a:p>
          <a:p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javax.servlet.http.HttpSession</a:t>
            </a:r>
            <a:r>
              <a:rPr lang="en-US" altLang="zh-CN" sz="1000" dirty="0" smtClean="0"/>
              <a:t> session = null;</a:t>
            </a:r>
            <a:endParaRPr lang="en-US" altLang="zh-CN" sz="1000" dirty="0" smtClean="0"/>
          </a:p>
          <a:p>
            <a:r>
              <a:rPr lang="en-US" altLang="zh-CN" sz="1000" dirty="0" smtClean="0"/>
              <a:t>    final </a:t>
            </a:r>
            <a:r>
              <a:rPr lang="en-US" altLang="zh-CN" sz="1000" dirty="0" err="1" smtClean="0"/>
              <a:t>javax.servlet.ServletContext</a:t>
            </a:r>
            <a:r>
              <a:rPr lang="en-US" altLang="zh-CN" sz="1000" dirty="0" smtClean="0"/>
              <a:t> application;</a:t>
            </a:r>
            <a:endParaRPr lang="en-US" altLang="zh-CN" sz="1000" dirty="0" smtClean="0"/>
          </a:p>
          <a:p>
            <a:r>
              <a:rPr lang="en-US" altLang="zh-CN" sz="1000" dirty="0" smtClean="0"/>
              <a:t>    final </a:t>
            </a:r>
            <a:r>
              <a:rPr lang="en-US" altLang="zh-CN" sz="1000" dirty="0" err="1" smtClean="0"/>
              <a:t>javax.servlet.ServletConfig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;</a:t>
            </a:r>
            <a:endParaRPr lang="en-US" altLang="zh-CN" sz="1000" dirty="0" smtClean="0"/>
          </a:p>
          <a:p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javax.servlet.jsp.JspWriter</a:t>
            </a:r>
            <a:r>
              <a:rPr lang="en-US" altLang="zh-CN" sz="1000" dirty="0" smtClean="0"/>
              <a:t> out = null;</a:t>
            </a:r>
            <a:endParaRPr lang="en-US" altLang="zh-CN" sz="1000" dirty="0" smtClean="0"/>
          </a:p>
          <a:p>
            <a:r>
              <a:rPr lang="en-US" altLang="zh-CN" sz="1000" dirty="0" smtClean="0"/>
              <a:t>    final </a:t>
            </a:r>
            <a:r>
              <a:rPr lang="en-US" altLang="zh-CN" sz="1000" dirty="0" err="1" smtClean="0"/>
              <a:t>java.lang.Object</a:t>
            </a:r>
            <a:r>
              <a:rPr lang="en-US" altLang="zh-CN" sz="1000" dirty="0" smtClean="0"/>
              <a:t> page = this;</a:t>
            </a:r>
            <a:endParaRPr lang="en-US" altLang="zh-CN" sz="1000" dirty="0" smtClean="0"/>
          </a:p>
          <a:p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javax.servlet.jsp.JspWriter</a:t>
            </a:r>
            <a:r>
              <a:rPr lang="en-US" altLang="zh-CN" sz="1000" dirty="0" smtClean="0"/>
              <a:t> _</a:t>
            </a:r>
            <a:r>
              <a:rPr lang="en-US" altLang="zh-CN" sz="1000" dirty="0" err="1" smtClean="0"/>
              <a:t>jspx_out</a:t>
            </a:r>
            <a:r>
              <a:rPr lang="en-US" altLang="zh-CN" sz="1000" dirty="0" smtClean="0"/>
              <a:t> = null;</a:t>
            </a:r>
            <a:endParaRPr lang="en-US" altLang="zh-CN" sz="1000" dirty="0" smtClean="0"/>
          </a:p>
          <a:p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javax.servlet.jsp.PageContext</a:t>
            </a:r>
            <a:r>
              <a:rPr lang="en-US" altLang="zh-CN" sz="1000" dirty="0" smtClean="0"/>
              <a:t> _</a:t>
            </a:r>
            <a:r>
              <a:rPr lang="en-US" altLang="zh-CN" sz="1000" dirty="0" err="1" smtClean="0"/>
              <a:t>jspx_page_context</a:t>
            </a:r>
            <a:r>
              <a:rPr lang="en-US" altLang="zh-CN" sz="1000" dirty="0" smtClean="0"/>
              <a:t> = null;</a:t>
            </a:r>
            <a:endParaRPr lang="en-US" altLang="zh-CN" sz="1000" dirty="0" smtClean="0"/>
          </a:p>
          <a:p>
            <a:r>
              <a:rPr lang="en-US" altLang="zh-CN" sz="1000" dirty="0" smtClean="0"/>
              <a:t>    try {</a:t>
            </a:r>
            <a:endParaRPr lang="en-US" altLang="zh-CN" sz="1000" dirty="0" smtClean="0"/>
          </a:p>
          <a:p>
            <a:r>
              <a:rPr lang="en-US" altLang="zh-CN" sz="1000" dirty="0" smtClean="0"/>
              <a:t>      </a:t>
            </a:r>
            <a:r>
              <a:rPr lang="en-US" altLang="zh-CN" sz="1000" dirty="0" err="1" smtClean="0"/>
              <a:t>response.setContentType</a:t>
            </a:r>
            <a:r>
              <a:rPr lang="en-US" altLang="zh-CN" sz="1000" dirty="0" smtClean="0"/>
              <a:t>("text/html; </a:t>
            </a:r>
            <a:r>
              <a:rPr lang="en-US" altLang="zh-CN" sz="1000" dirty="0" err="1" smtClean="0"/>
              <a:t>charset</a:t>
            </a:r>
            <a:r>
              <a:rPr lang="en-US" altLang="zh-CN" sz="1000" dirty="0" smtClean="0"/>
              <a:t>=utf-8");</a:t>
            </a:r>
            <a:endParaRPr lang="en-US" altLang="zh-CN" sz="1000" dirty="0" smtClean="0"/>
          </a:p>
          <a:p>
            <a:r>
              <a:rPr lang="en-US" altLang="zh-CN" sz="1000" dirty="0" smtClean="0"/>
              <a:t>      </a:t>
            </a:r>
            <a:r>
              <a:rPr lang="en-US" altLang="zh-CN" sz="1000" dirty="0" err="1" smtClean="0"/>
              <a:t>pageContext</a:t>
            </a:r>
            <a:r>
              <a:rPr lang="en-US" altLang="zh-CN" sz="1000" dirty="0" smtClean="0"/>
              <a:t> = _</a:t>
            </a:r>
            <a:r>
              <a:rPr lang="en-US" altLang="zh-CN" sz="1000" dirty="0" err="1" smtClean="0"/>
              <a:t>jspxFactory.getPageContext</a:t>
            </a:r>
            <a:r>
              <a:rPr lang="en-US" altLang="zh-CN" sz="1000" dirty="0" smtClean="0"/>
              <a:t>(this, request, </a:t>
            </a:r>
            <a:r>
              <a:rPr lang="en-US" altLang="zh-CN" sz="1000" dirty="0" err="1" smtClean="0"/>
              <a:t>response,null</a:t>
            </a:r>
            <a:r>
              <a:rPr lang="en-US" altLang="zh-CN" sz="1000" dirty="0" smtClean="0"/>
              <a:t>, true, 8192, true);</a:t>
            </a:r>
            <a:endParaRPr lang="en-US" altLang="zh-CN" sz="1000" dirty="0" smtClean="0"/>
          </a:p>
          <a:p>
            <a:r>
              <a:rPr lang="en-US" altLang="zh-CN" sz="1000" dirty="0" smtClean="0"/>
              <a:t>      _</a:t>
            </a:r>
            <a:r>
              <a:rPr lang="en-US" altLang="zh-CN" sz="1000" dirty="0" err="1" smtClean="0"/>
              <a:t>jspx_page_context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pageContext</a:t>
            </a:r>
            <a:r>
              <a:rPr lang="en-US" altLang="zh-CN" sz="1000" dirty="0" smtClean="0"/>
              <a:t>;</a:t>
            </a:r>
            <a:endParaRPr lang="en-US" altLang="zh-CN" sz="1000" dirty="0" smtClean="0"/>
          </a:p>
          <a:p>
            <a:r>
              <a:rPr lang="en-US" altLang="zh-CN" sz="1000" dirty="0" smtClean="0"/>
              <a:t>      application = </a:t>
            </a:r>
            <a:r>
              <a:rPr lang="en-US" altLang="zh-CN" sz="1000" dirty="0" err="1" smtClean="0"/>
              <a:t>pageContext.getServletContext</a:t>
            </a:r>
            <a:r>
              <a:rPr lang="en-US" altLang="zh-CN" sz="1000" dirty="0" smtClean="0"/>
              <a:t>();</a:t>
            </a:r>
            <a:endParaRPr lang="en-US" altLang="zh-CN" sz="1000" dirty="0" smtClean="0"/>
          </a:p>
          <a:p>
            <a:r>
              <a:rPr lang="en-US" altLang="zh-CN" sz="1000" dirty="0" smtClean="0"/>
              <a:t>      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pageContext.getServletConfig</a:t>
            </a:r>
            <a:r>
              <a:rPr lang="en-US" altLang="zh-CN" sz="1000" dirty="0" smtClean="0"/>
              <a:t>();</a:t>
            </a:r>
            <a:endParaRPr lang="en-US" altLang="zh-CN" sz="1000" dirty="0" smtClean="0"/>
          </a:p>
          <a:p>
            <a:r>
              <a:rPr lang="en-US" altLang="zh-CN" sz="1000" dirty="0" smtClean="0"/>
              <a:t>      session = </a:t>
            </a:r>
            <a:r>
              <a:rPr lang="en-US" altLang="zh-CN" sz="1000" dirty="0" err="1" smtClean="0"/>
              <a:t>pageContext.getSession</a:t>
            </a:r>
            <a:r>
              <a:rPr lang="en-US" altLang="zh-CN" sz="1000" dirty="0" smtClean="0"/>
              <a:t>();</a:t>
            </a:r>
            <a:endParaRPr lang="en-US" altLang="zh-CN" sz="1000" dirty="0" smtClean="0"/>
          </a:p>
          <a:p>
            <a:r>
              <a:rPr lang="en-US" altLang="zh-CN" sz="1000" dirty="0" smtClean="0"/>
              <a:t>      out = </a:t>
            </a:r>
            <a:r>
              <a:rPr lang="en-US" altLang="zh-CN" sz="1000" dirty="0" err="1" smtClean="0"/>
              <a:t>pageContext.getOut</a:t>
            </a:r>
            <a:r>
              <a:rPr lang="en-US" altLang="zh-CN" sz="1000" dirty="0" smtClean="0"/>
              <a:t>();</a:t>
            </a:r>
            <a:endParaRPr lang="en-US" altLang="zh-CN" sz="1000" dirty="0" smtClean="0"/>
          </a:p>
          <a:p>
            <a:r>
              <a:rPr lang="en-US" altLang="zh-CN" sz="1000" dirty="0" smtClean="0"/>
              <a:t>      _</a:t>
            </a:r>
            <a:r>
              <a:rPr lang="en-US" altLang="zh-CN" sz="1000" dirty="0" err="1" smtClean="0"/>
              <a:t>jspx_out</a:t>
            </a:r>
            <a:r>
              <a:rPr lang="en-US" altLang="zh-CN" sz="1000" dirty="0" smtClean="0"/>
              <a:t> = out;</a:t>
            </a:r>
            <a:endParaRPr lang="en-US" altLang="zh-CN" sz="1000" dirty="0" smtClean="0"/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("&lt;!DOCTYPE html PUBLIC \"-//W3C//DTD HTML 4.01 Transitional//EN\" \"http://www.w3.org/TR/html4/loose.dtd\"&gt;\r\n");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("&lt;html&gt;\r\n");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("&lt;head&gt;\r\n");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("&lt;meta http-equiv=\"Content-Type\" content=\"text/html;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charset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=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utf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-8\"&gt;\r\n");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("&lt;title&gt;Insert title here&lt;/title&gt;\r\n");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("&lt;/head&gt;\r\n");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("&lt;body&gt;\r\n");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我是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blankNew.jsp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文件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&lt;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br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&gt;\r\n");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for(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=0;i&lt;10;i++){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在控制台打印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"); 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}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您的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IP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地址：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out.print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request.getRemoteAddr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() 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("&lt;/body&gt;\r\n");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("&lt;/html&gt;");</a:t>
            </a:r>
            <a:endParaRPr lang="en-US" sz="10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028" y="4130566"/>
            <a:ext cx="8655269" cy="29166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7772400" y="804041"/>
            <a:ext cx="3888827" cy="3547241"/>
          </a:xfrm>
          <a:prstGeom prst="wedgeEllipseCallout">
            <a:avLst>
              <a:gd name="adj1" fmla="val -62347"/>
              <a:gd name="adj2" fmla="val 68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可见，</a:t>
            </a:r>
            <a:r>
              <a:rPr lang="en-US" altLang="zh-CN" sz="1600" dirty="0" smtClean="0">
                <a:solidFill>
                  <a:schemeClr val="tx1"/>
                </a:solidFill>
              </a:rPr>
              <a:t>JSP</a:t>
            </a:r>
            <a:r>
              <a:rPr lang="zh-CN" altLang="en-US" sz="1600" dirty="0" smtClean="0">
                <a:solidFill>
                  <a:schemeClr val="tx1"/>
                </a:solidFill>
              </a:rPr>
              <a:t>中所有 内容都将被翻译到</a:t>
            </a:r>
            <a:r>
              <a:rPr lang="en-US" altLang="zh-CN" sz="1600" dirty="0" smtClean="0">
                <a:solidFill>
                  <a:schemeClr val="tx1"/>
                </a:solidFill>
              </a:rPr>
              <a:t>_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jspService</a:t>
            </a:r>
            <a:r>
              <a:rPr lang="zh-CN" altLang="en-US" sz="1600" dirty="0" smtClean="0">
                <a:solidFill>
                  <a:schemeClr val="tx1"/>
                </a:solidFill>
              </a:rPr>
              <a:t>的方法中，插入到那段固定的代码后。静态内容都使用</a:t>
            </a:r>
            <a:r>
              <a:rPr lang="en-US" altLang="zh-CN" sz="1600" dirty="0" smtClean="0">
                <a:solidFill>
                  <a:schemeClr val="tx1"/>
                </a:solidFill>
              </a:rPr>
              <a:t>out</a:t>
            </a:r>
            <a:r>
              <a:rPr lang="zh-CN" altLang="en-US" sz="1600" dirty="0" smtClean="0">
                <a:solidFill>
                  <a:schemeClr val="tx1"/>
                </a:solidFill>
              </a:rPr>
              <a:t>输出，和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sz="1600" dirty="0" smtClean="0">
                <a:solidFill>
                  <a:schemeClr val="tx1"/>
                </a:solidFill>
              </a:rPr>
              <a:t>中的输出是一样一样的！所有的</a:t>
            </a:r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代码都直接翻译到对应位置。由此可见，</a:t>
            </a:r>
            <a:r>
              <a:rPr lang="en-US" altLang="zh-CN" sz="1600" dirty="0" smtClean="0">
                <a:solidFill>
                  <a:schemeClr val="tx1"/>
                </a:solidFill>
              </a:rPr>
              <a:t>JSP</a:t>
            </a:r>
            <a:r>
              <a:rPr lang="zh-CN" altLang="en-US" sz="1600" dirty="0" smtClean="0">
                <a:solidFill>
                  <a:schemeClr val="tx1"/>
                </a:solidFill>
              </a:rPr>
              <a:t>的本质就是一个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sz="1600" dirty="0" smtClean="0">
                <a:solidFill>
                  <a:schemeClr val="tx1"/>
                </a:solidFill>
              </a:rPr>
              <a:t>，不过是服务器翻译生成了</a:t>
            </a:r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</a:rPr>
              <a:t>类，不用我们编写。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组件？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执行的流程是什么？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0800"/>
            <a:ext cx="10765221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生成动态页面比较繁琐，使用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生成动态页面比较便捷，因为其中的静态内容可以使用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生成；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的执行过程</a:t>
            </a:r>
            <a:r>
              <a:rPr lang="zh-CN" altLang="en-US" sz="2400" dirty="0" smtClean="0"/>
              <a:t>是：翻译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编译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实例化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提供服务；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的本质就是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，不过是服务器将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进行了翻译和编译；可以说，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也是一个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类；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页面元素及内置对象概念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：脚本元素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：表达式元素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：模版元素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：声明元素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：内置对象概念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脚本元素可以用来包含任意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格式为：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&lt;%Java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，例如：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脚本元素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813" y="2485697"/>
            <a:ext cx="11619187" cy="398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&lt;%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这是脚本元素</a:t>
            </a:r>
            <a:r>
              <a:rPr lang="en-US" altLang="zh-CN" dirty="0" smtClean="0"/>
              <a:t>"); 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4" name="TextBox 33">
            <a:hlinkClick r:id="rId1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testElements.java</a:t>
            </a:r>
            <a:endParaRPr lang="en-US" dirty="0"/>
          </a:p>
        </p:txBody>
      </p:sp>
      <p:sp>
        <p:nvSpPr>
          <p:cNvPr id="23" name="内容占位符 2"/>
          <p:cNvSpPr txBox="1"/>
          <p:nvPr/>
        </p:nvSpPr>
        <p:spPr>
          <a:xfrm>
            <a:off x="553392" y="3027208"/>
            <a:ext cx="11015870" cy="2469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服务器翻译脚本元素时，将把其中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代码直接翻译到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jspService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方法中，如果语法错误，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在浏览器中提示错误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表达式元素用来向页面输出动态内容；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格式为：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&lt;%=Java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，例如：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表达式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元素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813" y="2485697"/>
            <a:ext cx="11619187" cy="398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您的</a:t>
            </a:r>
            <a:r>
              <a:rPr lang="en-US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&lt;%=</a:t>
            </a:r>
            <a:r>
              <a:rPr lang="en-US" dirty="0" err="1" smtClean="0"/>
              <a:t>request.getRemoteAddr</a:t>
            </a:r>
            <a:r>
              <a:rPr lang="en-US" dirty="0" smtClean="0"/>
              <a:t>() 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553392" y="3027208"/>
            <a:ext cx="11015870" cy="2469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服务器翻译表达式元素时，将把其中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代码部分的返回值使用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out.write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语句输出，例如：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813" y="4246180"/>
            <a:ext cx="11619187" cy="73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out.write</a:t>
            </a:r>
            <a:r>
              <a:rPr lang="en-US" altLang="zh-CN" dirty="0" smtClean="0"/>
              <a:t>("</a:t>
            </a:r>
            <a:r>
              <a:rPr lang="zh-CN" altLang="en-US" dirty="0" smtClean="0"/>
              <a:t>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err="1" smtClean="0"/>
              <a:t>out.print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request.getRemoteAddr</a:t>
            </a:r>
            <a:r>
              <a:rPr lang="en-US" altLang="zh-CN" dirty="0" smtClean="0"/>
              <a:t>() 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>
            <a:hlinkClick r:id="rId1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testElements.java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659629" cy="44403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模板元素指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中静态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中可以使用注释元素，有三种情况：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格式为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&lt;%--JSP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--%&gt;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的注释只有在源代码中可见，翻译时已经忽略；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中，除了使用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注释外，还可以使用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&lt;!--HTML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注释会被返回到客户端，但是不显示到页面中；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代码部分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注释会翻译到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文件中，但是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编译时忽略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模版元素及注释元素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" name="TextBox 19">
            <a:hlinkClick r:id="rId1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testElements.java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340" y="1093470"/>
            <a:ext cx="11690350" cy="52184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如果需要在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文件中定义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类的成员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变量或方法，可以使用声明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元素，格式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&lt;%!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声明语句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%&gt;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声明元素被翻译到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类中，而不是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jspService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方法中；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实际中使用不多；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声明元素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813" y="3000703"/>
            <a:ext cx="116191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 &lt;%!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private String path="WEB-INF";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public void </a:t>
            </a:r>
            <a:r>
              <a:rPr lang="en-US" altLang="zh-CN" dirty="0" err="1" smtClean="0"/>
              <a:t>readPropertiesFile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}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testElements.java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8"/>
            <a:ext cx="11375850" cy="12084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内置对象指的是在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中可以直接使用的对象，不需要声明，直接使用固定的名字使用即可；例如</a:t>
            </a:r>
            <a:r>
              <a:rPr lang="en-US" altLang="zh-CN" sz="2400" dirty="0" smtClean="0"/>
              <a:t>&lt;%=</a:t>
            </a:r>
            <a:r>
              <a:rPr lang="en-US" sz="2400" dirty="0" err="1" smtClean="0"/>
              <a:t>request.getRemoteAddr</a:t>
            </a:r>
            <a:r>
              <a:rPr lang="en-US" sz="2400" dirty="0" smtClean="0"/>
              <a:t>()%&gt;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就是内置对象；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内置对象的概念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7" name="TextBox 36">
            <a:hlinkClick r:id="rId1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testElements.java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6745" y="2380593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问：不用声明，对象从哪里来的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63694" y="2364646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答：服务器在翻译编译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时默认声明创建的。都在</a:t>
            </a:r>
            <a:r>
              <a:rPr lang="en-US" altLang="zh-CN" dirty="0" smtClean="0">
                <a:solidFill>
                  <a:schemeClr val="tx1"/>
                </a:solidFill>
              </a:rPr>
              <a:t>_</a:t>
            </a:r>
            <a:r>
              <a:rPr lang="en-US" altLang="zh-CN" dirty="0" err="1" smtClean="0">
                <a:solidFill>
                  <a:schemeClr val="tx1"/>
                </a:solidFill>
              </a:rPr>
              <a:t>jspService</a:t>
            </a:r>
            <a:r>
              <a:rPr lang="zh-CN" altLang="en-US" dirty="0" smtClean="0">
                <a:solidFill>
                  <a:schemeClr val="tx1"/>
                </a:solidFill>
              </a:rPr>
              <a:t>方法的参数和方法体内。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6897" y="3746938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问：那为啥就可以直接用呢？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19936" y="3717032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答：我们自己写的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中的所有内容，都被服务器翻译在内置对象声明创建后，当然就可以直接用啦。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4704" y="5281448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问：有哪些内置对象呢？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81585" y="5244965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问：一共有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个，比如</a:t>
            </a:r>
            <a:r>
              <a:rPr lang="en-US" altLang="zh-CN" dirty="0" err="1" smtClean="0">
                <a:solidFill>
                  <a:schemeClr val="tx1"/>
                </a:solidFill>
              </a:rPr>
              <a:t>request,response,out,session</a:t>
            </a:r>
            <a:r>
              <a:rPr lang="zh-CN" altLang="en-US" dirty="0" smtClean="0">
                <a:solidFill>
                  <a:schemeClr val="tx1"/>
                </a:solidFill>
              </a:rPr>
              <a:t>等，查看一个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翻译成的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文件就很清楚了。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225159" y="2790497"/>
            <a:ext cx="1198179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219903" y="4172608"/>
            <a:ext cx="1198179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214649" y="5743904"/>
            <a:ext cx="1198179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2179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节：概述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节：页面元素及内置对象概念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作用总结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九大内置对象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355" y="1091565"/>
            <a:ext cx="11666855" cy="5823585"/>
          </a:xfrm>
        </p:spPr>
        <p:txBody>
          <a:bodyPr>
            <a:normAutofit/>
          </a:bodyPr>
          <a:p>
            <a:endParaRPr lang="zh-CN" altLang="en-US" sz="9600" b="1">
              <a:solidFill>
                <a:schemeClr val="tx1"/>
              </a:solidFill>
            </a:endParaRPr>
          </a:p>
          <a:p>
            <a:endParaRPr lang="zh-CN" altLang="en-US" sz="9600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879475"/>
            <a:ext cx="9558655" cy="50990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JSP中的九大隐含对象可分为4类：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230" y="1216025"/>
            <a:ext cx="11691620" cy="4770755"/>
          </a:xfrm>
        </p:spPr>
        <p:txBody>
          <a:bodyPr>
            <a:normAutofit lnSpcReduction="20000"/>
          </a:bodyPr>
          <a:p>
            <a:endParaRPr lang="zh-CN" altLang="en-US"/>
          </a:p>
          <a:p>
            <a:r>
              <a:rPr lang="zh-CN" altLang="en-US"/>
              <a:t>1. 与输入/输出有关的对象： request、response、out</a:t>
            </a:r>
            <a:endParaRPr lang="zh-CN" altLang="en-US"/>
          </a:p>
          <a:p>
            <a:r>
              <a:rPr lang="zh-CN" altLang="en-US"/>
              <a:t>2. 与属性作用域有关的对象：session、application、pageContext</a:t>
            </a:r>
            <a:endParaRPr lang="zh-CN" altLang="en-US"/>
          </a:p>
          <a:p>
            <a:r>
              <a:rPr lang="zh-CN" altLang="en-US"/>
              <a:t>3. 与Servlet 相关对象：page、config</a:t>
            </a:r>
            <a:endParaRPr lang="zh-CN" altLang="en-US"/>
          </a:p>
          <a:p>
            <a:r>
              <a:rPr lang="zh-CN" altLang="en-US"/>
              <a:t>4. 与错误处理有关的：exception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作用域范围从小到大顺序：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925" y="647065"/>
            <a:ext cx="11341735" cy="5310505"/>
          </a:xfrm>
        </p:spPr>
        <p:txBody>
          <a:bodyPr>
            <a:normAutofit fontScale="8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 sz="3430"/>
              <a:t>page----</a:t>
            </a:r>
            <a:r>
              <a:rPr lang="en-US" altLang="zh-CN" sz="3430"/>
              <a:t>&gt;</a:t>
            </a:r>
            <a:r>
              <a:rPr lang="zh-CN" altLang="en-US" sz="3430"/>
              <a:t>request----</a:t>
            </a:r>
            <a:r>
              <a:rPr lang="en-US" altLang="zh-CN" sz="3430"/>
              <a:t>&gt;</a:t>
            </a:r>
            <a:r>
              <a:rPr lang="zh-CN" altLang="en-US" sz="3430"/>
              <a:t>session----</a:t>
            </a:r>
            <a:r>
              <a:rPr lang="en-US" altLang="zh-CN" sz="3430"/>
              <a:t>&gt;</a:t>
            </a:r>
            <a:r>
              <a:rPr lang="zh-CN" altLang="en-US" sz="3430"/>
              <a:t>application</a:t>
            </a:r>
            <a:endParaRPr lang="zh-CN" altLang="en-US" sz="3430"/>
          </a:p>
          <a:p>
            <a:endParaRPr lang="zh-CN" altLang="en-US" sz="3430"/>
          </a:p>
          <a:p>
            <a:r>
              <a:rPr lang="zh-CN" altLang="en-US" sz="3430"/>
              <a:t>page 当前页面有效(页面跳转后无效）</a:t>
            </a:r>
            <a:endParaRPr lang="zh-CN" altLang="en-US" sz="3430"/>
          </a:p>
          <a:p>
            <a:r>
              <a:rPr lang="zh-CN" altLang="en-US" sz="3430"/>
              <a:t>request 同一次请求有效（请求转发后有效，重定向后无效）</a:t>
            </a:r>
            <a:endParaRPr lang="zh-CN" altLang="en-US" sz="3430"/>
          </a:p>
          <a:p>
            <a:r>
              <a:rPr lang="zh-CN" altLang="en-US" sz="3430"/>
              <a:t>session 同一次对话有效（同一个浏览器在退出关闭之前都有效）</a:t>
            </a:r>
            <a:endParaRPr lang="zh-CN" altLang="en-US" sz="3430"/>
          </a:p>
          <a:p>
            <a:r>
              <a:rPr lang="zh-CN" altLang="en-US" sz="3430"/>
              <a:t>application 全局有效（整个项目）</a:t>
            </a:r>
            <a:endParaRPr lang="zh-CN" altLang="en-US" sz="343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页面元素及内置对象概念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脚本元素、表达式元素的作用是什么？</a:t>
            </a:r>
            <a:endParaRPr lang="en-US" altLang="zh-CN" sz="2400" dirty="0" smtClean="0"/>
          </a:p>
          <a:p>
            <a:r>
              <a:rPr lang="zh-CN" altLang="en-US" sz="2400" dirty="0" smtClean="0"/>
              <a:t>有几种注释？</a:t>
            </a:r>
            <a:endParaRPr lang="en-US" altLang="zh-CN" sz="2400" dirty="0" smtClean="0"/>
          </a:p>
          <a:p>
            <a:r>
              <a:rPr lang="zh-CN" altLang="en-US" sz="2400" dirty="0" smtClean="0"/>
              <a:t>声明元素有什么不同？</a:t>
            </a:r>
            <a:endParaRPr lang="en-US" altLang="zh-CN" sz="2400" dirty="0" smtClean="0"/>
          </a:p>
          <a:p>
            <a:r>
              <a:rPr lang="zh-CN" altLang="en-US" sz="2400" dirty="0" smtClean="0"/>
              <a:t>内置对象是什么意思？如何使用？</a:t>
            </a:r>
            <a:endParaRPr lang="zh-CN" altLang="en-US" sz="2400" dirty="0" smtClean="0"/>
          </a:p>
          <a:p>
            <a:r>
              <a:rPr lang="en-US" altLang="zh-CN" sz="2400" dirty="0" smtClean="0"/>
              <a:t>9</a:t>
            </a:r>
            <a:r>
              <a:rPr lang="zh-CN" altLang="en-US" sz="2400" dirty="0" smtClean="0"/>
              <a:t>大内置对象，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个作用域范围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页面元素及内置对象概念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代码都可以直接写到脚本元素中，即</a:t>
            </a:r>
            <a:r>
              <a:rPr lang="en-US" altLang="zh-CN" sz="2400" dirty="0" smtClean="0"/>
              <a:t>&lt;%%&gt;</a:t>
            </a:r>
            <a:r>
              <a:rPr lang="zh-CN" altLang="en-US" sz="2400" dirty="0" smtClean="0"/>
              <a:t>中；</a:t>
            </a:r>
            <a:endParaRPr lang="en-US" altLang="zh-CN" sz="2400" dirty="0" smtClean="0"/>
          </a:p>
          <a:p>
            <a:r>
              <a:rPr lang="zh-CN" altLang="en-US" sz="2400" dirty="0" smtClean="0"/>
              <a:t>如果要向浏览器输出动态内容，可以使用表达式元素</a:t>
            </a:r>
            <a:r>
              <a:rPr lang="en-US" altLang="zh-CN" sz="2400" dirty="0" smtClean="0"/>
              <a:t>&lt;%=%&gt;;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中有三种注释，分别是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注释、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注释、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注释；</a:t>
            </a:r>
            <a:endParaRPr lang="en-US" altLang="zh-CN" sz="2400" dirty="0" smtClean="0"/>
          </a:p>
          <a:p>
            <a:r>
              <a:rPr lang="en-US" altLang="zh-CN" sz="2400" dirty="0" smtClean="0"/>
              <a:t>&lt;%!%&gt;</a:t>
            </a:r>
            <a:r>
              <a:rPr lang="zh-CN" altLang="en-US" sz="2400" dirty="0" smtClean="0"/>
              <a:t>声明元素只能用来编写声明代码，翻译到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类中，而不是</a:t>
            </a:r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jspService</a:t>
            </a:r>
            <a:r>
              <a:rPr lang="zh-CN" altLang="en-US" sz="2400" dirty="0" smtClean="0"/>
              <a:t>方法中；</a:t>
            </a:r>
            <a:endParaRPr lang="en-US" altLang="zh-CN" sz="2400" dirty="0" smtClean="0"/>
          </a:p>
          <a:p>
            <a:r>
              <a:rPr lang="zh-CN" altLang="en-US" sz="2400" dirty="0" smtClean="0"/>
              <a:t>内置对象指的是服务器已经声明并赋值的对象，可以直接使用；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的作用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27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的作用总结</a:t>
            </a:r>
            <a:endParaRPr lang="en-US" altLang="zh-CN" sz="2400" dirty="0" smtClean="0"/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之间跳转的方式</a:t>
            </a:r>
            <a:endParaRPr lang="en-US" altLang="zh-CN" sz="2400" dirty="0" smtClean="0"/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：请求属性的使用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7"/>
            <a:ext cx="11375850" cy="3226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都可以生成动态页面；然而，显然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更适合生成动态页面，因为其中的静态部分可以直接使用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即可；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那么问题来了：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有什么作用呢？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实际应用中，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是不会用来生成动态页面的，而是会用来接收来自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的请求，处理请求，然后转到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页面把结果显示给客户端看；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的作用总结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30455" y="4765698"/>
            <a:ext cx="1939158" cy="135583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66291" y="4724401"/>
            <a:ext cx="1939158" cy="140838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1958" y="4871545"/>
            <a:ext cx="176573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填写登录表单，</a:t>
            </a:r>
            <a:endParaRPr lang="en-US" altLang="zh-CN" sz="1400" dirty="0" smtClean="0"/>
          </a:p>
          <a:p>
            <a:r>
              <a:rPr lang="zh-CN" altLang="en-US" sz="1400" dirty="0" smtClean="0"/>
              <a:t>提交请求到</a:t>
            </a:r>
            <a:r>
              <a:rPr lang="en-US" altLang="zh-CN" sz="1400" dirty="0" err="1" smtClean="0"/>
              <a:t>Servlet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81902" y="4792717"/>
            <a:ext cx="1634361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的请求，进行处理，根据不同结果跳转到不同的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页面</a:t>
            </a:r>
            <a:endParaRPr lang="en-US" altLang="en-US" sz="14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7877504" y="4267198"/>
            <a:ext cx="1939158" cy="8250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09035" y="4298730"/>
            <a:ext cx="167114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显示登录成功信息</a:t>
            </a:r>
            <a:endParaRPr lang="en-US" altLang="en-US" sz="14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7872249" y="5696605"/>
            <a:ext cx="1939158" cy="8250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03780" y="5728137"/>
            <a:ext cx="167114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显示登录失败信息</a:t>
            </a:r>
            <a:endParaRPr lang="en-US" altLang="en-US" sz="1400" dirty="0" smtClean="0"/>
          </a:p>
        </p:txBody>
      </p:sp>
      <p:cxnSp>
        <p:nvCxnSpPr>
          <p:cNvPr id="31" name="Straight Arrow Connector 30"/>
          <p:cNvCxnSpPr>
            <a:stCxn id="14" idx="3"/>
            <a:endCxn id="15" idx="1"/>
          </p:cNvCxnSpPr>
          <p:nvPr/>
        </p:nvCxnSpPr>
        <p:spPr>
          <a:xfrm flipV="1">
            <a:off x="3369613" y="5428594"/>
            <a:ext cx="1496678" cy="15021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</p:cNvCxnSpPr>
          <p:nvPr/>
        </p:nvCxnSpPr>
        <p:spPr>
          <a:xfrm flipV="1">
            <a:off x="6805449" y="4635062"/>
            <a:ext cx="1093075" cy="793532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5" idx="3"/>
            <a:endCxn id="28" idx="1"/>
          </p:cNvCxnSpPr>
          <p:nvPr/>
        </p:nvCxnSpPr>
        <p:spPr>
          <a:xfrm>
            <a:off x="6805449" y="5428594"/>
            <a:ext cx="1066800" cy="680543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6429" y="5076497"/>
            <a:ext cx="646386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提交请求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57698" y="4803228"/>
            <a:ext cx="64638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跳转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68207" y="5602014"/>
            <a:ext cx="64638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跳转</a:t>
            </a:r>
            <a:endParaRPr lang="en-US" dirty="0"/>
          </a:p>
        </p:txBody>
      </p:sp>
      <p:sp>
        <p:nvSpPr>
          <p:cNvPr id="42" name="Oval Callout 41"/>
          <p:cNvSpPr/>
          <p:nvPr/>
        </p:nvSpPr>
        <p:spPr>
          <a:xfrm>
            <a:off x="3957145" y="3846786"/>
            <a:ext cx="1513490" cy="1119352"/>
          </a:xfrm>
          <a:prstGeom prst="wedgeEllipseCallout">
            <a:avLst>
              <a:gd name="adj1" fmla="val -43750"/>
              <a:gd name="adj2" fmla="val 653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提交请求的方式有超级链接或者表单提交。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10184523" y="4162097"/>
            <a:ext cx="1418897" cy="1366344"/>
          </a:xfrm>
          <a:prstGeom prst="wedgeEllipseCallout">
            <a:avLst>
              <a:gd name="adj1" fmla="val -230861"/>
              <a:gd name="adj2" fmla="val 250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有两种跳转方式，下页学习。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0" y="872588"/>
            <a:ext cx="11549271" cy="12084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让我们用一个简单例子来理解跳转方式。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用于登录功能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Servlet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JSP</a:t>
            </a:r>
            <a:r>
              <a:rPr lang="zh-CN" altLang="en-US" sz="3200" dirty="0" smtClean="0"/>
              <a:t>之间跳转的方式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7" name="TextBox 36">
            <a:hlinkClick r:id="rId1" action="ppaction://hlinkfile"/>
          </p:cNvPr>
          <p:cNvSpPr txBox="1"/>
          <p:nvPr/>
        </p:nvSpPr>
        <p:spPr>
          <a:xfrm>
            <a:off x="9265285" y="231140"/>
            <a:ext cx="238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u="sng" dirty="0" smtClean="0">
                <a:solidFill>
                  <a:srgbClr val="0070C0"/>
                </a:solidFill>
                <a:sym typeface="+mn-ea"/>
              </a:rPr>
              <a:t>DispatcherServlet.java</a:t>
            </a:r>
            <a:endParaRPr lang="en-US" altLang="zh-CN" u="sng" dirty="0" smtClean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20552" y="2117091"/>
            <a:ext cx="1939158" cy="135583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dispatcher.jsp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56387" y="2046584"/>
            <a:ext cx="2070538" cy="140838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DispatcherServlet.java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2055" y="2222938"/>
            <a:ext cx="1765737" cy="5219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填写用户名密码，</a:t>
            </a:r>
            <a:endParaRPr lang="en-US" altLang="zh-CN" sz="1400" dirty="0" smtClean="0"/>
          </a:p>
          <a:p>
            <a:r>
              <a:rPr lang="zh-CN" altLang="en-US" sz="1400" dirty="0" smtClean="0"/>
              <a:t>提交请求到</a:t>
            </a:r>
            <a:r>
              <a:rPr lang="en-US" altLang="zh-CN" sz="1400" dirty="0" err="1" smtClean="0"/>
              <a:t>Servlet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74869" y="1481170"/>
            <a:ext cx="1634361" cy="1383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用户名为</a:t>
            </a:r>
            <a:r>
              <a:rPr lang="en-US" altLang="zh-CN" sz="1400" dirty="0" smtClean="0"/>
              <a:t>Brain</a:t>
            </a:r>
            <a:r>
              <a:rPr lang="zh-CN" altLang="en-US" sz="1400" dirty="0" smtClean="0"/>
              <a:t>和密码为</a:t>
            </a:r>
            <a:r>
              <a:rPr lang="en-US" altLang="zh-CN" sz="1400" dirty="0" smtClean="0"/>
              <a:t>111111</a:t>
            </a:r>
            <a:r>
              <a:rPr lang="zh-CN" altLang="en-US" sz="1400" dirty="0" smtClean="0"/>
              <a:t>，跳转到</a:t>
            </a:r>
            <a:r>
              <a:rPr lang="en-US" altLang="zh-CN" sz="1400" dirty="0" smtClean="0"/>
              <a:t>success</a:t>
            </a:r>
            <a:r>
              <a:rPr lang="en-US" altLang="zh-CN" sz="1400" dirty="0" smtClean="0"/>
              <a:t>.jsp;</a:t>
            </a:r>
            <a:endParaRPr lang="en-US" altLang="zh-CN" sz="1400" dirty="0" smtClean="0"/>
          </a:p>
          <a:p>
            <a:r>
              <a:rPr lang="zh-CN" altLang="en-US" sz="1400" dirty="0" smtClean="0"/>
              <a:t>用户名密码输入错误，跳转到</a:t>
            </a:r>
            <a:r>
              <a:rPr lang="en-US" altLang="zh-CN" sz="1400" dirty="0" smtClean="0"/>
              <a:t>error</a:t>
            </a:r>
            <a:r>
              <a:rPr lang="en-US" altLang="zh-CN" sz="1400" dirty="0" smtClean="0"/>
              <a:t>.jsp</a:t>
            </a:r>
            <a:endParaRPr lang="en-US" altLang="en-US" sz="14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7467601" y="1618591"/>
            <a:ext cx="1939158" cy="8250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success.jsp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9132" y="1650123"/>
            <a:ext cx="167114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显示错误提示信息。</a:t>
            </a:r>
            <a:endParaRPr lang="en-US" altLang="en-US" sz="14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7462346" y="3047998"/>
            <a:ext cx="1939158" cy="8250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error.jsp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93877" y="3079530"/>
            <a:ext cx="167114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显示用户名及</a:t>
            </a:r>
            <a:r>
              <a:rPr lang="en-US" altLang="zh-CN" sz="1400" dirty="0" smtClean="0"/>
              <a:t>IP</a:t>
            </a:r>
            <a:endParaRPr lang="en-US" altLang="en-US" sz="1400" dirty="0" smtClean="0"/>
          </a:p>
        </p:txBody>
      </p: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2959710" y="2750558"/>
            <a:ext cx="1496695" cy="4445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3"/>
          </p:cNvCxnSpPr>
          <p:nvPr/>
        </p:nvCxnSpPr>
        <p:spPr>
          <a:xfrm flipV="1">
            <a:off x="6526925" y="1957245"/>
            <a:ext cx="961696" cy="793532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9" idx="3"/>
            <a:endCxn id="27" idx="1"/>
          </p:cNvCxnSpPr>
          <p:nvPr/>
        </p:nvCxnSpPr>
        <p:spPr>
          <a:xfrm>
            <a:off x="6527165" y="2750820"/>
            <a:ext cx="935355" cy="709930"/>
          </a:xfrm>
          <a:prstGeom prst="curvedConnector3">
            <a:avLst>
              <a:gd name="adj1" fmla="val 50034"/>
            </a:avLst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26526" y="2427890"/>
            <a:ext cx="646386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提交请求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47795" y="2154621"/>
            <a:ext cx="64638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跳转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58304" y="2953407"/>
            <a:ext cx="64638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跳转</a:t>
            </a:r>
            <a:endParaRPr lang="en-US" dirty="0"/>
          </a:p>
        </p:txBody>
      </p:sp>
      <p:sp>
        <p:nvSpPr>
          <p:cNvPr id="44" name="Oval Callout 43"/>
          <p:cNvSpPr/>
          <p:nvPr/>
        </p:nvSpPr>
        <p:spPr>
          <a:xfrm>
            <a:off x="9774620" y="1907628"/>
            <a:ext cx="1418897" cy="1366344"/>
          </a:xfrm>
          <a:prstGeom prst="wedgeEllipseCallout">
            <a:avLst>
              <a:gd name="adj1" fmla="val -266417"/>
              <a:gd name="adj2" fmla="val 123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C00000"/>
                </a:solidFill>
              </a:rPr>
              <a:t>重点学习如何跳转。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5" name="内容占位符 2"/>
          <p:cNvSpPr txBox="1"/>
          <p:nvPr/>
        </p:nvSpPr>
        <p:spPr>
          <a:xfrm>
            <a:off x="789940" y="3846830"/>
            <a:ext cx="11402060" cy="726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跳转方式一：响应重定向，响应接口中提供了该方法。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89963" y="4606295"/>
          <a:ext cx="1073807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906"/>
                <a:gridCol w="60731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sendRedirect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location)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 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应重定向到</a:t>
                      </a:r>
                      <a:r>
                        <a:rPr lang="en-US" altLang="zh-CN" dirty="0" smtClean="0"/>
                        <a:t>location</a:t>
                      </a:r>
                      <a:r>
                        <a:rPr lang="zh-CN" altLang="en-US" dirty="0" smtClean="0"/>
                        <a:t>，相当于客户端重新请求</a:t>
                      </a:r>
                      <a:r>
                        <a:rPr lang="en-US" altLang="zh-CN" dirty="0" smtClean="0"/>
                        <a:t>location</a:t>
                      </a:r>
                      <a:r>
                        <a:rPr lang="zh-CN" altLang="en-US" dirty="0" smtClean="0"/>
                        <a:t>所在的资源；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Servlet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JSP</a:t>
            </a:r>
            <a:r>
              <a:rPr lang="zh-CN" altLang="en-US" sz="3200" dirty="0" smtClean="0"/>
              <a:t>之间跳转的方式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5" name="内容占位符 2"/>
          <p:cNvSpPr txBox="1"/>
          <p:nvPr/>
        </p:nvSpPr>
        <p:spPr>
          <a:xfrm>
            <a:off x="642729" y="1135346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第二种跳转方式：请求转发，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RequestDispatcher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接口定义了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请求转发的方法；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42729" y="2690877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forward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方法，需要先获得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RequestDispatcher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对象；请求接口中提供了获得该对象的方法：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6087" y="1768502"/>
          <a:ext cx="1073807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forward(</a:t>
                      </a:r>
                      <a:r>
                        <a:rPr lang="en-US" dirty="0" err="1" smtClean="0"/>
                        <a:t>ServletRequest</a:t>
                      </a:r>
                      <a:r>
                        <a:rPr lang="en-US" dirty="0" smtClean="0"/>
                        <a:t> request, </a:t>
                      </a:r>
                      <a:r>
                        <a:rPr lang="en-US" dirty="0" err="1" smtClean="0"/>
                        <a:t>ServletResponse</a:t>
                      </a:r>
                      <a:r>
                        <a:rPr lang="en-US" dirty="0" smtClean="0"/>
                        <a:t> response)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将请求转发到服务器上的其他资源，包括其他的</a:t>
                      </a:r>
                      <a:r>
                        <a:rPr lang="en-US" altLang="zh-CN" dirty="0" err="1" smtClean="0"/>
                        <a:t>Servlet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JSP</a:t>
                      </a:r>
                      <a:r>
                        <a:rPr lang="zh-CN" altLang="en-US" dirty="0" smtClean="0"/>
                        <a:t>等；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21191" y="3891591"/>
          <a:ext cx="10738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RequestDispatcher </a:t>
                      </a:r>
                      <a:r>
                        <a:rPr lang="en-US" dirty="0" err="1" smtClean="0"/>
                        <a:t>getRequestDispatcher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path)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path</a:t>
                      </a:r>
                      <a:r>
                        <a:rPr lang="zh-CN" altLang="en-US" dirty="0" smtClean="0"/>
                        <a:t>返回一个</a:t>
                      </a:r>
                      <a:r>
                        <a:rPr lang="en-US" dirty="0" smtClean="0"/>
                        <a:t>RequestDispatcher </a:t>
                      </a:r>
                      <a:r>
                        <a:rPr lang="zh-CN" altLang="en-US" dirty="0" smtClean="0"/>
                        <a:t>对象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8123" y="4955627"/>
            <a:ext cx="10731063" cy="1419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else{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//			</a:t>
            </a:r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("success.jsp");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("success.jsp").forward(request, response);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8560676" y="4635062"/>
            <a:ext cx="1513489" cy="1245476"/>
          </a:xfrm>
          <a:prstGeom prst="wedgeEllipseCallout">
            <a:avLst>
              <a:gd name="adj1" fmla="val -141972"/>
              <a:gd name="adj2" fmla="val 256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C00000"/>
                </a:solidFill>
              </a:rPr>
              <a:t>注意，路径是相对于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当前请求路径的相对路径。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696450" y="0"/>
            <a:ext cx="2252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u="sng" dirty="0" smtClean="0">
                <a:solidFill>
                  <a:srgbClr val="0070C0"/>
                </a:solidFill>
              </a:rPr>
              <a:t>Dispatcher</a:t>
            </a:r>
            <a:r>
              <a:rPr lang="en-US" altLang="zh-CN" u="sng" dirty="0" smtClean="0">
                <a:hlinkClick r:id="rId4" action="ppaction://hlinkfile"/>
              </a:rPr>
              <a:t>Servlet.java</a:t>
            </a:r>
            <a:endParaRPr lang="en-US" altLang="zh-CN" u="sng" dirty="0" smtClean="0"/>
          </a:p>
          <a:p>
            <a:r>
              <a:rPr lang="en-US" dirty="0" smtClean="0">
                <a:hlinkClick r:id="rId5" action="ppaction://hlinkfile"/>
              </a:rPr>
              <a:t>error.jsp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success.jsp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21080" y="692150"/>
            <a:ext cx="58978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跳转方式一：响应重定向，响应接口中提供了该方法。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" y="359410"/>
            <a:ext cx="11304905" cy="6512560"/>
          </a:xfrm>
        </p:spPr>
        <p:txBody>
          <a:bodyPr>
            <a:noAutofit/>
          </a:bodyPr>
          <a:p>
            <a:pPr marL="0" indent="0">
              <a:buNone/>
            </a:pPr>
            <a:r>
              <a:rPr sz="1700" b="1"/>
              <a:t>	</a:t>
            </a:r>
            <a:r>
              <a:rPr sz="2000" b="1"/>
              <a:t>		</a:t>
            </a:r>
            <a:r>
              <a:rPr sz="1700" b="1"/>
              <a:t>		</a:t>
            </a:r>
            <a:endParaRPr sz="1700" b="1"/>
          </a:p>
        </p:txBody>
      </p:sp>
      <p:sp>
        <p:nvSpPr>
          <p:cNvPr id="5" name="TextBox 4"/>
          <p:cNvSpPr txBox="1"/>
          <p:nvPr/>
        </p:nvSpPr>
        <p:spPr>
          <a:xfrm>
            <a:off x="286428" y="1322398"/>
            <a:ext cx="11619187" cy="4408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>
                <a:sym typeface="+mn-ea"/>
              </a:rPr>
              <a:t>&lt;form name = "myform" action = "</a:t>
            </a:r>
            <a:r>
              <a:rPr lang="en-US" altLang="zh-CN">
                <a:sym typeface="+mn-ea"/>
              </a:rPr>
              <a:t>DispatcherServlet</a:t>
            </a:r>
            <a:r>
              <a:rPr>
                <a:sym typeface="+mn-ea"/>
              </a:rPr>
              <a:t>" method = "post"&gt;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		&lt;tr&gt;&lt;td&gt;用户名&lt;/td&gt;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		&lt;td&gt;&lt;input type = "text" name = "name"&gt;&lt;/td&gt;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                                  &lt;/tr&gt;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                                   &lt;tr&gt;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			&lt;td&gt;</a:t>
            </a:r>
            <a:r>
              <a:rPr lang="zh-CN">
                <a:sym typeface="+mn-ea"/>
              </a:rPr>
              <a:t>密码</a:t>
            </a:r>
            <a:r>
              <a:rPr>
                <a:sym typeface="+mn-ea"/>
              </a:rPr>
              <a:t>&lt;/td&gt;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			&lt;td&gt;&lt;input type = "</a:t>
            </a:r>
            <a:r>
              <a:rPr lang="en-US">
                <a:sym typeface="+mn-ea"/>
              </a:rPr>
              <a:t>password</a:t>
            </a:r>
            <a:r>
              <a:rPr>
                <a:sym typeface="+mn-ea"/>
              </a:rPr>
              <a:t>" name = "</a:t>
            </a:r>
            <a:r>
              <a:rPr lang="en-US">
                <a:sym typeface="+mn-ea"/>
              </a:rPr>
              <a:t>password</a:t>
            </a:r>
            <a:r>
              <a:rPr>
                <a:sym typeface="+mn-ea"/>
              </a:rPr>
              <a:t>"&gt;&lt;/td&gt;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		&lt;/tr&gt;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		&lt;tr&gt;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			&lt;td&gt;&lt;input type = "submit" value = "提交"/&gt;&lt;/td&gt;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			&lt;td&gt;&lt;input type = "reset" value = "重置"/&gt;&lt;/td&gt;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		&lt;/tr&gt;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&lt;/form&gt;	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23" name="TextBox 22">
            <a:hlinkClick r:id="rId1" action="ppaction://hlinkfile"/>
          </p:cNvPr>
          <p:cNvSpPr txBox="1"/>
          <p:nvPr/>
        </p:nvSpPr>
        <p:spPr>
          <a:xfrm>
            <a:off x="9986010" y="134620"/>
            <a:ext cx="180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dispatcher.jsp</a:t>
            </a:r>
            <a:endParaRPr lang="en-US" altLang="zh-CN" u="sng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的基本概念；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的运行过程和本质；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页面元素的用法；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com</a:t>
            </a:r>
            <a:r>
              <a:rPr lang="en-US">
                <a:sym typeface="+mn-ea"/>
              </a:rPr>
              <a:t>.</a:t>
            </a:r>
            <a:r>
              <a:rPr>
                <a:sym typeface="+mn-ea"/>
              </a:rPr>
              <a:t>chinasofti.chapter03.section03</a:t>
            </a:r>
            <a:r>
              <a:rPr lang="zh-CN">
                <a:sym typeface="+mn-ea"/>
              </a:rPr>
              <a:t>包下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20" y="688340"/>
            <a:ext cx="11181080" cy="616712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6400" b="1"/>
          </a:p>
        </p:txBody>
      </p:sp>
      <p:sp>
        <p:nvSpPr>
          <p:cNvPr id="5" name="TextBox 4"/>
          <p:cNvSpPr txBox="1"/>
          <p:nvPr/>
        </p:nvSpPr>
        <p:spPr>
          <a:xfrm>
            <a:off x="286428" y="891868"/>
            <a:ext cx="11619187" cy="5073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public void doPost(HttpServletRequest request,HttpServletResponse response)  throws ServletException,IOException{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	request.setCharacterEncoding("UTF-8");// 设置浏览器向服务器发送的字符编码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response.setContentType("text/html;charset= utf-8");// 响应 设置服务器返回给浏览器时的字符编码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	PrintWriter out = response.getWriter();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	String userName = request.getParameter("name");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	String pass = request.getParameter("password");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	if(userName.equals("Brain")&amp;&amp;pass.equals("11</a:t>
            </a:r>
            <a:r>
              <a:rPr lang="en-US" altLang="zh-CN">
                <a:sym typeface="+mn-ea"/>
              </a:rPr>
              <a:t>111</a:t>
            </a:r>
            <a:r>
              <a:rPr lang="zh-CN" altLang="en-US">
                <a:sym typeface="+mn-ea"/>
              </a:rPr>
              <a:t>1")){	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request.getRequestDispatcher("</a:t>
            </a:r>
            <a:r>
              <a:rPr lang="en-US" altLang="zh-CN">
                <a:sym typeface="+mn-ea"/>
              </a:rPr>
              <a:t>success</a:t>
            </a:r>
            <a:r>
              <a:rPr lang="zh-CN" altLang="en-US">
                <a:sym typeface="+mn-ea"/>
              </a:rPr>
              <a:t>.jsp").forward(request, response);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	}else{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		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RequestDispatcher rd = request.getRequestDispatcher("</a:t>
            </a:r>
            <a:r>
              <a:rPr lang="en-US" altLang="zh-CN">
                <a:sym typeface="+mn-ea"/>
              </a:rPr>
              <a:t>error</a:t>
            </a:r>
            <a:r>
              <a:rPr lang="zh-CN" altLang="en-US">
                <a:sym typeface="+mn-ea"/>
              </a:rPr>
              <a:t>.jsp");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		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rd.forward(request, response);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 response.sendRedirect("error.jsp");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		}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b="1">
                <a:sym typeface="+mn-ea"/>
              </a:rPr>
              <a:t>	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0" name="TextBox 9">
            <a:hlinkClick r:id="rId1" action="ppaction://hlinkfile"/>
          </p:cNvPr>
          <p:cNvSpPr txBox="1"/>
          <p:nvPr/>
        </p:nvSpPr>
        <p:spPr>
          <a:xfrm>
            <a:off x="9696450" y="0"/>
            <a:ext cx="2252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r>
              <a:rPr lang="en-US" altLang="zh-CN" u="sng" dirty="0" smtClean="0">
                <a:solidFill>
                  <a:srgbClr val="0070C0"/>
                </a:solidFill>
              </a:rPr>
              <a:t>Dispatcher</a:t>
            </a:r>
            <a:r>
              <a:rPr lang="en-US" altLang="zh-CN" u="sng" dirty="0" smtClean="0">
                <a:hlinkClick r:id="rId2" action="ppaction://hlinkfile"/>
              </a:rPr>
              <a:t>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跳转页面</a:t>
            </a:r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209040" y="2086610"/>
            <a:ext cx="7152640" cy="230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>
                <a:sym typeface="+mn-ea"/>
              </a:rPr>
              <a:t>success.jsp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400">
                <a:sym typeface="+mn-ea"/>
              </a:rPr>
              <a:t>           success!!!</a:t>
            </a:r>
            <a:endParaRPr lang="en-US" altLang="zh-CN" sz="2400"/>
          </a:p>
          <a:p>
            <a:pPr>
              <a:lnSpc>
                <a:spcPct val="120000"/>
              </a:lnSpc>
            </a:pP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400">
                <a:sym typeface="+mn-ea"/>
              </a:rPr>
              <a:t>error.jsp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400">
                <a:sym typeface="+mn-ea"/>
              </a:rPr>
              <a:t>          error!!!</a:t>
            </a:r>
            <a:r>
              <a:rPr b="1">
                <a:sym typeface="+mn-ea"/>
              </a:rPr>
              <a:t>	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" name="TextBox 9">
            <a:hlinkClick r:id="rId1" action="ppaction://hlinkfile"/>
          </p:cNvPr>
          <p:cNvSpPr txBox="1"/>
          <p:nvPr/>
        </p:nvSpPr>
        <p:spPr>
          <a:xfrm>
            <a:off x="9744075" y="109855"/>
            <a:ext cx="2252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endParaRPr lang="en-US" altLang="zh-CN" u="sng" dirty="0" smtClean="0"/>
          </a:p>
          <a:p>
            <a:r>
              <a:rPr lang="en-US" dirty="0" smtClean="0">
                <a:hlinkClick r:id="rId2" action="ppaction://hlinkfile"/>
              </a:rPr>
              <a:t>error.jsp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success.jsp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请求转发和重定向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3940"/>
            <a:ext cx="10515600" cy="4770438"/>
          </a:xfrm>
        </p:spPr>
        <p:txBody>
          <a:bodyPr>
            <a:normAutofit fontScale="80000"/>
          </a:bodyPr>
          <a:p>
            <a:r>
              <a:rPr lang="zh-CN" altLang="en-US"/>
              <a:t>Forward和Redirect代表了两种请求转发方式：直接转发和间接转发。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  直接转发方式（Forward），客户端和浏览器只发出一次请求，Servlet、HTML、JSP或其它信息资源，由第二个信息资源响应该请求，在请求对象request中，保存的对象对于每个信息资源是共享的。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间接转发方式（Redirect）实际是两次HTTP请求，服务器端在响应第一次请求的时候，让浏览器再向另外一个URL发出请求，从而达到转发的目的。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2【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Servlet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JSP</a:t>
            </a:r>
            <a:r>
              <a:rPr lang="zh-CN" altLang="en-US" dirty="0" smtClean="0">
                <a:sym typeface="+mn-ea"/>
              </a:rPr>
              <a:t>之间跳转的方式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】-3</a:t>
            </a:r>
            <a:endParaRPr lang="zh-CN" altLang="en-US"/>
          </a:p>
        </p:txBody>
      </p:sp>
      <p:pic>
        <p:nvPicPr>
          <p:cNvPr id="4" name="图片 3" descr="forw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2150745"/>
            <a:ext cx="4066540" cy="3757295"/>
          </a:xfrm>
          <a:prstGeom prst="rect">
            <a:avLst/>
          </a:prstGeom>
        </p:spPr>
      </p:pic>
      <p:pic>
        <p:nvPicPr>
          <p:cNvPr id="5" name="图片 4" descr="se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252980"/>
            <a:ext cx="4411345" cy="3655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5" name="内容占位符 2"/>
          <p:cNvSpPr txBox="1"/>
          <p:nvPr/>
        </p:nvSpPr>
        <p:spPr>
          <a:xfrm>
            <a:off x="642729" y="1135345"/>
            <a:ext cx="11549271" cy="1828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请求参数是自动被封装到了请求对象中，因此只要做了请求转发，就能够在下一个资源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的请求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中获取；如果是在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中新定义的，或者通过调用其他资源获得的数据，如何传递到其他的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JSP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呢？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7"/>
            <a:ext cx="11375850" cy="243817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如果需要在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之间跳转时，同时把一些自定义的、或者通过数据库查询的、或者调用其他资源获得的数据传递到下一个资源时，就可以把这些数据设置为请求的属性即可。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请求接口中定义了一系列与属性有关的方法。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200" dirty="0" smtClean="0"/>
              <a:t>请求属性的使用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21645" y="3339798"/>
          <a:ext cx="1073807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6809"/>
                <a:gridCol w="49012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setAttribute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name, </a:t>
                      </a:r>
                      <a:r>
                        <a:rPr lang="en-US" dirty="0" err="1" smtClean="0"/>
                        <a:t>java.lang.Object</a:t>
                      </a:r>
                      <a:r>
                        <a:rPr lang="en-US" dirty="0" smtClean="0"/>
                        <a:t> o) 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将任意类型对象设置为请求的属性，指定一个名字；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java.lang.Object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通过属性的名字，获取属性的值；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void </a:t>
                      </a:r>
                      <a:r>
                        <a:rPr lang="en-US" dirty="0" err="1" smtClean="0"/>
                        <a:t>removeAttribute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通过属性的名字，删除属性；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7"/>
            <a:ext cx="11375850" cy="243817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sz="2400">
                <a:sym typeface="+mn-ea"/>
              </a:rPr>
              <a:t>DispatcherServlet</a:t>
            </a:r>
            <a:r>
              <a:rPr lang="en-US" sz="2400">
                <a:sym typeface="+mn-ea"/>
              </a:rPr>
              <a:t>.</a:t>
            </a:r>
            <a:r>
              <a:rPr lang="en-US" altLang="zh-CN" sz="2400">
                <a:sym typeface="+mn-ea"/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，将一个字符串数组设置为属性进行传递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无实际意义，只为理解该知识点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200" dirty="0" smtClean="0"/>
              <a:t>请求属性的使用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233" y="2133599"/>
            <a:ext cx="10731063" cy="1067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//      </a:t>
            </a:r>
            <a:r>
              <a:rPr lang="zh-CN" altLang="en-US" dirty="0" smtClean="0"/>
              <a:t>将一个字符串型数组作为请求属性传递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		</a:t>
            </a:r>
            <a:r>
              <a:rPr lang="en-US" altLang="zh-CN" dirty="0" smtClean="0"/>
              <a:t>String[] </a:t>
            </a:r>
            <a:r>
              <a:rPr lang="en-US" altLang="zh-CN" dirty="0" err="1" smtClean="0"/>
              <a:t>addrs</a:t>
            </a:r>
            <a:r>
              <a:rPr lang="en-US" altLang="zh-CN" dirty="0" smtClean="0"/>
              <a:t>={"</a:t>
            </a:r>
            <a:r>
              <a:rPr lang="en-US" altLang="zh-CN" dirty="0" err="1" smtClean="0"/>
              <a:t>BeiJing","ShangHai","GuangZhou</a:t>
            </a:r>
            <a:r>
              <a:rPr lang="en-US" altLang="zh-CN" dirty="0" smtClean="0"/>
              <a:t>"};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</a:t>
            </a:r>
            <a:r>
              <a:rPr lang="en-US" altLang="zh-CN" b="1" dirty="0" err="1" smtClean="0">
                <a:solidFill>
                  <a:srgbClr val="C00000"/>
                </a:solidFill>
              </a:rPr>
              <a:t>request.setAttribute</a:t>
            </a:r>
            <a:r>
              <a:rPr lang="en-US" altLang="zh-CN" b="1" dirty="0" smtClean="0">
                <a:solidFill>
                  <a:srgbClr val="C00000"/>
                </a:solidFill>
              </a:rPr>
              <a:t>("city",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addrs</a:t>
            </a:r>
            <a:r>
              <a:rPr lang="en-US" altLang="zh-CN" b="1" dirty="0" smtClean="0">
                <a:solidFill>
                  <a:srgbClr val="C00000"/>
                </a:solidFill>
              </a:rPr>
              <a:t>);</a:t>
            </a:r>
            <a:endParaRPr lang="en-US" altLang="zh-CN" b="1" dirty="0" smtClean="0">
              <a:solidFill>
                <a:srgbClr val="C00000"/>
              </a:solidFill>
              <a:ea typeface="微软雅黑 Light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16453" y="3468643"/>
            <a:ext cx="11375850" cy="709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修改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success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.jsp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，可以获取请求属性进行显示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101" y="4099034"/>
            <a:ext cx="10731063" cy="20645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&lt;%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String[] city=(String[])</a:t>
            </a:r>
            <a:r>
              <a:rPr lang="en-US" altLang="zh-CN" b="1" dirty="0" err="1" smtClean="0">
                <a:solidFill>
                  <a:srgbClr val="C00000"/>
                </a:solidFill>
              </a:rPr>
              <a:t>request.getAttribute</a:t>
            </a:r>
            <a:r>
              <a:rPr lang="en-US" altLang="zh-CN" b="1" dirty="0" smtClean="0">
                <a:solidFill>
                  <a:srgbClr val="C00000"/>
                </a:solidFill>
              </a:rPr>
              <a:t>("city");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for(String c:city){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%&gt;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&lt;%=c %&gt;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&lt;%} 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8150772" y="3547241"/>
            <a:ext cx="3231931" cy="2711669"/>
          </a:xfrm>
          <a:prstGeom prst="cloudCallout">
            <a:avLst>
              <a:gd name="adj1" fmla="val 46972"/>
              <a:gd name="adj2" fmla="val 45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在实际应用中，请求属性使用特别广泛。当需要在组件之间传递一些数据，只在请求范围内使用时，就可以使用请求属性。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hlinkClick r:id="rId1" action="ppaction://hlinkfile"/>
          </p:cNvPr>
          <p:cNvSpPr txBox="1"/>
          <p:nvPr/>
        </p:nvSpPr>
        <p:spPr>
          <a:xfrm>
            <a:off x="9625965" y="0"/>
            <a:ext cx="2322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u="sng">
                <a:solidFill>
                  <a:srgbClr val="0070C0"/>
                </a:solidFill>
                <a:sym typeface="+mn-ea"/>
              </a:rPr>
              <a:t>DispatcherServlet</a:t>
            </a:r>
            <a:r>
              <a:rPr lang="en-US" u="sng">
                <a:solidFill>
                  <a:srgbClr val="0070C0"/>
                </a:solidFill>
                <a:sym typeface="+mn-ea"/>
              </a:rPr>
              <a:t>.</a:t>
            </a:r>
            <a:r>
              <a:rPr lang="en-US" altLang="zh-CN" u="sng">
                <a:solidFill>
                  <a:srgbClr val="0070C0"/>
                </a:solidFill>
                <a:sym typeface="+mn-ea"/>
              </a:rPr>
              <a:t>java</a:t>
            </a:r>
            <a:endParaRPr lang="en-US" altLang="zh-CN" b="1" u="sng">
              <a:solidFill>
                <a:srgbClr val="0070C0"/>
              </a:solidFill>
              <a:sym typeface="+mn-ea"/>
            </a:endParaRPr>
          </a:p>
          <a:p>
            <a:r>
              <a:rPr lang="en-US" u="sng" dirty="0" smtClean="0">
                <a:solidFill>
                  <a:srgbClr val="0070C0"/>
                </a:solidFill>
              </a:rPr>
              <a:t>success</a:t>
            </a:r>
            <a:r>
              <a:rPr lang="en-US" u="sng" dirty="0" smtClean="0">
                <a:solidFill>
                  <a:srgbClr val="0070C0"/>
                </a:solidFill>
                <a:hlinkClick r:id="rId2" action="ppaction://hlinkfile"/>
              </a:rPr>
              <a:t>.jsp</a:t>
            </a:r>
            <a:endParaRPr lang="en-US" u="sng" dirty="0" smtClean="0">
              <a:solidFill>
                <a:srgbClr val="0070C0"/>
              </a:solidFill>
              <a:hlinkClick r:id="rId2" action="ppaction://hlinkfil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的作用总结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434" y="1320800"/>
            <a:ext cx="10912366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分别有什么作用？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之间跳转有几种方式，有何区别？</a:t>
            </a:r>
            <a:endParaRPr lang="en-US" altLang="zh-CN" sz="2400" dirty="0" smtClean="0"/>
          </a:p>
          <a:p>
            <a:r>
              <a:rPr lang="zh-CN" altLang="en-US" sz="2400" dirty="0" smtClean="0"/>
              <a:t>什么是请求属性？和请求参数有啥区别？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 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的作用总结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924" y="943610"/>
            <a:ext cx="10786241" cy="49704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往往用来生成动态页面，而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虽然可以生成动态页面却过于麻烦，往往用来接收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的请求，处理请求，然后跳转到不同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页面进行结果显示；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之间的跳转有两种方式，分别是响应重定向和请求转发；</a:t>
            </a:r>
            <a:endParaRPr lang="en-US" altLang="zh-CN" sz="2400" dirty="0" smtClean="0"/>
          </a:p>
          <a:p>
            <a:r>
              <a:rPr lang="zh-CN" altLang="en-US" sz="2400" dirty="0" smtClean="0"/>
              <a:t>响应重定向相当于客户端重新发出请求，之前的请求不再保存；请求转发是把当前请求转发到下一个资源；比较常用的是请求转发；</a:t>
            </a:r>
            <a:endParaRPr lang="en-US" altLang="zh-CN" sz="2400" dirty="0" smtClean="0"/>
          </a:p>
          <a:p>
            <a:r>
              <a:rPr lang="zh-CN" altLang="en-US" sz="2400" dirty="0" smtClean="0"/>
              <a:t>请求参数是用户提交请求时，自动封装到请求对象中的一些输入信息，都是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类型；</a:t>
            </a:r>
            <a:endParaRPr lang="en-US" altLang="zh-CN" sz="2400" dirty="0" smtClean="0"/>
          </a:p>
          <a:p>
            <a:r>
              <a:rPr lang="zh-CN" altLang="en-US" sz="2400" dirty="0" smtClean="0"/>
              <a:t>请求属性可以</a:t>
            </a:r>
            <a:r>
              <a:rPr lang="zh-CN" altLang="en-US" sz="2400" dirty="0" smtClean="0"/>
              <a:t>是任意类型的对象，可以用</a:t>
            </a:r>
            <a:r>
              <a:rPr lang="en-US" altLang="zh-CN" sz="2400" dirty="0" err="1" smtClean="0"/>
              <a:t>setAttribute</a:t>
            </a:r>
            <a:r>
              <a:rPr lang="zh-CN" altLang="en-US" sz="2400" dirty="0" smtClean="0"/>
              <a:t>方法将对象作为属性存储到请求对象中；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40" y="704426"/>
            <a:ext cx="11209282" cy="6011333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本章主要对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进行快速入门；</a:t>
            </a:r>
            <a:endParaRPr lang="en-US" altLang="zh-CN" sz="1800" dirty="0" smtClean="0"/>
          </a:p>
          <a:p>
            <a:r>
              <a:rPr lang="en-US" altLang="zh-CN" sz="1800" dirty="0" smtClean="0"/>
              <a:t>JSP</a:t>
            </a:r>
            <a:r>
              <a:rPr lang="zh-CN" altLang="en-US" sz="1800" dirty="0" smtClean="0"/>
              <a:t>的本质也是一个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类，不过是服务器进行翻译编译；遵守</a:t>
            </a:r>
            <a:r>
              <a:rPr lang="en-US" altLang="zh-CN" sz="1800" dirty="0" err="1" smtClean="0"/>
              <a:t>Servlet</a:t>
            </a:r>
            <a:r>
              <a:rPr lang="zh-CN" altLang="en-US" sz="1800" dirty="0" smtClean="0"/>
              <a:t>规范，所以也可以说</a:t>
            </a:r>
            <a:r>
              <a:rPr lang="en-US" altLang="zh-CN" sz="1800" dirty="0" smtClean="0">
                <a:solidFill>
                  <a:srgbClr val="C00000"/>
                </a:solidFill>
              </a:rPr>
              <a:t>JSP</a:t>
            </a:r>
            <a:r>
              <a:rPr lang="zh-CN" altLang="en-US" sz="1800" dirty="0" smtClean="0">
                <a:solidFill>
                  <a:srgbClr val="C00000"/>
                </a:solidFill>
              </a:rPr>
              <a:t>的本质就是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Servlet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r>
              <a:rPr lang="en-US" altLang="zh-CN" sz="1800" dirty="0" smtClean="0"/>
              <a:t>JSP</a:t>
            </a:r>
            <a:r>
              <a:rPr lang="zh-CN" altLang="en-US" sz="1800" dirty="0" smtClean="0"/>
              <a:t>的执行流程经过 </a:t>
            </a:r>
            <a:r>
              <a:rPr lang="zh-CN" altLang="en-US" sz="1800" dirty="0" smtClean="0">
                <a:solidFill>
                  <a:srgbClr val="C00000"/>
                </a:solidFill>
              </a:rPr>
              <a:t>翻译</a:t>
            </a:r>
            <a:r>
              <a:rPr lang="en-US" altLang="zh-CN" sz="1800" dirty="0" smtClean="0">
                <a:solidFill>
                  <a:srgbClr val="C00000"/>
                </a:solidFill>
              </a:rPr>
              <a:t>-</a:t>
            </a:r>
            <a:r>
              <a:rPr lang="zh-CN" altLang="en-US" sz="1800" dirty="0" smtClean="0">
                <a:solidFill>
                  <a:srgbClr val="C00000"/>
                </a:solidFill>
              </a:rPr>
              <a:t>编译</a:t>
            </a:r>
            <a:r>
              <a:rPr lang="en-US" altLang="zh-CN" sz="1800" dirty="0" smtClean="0">
                <a:solidFill>
                  <a:srgbClr val="C00000"/>
                </a:solidFill>
              </a:rPr>
              <a:t>-</a:t>
            </a:r>
            <a:r>
              <a:rPr lang="zh-CN" altLang="en-US" sz="1800" dirty="0" smtClean="0">
                <a:solidFill>
                  <a:srgbClr val="C00000"/>
                </a:solidFill>
              </a:rPr>
              <a:t>实例化</a:t>
            </a:r>
            <a:r>
              <a:rPr lang="en-US" altLang="zh-CN" sz="1800" dirty="0" smtClean="0">
                <a:solidFill>
                  <a:srgbClr val="C00000"/>
                </a:solidFill>
              </a:rPr>
              <a:t>-</a:t>
            </a:r>
            <a:r>
              <a:rPr lang="zh-CN" altLang="en-US" sz="1800" dirty="0" smtClean="0">
                <a:solidFill>
                  <a:srgbClr val="C00000"/>
                </a:solidFill>
              </a:rPr>
              <a:t>提供服务 </a:t>
            </a:r>
            <a:r>
              <a:rPr lang="zh-CN" altLang="en-US" sz="1800" dirty="0" smtClean="0"/>
              <a:t>几个步骤；</a:t>
            </a:r>
            <a:endParaRPr lang="en-US" altLang="zh-CN" sz="1800" dirty="0" smtClean="0"/>
          </a:p>
          <a:p>
            <a:r>
              <a:rPr lang="en-US" altLang="zh-CN" sz="1800" dirty="0" smtClean="0"/>
              <a:t>JSP</a:t>
            </a:r>
            <a:r>
              <a:rPr lang="zh-CN" altLang="en-US" sz="1800" dirty="0" smtClean="0"/>
              <a:t>文件包括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及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代码，根据不同的需要，可以使用页面元素、表达式元素、注释元素、声明元素；</a:t>
            </a:r>
            <a:endParaRPr lang="en-US" altLang="zh-CN" sz="1800" dirty="0" smtClean="0"/>
          </a:p>
          <a:p>
            <a:r>
              <a:rPr lang="zh-CN" altLang="en-US" sz="1800" dirty="0" smtClean="0"/>
              <a:t>服务器总是把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文件按照一定的规范进行翻译，除了声明元素外，所有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中的内容都翻译到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jspService</a:t>
            </a:r>
            <a:r>
              <a:rPr lang="zh-CN" altLang="en-US" sz="1800" dirty="0" smtClean="0"/>
              <a:t>方法体中，该方法总是定义一系列的对象，称为内置对象，可以在编写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时直接使用，比如</a:t>
            </a:r>
            <a:r>
              <a:rPr lang="en-US" altLang="zh-CN" sz="1800" dirty="0" smtClean="0"/>
              <a:t>request/response/out</a:t>
            </a:r>
            <a:r>
              <a:rPr lang="zh-CN" altLang="en-US" sz="1800" dirty="0" smtClean="0"/>
              <a:t>等。</a:t>
            </a:r>
            <a:endParaRPr lang="en-US" altLang="zh-CN" sz="1800" dirty="0" smtClean="0"/>
          </a:p>
          <a:p>
            <a:r>
              <a:rPr lang="en-US" altLang="zh-CN" sz="1800" dirty="0" smtClean="0"/>
              <a:t>JSP</a:t>
            </a:r>
            <a:r>
              <a:rPr lang="zh-CN" altLang="en-US" sz="1800" dirty="0" smtClean="0"/>
              <a:t>主要用来生成动态页面，</a:t>
            </a:r>
            <a:r>
              <a:rPr lang="en-US" altLang="zh-CN" sz="1800" dirty="0" err="1" smtClean="0"/>
              <a:t>Servlet</a:t>
            </a:r>
            <a:r>
              <a:rPr lang="zh-CN" altLang="en-US" sz="1800" dirty="0" smtClean="0"/>
              <a:t>用来接收请求并处理请求，根据结果跳转到不同的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显示结果；</a:t>
            </a:r>
            <a:endParaRPr lang="en-US" altLang="zh-CN" sz="1800" dirty="0" smtClean="0"/>
          </a:p>
          <a:p>
            <a:r>
              <a:rPr lang="zh-CN" altLang="en-US" sz="1800" dirty="0" smtClean="0"/>
              <a:t>有两种跳转方法：响应重定向、请求转发；</a:t>
            </a:r>
            <a:endParaRPr lang="en-US" altLang="zh-CN" sz="1800" dirty="0" smtClean="0"/>
          </a:p>
          <a:p>
            <a:r>
              <a:rPr lang="zh-CN" altLang="en-US" sz="1800" dirty="0" smtClean="0"/>
              <a:t>请求属性可以用来在组件之间共享对象；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动态网页的执行原理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的功能与特性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的执行流程解析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>
                <a:latin typeface="+mn-ea"/>
                <a:ea typeface="微软雅黑 Light"/>
              </a:rPr>
              <a:t>作业</a:t>
            </a:r>
            <a:r>
              <a:rPr lang="en-US" altLang="zh-CN" sz="2400" dirty="0" smtClean="0">
                <a:latin typeface="+mn-ea"/>
                <a:ea typeface="微软雅黑 Light"/>
              </a:rPr>
              <a:t>1</a:t>
            </a:r>
            <a:r>
              <a:rPr lang="zh-CN" altLang="en-US" sz="2400" dirty="0" smtClean="0">
                <a:latin typeface="+mn-ea"/>
                <a:ea typeface="微软雅黑 Light"/>
              </a:rPr>
              <a:t>： </a:t>
            </a:r>
            <a:endParaRPr lang="zh-CN" altLang="en-US" sz="2400" dirty="0" smtClean="0">
              <a:latin typeface="+mn-ea"/>
              <a:ea typeface="微软雅黑 Light"/>
            </a:endParaRPr>
          </a:p>
          <a:p>
            <a:r>
              <a:rPr lang="zh-CN" altLang="en-US" sz="2400" dirty="0" smtClean="0">
                <a:latin typeface="+mn-ea"/>
                <a:ea typeface="微软雅黑 Light"/>
              </a:rPr>
              <a:t>题目：实现登录页面，输入用户名密码都为</a:t>
            </a:r>
            <a:r>
              <a:rPr lang="en-US" altLang="zh-CN" sz="2400" dirty="0" smtClean="0">
                <a:latin typeface="+mn-ea"/>
                <a:ea typeface="微软雅黑 Light"/>
              </a:rPr>
              <a:t>admin</a:t>
            </a:r>
            <a:r>
              <a:rPr lang="zh-CN" altLang="en-US" sz="2400" dirty="0" smtClean="0">
                <a:latin typeface="+mn-ea"/>
                <a:ea typeface="微软雅黑 Light"/>
              </a:rPr>
              <a:t>（用户名和密码不区分大小写）</a:t>
            </a:r>
            <a:r>
              <a:rPr lang="zh-CN" altLang="en-US" sz="2400" dirty="0" smtClean="0">
                <a:latin typeface="+mn-ea"/>
                <a:ea typeface="微软雅黑 Light"/>
              </a:rPr>
              <a:t>，</a:t>
            </a:r>
            <a:r>
              <a:rPr lang="zh-CN" altLang="en-US" sz="2400" dirty="0" smtClean="0">
                <a:latin typeface="+mn-ea"/>
                <a:ea typeface="微软雅黑 Light"/>
              </a:rPr>
              <a:t>跳转到成功页面，否则调转到失败页面</a:t>
            </a:r>
            <a:r>
              <a:rPr lang="zh-CN" altLang="en-US" sz="2400" dirty="0" smtClean="0">
                <a:latin typeface="+mn-ea"/>
                <a:ea typeface="微软雅黑 Light"/>
              </a:rPr>
              <a:t>；</a:t>
            </a:r>
            <a:endParaRPr lang="en-US" altLang="zh-CN" sz="24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  <a:ea typeface="微软雅黑 Light"/>
              </a:rPr>
              <a:t>  </a:t>
            </a:r>
            <a:r>
              <a:rPr lang="zh-CN" altLang="en-US" sz="2400" dirty="0" smtClean="0">
                <a:latin typeface="+mn-ea"/>
                <a:ea typeface="微软雅黑 Light"/>
              </a:rPr>
              <a:t>难度：中</a:t>
            </a:r>
            <a:endParaRPr lang="en-US" altLang="zh-CN" sz="2400" dirty="0" smtClean="0">
              <a:latin typeface="+mn-ea"/>
              <a:ea typeface="微软雅黑 Light"/>
            </a:endParaRPr>
          </a:p>
          <a:p>
            <a:r>
              <a:rPr lang="zh-CN" altLang="en-US" sz="2400" dirty="0" smtClean="0">
                <a:latin typeface="+mn-ea"/>
                <a:ea typeface="微软雅黑 Light"/>
              </a:rPr>
              <a:t>作业</a:t>
            </a:r>
            <a:r>
              <a:rPr lang="en-US" altLang="zh-CN" sz="2400" dirty="0" smtClean="0">
                <a:latin typeface="+mn-ea"/>
                <a:ea typeface="微软雅黑 Light"/>
              </a:rPr>
              <a:t>2</a:t>
            </a:r>
            <a:r>
              <a:rPr lang="zh-CN" altLang="en-US" sz="2400" dirty="0" smtClean="0">
                <a:latin typeface="+mn-ea"/>
                <a:ea typeface="微软雅黑 Light"/>
              </a:rPr>
              <a:t>： </a:t>
            </a:r>
            <a:endParaRPr lang="zh-CN" altLang="en-US" sz="2400" dirty="0" smtClean="0">
              <a:latin typeface="+mn-ea"/>
              <a:ea typeface="微软雅黑 Light"/>
            </a:endParaRPr>
          </a:p>
          <a:p>
            <a:r>
              <a:rPr lang="zh-CN" altLang="en-US" sz="2400" dirty="0" smtClean="0">
                <a:latin typeface="+mn-ea"/>
                <a:ea typeface="微软雅黑 Light"/>
              </a:rPr>
              <a:t>题目：分别应用重定向和请求转发两种实现页面跳转。</a:t>
            </a:r>
            <a:endParaRPr lang="en-US" altLang="zh-CN" sz="24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  <a:ea typeface="微软雅黑 Light"/>
              </a:rPr>
              <a:t>  </a:t>
            </a:r>
            <a:r>
              <a:rPr lang="zh-CN" altLang="en-US" sz="2400" dirty="0" smtClean="0">
                <a:latin typeface="+mn-ea"/>
                <a:ea typeface="微软雅黑 Light"/>
              </a:rPr>
              <a:t>难度：中</a:t>
            </a:r>
            <a:endParaRPr lang="zh-CN" altLang="en-US" sz="2400" dirty="0" smtClean="0">
              <a:latin typeface="+mn-ea"/>
              <a:ea typeface="微软雅黑 Light"/>
            </a:endParaRPr>
          </a:p>
          <a:p>
            <a:pPr>
              <a:buNone/>
            </a:pPr>
            <a:endParaRPr lang="zh-CN" altLang="en-US" sz="24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898634"/>
            <a:ext cx="11015870" cy="5770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上一章使用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生成动态网页，我们发现：任何内容，不管是静态的还是动态的，都使用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out.println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一行一行输出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执行步骤如下：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容器初始化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实例，根据请求方法，调用相应的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方法，并初始化请求和响应对象，作为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方法的参数使用；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方法后，将响应对象中的数据流写到客户端；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浏览器将收到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数据进行解析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，显示给用户；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问题来了：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中生成动态页面太麻烦了，其实大部分都是静态内容，也要一行一行输出。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解决办法：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提供了新的动态页面组件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，可以方便的生成动态页面。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动态网页的执行原理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1344" y="5877272"/>
            <a:ext cx="118609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这样一来，是不是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就没啥用了？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还很有用，可以用来编写控制逻辑，后续会学习哦</a:t>
            </a:r>
            <a:r>
              <a:rPr lang="en-US" altLang="zh-CN" b="1" dirty="0" smtClean="0"/>
              <a:t>~~~~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0"/>
            <a:ext cx="11015870" cy="53232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Server Pages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规范中的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组件，用来编写动态页面；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运行在服务器端，本质是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后续会解释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为后缀，在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的工程目录中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WebContent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文件可以直接在浏览器中访问；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文件中的内容就是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代码，静态部分使用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和文本即可，动态部分使用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的功能与特性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0"/>
            <a:ext cx="11015870" cy="53232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文件中的内容就是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的功能与特性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1" name="TextBox 10">
            <a:hlinkClick r:id="rId1" action="ppaction://hlinkfile"/>
          </p:cNvPr>
          <p:cNvSpPr txBox="1"/>
          <p:nvPr/>
        </p:nvSpPr>
        <p:spPr>
          <a:xfrm>
            <a:off x="953399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r>
              <a:rPr lang="en-US" altLang="zh-CN" dirty="0" smtClean="0">
                <a:hlinkClick r:id="rId2" action="ppaction://hlinkfile"/>
              </a:rPr>
              <a:t>index.jsp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6779172" y="204952"/>
            <a:ext cx="1891862" cy="1781504"/>
          </a:xfrm>
          <a:prstGeom prst="wedgeEllipseCallout">
            <a:avLst>
              <a:gd name="adj1" fmla="val -81666"/>
              <a:gd name="adj2" fmla="val 1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代码写到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中需要特定的格式，下节介绍。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566" y="1891861"/>
            <a:ext cx="10312282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&lt;%@ 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=utf-8"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pageEncoding</a:t>
            </a:r>
            <a:r>
              <a:rPr lang="en-US" altLang="zh-CN" dirty="0" smtClean="0"/>
              <a:t>="utf-8"%&gt;</a:t>
            </a:r>
            <a:endParaRPr lang="en-US" altLang="zh-CN" dirty="0" smtClean="0"/>
          </a:p>
          <a:p>
            <a:r>
              <a:rPr lang="en-US" altLang="zh-CN" dirty="0" smtClean="0"/>
              <a:t>&lt;!DOCTYPE html PUBLIC "-//W3C//DTD HTML 4.01 Transitional//EN" "http://www.w3.org/TR/html4/loose.dtd"&gt;</a:t>
            </a:r>
            <a:endParaRPr lang="en-US" altLang="zh-CN" dirty="0" smtClean="0"/>
          </a:p>
          <a:p>
            <a:r>
              <a:rPr lang="en-US" altLang="zh-CN" dirty="0" smtClean="0"/>
              <a:t>&lt;html&gt;</a:t>
            </a:r>
            <a:endParaRPr lang="en-US" altLang="zh-CN" dirty="0" smtClean="0"/>
          </a:p>
          <a:p>
            <a:r>
              <a:rPr lang="en-US" altLang="zh-CN" dirty="0" smtClean="0"/>
              <a:t>&lt;head&gt;</a:t>
            </a:r>
            <a:endParaRPr lang="en-US" altLang="zh-CN" dirty="0" smtClean="0"/>
          </a:p>
          <a:p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=utf-8"&gt;</a:t>
            </a:r>
            <a:endParaRPr lang="en-US" altLang="zh-CN" dirty="0" smtClean="0"/>
          </a:p>
          <a:p>
            <a:r>
              <a:rPr lang="en-US" altLang="zh-CN" dirty="0" smtClean="0"/>
              <a:t>&lt;title&gt;Insert title here&lt;/title&gt;</a:t>
            </a:r>
            <a:endParaRPr lang="en-US" altLang="zh-CN" dirty="0" smtClean="0"/>
          </a:p>
          <a:p>
            <a:r>
              <a:rPr lang="en-US" altLang="zh-CN" dirty="0" smtClean="0"/>
              <a:t>&lt;/head&gt;</a:t>
            </a:r>
            <a:endParaRPr lang="en-US" altLang="zh-CN" dirty="0" smtClean="0"/>
          </a:p>
          <a:p>
            <a:r>
              <a:rPr lang="en-US" altLang="zh-CN" dirty="0" smtClean="0"/>
              <a:t>&lt;body&gt;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我是一个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&lt;%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中可以编写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");%&gt;</a:t>
            </a:r>
            <a:endParaRPr lang="en-US" altLang="zh-CN" dirty="0" smtClean="0"/>
          </a:p>
          <a:p>
            <a:r>
              <a:rPr lang="zh-CN" altLang="en-US" dirty="0" smtClean="0"/>
              <a:t>你的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地址是：</a:t>
            </a:r>
            <a:r>
              <a:rPr lang="en-US" altLang="zh-CN" dirty="0" smtClean="0"/>
              <a:t>&lt;%=</a:t>
            </a:r>
            <a:r>
              <a:rPr lang="en-US" altLang="zh-CN" dirty="0" err="1" smtClean="0"/>
              <a:t>request.getRemoteAddr</a:t>
            </a:r>
            <a:r>
              <a:rPr lang="en-US" altLang="zh-CN" dirty="0" smtClean="0"/>
              <a:t>() %&gt;</a:t>
            </a:r>
            <a:endParaRPr lang="en-US" altLang="zh-CN" dirty="0" smtClean="0"/>
          </a:p>
          <a:p>
            <a:r>
              <a:rPr lang="en-US" altLang="zh-CN" dirty="0" smtClean="0"/>
              <a:t>&lt;/body&gt;</a:t>
            </a:r>
            <a:endParaRPr lang="en-US" altLang="zh-CN" dirty="0" smtClean="0"/>
          </a:p>
          <a:p>
            <a:r>
              <a:rPr lang="en-US" altLang="zh-CN" dirty="0" smtClean="0"/>
              <a:t>&lt;/html&gt;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20262" y="1939159"/>
            <a:ext cx="6684579" cy="520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8660501" y="1050663"/>
            <a:ext cx="1891862" cy="1781504"/>
          </a:xfrm>
          <a:prstGeom prst="wedgeEllipseCallout">
            <a:avLst>
              <a:gd name="adj1" fmla="val -129166"/>
              <a:gd name="adj2" fmla="val -3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中的指令元素，后续学习。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5007" y="3069021"/>
            <a:ext cx="6684579" cy="18498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8670683" y="2769979"/>
            <a:ext cx="1891862" cy="1781504"/>
          </a:xfrm>
          <a:prstGeom prst="wedgeEllipseCallout">
            <a:avLst>
              <a:gd name="adj1" fmla="val -129165"/>
              <a:gd name="adj2" fmla="val 4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中的静态部分都使用</a:t>
            </a:r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</a:rPr>
              <a:t>及文本即可，比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简单很多。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0772" y="4992414"/>
            <a:ext cx="6684579" cy="520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8670836" y="4551855"/>
            <a:ext cx="2175642" cy="1907628"/>
          </a:xfrm>
          <a:prstGeom prst="wedgeEllipseCallout">
            <a:avLst>
              <a:gd name="adj1" fmla="val -114782"/>
              <a:gd name="adj2" fmla="val -15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中的动态部分使用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代码，</a:t>
            </a:r>
            <a:r>
              <a:rPr lang="en-US" altLang="zh-CN" dirty="0" smtClean="0">
                <a:solidFill>
                  <a:schemeClr val="tx1"/>
                </a:solidFill>
              </a:rPr>
              <a:t>&lt;%%&gt;</a:t>
            </a:r>
            <a:r>
              <a:rPr lang="zh-CN" altLang="en-US" dirty="0" smtClean="0">
                <a:solidFill>
                  <a:schemeClr val="tx1"/>
                </a:solidFill>
              </a:rPr>
              <a:t>为脚本片段，</a:t>
            </a:r>
            <a:r>
              <a:rPr lang="en-US" altLang="zh-CN" dirty="0" smtClean="0">
                <a:solidFill>
                  <a:schemeClr val="tx1"/>
                </a:solidFill>
              </a:rPr>
              <a:t>&lt;%=%&gt;</a:t>
            </a:r>
            <a:r>
              <a:rPr lang="zh-CN" altLang="en-US" dirty="0" smtClean="0">
                <a:solidFill>
                  <a:schemeClr val="tx1"/>
                </a:solidFill>
              </a:rPr>
              <a:t>为输出表达式，后续介绍。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82946"/>
            <a:ext cx="11470442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为了理解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的执行流程，我们编写一个空白的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blank.jsp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，该文件中内容为空。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1133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的执行流程解析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TextBox 13">
            <a:hlinkClick r:id="rId1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2" action="ppaction://hlinkfile"/>
              </a:rPr>
              <a:t> </a:t>
            </a:r>
            <a:r>
              <a:rPr lang="en-US" altLang="zh-CN" dirty="0" smtClean="0">
                <a:hlinkClick r:id="rId2" action="ppaction://hlinkfile"/>
              </a:rPr>
              <a:t>blank_jsp.java</a:t>
            </a:r>
            <a:endParaRPr lang="en-US" dirty="0"/>
          </a:p>
        </p:txBody>
      </p:sp>
      <p:pic>
        <p:nvPicPr>
          <p:cNvPr id="92161" name="Picture 1" descr="C:\Users\wxh\AppData\Roaming\Tencent\Users\29097443\QQ\WinTemp\RichOle\@[KQ$WT5A19}ZD8X5`PKL~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" y="1623695"/>
            <a:ext cx="3505200" cy="6318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5" name="内容占位符 2"/>
          <p:cNvSpPr txBox="1"/>
          <p:nvPr/>
        </p:nvSpPr>
        <p:spPr>
          <a:xfrm>
            <a:off x="475091" y="2351788"/>
            <a:ext cx="11470442" cy="609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在浏览器中通过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http://127.0.0.1:8080/chapter03/blank.jsp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访问，流程如下：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、翻译：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Web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服务器找到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blank.jsp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，对其进行翻译，生成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blank_jsp.java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文件；查看路径：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工作空间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D:\eclipse-workspace\.metadata\.plugins\org.eclipse.wst.server.core\tmp0\work\Catalina\localhost\chapter03\org\apache\jsp</a:t>
            </a:r>
            <a:endParaRPr lang="zh-CN" alt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、编译：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服务器将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blank_jsp.java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编译成类文件，翻译和编译的过程遵守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规范，因此说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的本质也是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、实例化并提供服务：服务器实例化类，调用类中的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jspService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方法提供服务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0980" y="3244215"/>
            <a:ext cx="741045" cy="793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翻译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6695" y="4452620"/>
            <a:ext cx="741045" cy="596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编译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2095" y="5480050"/>
            <a:ext cx="74104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运行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6" idx="4"/>
            <a:endCxn id="18" idx="0"/>
          </p:cNvCxnSpPr>
          <p:nvPr/>
        </p:nvCxnSpPr>
        <p:spPr>
          <a:xfrm>
            <a:off x="591842" y="4037527"/>
            <a:ext cx="571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5945" y="5127625"/>
            <a:ext cx="1587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746463"/>
            <a:ext cx="11470442" cy="11611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blank_jsp.java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，发现即使一个空白的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文件，翻译成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文件后，也有很多代码，关键代码是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jspService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的执行流程解析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TextBox 13">
            <a:hlinkClick r:id="rId1" action="ppaction://hlinkfile"/>
          </p:cNvPr>
          <p:cNvSpPr txBox="1"/>
          <p:nvPr/>
        </p:nvSpPr>
        <p:spPr>
          <a:xfrm>
            <a:off x="9487223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 action="ppaction://hlinkfile"/>
              </a:rPr>
              <a:t>blank_jsp.java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4497" y="1529254"/>
            <a:ext cx="11225047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public void _</a:t>
            </a:r>
            <a:r>
              <a:rPr lang="en-US" altLang="zh-CN" sz="1600" dirty="0" err="1" smtClean="0"/>
              <a:t>jspService</a:t>
            </a:r>
            <a:r>
              <a:rPr lang="en-US" altLang="zh-CN" sz="1600" dirty="0" smtClean="0"/>
              <a:t>(final </a:t>
            </a:r>
            <a:r>
              <a:rPr lang="en-US" altLang="zh-CN" sz="1600" dirty="0" err="1" smtClean="0"/>
              <a:t>javax.servlet.http.HttpServletRequest</a:t>
            </a:r>
            <a:r>
              <a:rPr lang="en-US" altLang="zh-CN" sz="1600" dirty="0" smtClean="0"/>
              <a:t> request, final </a:t>
            </a:r>
            <a:r>
              <a:rPr lang="en-US" altLang="zh-CN" sz="1600" dirty="0" err="1" smtClean="0"/>
              <a:t>javax.servlet.http.HttpServletResponse</a:t>
            </a:r>
            <a:r>
              <a:rPr lang="en-US" altLang="zh-CN" sz="1600" dirty="0" smtClean="0"/>
              <a:t> response)        throws </a:t>
            </a:r>
            <a:r>
              <a:rPr lang="en-US" altLang="zh-CN" sz="1600" dirty="0" err="1" smtClean="0"/>
              <a:t>java.io.IOException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javax.servlet.ServletException</a:t>
            </a:r>
            <a:r>
              <a:rPr lang="en-US" altLang="zh-CN" sz="1600" dirty="0" smtClean="0"/>
              <a:t> {</a:t>
            </a:r>
            <a:endParaRPr lang="en-US" altLang="zh-CN" sz="1600" dirty="0" smtClean="0"/>
          </a:p>
          <a:p>
            <a:r>
              <a:rPr lang="en-US" altLang="zh-CN" sz="1600" dirty="0" smtClean="0"/>
              <a:t>    final </a:t>
            </a:r>
            <a:r>
              <a:rPr lang="en-US" altLang="zh-CN" sz="1600" dirty="0" err="1" smtClean="0"/>
              <a:t>javax.servlet.jsp.PageContext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pageContext</a:t>
            </a:r>
            <a:r>
              <a:rPr lang="en-US" altLang="zh-CN" sz="1600" dirty="0" smtClean="0"/>
              <a:t>;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javax.servlet.http.HttpSession</a:t>
            </a:r>
            <a:r>
              <a:rPr lang="en-US" altLang="zh-CN" sz="1600" dirty="0" smtClean="0"/>
              <a:t> session = null;</a:t>
            </a:r>
            <a:endParaRPr lang="en-US" altLang="zh-CN" sz="1600" dirty="0" smtClean="0"/>
          </a:p>
          <a:p>
            <a:r>
              <a:rPr lang="en-US" altLang="zh-CN" sz="1600" dirty="0" smtClean="0"/>
              <a:t>    final </a:t>
            </a:r>
            <a:r>
              <a:rPr lang="en-US" altLang="zh-CN" sz="1600" dirty="0" err="1" smtClean="0"/>
              <a:t>javax.servlet.ServletContext</a:t>
            </a:r>
            <a:r>
              <a:rPr lang="en-US" altLang="zh-CN" sz="1600" dirty="0" smtClean="0"/>
              <a:t> application;</a:t>
            </a:r>
            <a:endParaRPr lang="en-US" altLang="zh-CN" sz="1600" dirty="0" smtClean="0"/>
          </a:p>
          <a:p>
            <a:r>
              <a:rPr lang="en-US" altLang="zh-CN" sz="1600" dirty="0" smtClean="0"/>
              <a:t>    final </a:t>
            </a:r>
            <a:r>
              <a:rPr lang="en-US" altLang="zh-CN" sz="1600" dirty="0" err="1" smtClean="0"/>
              <a:t>javax.servlet.ServletConfig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;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javax.servlet.jsp.JspWriter</a:t>
            </a:r>
            <a:r>
              <a:rPr lang="en-US" altLang="zh-CN" sz="1600" dirty="0" smtClean="0"/>
              <a:t> out = null;</a:t>
            </a:r>
            <a:endParaRPr lang="en-US" altLang="zh-CN" sz="1600" dirty="0" smtClean="0"/>
          </a:p>
          <a:p>
            <a:r>
              <a:rPr lang="en-US" altLang="zh-CN" sz="1600" dirty="0" smtClean="0"/>
              <a:t>    final </a:t>
            </a:r>
            <a:r>
              <a:rPr lang="en-US" altLang="zh-CN" sz="1600" dirty="0" err="1" smtClean="0"/>
              <a:t>java.lang.Object</a:t>
            </a:r>
            <a:r>
              <a:rPr lang="en-US" altLang="zh-CN" sz="1600" dirty="0" smtClean="0"/>
              <a:t> page = this;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javax.servlet.jsp.JspWriter</a:t>
            </a:r>
            <a:r>
              <a:rPr lang="en-US" altLang="zh-CN" sz="1600" dirty="0" smtClean="0"/>
              <a:t> _</a:t>
            </a:r>
            <a:r>
              <a:rPr lang="en-US" altLang="zh-CN" sz="1600" dirty="0" err="1" smtClean="0"/>
              <a:t>jspx_out</a:t>
            </a:r>
            <a:r>
              <a:rPr lang="en-US" altLang="zh-CN" sz="1600" dirty="0" smtClean="0"/>
              <a:t> = null;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javax.servlet.jsp.PageContext</a:t>
            </a:r>
            <a:r>
              <a:rPr lang="en-US" altLang="zh-CN" sz="1600" dirty="0" smtClean="0"/>
              <a:t> _</a:t>
            </a:r>
            <a:r>
              <a:rPr lang="en-US" altLang="zh-CN" sz="1600" dirty="0" err="1" smtClean="0"/>
              <a:t>jspx_page_context</a:t>
            </a:r>
            <a:r>
              <a:rPr lang="en-US" altLang="zh-CN" sz="1600" dirty="0" smtClean="0"/>
              <a:t> = null;</a:t>
            </a:r>
            <a:endParaRPr lang="en-US" altLang="zh-CN" sz="1600" dirty="0" smtClean="0"/>
          </a:p>
          <a:p>
            <a:r>
              <a:rPr lang="en-US" altLang="zh-CN" sz="1600" dirty="0" smtClean="0"/>
              <a:t>    try {</a:t>
            </a:r>
            <a:endParaRPr lang="en-US" altLang="zh-CN" sz="1600" dirty="0" smtClean="0"/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response.setContentType</a:t>
            </a:r>
            <a:r>
              <a:rPr lang="en-US" altLang="zh-CN" sz="1600" dirty="0" smtClean="0"/>
              <a:t>("text/html");</a:t>
            </a:r>
            <a:endParaRPr lang="en-US" altLang="zh-CN" sz="1600" dirty="0" smtClean="0"/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pageContext</a:t>
            </a:r>
            <a:r>
              <a:rPr lang="en-US" altLang="zh-CN" sz="1600" dirty="0" smtClean="0"/>
              <a:t> = _</a:t>
            </a:r>
            <a:r>
              <a:rPr lang="en-US" altLang="zh-CN" sz="1600" dirty="0" err="1" smtClean="0"/>
              <a:t>jspxFactory.getPageContext</a:t>
            </a:r>
            <a:r>
              <a:rPr lang="en-US" altLang="zh-CN" sz="1600" dirty="0" smtClean="0"/>
              <a:t>(this, request, response, null, true, 8192, true);</a:t>
            </a:r>
            <a:endParaRPr lang="en-US" altLang="zh-CN" sz="1600" dirty="0" smtClean="0"/>
          </a:p>
          <a:p>
            <a:r>
              <a:rPr lang="en-US" altLang="zh-CN" sz="1600" dirty="0" smtClean="0"/>
              <a:t>      _</a:t>
            </a:r>
            <a:r>
              <a:rPr lang="en-US" altLang="zh-CN" sz="1600" dirty="0" err="1" smtClean="0"/>
              <a:t>jspx_page_context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pageContext</a:t>
            </a:r>
            <a:r>
              <a:rPr lang="en-US" altLang="zh-CN" sz="1600" dirty="0" smtClean="0"/>
              <a:t>;</a:t>
            </a:r>
            <a:endParaRPr lang="en-US" altLang="zh-CN" sz="1600" dirty="0" smtClean="0"/>
          </a:p>
          <a:p>
            <a:r>
              <a:rPr lang="en-US" altLang="zh-CN" sz="1600" dirty="0" smtClean="0"/>
              <a:t>      application = </a:t>
            </a:r>
            <a:r>
              <a:rPr lang="en-US" altLang="zh-CN" sz="1600" dirty="0" err="1" smtClean="0"/>
              <a:t>pageContext.getServletContext</a:t>
            </a:r>
            <a:r>
              <a:rPr lang="en-US" altLang="zh-CN" sz="1600" dirty="0" smtClean="0"/>
              <a:t>();</a:t>
            </a:r>
            <a:endParaRPr lang="en-US" altLang="zh-CN" sz="1600" dirty="0" smtClean="0"/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pageContext.getServletConfig</a:t>
            </a:r>
            <a:r>
              <a:rPr lang="en-US" altLang="zh-CN" sz="1600" dirty="0" smtClean="0"/>
              <a:t>();</a:t>
            </a:r>
            <a:endParaRPr lang="en-US" altLang="zh-CN" sz="1600" dirty="0" smtClean="0"/>
          </a:p>
          <a:p>
            <a:r>
              <a:rPr lang="en-US" altLang="zh-CN" sz="1600" dirty="0" smtClean="0"/>
              <a:t>      session = </a:t>
            </a:r>
            <a:r>
              <a:rPr lang="en-US" altLang="zh-CN" sz="1600" dirty="0" err="1" smtClean="0"/>
              <a:t>pageContext.getSession</a:t>
            </a:r>
            <a:r>
              <a:rPr lang="en-US" altLang="zh-CN" sz="1600" dirty="0" smtClean="0"/>
              <a:t>();</a:t>
            </a:r>
            <a:endParaRPr lang="en-US" altLang="zh-CN" sz="1600" dirty="0" smtClean="0"/>
          </a:p>
          <a:p>
            <a:r>
              <a:rPr lang="en-US" altLang="zh-CN" sz="1600" dirty="0" smtClean="0"/>
              <a:t>      out = </a:t>
            </a:r>
            <a:r>
              <a:rPr lang="en-US" altLang="zh-CN" sz="1600" dirty="0" err="1" smtClean="0"/>
              <a:t>pageContext.getOut</a:t>
            </a:r>
            <a:r>
              <a:rPr lang="en-US" altLang="zh-CN" sz="1600" dirty="0" smtClean="0"/>
              <a:t>();</a:t>
            </a:r>
            <a:endParaRPr lang="en-US" altLang="zh-CN" sz="1600" dirty="0" smtClean="0"/>
          </a:p>
          <a:p>
            <a:r>
              <a:rPr lang="en-US" altLang="zh-CN" sz="1600" dirty="0" smtClean="0"/>
              <a:t>      _</a:t>
            </a:r>
            <a:r>
              <a:rPr lang="en-US" altLang="zh-CN" sz="1600" dirty="0" err="1" smtClean="0"/>
              <a:t>jspx_out</a:t>
            </a:r>
            <a:r>
              <a:rPr lang="en-US" altLang="zh-CN" sz="1600" dirty="0" smtClean="0"/>
              <a:t> = out;</a:t>
            </a:r>
            <a:endParaRPr lang="en-US" altLang="zh-CN" sz="1600" dirty="0" smtClean="0"/>
          </a:p>
          <a:p>
            <a:r>
              <a:rPr lang="en-US" altLang="zh-CN" sz="1600" dirty="0" smtClean="0"/>
              <a:t>      </a:t>
            </a:r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522483" y="1560786"/>
            <a:ext cx="8860220" cy="2680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10216055" y="2049516"/>
            <a:ext cx="1702676" cy="1592317"/>
          </a:xfrm>
          <a:prstGeom prst="wedgeEllipseCallout">
            <a:avLst>
              <a:gd name="adj1" fmla="val 12898"/>
              <a:gd name="adj2" fmla="val -674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方法有请求和响应两个参数，和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doXXX</a:t>
            </a:r>
            <a:r>
              <a:rPr lang="zh-CN" altLang="en-US" sz="1600" dirty="0" smtClean="0">
                <a:solidFill>
                  <a:schemeClr val="tx1"/>
                </a:solidFill>
              </a:rPr>
              <a:t>方法完全一样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9722069" y="3657600"/>
            <a:ext cx="2212427" cy="2096814"/>
          </a:xfrm>
          <a:prstGeom prst="wedgeEllipseCallout">
            <a:avLst>
              <a:gd name="adj1" fmla="val -66732"/>
              <a:gd name="adj2" fmla="val -297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方法体中声明</a:t>
            </a:r>
            <a:r>
              <a:rPr lang="zh-CN" altLang="en-US" sz="1600" dirty="0" smtClean="0">
                <a:solidFill>
                  <a:schemeClr val="tx1"/>
                </a:solidFill>
              </a:rPr>
              <a:t>并初始化了</a:t>
            </a:r>
            <a:r>
              <a:rPr lang="zh-CN" altLang="en-US" sz="1600" dirty="0" smtClean="0">
                <a:solidFill>
                  <a:schemeClr val="tx1"/>
                </a:solidFill>
              </a:rPr>
              <a:t>一系列的对象，包括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out,session</a:t>
            </a:r>
            <a:r>
              <a:rPr lang="zh-CN" altLang="en-US" sz="1600" dirty="0" smtClean="0">
                <a:solidFill>
                  <a:schemeClr val="tx1"/>
                </a:solidFill>
              </a:rPr>
              <a:t>等，这就是以后学习的内置对象了。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2304" y="2091559"/>
            <a:ext cx="8860220" cy="4088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5775436" y="4824249"/>
            <a:ext cx="2075792" cy="2033752"/>
          </a:xfrm>
          <a:prstGeom prst="wedgeEllipseCallout">
            <a:avLst>
              <a:gd name="adj1" fmla="val -284773"/>
              <a:gd name="adj2" fmla="val 220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JSP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文件中所有</a:t>
            </a:r>
            <a:r>
              <a:rPr lang="en-US" altLang="zh-CN" sz="1600" dirty="0" smtClean="0">
                <a:solidFill>
                  <a:schemeClr val="tx1"/>
                </a:solidFill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</a:rPr>
              <a:t>、文本以及</a:t>
            </a:r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代码等内容，都将被</a:t>
            </a:r>
            <a:r>
              <a:rPr lang="zh-CN" altLang="en-US" sz="1600" dirty="0" smtClean="0">
                <a:solidFill>
                  <a:schemeClr val="tx1"/>
                </a:solidFill>
              </a:rPr>
              <a:t>翻译成</a:t>
            </a:r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代码插入到</a:t>
            </a:r>
            <a:r>
              <a:rPr lang="zh-CN" altLang="en-US" sz="1600" dirty="0" smtClean="0">
                <a:solidFill>
                  <a:schemeClr val="tx1"/>
                </a:solidFill>
              </a:rPr>
              <a:t>这个位置。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fad2a2f-c89a-4cf7-bcb4-fd6bbb18f0f1}"/>
</p:tagLst>
</file>

<file path=ppt/tags/tag2.xml><?xml version="1.0" encoding="utf-8"?>
<p:tagLst xmlns:p="http://schemas.openxmlformats.org/presentationml/2006/main">
  <p:tag name="KSO_WM_UNIT_TABLE_BEAUTIFY" val="smartTable{dcb4e2c2-5083-44a2-8f42-3f8e3a1c322d}"/>
</p:tagLst>
</file>

<file path=ppt/tags/tag3.xml><?xml version="1.0" encoding="utf-8"?>
<p:tagLst xmlns:p="http://schemas.openxmlformats.org/presentationml/2006/main">
  <p:tag name="KSO_WM_UNIT_TABLE_BEAUTIFY" val="smartTable{07443ff8-7d1d-4033-9b48-68a5a02ee20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11816</Words>
  <Application>WPS 演示</Application>
  <PresentationFormat>Custom</PresentationFormat>
  <Paragraphs>602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微软雅黑 Light</vt:lpstr>
      <vt:lpstr>黑体</vt:lpstr>
      <vt:lpstr>Arial Unicode MS</vt:lpstr>
      <vt:lpstr>Calibri</vt:lpstr>
      <vt:lpstr>微软雅黑 Light</vt:lpstr>
      <vt:lpstr>Office 主题</vt:lpstr>
      <vt:lpstr>JSP入门</vt:lpstr>
      <vt:lpstr>本章内容：共3小节，11个知识点</vt:lpstr>
      <vt:lpstr>本章目标</vt:lpstr>
      <vt:lpstr>第1节【概述】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本节总结提问【概述】</vt:lpstr>
      <vt:lpstr>本节总结【概述】</vt:lpstr>
      <vt:lpstr>第2节【页面元素及内置对象概念】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JSP九大内置对象</vt:lpstr>
      <vt:lpstr>JSP中的九大隐含对象可分为4类：</vt:lpstr>
      <vt:lpstr>作用域范围从小到大顺序：</vt:lpstr>
      <vt:lpstr>本节总结提问【页面元素及内置对象概念】</vt:lpstr>
      <vt:lpstr>本节总结【页面元素及内置对象概念】</vt:lpstr>
      <vt:lpstr>第3节【Servlet与JSP的作用】</vt:lpstr>
      <vt:lpstr>PowerPoint 演示文稿</vt:lpstr>
      <vt:lpstr>PowerPoint 演示文稿</vt:lpstr>
      <vt:lpstr>PowerPoint 演示文稿</vt:lpstr>
      <vt:lpstr>dispatcher.jsp</vt:lpstr>
      <vt:lpstr>com.chinasofti.chapter03.section03包下 DispatcherServlet.java</vt:lpstr>
      <vt:lpstr>跳转页面</vt:lpstr>
      <vt:lpstr>请求转发和重定向</vt:lpstr>
      <vt:lpstr>知识点2【 Servlet与JSP之间跳转的方式】-3 </vt:lpstr>
      <vt:lpstr>PowerPoint 演示文稿</vt:lpstr>
      <vt:lpstr>PowerPoint 演示文稿</vt:lpstr>
      <vt:lpstr>PowerPoint 演示文稿</vt:lpstr>
      <vt:lpstr>本节总结提问【Servlet与JSP的作用总结】</vt:lpstr>
      <vt:lpstr>本节总结【 Servlet与JSP的作用总结】</vt:lpstr>
      <vt:lpstr>本章总结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EDZ</cp:lastModifiedBy>
  <cp:revision>1430</cp:revision>
  <dcterms:created xsi:type="dcterms:W3CDTF">2014-03-19T14:07:00Z</dcterms:created>
  <dcterms:modified xsi:type="dcterms:W3CDTF">2020-01-20T12:07:13Z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