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478" r:id="rId3"/>
    <p:sldId id="481" r:id="rId5"/>
    <p:sldId id="493" r:id="rId6"/>
    <p:sldId id="483" r:id="rId7"/>
    <p:sldId id="640" r:id="rId8"/>
    <p:sldId id="641" r:id="rId9"/>
    <p:sldId id="500" r:id="rId10"/>
    <p:sldId id="622" r:id="rId11"/>
    <p:sldId id="642" r:id="rId12"/>
    <p:sldId id="501" r:id="rId13"/>
    <p:sldId id="526" r:id="rId14"/>
    <p:sldId id="527" r:id="rId15"/>
    <p:sldId id="486" r:id="rId16"/>
    <p:sldId id="528" r:id="rId17"/>
    <p:sldId id="529" r:id="rId18"/>
    <p:sldId id="535" r:id="rId19"/>
    <p:sldId id="623" r:id="rId20"/>
    <p:sldId id="532" r:id="rId21"/>
    <p:sldId id="689" r:id="rId22"/>
    <p:sldId id="625" r:id="rId23"/>
    <p:sldId id="531" r:id="rId24"/>
    <p:sldId id="691" r:id="rId25"/>
    <p:sldId id="692" r:id="rId26"/>
    <p:sldId id="626" r:id="rId27"/>
    <p:sldId id="576" r:id="rId28"/>
    <p:sldId id="577" r:id="rId29"/>
    <p:sldId id="578" r:id="rId30"/>
    <p:sldId id="643" r:id="rId31"/>
    <p:sldId id="644" r:id="rId32"/>
    <p:sldId id="566" r:id="rId33"/>
    <p:sldId id="627" r:id="rId34"/>
    <p:sldId id="645" r:id="rId35"/>
    <p:sldId id="719" r:id="rId36"/>
    <p:sldId id="648" r:id="rId37"/>
    <p:sldId id="586" r:id="rId38"/>
    <p:sldId id="628" r:id="rId39"/>
    <p:sldId id="629" r:id="rId40"/>
    <p:sldId id="585" r:id="rId41"/>
    <p:sldId id="631" r:id="rId42"/>
    <p:sldId id="630" r:id="rId43"/>
    <p:sldId id="632" r:id="rId44"/>
    <p:sldId id="619" r:id="rId45"/>
    <p:sldId id="620" r:id="rId46"/>
    <p:sldId id="621" r:id="rId47"/>
    <p:sldId id="639" r:id="rId48"/>
    <p:sldId id="47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9459" autoAdjust="0"/>
  </p:normalViewPr>
  <p:slideViewPr>
    <p:cSldViewPr snapToGrid="0">
      <p:cViewPr varScale="1">
        <p:scale>
          <a:sx n="59" d="100"/>
          <a:sy n="59" d="100"/>
        </p:scale>
        <p:origin x="1158" y="66"/>
      </p:cViewPr>
      <p:guideLst>
        <p:guide orient="horz" pos="2178"/>
        <p:guide pos="383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除了</a:t>
            </a:r>
            <a:r>
              <a:rPr lang="en-US" altLang="zh-CN" dirty="0" smtClean="0"/>
              <a:t>Cookie</a:t>
            </a:r>
            <a:r>
              <a:rPr lang="zh-CN" altLang="en-US" dirty="0" smtClean="0"/>
              <a:t>外，</a:t>
            </a:r>
            <a:r>
              <a:rPr lang="en-US" altLang="zh-CN" dirty="0" err="1" smtClean="0"/>
              <a:t>Servlet</a:t>
            </a:r>
            <a:r>
              <a:rPr lang="en-US" altLang="zh-CN" baseline="0" dirty="0" smtClean="0"/>
              <a:t>  API</a:t>
            </a:r>
            <a:r>
              <a:rPr lang="zh-CN" altLang="en-US" baseline="0" dirty="0" smtClean="0"/>
              <a:t>规范中还提供了</a:t>
            </a:r>
            <a:r>
              <a:rPr lang="en-US" altLang="zh-CN" baseline="0" dirty="0" smtClean="0"/>
              <a:t>Session</a:t>
            </a:r>
            <a:r>
              <a:rPr lang="zh-CN" altLang="en-US" baseline="0" dirty="0" smtClean="0"/>
              <a:t>技术可以进行会话跟踪。本节开始学习</a:t>
            </a:r>
            <a:r>
              <a:rPr lang="en-US" altLang="zh-CN" baseline="0" dirty="0" smtClean="0"/>
              <a:t>Session</a:t>
            </a:r>
            <a:r>
              <a:rPr lang="zh-CN" altLang="en-US" baseline="0" dirty="0" smtClean="0"/>
              <a:t>，理解</a:t>
            </a:r>
            <a:r>
              <a:rPr lang="en-US" altLang="zh-CN" baseline="0" dirty="0" smtClean="0"/>
              <a:t>Session</a:t>
            </a:r>
            <a:r>
              <a:rPr lang="zh-CN" altLang="en-US" baseline="0" dirty="0" smtClean="0"/>
              <a:t>的作用，能够使用</a:t>
            </a:r>
            <a:r>
              <a:rPr lang="en-US" altLang="zh-CN" baseline="0" dirty="0" err="1" smtClean="0"/>
              <a:t>Servlet</a:t>
            </a:r>
            <a:r>
              <a:rPr lang="zh-CN" altLang="en-US" baseline="0" dirty="0" smtClean="0"/>
              <a:t>规范中的</a:t>
            </a:r>
            <a:r>
              <a:rPr lang="en-US" altLang="zh-CN" baseline="0" dirty="0" smtClean="0"/>
              <a:t>HttpSession</a:t>
            </a:r>
            <a:r>
              <a:rPr lang="zh-CN" altLang="en-US" baseline="0" dirty="0" smtClean="0"/>
              <a:t>接口进行编程。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请求中的属性，必须请求转发才能传到下一个资源。会话中的，响应重定向也可以。因为会话是一次连续访问的过程，只要是一次会话过程中，就一个会话对象。</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会话跟踪在</a:t>
            </a:r>
            <a:r>
              <a:rPr lang="en-US" altLang="zh-CN" baseline="0" dirty="0" smtClean="0"/>
              <a:t>Web</a:t>
            </a:r>
            <a:r>
              <a:rPr lang="zh-CN" altLang="en-US" baseline="0" dirty="0" smtClean="0"/>
              <a:t>应用开发中经常使用，通常需要在一次会话过程中进行某些操作，本章学习</a:t>
            </a:r>
            <a:r>
              <a:rPr lang="en-US" altLang="zh-CN" baseline="0" dirty="0" err="1" smtClean="0"/>
              <a:t>Servlet</a:t>
            </a:r>
            <a:r>
              <a:rPr lang="zh-CN" altLang="en-US" baseline="0" dirty="0" smtClean="0"/>
              <a:t>规范中的会话跟踪技术。</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en-US" altLang="zh-CN" dirty="0" err="1" smtClean="0"/>
              <a:t>Servlet</a:t>
            </a:r>
            <a:r>
              <a:rPr lang="en-US" altLang="zh-CN" dirty="0" smtClean="0"/>
              <a:t> API</a:t>
            </a:r>
            <a:r>
              <a:rPr lang="zh-CN" altLang="en-US" dirty="0" smtClean="0"/>
              <a:t>中提供了</a:t>
            </a:r>
            <a:r>
              <a:rPr lang="en-US" altLang="zh-CN" dirty="0" smtClean="0"/>
              <a:t>Cookie</a:t>
            </a:r>
            <a:r>
              <a:rPr lang="zh-CN" altLang="en-US" dirty="0" smtClean="0"/>
              <a:t>和</a:t>
            </a:r>
            <a:r>
              <a:rPr lang="en-US" altLang="zh-CN" dirty="0" smtClean="0"/>
              <a:t>Session</a:t>
            </a:r>
            <a:r>
              <a:rPr lang="zh-CN" altLang="en-US" dirty="0" smtClean="0"/>
              <a:t>两种会话跟踪技术，本节学习第一种，</a:t>
            </a:r>
            <a:r>
              <a:rPr lang="en-US" altLang="zh-CN" dirty="0" smtClean="0"/>
              <a:t>Cookie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6465;&#20214;&#20998;&#25903;/Item0101.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hyperlink" Target="&#35838;&#22530;&#26696;&#20363;/&#31532;2&#33410;-Cookie/TestCookieServlet.java" TargetMode="External"/><Relationship Id="rId1" Type="http://schemas.openxmlformats.org/officeDocument/2006/relationships/hyperlink" Target="&#35838;&#22530;&#26696;&#20363;/&#31532;1&#33410;-&#26465;&#20214;&#20998;&#25903;/Item0101.java"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2&#33410;-Cookie/GetCookieServlet.java" TargetMode="External"/><Relationship Id="rId1" Type="http://schemas.openxmlformats.org/officeDocument/2006/relationships/hyperlink" Target="&#35838;&#22530;&#26696;&#20363;/&#31532;1&#33410;-&#26465;&#20214;&#20998;&#25903;/Item0101.java"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2&#33410;-Cookie/GetCookieServlet.java" TargetMode="External"/><Relationship Id="rId1" Type="http://schemas.openxmlformats.org/officeDocument/2006/relationships/hyperlink" Target="&#35838;&#22530;&#26696;&#20363;/&#31532;1&#33410;-&#26465;&#20214;&#20998;&#25903;/Item0101.java" TargetMode="Externa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hyperlink" Target="&#35838;&#22530;&#26696;&#20363;/&#31532;2&#33410;-Cookie/GetCookieServlet.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3&#33410;-Session/TestGetSession.java" TargetMode="External"/><Relationship Id="rId1" Type="http://schemas.openxmlformats.org/officeDocument/2006/relationships/hyperlink" Target="&#35838;&#22530;&#26696;&#20363;/&#31532;1&#33410;-&#26465;&#20214;&#20998;&#25903;/Item0101.java" TargetMode="Externa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hyperlink" Target="&#35838;&#22530;&#26696;&#20363;/&#31532;3&#33410;-Session/TestGetSession.java" TargetMode="External"/><Relationship Id="rId4" Type="http://schemas.openxmlformats.org/officeDocument/2006/relationships/hyperlink" Target="&#35838;&#22530;&#26696;&#20363;/&#31532;1&#33410;-&#26465;&#20214;&#20998;&#25903;/Item0101.java" TargetMode="Externa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hyperlink" Target="&#35838;&#22530;&#26696;&#20363;/&#31532;3&#33410;-Session/getSessionAttr.jsp" TargetMode="External"/><Relationship Id="rId2" Type="http://schemas.openxmlformats.org/officeDocument/2006/relationships/hyperlink" Target="&#35838;&#22530;&#26696;&#20363;/&#31532;3&#33410;-Session/TestSessionAttrServlet.java" TargetMode="External"/><Relationship Id="rId1" Type="http://schemas.openxmlformats.org/officeDocument/2006/relationships/hyperlink" Target="&#35838;&#22530;&#26696;&#20363;/&#31532;1&#33410;-&#26465;&#20214;&#20998;&#25903;/Item0101.jav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会话跟踪</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现行常用的会话跟踪技术</a:t>
            </a:r>
            <a:endParaRPr lang="zh-CN" altLang="en-US" dirty="0"/>
          </a:p>
        </p:txBody>
      </p:sp>
      <p:sp>
        <p:nvSpPr>
          <p:cNvPr id="4" name="内容占位符 2"/>
          <p:cNvSpPr>
            <a:spLocks noGrp="1"/>
          </p:cNvSpPr>
          <p:nvPr>
            <p:ph idx="1"/>
          </p:nvPr>
        </p:nvSpPr>
        <p:spPr>
          <a:xfrm>
            <a:off x="191344" y="836712"/>
            <a:ext cx="11805132" cy="5477641"/>
          </a:xfrm>
        </p:spPr>
        <p:txBody>
          <a:bodyPr/>
          <a:lstStyle/>
          <a:p>
            <a:r>
              <a:rPr lang="zh-CN" altLang="en-US" dirty="0" smtClean="0"/>
              <a:t>常用的会话跟踪技术有四种</a:t>
            </a:r>
            <a:endParaRPr lang="en-US" altLang="zh-CN" dirty="0" smtClean="0"/>
          </a:p>
          <a:p>
            <a:pPr lvl="1"/>
            <a:r>
              <a:rPr lang="en-US" altLang="zh-CN" dirty="0" smtClean="0"/>
              <a:t>URL</a:t>
            </a:r>
            <a:r>
              <a:rPr lang="zh-CN" altLang="en-US" dirty="0" smtClean="0"/>
              <a:t>方式：需要保存的信息直接追加到</a:t>
            </a:r>
            <a:r>
              <a:rPr lang="en-US" altLang="zh-CN" dirty="0" smtClean="0"/>
              <a:t>URL</a:t>
            </a:r>
            <a:r>
              <a:rPr lang="zh-CN" altLang="en-US" dirty="0" smtClean="0"/>
              <a:t>后，例如：</a:t>
            </a:r>
            <a:r>
              <a:rPr lang="en-US" altLang="zh-CN" dirty="0" smtClean="0"/>
              <a:t>http://127.0.0.1:8080/chapter03/viewList?</a:t>
            </a:r>
            <a:r>
              <a:rPr lang="en-US" altLang="zh-CN" dirty="0" smtClean="0">
                <a:solidFill>
                  <a:srgbClr val="C00000"/>
                </a:solidFill>
              </a:rPr>
              <a:t>pageNo=12</a:t>
            </a:r>
            <a:endParaRPr lang="en-US" altLang="zh-CN" dirty="0" smtClean="0">
              <a:solidFill>
                <a:srgbClr val="C00000"/>
              </a:solidFill>
            </a:endParaRPr>
          </a:p>
          <a:p>
            <a:pPr lvl="1"/>
            <a:r>
              <a:rPr lang="zh-CN" altLang="en-US" dirty="0" smtClean="0"/>
              <a:t>隐藏域方式：可以使用表单中的隐藏域保存相关信息，</a:t>
            </a:r>
            <a:r>
              <a:rPr lang="en-US" altLang="zh-CN" dirty="0" smtClean="0"/>
              <a:t> </a:t>
            </a:r>
            <a:r>
              <a:rPr lang="zh-CN" altLang="en-US" dirty="0" smtClean="0"/>
              <a:t>例如：</a:t>
            </a:r>
            <a:endParaRPr lang="en-US" altLang="zh-CN" dirty="0" smtClean="0"/>
          </a:p>
          <a:p>
            <a:pPr lvl="1">
              <a:buNone/>
            </a:pPr>
            <a:r>
              <a:rPr lang="en-US" altLang="zh-CN" dirty="0" smtClean="0"/>
              <a:t> &lt;input type="hidden" name=“status" value=“true"&gt;</a:t>
            </a:r>
            <a:endParaRPr lang="zh-CN" altLang="en-US" dirty="0"/>
          </a:p>
          <a:p>
            <a:pPr lvl="1"/>
            <a:r>
              <a:rPr lang="en-US" altLang="zh-CN" dirty="0" smtClean="0"/>
              <a:t>Cookie</a:t>
            </a:r>
            <a:r>
              <a:rPr lang="zh-CN" altLang="en-US" dirty="0" smtClean="0"/>
              <a:t>方式：将状态信息保存到</a:t>
            </a:r>
            <a:r>
              <a:rPr lang="zh-CN" altLang="en-US" dirty="0" smtClean="0">
                <a:solidFill>
                  <a:srgbClr val="FF0000"/>
                </a:solidFill>
              </a:rPr>
              <a:t>客户端</a:t>
            </a:r>
            <a:r>
              <a:rPr lang="zh-CN" altLang="en-US" dirty="0" smtClean="0"/>
              <a:t>，服务器能够获得相关信息进行分析，从而生成对客户端的响应；例如简化登录功能就可以使用</a:t>
            </a:r>
            <a:r>
              <a:rPr lang="en-US" altLang="zh-CN" dirty="0" smtClean="0"/>
              <a:t>Cookie</a:t>
            </a:r>
            <a:r>
              <a:rPr lang="zh-CN" altLang="en-US" dirty="0" smtClean="0"/>
              <a:t>实现；</a:t>
            </a:r>
            <a:endParaRPr lang="en-US" altLang="zh-CN" dirty="0" smtClean="0"/>
          </a:p>
          <a:p>
            <a:pPr lvl="1"/>
            <a:r>
              <a:rPr lang="en-US" altLang="zh-CN" dirty="0" smtClean="0"/>
              <a:t>Session</a:t>
            </a:r>
            <a:r>
              <a:rPr lang="zh-CN" altLang="en-US" dirty="0" smtClean="0"/>
              <a:t>方式：将状态信息保存到</a:t>
            </a:r>
            <a:r>
              <a:rPr lang="zh-CN" altLang="en-US" dirty="0" smtClean="0">
                <a:solidFill>
                  <a:srgbClr val="FF0000"/>
                </a:solidFill>
              </a:rPr>
              <a:t>服务器</a:t>
            </a:r>
            <a:r>
              <a:rPr lang="zh-CN" altLang="en-US" dirty="0" smtClean="0"/>
              <a:t>的会话对象中，通过唯一标记的</a:t>
            </a:r>
            <a:r>
              <a:rPr lang="en-US" altLang="zh-CN" dirty="0" smtClean="0"/>
              <a:t>ID</a:t>
            </a:r>
            <a:r>
              <a:rPr lang="zh-CN" altLang="en-US" dirty="0" smtClean="0"/>
              <a:t>值与客户端进行绑定使用；例如访问控制功能就可以使用</a:t>
            </a:r>
            <a:r>
              <a:rPr lang="en-US" altLang="zh-CN" dirty="0" smtClean="0"/>
              <a:t>Session</a:t>
            </a:r>
            <a:r>
              <a:rPr lang="zh-CN" altLang="en-US" dirty="0" smtClean="0"/>
              <a:t>实现；</a:t>
            </a:r>
            <a:endParaRPr lang="zh-CN" altLang="en-US"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会话跟踪概述</a:t>
            </a:r>
            <a:r>
              <a:rPr lang="en-US" altLang="zh-CN" dirty="0" smtClean="0"/>
              <a:t>】</a:t>
            </a:r>
            <a:endParaRPr lang="zh-CN" altLang="en-US" dirty="0"/>
          </a:p>
        </p:txBody>
      </p:sp>
      <p:sp>
        <p:nvSpPr>
          <p:cNvPr id="3" name="内容占位符 2"/>
          <p:cNvSpPr>
            <a:spLocks noGrp="1"/>
          </p:cNvSpPr>
          <p:nvPr>
            <p:ph idx="1"/>
          </p:nvPr>
        </p:nvSpPr>
        <p:spPr>
          <a:xfrm>
            <a:off x="631766" y="1047405"/>
            <a:ext cx="11346873" cy="5300580"/>
          </a:xfrm>
        </p:spPr>
        <p:txBody>
          <a:bodyPr/>
          <a:lstStyle/>
          <a:p>
            <a:r>
              <a:rPr lang="zh-CN" altLang="en-US" dirty="0" smtClean="0"/>
              <a:t>什么是会话？</a:t>
            </a:r>
            <a:endParaRPr lang="en-US" altLang="zh-CN" dirty="0" smtClean="0"/>
          </a:p>
          <a:p>
            <a:r>
              <a:rPr lang="zh-CN" altLang="en-US" dirty="0" smtClean="0"/>
              <a:t>会话跟踪有什么作用？</a:t>
            </a:r>
            <a:endParaRPr lang="en-US" altLang="zh-CN" dirty="0" smtClean="0"/>
          </a:p>
          <a:p>
            <a:r>
              <a:rPr lang="zh-CN" altLang="en-US" dirty="0" smtClean="0"/>
              <a:t>有几种常用的会话跟踪技术？</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会话跟踪概述</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Web</a:t>
            </a:r>
            <a:r>
              <a:rPr lang="zh-CN" altLang="en-US" dirty="0" smtClean="0"/>
              <a:t>应用中，浏览器与服务器之间一次连续的通讯过程，称为一次会话；</a:t>
            </a:r>
            <a:endParaRPr lang="en-US" altLang="zh-CN" dirty="0" smtClean="0"/>
          </a:p>
          <a:p>
            <a:r>
              <a:rPr lang="zh-CN" altLang="en-US" dirty="0" smtClean="0"/>
              <a:t>会话跟踪能够保存状态信息，解决</a:t>
            </a:r>
            <a:r>
              <a:rPr lang="en-US" altLang="zh-CN" dirty="0" smtClean="0"/>
              <a:t>HTTP</a:t>
            </a:r>
            <a:r>
              <a:rPr lang="zh-CN" altLang="en-US" dirty="0" smtClean="0"/>
              <a:t>协议无状态特性的弊端；</a:t>
            </a:r>
            <a:endParaRPr lang="en-US" altLang="zh-CN" dirty="0" smtClean="0"/>
          </a:p>
          <a:p>
            <a:r>
              <a:rPr lang="zh-CN" altLang="en-US" dirty="0" smtClean="0"/>
              <a:t>目前常用的会话跟踪机制有：</a:t>
            </a:r>
            <a:r>
              <a:rPr lang="en-US" altLang="zh-CN" dirty="0" smtClean="0"/>
              <a:t>URL</a:t>
            </a:r>
            <a:r>
              <a:rPr lang="zh-CN" altLang="en-US" dirty="0" smtClean="0"/>
              <a:t>、隐藏域、</a:t>
            </a:r>
            <a:r>
              <a:rPr lang="en-US" altLang="zh-CN" dirty="0" smtClean="0"/>
              <a:t>Cookie</a:t>
            </a:r>
            <a:r>
              <a:rPr lang="zh-CN" altLang="en-US" dirty="0" smtClean="0"/>
              <a:t>、</a:t>
            </a:r>
            <a:r>
              <a:rPr lang="en-US" altLang="zh-CN" dirty="0" smtClean="0"/>
              <a:t>Session</a:t>
            </a:r>
            <a:r>
              <a:rPr lang="zh-CN" altLang="en-US" dirty="0" smtClean="0"/>
              <a:t>；</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en-US" altLang="zh-CN" dirty="0" smtClean="0">
                <a:solidFill>
                  <a:schemeClr val="tx1">
                    <a:lumMod val="75000"/>
                    <a:lumOff val="25000"/>
                  </a:schemeClr>
                </a:solidFill>
              </a:rPr>
              <a:t>Cookie</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Cookie</a:t>
            </a:r>
            <a:r>
              <a:rPr lang="zh-CN" altLang="en-US" dirty="0" smtClean="0"/>
              <a:t>的功能与特点</a:t>
            </a:r>
            <a:endParaRPr lang="zh-CN" altLang="en-US" dirty="0" smtClean="0"/>
          </a:p>
          <a:p>
            <a:r>
              <a:rPr lang="zh-CN" altLang="en-US" dirty="0" smtClean="0"/>
              <a:t>知识点</a:t>
            </a:r>
            <a:r>
              <a:rPr lang="en-US" altLang="zh-CN" dirty="0" smtClean="0"/>
              <a:t>2</a:t>
            </a:r>
            <a:r>
              <a:rPr lang="zh-CN" altLang="en-US" dirty="0" smtClean="0"/>
              <a:t>： </a:t>
            </a:r>
            <a:r>
              <a:rPr lang="en-US" altLang="zh-CN" dirty="0" smtClean="0"/>
              <a:t>Cookie</a:t>
            </a:r>
            <a:r>
              <a:rPr lang="zh-CN" altLang="en-US" dirty="0" smtClean="0"/>
              <a:t>的域及最大生命时间</a:t>
            </a:r>
            <a:endParaRPr lang="zh-CN" altLang="en-US" dirty="0" smtClean="0"/>
          </a:p>
          <a:p>
            <a:r>
              <a:rPr lang="zh-CN" altLang="en-US" dirty="0" smtClean="0"/>
              <a:t>知识点</a:t>
            </a:r>
            <a:r>
              <a:rPr lang="en-US" altLang="zh-CN" dirty="0" smtClean="0"/>
              <a:t>3</a:t>
            </a:r>
            <a:r>
              <a:rPr lang="zh-CN" altLang="en-US" dirty="0" smtClean="0"/>
              <a:t>：在</a:t>
            </a:r>
            <a:r>
              <a:rPr lang="en-US" altLang="zh-CN" dirty="0" err="1" smtClean="0"/>
              <a:t>Servlet</a:t>
            </a:r>
            <a:r>
              <a:rPr lang="zh-CN" altLang="en-US" dirty="0" smtClean="0"/>
              <a:t>中创建</a:t>
            </a:r>
            <a:r>
              <a:rPr lang="en-US" altLang="zh-CN" dirty="0" smtClean="0"/>
              <a:t>Cookie</a:t>
            </a:r>
            <a:r>
              <a:rPr lang="zh-CN" altLang="en-US" dirty="0" smtClean="0"/>
              <a:t>、设置</a:t>
            </a:r>
            <a:r>
              <a:rPr lang="en-US" altLang="zh-CN" dirty="0" smtClean="0"/>
              <a:t>Cookie</a:t>
            </a:r>
            <a:r>
              <a:rPr lang="zh-CN" altLang="en-US" dirty="0" smtClean="0"/>
              <a:t>属性</a:t>
            </a:r>
            <a:endParaRPr lang="zh-CN" altLang="en-US" dirty="0" smtClean="0"/>
          </a:p>
          <a:p>
            <a:r>
              <a:rPr lang="zh-CN" altLang="en-US" dirty="0" smtClean="0"/>
              <a:t>知识点</a:t>
            </a:r>
            <a:r>
              <a:rPr lang="en-US" altLang="zh-CN" dirty="0" smtClean="0"/>
              <a:t>4</a:t>
            </a:r>
            <a:r>
              <a:rPr lang="zh-CN" altLang="en-US" dirty="0" smtClean="0"/>
              <a:t>：在响应中设置</a:t>
            </a:r>
            <a:r>
              <a:rPr lang="en-US" altLang="zh-CN" dirty="0" smtClean="0"/>
              <a:t>Cookie</a:t>
            </a:r>
            <a:r>
              <a:rPr lang="zh-CN" altLang="en-US" dirty="0" smtClean="0"/>
              <a:t>信息</a:t>
            </a:r>
            <a:endParaRPr lang="zh-CN" altLang="en-US" dirty="0" smtClean="0"/>
          </a:p>
          <a:p>
            <a:r>
              <a:rPr lang="zh-CN" altLang="en-US" dirty="0" smtClean="0"/>
              <a:t>知识点</a:t>
            </a:r>
            <a:r>
              <a:rPr lang="en-US" altLang="zh-CN" dirty="0" smtClean="0"/>
              <a:t>5</a:t>
            </a:r>
            <a:r>
              <a:rPr lang="zh-CN" altLang="en-US" dirty="0" smtClean="0"/>
              <a:t>：获取请求中的</a:t>
            </a:r>
            <a:r>
              <a:rPr lang="en-US" altLang="zh-CN" dirty="0" smtClean="0"/>
              <a:t>Cookie</a:t>
            </a:r>
            <a:r>
              <a:rPr lang="zh-CN" altLang="en-US" dirty="0" smtClean="0"/>
              <a:t>信息</a:t>
            </a:r>
            <a:endParaRPr lang="zh-CN" altLang="en-US" dirty="0" smtClean="0"/>
          </a:p>
          <a:p>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知识点</a:t>
            </a:r>
            <a:r>
              <a:rPr lang="en-US" altLang="zh-CN" dirty="0" smtClean="0"/>
              <a:t>1-Cookie</a:t>
            </a:r>
            <a:r>
              <a:rPr lang="zh-CN" altLang="en-US" dirty="0" smtClean="0"/>
              <a:t>的功能与特点</a:t>
            </a:r>
            <a:endParaRPr lang="zh-CN" altLang="en-US" dirty="0"/>
          </a:p>
        </p:txBody>
      </p:sp>
      <p:sp>
        <p:nvSpPr>
          <p:cNvPr id="22" name="Content Placeholder 21"/>
          <p:cNvSpPr>
            <a:spLocks noGrp="1"/>
          </p:cNvSpPr>
          <p:nvPr>
            <p:ph idx="1"/>
          </p:nvPr>
        </p:nvSpPr>
        <p:spPr>
          <a:xfrm>
            <a:off x="-45085" y="849517"/>
            <a:ext cx="11792070" cy="2209913"/>
          </a:xfrm>
        </p:spPr>
        <p:txBody>
          <a:bodyPr>
            <a:normAutofit fontScale="75000"/>
          </a:bodyPr>
          <a:lstStyle/>
          <a:p>
            <a:r>
              <a:rPr lang="en-US" dirty="0" smtClean="0"/>
              <a:t>Cookie</a:t>
            </a:r>
            <a:r>
              <a:rPr lang="zh-CN" altLang="en-US" dirty="0" smtClean="0"/>
              <a:t>是一段保存在客户端的小文本；能够用来将用户活动过程中的状态信息保存到客户端，服务器可以获得该信息以便进行处理，跟踪到用户的状态；</a:t>
            </a:r>
            <a:endParaRPr lang="en-US" altLang="zh-CN" dirty="0" smtClean="0"/>
          </a:p>
          <a:p>
            <a:r>
              <a:rPr lang="zh-CN" altLang="en-US" dirty="0" smtClean="0"/>
              <a:t>不同的浏览器有不同的查看方式；以</a:t>
            </a:r>
            <a:r>
              <a:rPr lang="en-US" altLang="zh-CN" dirty="0" smtClean="0"/>
              <a:t>Chrome</a:t>
            </a:r>
            <a:r>
              <a:rPr lang="zh-CN" altLang="en-US" dirty="0" smtClean="0"/>
              <a:t>浏览器为例，</a:t>
            </a:r>
            <a:r>
              <a:rPr dirty="0" smtClean="0"/>
              <a:t>查看当前页面cookie </a:t>
            </a:r>
            <a:r>
              <a:rPr lang="zh-CN" dirty="0" smtClean="0"/>
              <a:t>的</a:t>
            </a:r>
            <a:r>
              <a:rPr dirty="0" smtClean="0"/>
              <a:t>方法:点进去设置——</a:t>
            </a:r>
            <a:r>
              <a:rPr lang="en-US" dirty="0" smtClean="0"/>
              <a:t>&gt;</a:t>
            </a:r>
            <a:r>
              <a:rPr dirty="0" smtClean="0"/>
              <a:t>高级——</a:t>
            </a:r>
            <a:r>
              <a:rPr lang="en-US" dirty="0" smtClean="0"/>
              <a:t>&gt;</a:t>
            </a:r>
            <a:r>
              <a:rPr dirty="0" smtClean="0"/>
              <a:t>网站设置——</a:t>
            </a:r>
            <a:r>
              <a:rPr lang="en-US" dirty="0" smtClean="0"/>
              <a:t>&gt;</a:t>
            </a:r>
            <a:r>
              <a:rPr dirty="0" smtClean="0"/>
              <a:t>权限——</a:t>
            </a:r>
            <a:r>
              <a:rPr lang="en-US" dirty="0" smtClean="0"/>
              <a:t>&gt;</a:t>
            </a:r>
            <a:r>
              <a:rPr dirty="0" smtClean="0"/>
              <a:t>cookie和网站数据,就可以看到所有的cookie信息了,</a:t>
            </a:r>
            <a:endParaRPr dirty="0" smtClean="0"/>
          </a:p>
        </p:txBody>
      </p:sp>
      <p:pic>
        <p:nvPicPr>
          <p:cNvPr id="24577" name="Picture 1" descr="C:\Users\wxh\AppData\Roaming\Tencent\Users\29097443\QQ\WinTemp\RichOle\{ZH)BP4H%SC[CP0{(L2UIY9.png"/>
          <p:cNvPicPr>
            <a:picLocks noChangeAspect="1" noChangeArrowheads="1"/>
          </p:cNvPicPr>
          <p:nvPr/>
        </p:nvPicPr>
        <p:blipFill>
          <a:blip r:embed="rId1" cstate="print"/>
          <a:srcRect/>
          <a:stretch>
            <a:fillRect/>
          </a:stretch>
        </p:blipFill>
        <p:spPr bwMode="auto">
          <a:xfrm>
            <a:off x="10370011" y="3291090"/>
            <a:ext cx="332509" cy="274681"/>
          </a:xfrm>
          <a:prstGeom prst="rect">
            <a:avLst/>
          </a:prstGeom>
          <a:noFill/>
        </p:spPr>
      </p:pic>
      <p:pic>
        <p:nvPicPr>
          <p:cNvPr id="5" name="图片 4"/>
          <p:cNvPicPr>
            <a:picLocks noChangeAspect="1"/>
          </p:cNvPicPr>
          <p:nvPr/>
        </p:nvPicPr>
        <p:blipFill>
          <a:blip r:embed="rId2"/>
          <a:stretch>
            <a:fillRect/>
          </a:stretch>
        </p:blipFill>
        <p:spPr>
          <a:xfrm>
            <a:off x="173355" y="2959100"/>
            <a:ext cx="3634740" cy="2743200"/>
          </a:xfrm>
          <a:prstGeom prst="rect">
            <a:avLst/>
          </a:prstGeom>
        </p:spPr>
      </p:pic>
      <p:pic>
        <p:nvPicPr>
          <p:cNvPr id="6" name="图片 5"/>
          <p:cNvPicPr>
            <a:picLocks noChangeAspect="1"/>
          </p:cNvPicPr>
          <p:nvPr/>
        </p:nvPicPr>
        <p:blipFill>
          <a:blip r:embed="rId3"/>
          <a:stretch>
            <a:fillRect/>
          </a:stretch>
        </p:blipFill>
        <p:spPr>
          <a:xfrm>
            <a:off x="4210050" y="2959100"/>
            <a:ext cx="3312795" cy="2974340"/>
          </a:xfrm>
          <a:prstGeom prst="rect">
            <a:avLst/>
          </a:prstGeom>
        </p:spPr>
      </p:pic>
      <p:pic>
        <p:nvPicPr>
          <p:cNvPr id="7" name="图片 6"/>
          <p:cNvPicPr>
            <a:picLocks noChangeAspect="1"/>
          </p:cNvPicPr>
          <p:nvPr/>
        </p:nvPicPr>
        <p:blipFill>
          <a:blip r:embed="rId4"/>
          <a:stretch>
            <a:fillRect/>
          </a:stretch>
        </p:blipFill>
        <p:spPr>
          <a:xfrm>
            <a:off x="8039100" y="3007995"/>
            <a:ext cx="3349625" cy="2875915"/>
          </a:xfrm>
          <a:prstGeom prst="rect">
            <a:avLst/>
          </a:prstGeom>
        </p:spPr>
      </p:pic>
      <p:cxnSp>
        <p:nvCxnSpPr>
          <p:cNvPr id="8" name="直接箭头连接符 7"/>
          <p:cNvCxnSpPr/>
          <p:nvPr/>
        </p:nvCxnSpPr>
        <p:spPr>
          <a:xfrm flipV="1">
            <a:off x="1252855" y="3823970"/>
            <a:ext cx="3198495" cy="1710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367145" y="3997960"/>
            <a:ext cx="1694180" cy="443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2-Cookie</a:t>
            </a:r>
            <a:r>
              <a:rPr lang="zh-CN" altLang="en-US" dirty="0" smtClean="0"/>
              <a:t>的域及最大生命时间</a:t>
            </a:r>
            <a:endParaRPr lang="zh-CN" altLang="en-US" dirty="0"/>
          </a:p>
        </p:txBody>
      </p:sp>
      <p:sp>
        <p:nvSpPr>
          <p:cNvPr id="3" name="内容占位符 2"/>
          <p:cNvSpPr>
            <a:spLocks noGrp="1"/>
          </p:cNvSpPr>
          <p:nvPr>
            <p:ph idx="1"/>
          </p:nvPr>
        </p:nvSpPr>
        <p:spPr>
          <a:xfrm>
            <a:off x="328810" y="655208"/>
            <a:ext cx="11792070" cy="780124"/>
          </a:xfrm>
        </p:spPr>
        <p:txBody>
          <a:bodyPr>
            <a:noAutofit/>
          </a:bodyPr>
          <a:lstStyle/>
          <a:p>
            <a:r>
              <a:rPr lang="en-US" altLang="zh-CN" sz="2400" dirty="0" smtClean="0"/>
              <a:t>Cookie</a:t>
            </a:r>
            <a:r>
              <a:rPr lang="zh-CN" altLang="en-US" sz="2400" dirty="0" smtClean="0"/>
              <a:t>包含一系列的属性，如下图所示：</a:t>
            </a:r>
            <a:endParaRPr lang="en-US" altLang="zh-CN" sz="2400" dirty="0" smtClean="0"/>
          </a:p>
          <a:p>
            <a:pPr>
              <a:buNone/>
            </a:pPr>
            <a:r>
              <a:rPr lang="en-US" altLang="zh-CN" sz="2400" b="1" dirty="0" smtClean="0">
                <a:solidFill>
                  <a:schemeClr val="bg1"/>
                </a:solidFill>
              </a:rPr>
              <a:t>class </a:t>
            </a:r>
            <a:r>
              <a:rPr lang="en-US" altLang="zh-CN" sz="2400" b="1" dirty="0">
                <a:solidFill>
                  <a:schemeClr val="bg1"/>
                </a:solidFill>
              </a:rPr>
              <a:t>Bike{</a:t>
            </a:r>
            <a:endParaRPr lang="en-US" altLang="zh-CN" sz="2400" b="1" dirty="0">
              <a:solidFill>
                <a:schemeClr val="bg1"/>
              </a:solidFill>
            </a:endParaRPr>
          </a:p>
          <a:p>
            <a:pPr>
              <a:buNone/>
            </a:pPr>
            <a:r>
              <a:rPr lang="en-US" altLang="zh-CN" sz="2400" b="1" dirty="0" smtClean="0">
                <a:solidFill>
                  <a:schemeClr val="bg1"/>
                </a:solidFill>
              </a:rPr>
              <a:t>		…</a:t>
            </a:r>
            <a:endParaRPr lang="zh-CN" altLang="en-US" sz="2400" b="1" dirty="0">
              <a:solidFill>
                <a:schemeClr val="bg1"/>
              </a:solidFill>
            </a:endParaRPr>
          </a:p>
          <a:p>
            <a:pPr>
              <a:buNone/>
            </a:pPr>
            <a:r>
              <a:rPr lang="en-US" altLang="zh-CN" sz="2400" b="1" dirty="0">
                <a:solidFill>
                  <a:schemeClr val="bg1"/>
                </a:solidFill>
              </a:rPr>
              <a:t>}</a:t>
            </a:r>
            <a:endParaRPr lang="en-US" altLang="zh-CN" sz="2400" b="1" dirty="0">
              <a:solidFill>
                <a:schemeClr val="bg1"/>
              </a:solidFill>
            </a:endParaRPr>
          </a:p>
          <a:p>
            <a:endParaRPr lang="zh-CN" altLang="en-US" sz="2400" dirty="0"/>
          </a:p>
          <a:p>
            <a:endParaRPr lang="zh-CN" altLang="en-US" sz="2400" dirty="0"/>
          </a:p>
        </p:txBody>
      </p:sp>
      <p:sp>
        <p:nvSpPr>
          <p:cNvPr id="9" name="Rectangle 8"/>
          <p:cNvSpPr/>
          <p:nvPr/>
        </p:nvSpPr>
        <p:spPr>
          <a:xfrm>
            <a:off x="1934094" y="4633134"/>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98435" y="5092701"/>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33921" y="5092932"/>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08916" y="5275293"/>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内容占位符 2"/>
          <p:cNvSpPr txBox="1"/>
          <p:nvPr/>
        </p:nvSpPr>
        <p:spPr>
          <a:xfrm>
            <a:off x="4894346" y="2032349"/>
            <a:ext cx="5629568" cy="456795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smtClean="0">
              <a:ln>
                <a:noFill/>
              </a:ln>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effectLst/>
              <a:uLnTx/>
              <a:uFillTx/>
              <a:latin typeface="微软雅黑 Light" panose="020B0502040204020203" pitchFamily="34" charset="-122"/>
              <a:ea typeface="微软雅黑 Light" panose="020B0502040204020203" pitchFamily="34" charset="-122"/>
              <a:cs typeface="+mn-cs"/>
            </a:endParaRPr>
          </a:p>
        </p:txBody>
      </p:sp>
      <p:sp>
        <p:nvSpPr>
          <p:cNvPr id="18" name="内容占位符 2"/>
          <p:cNvSpPr txBox="1"/>
          <p:nvPr/>
        </p:nvSpPr>
        <p:spPr>
          <a:xfrm>
            <a:off x="4555490" y="1435735"/>
            <a:ext cx="7470140" cy="4907915"/>
          </a:xfrm>
          <a:prstGeom prst="rect">
            <a:avLst/>
          </a:prstGeom>
          <a:noFill/>
          <a:ln>
            <a:solidFill>
              <a:schemeClr val="accent6"/>
            </a:solidFill>
          </a:ln>
        </p:spPr>
        <p:txBody>
          <a:bodyPr vert="horz" lIns="91440" tIns="45720" rIns="91440" bIns="45720" rtlCol="0">
            <a:noAutofit/>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lang="en-US" altLang="zh-CN" sz="2000" dirty="0" smtClean="0">
                <a:latin typeface="微软雅黑 Light" panose="020B0502040204020203" pitchFamily="34" charset="-122"/>
                <a:ea typeface="微软雅黑 Light" panose="020B0502040204020203" pitchFamily="34" charset="-122"/>
              </a:rPr>
              <a:t>name</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的名字，每个</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都有一个名字；</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000" dirty="0" smtClean="0">
                <a:latin typeface="微软雅黑 Light" panose="020B0502040204020203" pitchFamily="34" charset="-122"/>
                <a:ea typeface="微软雅黑 Light" panose="020B0502040204020203" pitchFamily="34" charset="-122"/>
              </a:rPr>
              <a:t>content</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的值，与名字一起作为键值对形式存在；</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defRPr/>
            </a:pPr>
            <a:r>
              <a:rPr lang="en-US" altLang="zh-CN" sz="2000" dirty="0" smtClean="0">
                <a:latin typeface="微软雅黑 Light" panose="020B0502040204020203" pitchFamily="34" charset="-122"/>
                <a:ea typeface="微软雅黑 Light" panose="020B0502040204020203" pitchFamily="34" charset="-122"/>
              </a:rPr>
              <a:t>domain</a:t>
            </a:r>
            <a:r>
              <a:rPr lang="zh-CN" altLang="en-US" sz="2000" dirty="0" smtClean="0">
                <a:latin typeface="微软雅黑 Light" panose="020B0502040204020203" pitchFamily="34" charset="-122"/>
                <a:ea typeface="微软雅黑 Light" panose="020B0502040204020203" pitchFamily="34" charset="-122"/>
              </a:rPr>
              <a:t>：域，该</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的域名，例如左图中是</a:t>
            </a:r>
            <a:r>
              <a:rPr lang="en-US" altLang="zh-CN" sz="2000" dirty="0" smtClean="0">
                <a:latin typeface="微软雅黑 Light" panose="020B0502040204020203" pitchFamily="34" charset="-122"/>
                <a:ea typeface="微软雅黑 Light" panose="020B0502040204020203" pitchFamily="34" charset="-122"/>
              </a:rPr>
              <a:t>163.com</a:t>
            </a:r>
            <a:r>
              <a:rPr lang="zh-CN" altLang="en-US" sz="2000" dirty="0" smtClean="0">
                <a:latin typeface="微软雅黑 Light" panose="020B0502040204020203" pitchFamily="34" charset="-122"/>
                <a:ea typeface="微软雅黑 Light" panose="020B0502040204020203" pitchFamily="34" charset="-122"/>
              </a:rPr>
              <a:t>，说明当前</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来自</a:t>
            </a:r>
            <a:r>
              <a:rPr lang="en-US" altLang="zh-CN" sz="2000" dirty="0" smtClean="0">
                <a:latin typeface="微软雅黑 Light" panose="020B0502040204020203" pitchFamily="34" charset="-122"/>
                <a:ea typeface="微软雅黑 Light" panose="020B0502040204020203" pitchFamily="34" charset="-122"/>
                <a:sym typeface="+mn-ea"/>
              </a:rPr>
              <a:t>163.com</a:t>
            </a:r>
            <a:r>
              <a:rPr lang="en-US" altLang="zh-CN" sz="2000" dirty="0" smtClean="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defRPr/>
            </a:pPr>
            <a:r>
              <a:rPr lang="en-US" altLang="zh-CN" sz="2000" dirty="0" smtClean="0">
                <a:latin typeface="微软雅黑 Light" panose="020B0502040204020203" pitchFamily="34" charset="-122"/>
                <a:ea typeface="微软雅黑 Light" panose="020B0502040204020203" pitchFamily="34" charset="-122"/>
              </a:rPr>
              <a:t>path</a:t>
            </a:r>
            <a:r>
              <a:rPr lang="zh-CN" altLang="en-US" sz="2000" dirty="0" smtClean="0">
                <a:latin typeface="微软雅黑 Light" panose="020B0502040204020203" pitchFamily="34" charset="-122"/>
                <a:ea typeface="微软雅黑 Light" panose="020B0502040204020203" pitchFamily="34" charset="-122"/>
              </a:rPr>
              <a:t>：路径，访问</a:t>
            </a:r>
            <a:r>
              <a:rPr lang="en-US" altLang="zh-CN" sz="2000" dirty="0" smtClean="0">
                <a:latin typeface="微软雅黑 Light" panose="020B0502040204020203" pitchFamily="34" charset="-122"/>
                <a:ea typeface="微软雅黑 Light" panose="020B0502040204020203" pitchFamily="34" charset="-122"/>
              </a:rPr>
              <a:t>163.com</a:t>
            </a:r>
            <a:r>
              <a:rPr lang="zh-CN" altLang="en-US" sz="2000" dirty="0" smtClean="0">
                <a:latin typeface="微软雅黑 Light" panose="020B0502040204020203" pitchFamily="34" charset="-122"/>
                <a:ea typeface="微软雅黑 Light" panose="020B0502040204020203" pitchFamily="34" charset="-122"/>
              </a:rPr>
              <a:t>下该路径时，当前</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将被发送；</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000" dirty="0" smtClean="0">
                <a:latin typeface="微软雅黑 Light" panose="020B0502040204020203" pitchFamily="34" charset="-122"/>
                <a:ea typeface="微软雅黑 Light" panose="020B0502040204020203" pitchFamily="34" charset="-122"/>
              </a:rPr>
              <a:t>created</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被创建的时间；</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Expired</a:t>
            </a:r>
            <a:r>
              <a:rPr kumimoji="0" lang="zh-CN" altLang="en-US"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cookie</a:t>
            </a:r>
            <a:r>
              <a:rPr kumimoji="0" lang="zh-CN" altLang="en-US"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失效的时间；</a:t>
            </a:r>
            <a:endPar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000" b="1" dirty="0" smtClean="0">
                <a:solidFill>
                  <a:srgbClr val="FF0000"/>
                </a:solidFill>
                <a:latin typeface="微软雅黑 Light" panose="020B0502040204020203" pitchFamily="34" charset="-122"/>
                <a:ea typeface="微软雅黑 Light" panose="020B0502040204020203" pitchFamily="34" charset="-122"/>
              </a:rPr>
              <a:t>最大生命时间：</a:t>
            </a:r>
            <a:r>
              <a:rPr lang="zh-CN" altLang="en-US" sz="2000" dirty="0" smtClean="0">
                <a:latin typeface="微软雅黑 Light" panose="020B0502040204020203" pitchFamily="34" charset="-122"/>
                <a:ea typeface="微软雅黑 Light" panose="020B0502040204020203" pitchFamily="34" charset="-122"/>
              </a:rPr>
              <a:t>失效时间和创建时间的时间差，就是</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的最大生命时间，超过该时间，</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将失效，不再被发送到相应的域地址；</a:t>
            </a:r>
            <a:endPar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4" name="图片 3"/>
          <p:cNvPicPr>
            <a:picLocks noChangeAspect="1"/>
          </p:cNvPicPr>
          <p:nvPr/>
        </p:nvPicPr>
        <p:blipFill>
          <a:blip r:embed="rId1"/>
          <a:stretch>
            <a:fillRect/>
          </a:stretch>
        </p:blipFill>
        <p:spPr>
          <a:xfrm>
            <a:off x="1052195" y="1324610"/>
            <a:ext cx="2705100" cy="5165090"/>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在</a:t>
            </a:r>
            <a:r>
              <a:rPr lang="en-US" altLang="zh-CN" dirty="0" err="1" smtClean="0"/>
              <a:t>Servlet</a:t>
            </a:r>
            <a:r>
              <a:rPr lang="zh-CN" altLang="en-US" dirty="0" smtClean="0"/>
              <a:t>中创建</a:t>
            </a:r>
            <a:r>
              <a:rPr lang="en-US" altLang="zh-CN" dirty="0" smtClean="0"/>
              <a:t>Cookie</a:t>
            </a:r>
            <a:r>
              <a:rPr lang="zh-CN" altLang="en-US" dirty="0" smtClean="0"/>
              <a:t>、设置</a:t>
            </a:r>
            <a:r>
              <a:rPr lang="en-US" altLang="zh-CN" dirty="0" smtClean="0"/>
              <a:t>Cookie</a:t>
            </a:r>
            <a:r>
              <a:rPr lang="zh-CN" altLang="en-US" dirty="0" smtClean="0"/>
              <a:t>属性</a:t>
            </a:r>
            <a:r>
              <a:rPr lang="en-US" altLang="zh-CN" dirty="0" smtClean="0"/>
              <a:t>-1</a:t>
            </a:r>
            <a:endParaRPr lang="zh-CN" altLang="en-US" dirty="0"/>
          </a:p>
        </p:txBody>
      </p:sp>
      <p:sp>
        <p:nvSpPr>
          <p:cNvPr id="3" name="内容占位符 2"/>
          <p:cNvSpPr>
            <a:spLocks noGrp="1"/>
          </p:cNvSpPr>
          <p:nvPr>
            <p:ph idx="1"/>
          </p:nvPr>
        </p:nvSpPr>
        <p:spPr>
          <a:xfrm>
            <a:off x="186570" y="899048"/>
            <a:ext cx="11792070" cy="1694524"/>
          </a:xfrm>
        </p:spPr>
        <p:txBody>
          <a:bodyPr/>
          <a:lstStyle/>
          <a:p>
            <a:r>
              <a:rPr lang="en-US" altLang="zh-CN" dirty="0" err="1" smtClean="0"/>
              <a:t>Servlet</a:t>
            </a:r>
            <a:r>
              <a:rPr lang="zh-CN" altLang="en-US" dirty="0" smtClean="0"/>
              <a:t>规范中定了</a:t>
            </a:r>
            <a:r>
              <a:rPr lang="en-US" altLang="zh-CN" dirty="0" smtClean="0"/>
              <a:t>Cookie</a:t>
            </a:r>
            <a:r>
              <a:rPr lang="zh-CN" altLang="en-US" dirty="0" smtClean="0"/>
              <a:t>类，创建该类对象就可以创建</a:t>
            </a:r>
            <a:r>
              <a:rPr lang="en-US" altLang="zh-CN" dirty="0" smtClean="0"/>
              <a:t>Cookie</a:t>
            </a:r>
            <a:r>
              <a:rPr lang="zh-CN" altLang="en-US" dirty="0" smtClean="0"/>
              <a:t>，并可以调用其中方法为</a:t>
            </a:r>
            <a:r>
              <a:rPr lang="en-US" altLang="zh-CN" dirty="0" smtClean="0"/>
              <a:t>Cookie</a:t>
            </a:r>
            <a:r>
              <a:rPr lang="zh-CN" altLang="en-US" dirty="0" smtClean="0"/>
              <a:t>设置属性；</a:t>
            </a:r>
            <a:endParaRPr lang="zh-CN" altLang="en-US" dirty="0"/>
          </a:p>
        </p:txBody>
      </p:sp>
      <p:graphicFrame>
        <p:nvGraphicFramePr>
          <p:cNvPr id="4" name="Table 3"/>
          <p:cNvGraphicFramePr>
            <a:graphicFrameLocks noGrp="1"/>
          </p:cNvGraphicFramePr>
          <p:nvPr/>
        </p:nvGraphicFramePr>
        <p:xfrm>
          <a:off x="411590" y="2446419"/>
          <a:ext cx="10738070" cy="2963160"/>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Cookie(</a:t>
                      </a:r>
                      <a:r>
                        <a:rPr lang="en-US" dirty="0" err="1" smtClean="0"/>
                        <a:t>java.lang.String</a:t>
                      </a:r>
                      <a:r>
                        <a:rPr lang="en-US" dirty="0" smtClean="0"/>
                        <a:t> name, </a:t>
                      </a:r>
                      <a:r>
                        <a:rPr lang="en-US" dirty="0" err="1" smtClean="0"/>
                        <a:t>java.lang.String</a:t>
                      </a:r>
                      <a:r>
                        <a:rPr lang="en-US" dirty="0" smtClean="0"/>
                        <a:t> value) </a:t>
                      </a:r>
                      <a:endParaRPr lang="en-US" dirty="0" smtClean="0"/>
                    </a:p>
                    <a:p>
                      <a:pPr algn="l"/>
                      <a:r>
                        <a:rPr lang="en-US" dirty="0" smtClean="0"/>
                        <a:t> </a:t>
                      </a:r>
                      <a:endParaRPr lang="en-US" dirty="0" smtClean="0"/>
                    </a:p>
                  </a:txBody>
                  <a:tcPr/>
                </a:tc>
                <a:tc>
                  <a:txBody>
                    <a:bodyPr/>
                    <a:lstStyle/>
                    <a:p>
                      <a:r>
                        <a:rPr lang="zh-CN" altLang="en-US" dirty="0" smtClean="0"/>
                        <a:t>创建</a:t>
                      </a:r>
                      <a:r>
                        <a:rPr lang="en-US" altLang="zh-CN" dirty="0" smtClean="0"/>
                        <a:t>Cookie</a:t>
                      </a:r>
                      <a:r>
                        <a:rPr lang="zh-CN" altLang="en-US" dirty="0" smtClean="0"/>
                        <a:t>对象，指定名字和对应的值；</a:t>
                      </a:r>
                      <a:endParaRPr lang="en-US" dirty="0"/>
                    </a:p>
                  </a:txBody>
                  <a:tcPr/>
                </a:tc>
              </a:tr>
              <a:tr h="370840">
                <a:tc>
                  <a:txBody>
                    <a:bodyPr/>
                    <a:lstStyle/>
                    <a:p>
                      <a:pPr algn="l"/>
                      <a:r>
                        <a:rPr lang="en-US" altLang="zh-CN" dirty="0" smtClean="0">
                          <a:solidFill>
                            <a:srgbClr val="C00000"/>
                          </a:solidFill>
                        </a:rPr>
                        <a:t> void </a:t>
                      </a:r>
                      <a:r>
                        <a:rPr lang="en-US" altLang="zh-CN" dirty="0" err="1" smtClean="0">
                          <a:solidFill>
                            <a:srgbClr val="C00000"/>
                          </a:solidFill>
                        </a:rPr>
                        <a:t>setMaxAge</a:t>
                      </a:r>
                      <a:r>
                        <a:rPr lang="en-US" altLang="zh-CN" dirty="0" smtClean="0">
                          <a:solidFill>
                            <a:srgbClr val="C00000"/>
                          </a:solidFill>
                        </a:rPr>
                        <a:t>(</a:t>
                      </a:r>
                      <a:r>
                        <a:rPr lang="en-US" altLang="zh-CN" dirty="0" err="1" smtClean="0">
                          <a:solidFill>
                            <a:srgbClr val="C00000"/>
                          </a:solidFill>
                        </a:rPr>
                        <a:t>int</a:t>
                      </a:r>
                      <a:r>
                        <a:rPr lang="en-US" altLang="zh-CN" dirty="0" smtClean="0">
                          <a:solidFill>
                            <a:srgbClr val="C00000"/>
                          </a:solidFill>
                        </a:rPr>
                        <a:t> expiry) </a:t>
                      </a:r>
                      <a:endParaRPr lang="en-US" altLang="zh-CN" dirty="0" smtClean="0">
                        <a:solidFill>
                          <a:srgbClr val="C00000"/>
                        </a:solidFill>
                      </a:endParaRPr>
                    </a:p>
                    <a:p>
                      <a:pPr algn="l"/>
                      <a:r>
                        <a:rPr lang="en-US" altLang="zh-CN" dirty="0" smtClean="0">
                          <a:solidFill>
                            <a:srgbClr val="C00000"/>
                          </a:solidFill>
                        </a:rPr>
                        <a:t>  </a:t>
                      </a:r>
                      <a:endParaRPr lang="en-US" altLang="zh-CN" dirty="0" smtClean="0">
                        <a:solidFill>
                          <a:srgbClr val="C00000"/>
                        </a:solidFill>
                      </a:endParaRPr>
                    </a:p>
                  </a:txBody>
                  <a:tcPr/>
                </a:tc>
                <a:tc>
                  <a:txBody>
                    <a:bodyPr/>
                    <a:lstStyle/>
                    <a:p>
                      <a:r>
                        <a:rPr lang="zh-CN" altLang="en-US" dirty="0" smtClean="0">
                          <a:solidFill>
                            <a:srgbClr val="C00000"/>
                          </a:solidFill>
                        </a:rPr>
                        <a:t>设置最大生命时间（秒），如果不设置，当前浏览器关闭，</a:t>
                      </a:r>
                      <a:r>
                        <a:rPr lang="en-US" altLang="zh-CN" dirty="0" smtClean="0">
                          <a:solidFill>
                            <a:srgbClr val="C00000"/>
                          </a:solidFill>
                        </a:rPr>
                        <a:t>cookie</a:t>
                      </a:r>
                      <a:r>
                        <a:rPr lang="zh-CN" altLang="en-US" dirty="0" smtClean="0">
                          <a:solidFill>
                            <a:srgbClr val="C00000"/>
                          </a:solidFill>
                        </a:rPr>
                        <a:t>即失效；</a:t>
                      </a:r>
                      <a:endParaRPr lang="en-US" dirty="0">
                        <a:solidFill>
                          <a:srgbClr val="C00000"/>
                        </a:solidFill>
                      </a:endParaRPr>
                    </a:p>
                  </a:txBody>
                  <a:tcPr/>
                </a:tc>
              </a:tr>
              <a:tr h="672080">
                <a:tc>
                  <a:txBody>
                    <a:bodyPr/>
                    <a:lstStyle/>
                    <a:p>
                      <a:pPr algn="l"/>
                      <a:r>
                        <a:rPr lang="en-US" altLang="zh-CN" dirty="0" smtClean="0"/>
                        <a:t>void </a:t>
                      </a:r>
                      <a:r>
                        <a:rPr lang="en-US" altLang="zh-CN" dirty="0" err="1" smtClean="0"/>
                        <a:t>setValue</a:t>
                      </a:r>
                      <a:r>
                        <a:rPr lang="en-US" altLang="zh-CN" dirty="0" smtClean="0"/>
                        <a:t>(</a:t>
                      </a:r>
                      <a:r>
                        <a:rPr lang="en-US" altLang="zh-CN" dirty="0" err="1" smtClean="0"/>
                        <a:t>java.lang.String</a:t>
                      </a:r>
                      <a:r>
                        <a:rPr lang="en-US" altLang="zh-CN" dirty="0" smtClean="0"/>
                        <a:t> </a:t>
                      </a:r>
                      <a:r>
                        <a:rPr lang="en-US" altLang="zh-CN" dirty="0" err="1" smtClean="0"/>
                        <a:t>newValue</a:t>
                      </a:r>
                      <a:r>
                        <a:rPr lang="en-US" altLang="zh-CN" dirty="0" smtClean="0"/>
                        <a:t>)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设置</a:t>
                      </a:r>
                      <a:r>
                        <a:rPr lang="en-US" altLang="zh-CN" dirty="0" smtClean="0"/>
                        <a:t>Cookie</a:t>
                      </a:r>
                      <a:r>
                        <a:rPr lang="zh-CN" altLang="en-US" dirty="0" smtClean="0"/>
                        <a:t>的值；</a:t>
                      </a:r>
                      <a:endParaRPr lang="en-US" dirty="0"/>
                    </a:p>
                  </a:txBody>
                  <a:tcPr/>
                </a:tc>
              </a:tr>
              <a:tr h="370840">
                <a:tc>
                  <a:txBody>
                    <a:bodyPr/>
                    <a:lstStyle/>
                    <a:p>
                      <a:pPr algn="l"/>
                      <a:r>
                        <a:rPr lang="en-US" altLang="zh-CN" dirty="0" err="1" smtClean="0"/>
                        <a:t>setDomain</a:t>
                      </a:r>
                      <a:r>
                        <a:rPr lang="en-US" altLang="zh-CN" dirty="0" smtClean="0"/>
                        <a:t>(</a:t>
                      </a:r>
                      <a:r>
                        <a:rPr lang="en-US" altLang="zh-CN" dirty="0" err="1" smtClean="0"/>
                        <a:t>java.lang.String</a:t>
                      </a:r>
                      <a:r>
                        <a:rPr lang="en-US" altLang="zh-CN" dirty="0" smtClean="0"/>
                        <a:t> domain)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设置</a:t>
                      </a:r>
                      <a:r>
                        <a:rPr lang="en-US" altLang="zh-CN" dirty="0" smtClean="0"/>
                        <a:t>cookie</a:t>
                      </a:r>
                      <a:r>
                        <a:rPr lang="zh-CN" altLang="en-US" dirty="0" smtClean="0"/>
                        <a:t>的域名；</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在</a:t>
            </a:r>
            <a:r>
              <a:rPr lang="en-US" altLang="zh-CN" dirty="0" err="1" smtClean="0"/>
              <a:t>Servlet</a:t>
            </a:r>
            <a:r>
              <a:rPr lang="zh-CN" altLang="en-US" dirty="0" smtClean="0"/>
              <a:t>中创建</a:t>
            </a:r>
            <a:r>
              <a:rPr lang="en-US" altLang="zh-CN" dirty="0" smtClean="0"/>
              <a:t>Cookie</a:t>
            </a:r>
            <a:r>
              <a:rPr lang="zh-CN" altLang="en-US" dirty="0" smtClean="0"/>
              <a:t>、设置</a:t>
            </a:r>
            <a:r>
              <a:rPr lang="en-US" altLang="zh-CN" dirty="0" smtClean="0"/>
              <a:t>Cookie</a:t>
            </a:r>
            <a:r>
              <a:rPr lang="zh-CN" altLang="en-US" dirty="0" smtClean="0"/>
              <a:t>属性</a:t>
            </a:r>
            <a:r>
              <a:rPr lang="en-US" altLang="zh-CN" dirty="0" smtClean="0"/>
              <a:t>-2</a:t>
            </a:r>
            <a:endParaRPr lang="zh-CN" altLang="en-US" dirty="0"/>
          </a:p>
        </p:txBody>
      </p:sp>
      <p:sp>
        <p:nvSpPr>
          <p:cNvPr id="3" name="内容占位符 2"/>
          <p:cNvSpPr>
            <a:spLocks noGrp="1"/>
          </p:cNvSpPr>
          <p:nvPr>
            <p:ph idx="1"/>
          </p:nvPr>
        </p:nvSpPr>
        <p:spPr>
          <a:xfrm>
            <a:off x="186570" y="899048"/>
            <a:ext cx="11792070" cy="1694524"/>
          </a:xfrm>
        </p:spPr>
        <p:txBody>
          <a:bodyPr/>
          <a:lstStyle/>
          <a:p>
            <a:r>
              <a:rPr lang="en-US" altLang="zh-CN" dirty="0" err="1" smtClean="0"/>
              <a:t>Servlet</a:t>
            </a:r>
            <a:r>
              <a:rPr lang="zh-CN" altLang="en-US" dirty="0" smtClean="0"/>
              <a:t>规范中定了</a:t>
            </a:r>
            <a:r>
              <a:rPr lang="en-US" altLang="zh-CN" dirty="0" smtClean="0"/>
              <a:t>Cookie</a:t>
            </a:r>
            <a:r>
              <a:rPr lang="zh-CN" altLang="en-US" dirty="0" smtClean="0"/>
              <a:t>类，创建该类对象就可以创建</a:t>
            </a:r>
            <a:r>
              <a:rPr lang="en-US" altLang="zh-CN" dirty="0" smtClean="0"/>
              <a:t>Cookie</a:t>
            </a:r>
            <a:r>
              <a:rPr lang="zh-CN" altLang="en-US" dirty="0" smtClean="0"/>
              <a:t>，并可以调用其中方法为</a:t>
            </a:r>
            <a:r>
              <a:rPr lang="en-US" altLang="zh-CN" dirty="0" smtClean="0"/>
              <a:t>Cookie</a:t>
            </a:r>
            <a:r>
              <a:rPr lang="zh-CN" altLang="en-US" dirty="0" smtClean="0"/>
              <a:t>设置属性；</a:t>
            </a:r>
            <a:endParaRPr lang="zh-CN" altLang="en-US" dirty="0"/>
          </a:p>
        </p:txBody>
      </p:sp>
      <p:sp>
        <p:nvSpPr>
          <p:cNvPr id="6" name="TextBox 5"/>
          <p:cNvSpPr txBox="1"/>
          <p:nvPr/>
        </p:nvSpPr>
        <p:spPr>
          <a:xfrm>
            <a:off x="501676" y="2266873"/>
            <a:ext cx="11490415" cy="2584450"/>
          </a:xfrm>
          <a:prstGeom prst="rect">
            <a:avLst/>
          </a:prstGeom>
          <a:solidFill>
            <a:schemeClr val="bg1">
              <a:lumMod val="95000"/>
            </a:schemeClr>
          </a:solidFill>
        </p:spPr>
        <p:txBody>
          <a:bodyPr wrap="square" rtlCol="0">
            <a:spAutoFit/>
          </a:bodyPr>
          <a:lstStyle/>
          <a:p>
            <a:r>
              <a:rPr lang="en-US" altLang="zh-CN">
                <a:sym typeface="+mn-ea"/>
              </a:rPr>
              <a:t>&lt;%</a:t>
            </a:r>
            <a:endParaRPr lang="zh-CN" altLang="en-US">
              <a:sym typeface="+mn-ea"/>
            </a:endParaRPr>
          </a:p>
          <a:p>
            <a:r>
              <a:rPr lang="zh-CN" altLang="en-US">
                <a:sym typeface="+mn-ea"/>
              </a:rPr>
              <a:t> </a:t>
            </a:r>
            <a:r>
              <a:rPr lang="en-US" altLang="zh-CN" dirty="0" smtClean="0">
                <a:ea typeface="微软雅黑 Light"/>
                <a:sym typeface="+mn-ea"/>
              </a:rPr>
              <a:t>//	</a:t>
            </a:r>
            <a:r>
              <a:rPr lang="zh-CN" altLang="en-US" dirty="0" smtClean="0">
                <a:ea typeface="微软雅黑 Light"/>
                <a:sym typeface="+mn-ea"/>
              </a:rPr>
              <a:t>创建</a:t>
            </a:r>
            <a:r>
              <a:rPr lang="en-US" dirty="0" smtClean="0">
                <a:ea typeface="微软雅黑 Light"/>
                <a:sym typeface="+mn-ea"/>
              </a:rPr>
              <a:t>cookie</a:t>
            </a:r>
            <a:r>
              <a:rPr lang="zh-CN" altLang="en-US" dirty="0" smtClean="0">
                <a:ea typeface="微软雅黑 Light"/>
                <a:sym typeface="+mn-ea"/>
              </a:rPr>
              <a:t>对象</a:t>
            </a:r>
            <a:endParaRPr lang="zh-CN" altLang="en-US"/>
          </a:p>
          <a:p>
            <a:r>
              <a:rPr lang="zh-CN" altLang="en-US">
                <a:sym typeface="+mn-ea"/>
              </a:rPr>
              <a:t>	Cookie [] c = request.getCookies();</a:t>
            </a:r>
            <a:endParaRPr lang="zh-CN" altLang="en-US"/>
          </a:p>
          <a:p>
            <a:r>
              <a:rPr lang="zh-CN" altLang="en-US">
                <a:sym typeface="+mn-ea"/>
              </a:rPr>
              <a:t>	if(c== null){</a:t>
            </a:r>
            <a:endParaRPr lang="zh-CN" altLang="en-US"/>
          </a:p>
          <a:p>
            <a:r>
              <a:rPr lang="zh-CN" altLang="en-US">
                <a:sym typeface="+mn-ea"/>
              </a:rPr>
              <a:t>		String i = "2";</a:t>
            </a:r>
            <a:endParaRPr lang="zh-CN" altLang="en-US"/>
          </a:p>
          <a:p>
            <a:r>
              <a:rPr lang="zh-CN" altLang="en-US">
                <a:sym typeface="+mn-ea"/>
              </a:rPr>
              <a:t>		Cookie ck = new Cookie("count",i);</a:t>
            </a:r>
            <a:endParaRPr lang="zh-CN" altLang="en-US">
              <a:sym typeface="+mn-ea"/>
            </a:endParaRPr>
          </a:p>
          <a:p>
            <a:r>
              <a:rPr lang="en-US" altLang="zh-CN">
                <a:sym typeface="+mn-ea"/>
              </a:rPr>
              <a:t>		//</a:t>
            </a:r>
            <a:r>
              <a:rPr lang="zh-CN" altLang="zh-CN">
                <a:sym typeface="+mn-ea"/>
              </a:rPr>
              <a:t>设置</a:t>
            </a:r>
            <a:r>
              <a:rPr lang="en-US" altLang="zh-CN">
                <a:sym typeface="+mn-ea"/>
              </a:rPr>
              <a:t>cookie</a:t>
            </a:r>
            <a:r>
              <a:rPr lang="zh-CN" altLang="en-US">
                <a:sym typeface="+mn-ea"/>
              </a:rPr>
              <a:t>的生命时间，</a:t>
            </a:r>
            <a:r>
              <a:rPr lang="en-US" altLang="zh-CN">
                <a:sym typeface="+mn-ea"/>
              </a:rPr>
              <a:t>24</a:t>
            </a:r>
            <a:r>
              <a:rPr lang="zh-CN" altLang="en-US">
                <a:sym typeface="+mn-ea"/>
              </a:rPr>
              <a:t>小时内有效</a:t>
            </a:r>
            <a:endParaRPr lang="zh-CN" altLang="en-US"/>
          </a:p>
          <a:p>
            <a:r>
              <a:rPr lang="zh-CN" altLang="en-US">
                <a:sym typeface="+mn-ea"/>
              </a:rPr>
              <a:t>		ck.setMaxAge(60*60*24);</a:t>
            </a:r>
            <a:endParaRPr lang="zh-CN" altLang="en-US">
              <a:sym typeface="+mn-ea"/>
            </a:endParaRPr>
          </a:p>
          <a:p>
            <a:r>
              <a:rPr lang="zh-CN" altLang="en-US">
                <a:sym typeface="+mn-ea"/>
              </a:rPr>
              <a:t>}</a:t>
            </a:r>
            <a:endParaRPr lang="en-US" altLang="zh-CN" dirty="0" smtClean="0">
              <a:ea typeface="微软雅黑 Light"/>
            </a:endParaRPr>
          </a:p>
        </p:txBody>
      </p:sp>
      <p:sp>
        <p:nvSpPr>
          <p:cNvPr id="7" name="内容占位符 2"/>
          <p:cNvSpPr txBox="1"/>
          <p:nvPr/>
        </p:nvSpPr>
        <p:spPr>
          <a:xfrm>
            <a:off x="199905" y="5021118"/>
            <a:ext cx="11792070" cy="16596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rPr>
              <a:t>思考：</a:t>
            </a: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创建好</a:t>
            </a:r>
            <a:r>
              <a:rPr kumimoji="0" lang="en-US" altLang="zh-CN"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Cookie</a:t>
            </a: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对象后，就能存储到客户端吗？</a:t>
            </a:r>
            <a:endParaRPr kumimoji="0" lang="en-US" altLang="zh-CN"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答案是：</a:t>
            </a:r>
            <a:r>
              <a:rPr kumimoji="0" lang="en-US" altLang="zh-CN" sz="2800" b="0"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rPr>
              <a:t>No</a:t>
            </a:r>
            <a:endParaRPr kumimoji="0" lang="en-US" altLang="zh-CN"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在响应中设置</a:t>
            </a:r>
            <a:r>
              <a:rPr lang="en-US" altLang="zh-CN" dirty="0" smtClean="0"/>
              <a:t>Cookie</a:t>
            </a:r>
            <a:r>
              <a:rPr lang="zh-CN" altLang="en-US" dirty="0" smtClean="0"/>
              <a:t>信息</a:t>
            </a:r>
            <a:endParaRPr lang="zh-CN" altLang="en-US" dirty="0"/>
          </a:p>
        </p:txBody>
      </p:sp>
      <p:sp>
        <p:nvSpPr>
          <p:cNvPr id="3" name="内容占位符 2"/>
          <p:cNvSpPr>
            <a:spLocks noGrp="1"/>
          </p:cNvSpPr>
          <p:nvPr>
            <p:ph idx="1"/>
          </p:nvPr>
        </p:nvSpPr>
        <p:spPr>
          <a:xfrm>
            <a:off x="186570" y="899047"/>
            <a:ext cx="11792070" cy="1594771"/>
          </a:xfrm>
        </p:spPr>
        <p:txBody>
          <a:bodyPr>
            <a:normAutofit/>
          </a:bodyPr>
          <a:lstStyle/>
          <a:p>
            <a:r>
              <a:rPr lang="zh-CN" altLang="en-US" dirty="0" smtClean="0"/>
              <a:t>要将</a:t>
            </a:r>
            <a:r>
              <a:rPr lang="en-US" altLang="zh-CN" dirty="0" smtClean="0"/>
              <a:t>Cookie</a:t>
            </a:r>
            <a:r>
              <a:rPr lang="zh-CN" altLang="en-US" dirty="0" smtClean="0"/>
              <a:t>保存到客户端，就要将其添加到响应对象才可以；</a:t>
            </a:r>
            <a:endParaRPr lang="en-US" altLang="zh-CN" dirty="0" smtClean="0"/>
          </a:p>
          <a:p>
            <a:r>
              <a:rPr lang="zh-CN" altLang="en-US" dirty="0" smtClean="0"/>
              <a:t>响应接口中定义了设置</a:t>
            </a:r>
            <a:r>
              <a:rPr lang="en-US" altLang="zh-CN" dirty="0" smtClean="0"/>
              <a:t>Cookie</a:t>
            </a:r>
            <a:r>
              <a:rPr lang="zh-CN" altLang="en-US" dirty="0" smtClean="0"/>
              <a:t>的方法：</a:t>
            </a:r>
            <a:endParaRPr lang="zh-CN" altLang="en-US" dirty="0"/>
          </a:p>
        </p:txBody>
      </p:sp>
      <p:graphicFrame>
        <p:nvGraphicFramePr>
          <p:cNvPr id="6" name="Table 5"/>
          <p:cNvGraphicFramePr>
            <a:graphicFrameLocks noGrp="1"/>
          </p:cNvGraphicFramePr>
          <p:nvPr/>
        </p:nvGraphicFramePr>
        <p:xfrm>
          <a:off x="411590" y="2446419"/>
          <a:ext cx="10738070" cy="1010920"/>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 void </a:t>
                      </a:r>
                      <a:r>
                        <a:rPr lang="en-US" dirty="0" err="1" smtClean="0"/>
                        <a:t>addCookie</a:t>
                      </a:r>
                      <a:r>
                        <a:rPr lang="en-US" dirty="0" smtClean="0"/>
                        <a:t>(Cookie </a:t>
                      </a:r>
                      <a:r>
                        <a:rPr lang="en-US" dirty="0" err="1" smtClean="0"/>
                        <a:t>cookie</a:t>
                      </a:r>
                      <a:r>
                        <a:rPr lang="en-US" dirty="0" smtClean="0"/>
                        <a:t>) </a:t>
                      </a:r>
                      <a:endParaRPr lang="en-US" dirty="0" smtClean="0"/>
                    </a:p>
                    <a:p>
                      <a:pPr algn="l"/>
                      <a:r>
                        <a:rPr lang="en-US" dirty="0" smtClean="0"/>
                        <a:t>  </a:t>
                      </a:r>
                      <a:endParaRPr lang="en-US" dirty="0" smtClean="0"/>
                    </a:p>
                  </a:txBody>
                  <a:tcPr/>
                </a:tc>
                <a:tc>
                  <a:txBody>
                    <a:bodyPr/>
                    <a:lstStyle/>
                    <a:p>
                      <a:r>
                        <a:rPr lang="zh-CN" altLang="en-US" dirty="0" smtClean="0"/>
                        <a:t>将</a:t>
                      </a:r>
                      <a:r>
                        <a:rPr lang="en-US" altLang="zh-CN" dirty="0" smtClean="0"/>
                        <a:t>Cookie</a:t>
                      </a:r>
                      <a:r>
                        <a:rPr lang="zh-CN" altLang="en-US" dirty="0" smtClean="0"/>
                        <a:t>对象保存到相应的响应对象中；</a:t>
                      </a:r>
                      <a:endParaRPr lang="en-US" dirty="0"/>
                    </a:p>
                  </a:txBody>
                  <a:tcPr/>
                </a:tc>
              </a:tr>
            </a:tbl>
          </a:graphicData>
        </a:graphic>
      </p:graphicFrame>
      <p:sp>
        <p:nvSpPr>
          <p:cNvPr id="7" name="TextBox 6"/>
          <p:cNvSpPr txBox="1"/>
          <p:nvPr/>
        </p:nvSpPr>
        <p:spPr>
          <a:xfrm>
            <a:off x="468829" y="3690370"/>
            <a:ext cx="11490415" cy="922020"/>
          </a:xfrm>
          <a:prstGeom prst="rect">
            <a:avLst/>
          </a:prstGeom>
          <a:solidFill>
            <a:schemeClr val="bg1">
              <a:lumMod val="95000"/>
            </a:schemeClr>
          </a:solidFill>
        </p:spPr>
        <p:txBody>
          <a:bodyPr wrap="square" rtlCol="0">
            <a:spAutoFit/>
          </a:bodyPr>
          <a:lstStyle/>
          <a:p>
            <a:r>
              <a:rPr lang="zh-CN" altLang="en-US" dirty="0" smtClean="0">
                <a:ea typeface="微软雅黑 Light"/>
              </a:rPr>
              <a:t>		</a:t>
            </a:r>
            <a:endParaRPr lang="zh-CN" altLang="en-US" dirty="0" smtClean="0">
              <a:ea typeface="微软雅黑 Light"/>
            </a:endParaRPr>
          </a:p>
          <a:p>
            <a:r>
              <a:rPr lang="en-US" altLang="zh-CN" dirty="0" smtClean="0">
                <a:ea typeface="微软雅黑 Light"/>
              </a:rPr>
              <a:t>//		</a:t>
            </a:r>
            <a:r>
              <a:rPr lang="zh-CN" altLang="en-US" dirty="0" smtClean="0">
                <a:ea typeface="微软雅黑 Light"/>
              </a:rPr>
              <a:t>将</a:t>
            </a:r>
            <a:r>
              <a:rPr lang="en-US" altLang="zh-CN" dirty="0" smtClean="0">
                <a:ea typeface="微软雅黑 Light"/>
              </a:rPr>
              <a:t>Cookie</a:t>
            </a:r>
            <a:r>
              <a:rPr lang="zh-CN" altLang="en-US" dirty="0" smtClean="0">
                <a:ea typeface="微软雅黑 Light"/>
              </a:rPr>
              <a:t>保存到响应中</a:t>
            </a:r>
            <a:endParaRPr lang="zh-CN" altLang="en-US" dirty="0" smtClean="0">
              <a:ea typeface="微软雅黑 Light"/>
            </a:endParaRPr>
          </a:p>
          <a:p>
            <a:r>
              <a:rPr lang="zh-CN" altLang="en-US" dirty="0" smtClean="0">
                <a:ea typeface="微软雅黑 Light"/>
              </a:rPr>
              <a:t>		</a:t>
            </a:r>
            <a:r>
              <a:rPr lang="zh-CN" altLang="en-US" b="1">
                <a:sym typeface="+mn-ea"/>
              </a:rPr>
              <a:t>response.addCookie(ck);</a:t>
            </a:r>
            <a:endParaRPr lang="en-US" altLang="zh-CN"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a:hlinkClick r:id="rId1" action="ppaction://hlinkfile"/>
          </p:cNvPr>
          <p:cNvSpPr txBox="1"/>
          <p:nvPr/>
        </p:nvSpPr>
        <p:spPr>
          <a:xfrm>
            <a:off x="9996805" y="116840"/>
            <a:ext cx="1461770" cy="645160"/>
          </a:xfrm>
          <a:prstGeom prst="rect">
            <a:avLst/>
          </a:prstGeom>
          <a:noFill/>
        </p:spPr>
        <p:txBody>
          <a:bodyPr wrap="square" rtlCol="0">
            <a:spAutoFit/>
          </a:bodyPr>
          <a:p>
            <a:r>
              <a:rPr lang="zh-CN" altLang="en-US" dirty="0" smtClean="0"/>
              <a:t>课堂案例：</a:t>
            </a:r>
            <a:endParaRPr lang="zh-CN" altLang="en-US" dirty="0" smtClean="0"/>
          </a:p>
          <a:p>
            <a:r>
              <a:rPr lang="zh-CN" altLang="en-US" u="sng" dirty="0" smtClean="0">
                <a:solidFill>
                  <a:srgbClr val="0070C0"/>
                </a:solidFill>
              </a:rPr>
              <a:t> </a:t>
            </a:r>
            <a:r>
              <a:rPr lang="en-US" altLang="zh-CN" u="sng">
                <a:solidFill>
                  <a:srgbClr val="0070C0"/>
                </a:solidFill>
                <a:sym typeface="+mn-ea"/>
              </a:rPr>
              <a:t>cookie.jsp</a:t>
            </a:r>
            <a:endParaRPr lang="en-US" altLang="zh-CN" u="sng" dirty="0">
              <a:solidFill>
                <a:srgbClr val="0070C0"/>
              </a:solidFill>
              <a:sym typeface="+mn-ea"/>
            </a:endParaRPr>
          </a:p>
        </p:txBody>
      </p:sp>
      <p:sp>
        <p:nvSpPr>
          <p:cNvPr id="6" name="TextBox 5"/>
          <p:cNvSpPr txBox="1"/>
          <p:nvPr/>
        </p:nvSpPr>
        <p:spPr>
          <a:xfrm>
            <a:off x="581025" y="762000"/>
            <a:ext cx="10461625" cy="5354320"/>
          </a:xfrm>
          <a:prstGeom prst="rect">
            <a:avLst/>
          </a:prstGeom>
          <a:solidFill>
            <a:schemeClr val="bg1">
              <a:lumMod val="95000"/>
            </a:schemeClr>
          </a:solidFill>
        </p:spPr>
        <p:txBody>
          <a:bodyPr wrap="square" rtlCol="0">
            <a:spAutoFit/>
          </a:bodyPr>
          <a:p>
            <a:r>
              <a:rPr lang="zh-CN" altLang="en-US">
                <a:sym typeface="+mn-ea"/>
              </a:rPr>
              <a:t>&lt;% </a:t>
            </a:r>
            <a:endParaRPr lang="zh-CN" altLang="en-US"/>
          </a:p>
          <a:p>
            <a:r>
              <a:rPr lang="zh-CN" altLang="en-US">
                <a:sym typeface="+mn-ea"/>
              </a:rPr>
              <a:t>	Cookie [] c = request.getCookies();</a:t>
            </a:r>
            <a:endParaRPr lang="zh-CN" altLang="en-US"/>
          </a:p>
          <a:p>
            <a:r>
              <a:rPr lang="zh-CN" altLang="en-US">
                <a:sym typeface="+mn-ea"/>
              </a:rPr>
              <a:t>	if(c== null){</a:t>
            </a:r>
            <a:endParaRPr lang="zh-CN" altLang="en-US"/>
          </a:p>
          <a:p>
            <a:r>
              <a:rPr lang="zh-CN" altLang="en-US">
                <a:sym typeface="+mn-ea"/>
              </a:rPr>
              <a:t>		String i = "2";</a:t>
            </a:r>
            <a:endParaRPr lang="zh-CN" altLang="en-US"/>
          </a:p>
          <a:p>
            <a:r>
              <a:rPr lang="zh-CN" altLang="en-US">
                <a:sym typeface="+mn-ea"/>
              </a:rPr>
              <a:t>		Cookie ck = new Cookie("count",i);</a:t>
            </a:r>
            <a:endParaRPr lang="zh-CN" altLang="en-US"/>
          </a:p>
          <a:p>
            <a:r>
              <a:rPr lang="zh-CN" altLang="en-US">
                <a:sym typeface="+mn-ea"/>
              </a:rPr>
              <a:t>		ck.setMaxAge(60*60*24);</a:t>
            </a:r>
            <a:endParaRPr lang="zh-CN" altLang="en-US"/>
          </a:p>
          <a:p>
            <a:r>
              <a:rPr lang="zh-CN" altLang="en-US">
                <a:sym typeface="+mn-ea"/>
              </a:rPr>
              <a:t>		response.addCookie(ck);</a:t>
            </a:r>
            <a:endParaRPr lang="zh-CN" altLang="en-US"/>
          </a:p>
          <a:p>
            <a:r>
              <a:rPr lang="zh-CN" altLang="en-US">
                <a:sym typeface="+mn-ea"/>
              </a:rPr>
              <a:t>	}else{</a:t>
            </a:r>
            <a:endParaRPr lang="zh-CN" altLang="en-US"/>
          </a:p>
          <a:p>
            <a:r>
              <a:rPr lang="zh-CN" altLang="en-US">
                <a:sym typeface="+mn-ea"/>
              </a:rPr>
              <a:t>		for(int i = 0 ; i &lt; c.length;i++){</a:t>
            </a:r>
            <a:endParaRPr lang="zh-CN" altLang="en-US"/>
          </a:p>
          <a:p>
            <a:r>
              <a:rPr lang="zh-CN" altLang="en-US">
                <a:sym typeface="+mn-ea"/>
              </a:rPr>
              <a:t>			String s = c[i].getName();</a:t>
            </a:r>
            <a:endParaRPr lang="zh-CN" altLang="en-US"/>
          </a:p>
          <a:p>
            <a:r>
              <a:rPr lang="zh-CN" altLang="en-US">
                <a:sym typeface="+mn-ea"/>
              </a:rPr>
              <a:t>			if(s.equals("count")){</a:t>
            </a:r>
            <a:endParaRPr lang="zh-CN" altLang="en-US"/>
          </a:p>
          <a:p>
            <a:r>
              <a:rPr lang="zh-CN" altLang="en-US">
                <a:sym typeface="+mn-ea"/>
              </a:rPr>
              <a:t>       out.println("欢迎您访问我们的网站，这是您第"+c[i].getValue()+"次访问，欢迎以后常来！！！");</a:t>
            </a:r>
            <a:endParaRPr lang="zh-CN" altLang="en-US"/>
          </a:p>
          <a:p>
            <a:r>
              <a:rPr lang="zh-CN" altLang="en-US">
                <a:sym typeface="+mn-ea"/>
              </a:rPr>
              <a:t>	int j = Integer.parseInt(c[i].getValue())+1;</a:t>
            </a:r>
            <a:endParaRPr lang="zh-CN" altLang="en-US"/>
          </a:p>
          <a:p>
            <a:r>
              <a:rPr lang="zh-CN" altLang="en-US">
                <a:sym typeface="+mn-ea"/>
              </a:rPr>
              <a:t>				Cookie ck = new Cookie("count", new Integer(j).toString());</a:t>
            </a:r>
            <a:endParaRPr lang="zh-CN" altLang="en-US"/>
          </a:p>
          <a:p>
            <a:r>
              <a:rPr lang="zh-CN" altLang="en-US">
                <a:sym typeface="+mn-ea"/>
              </a:rPr>
              <a:t>				// ck.setMaxAge(0);</a:t>
            </a:r>
            <a:endParaRPr lang="zh-CN" altLang="en-US"/>
          </a:p>
          <a:p>
            <a:r>
              <a:rPr lang="zh-CN" altLang="en-US">
                <a:sym typeface="+mn-ea"/>
              </a:rPr>
              <a:t>				ck.setMaxAge(60*60*24);</a:t>
            </a:r>
            <a:endParaRPr lang="zh-CN" altLang="en-US"/>
          </a:p>
          <a:p>
            <a:r>
              <a:rPr lang="zh-CN" altLang="en-US">
                <a:sym typeface="+mn-ea"/>
              </a:rPr>
              <a:t>				response.addCookie(ck);</a:t>
            </a:r>
            <a:endParaRPr lang="zh-CN" altLang="en-US"/>
          </a:p>
          <a:p>
            <a:r>
              <a:rPr lang="zh-CN" altLang="en-US">
                <a:sym typeface="+mn-ea"/>
              </a:rPr>
              <a:t>			}}</a:t>
            </a:r>
            <a:endParaRPr lang="zh-CN" altLang="en-US">
              <a:sym typeface="+mn-ea"/>
            </a:endParaRPr>
          </a:p>
          <a:p>
            <a:r>
              <a:rPr lang="zh-CN" altLang="en-US">
                <a:sym typeface="+mn-ea"/>
              </a:rPr>
              <a:t>}%&gt;</a:t>
            </a:r>
            <a:endParaRPr lang="en-US" altLang="zh-CN" dirty="0" smtClean="0">
              <a:ea typeface="微软雅黑 Ligh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3</a:t>
            </a:r>
            <a:r>
              <a:rPr lang="zh-CN" altLang="en-US" dirty="0" smtClean="0"/>
              <a:t>小节，</a:t>
            </a:r>
            <a:r>
              <a:rPr lang="en-US" altLang="zh-CN" dirty="0" smtClean="0"/>
              <a:t>11</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节：会话跟踪概述</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Cookie</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Session</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在响应中设置</a:t>
            </a:r>
            <a:r>
              <a:rPr lang="en-US" altLang="zh-CN" dirty="0" smtClean="0"/>
              <a:t>Cookie</a:t>
            </a:r>
            <a:r>
              <a:rPr lang="zh-CN" altLang="en-US" dirty="0" smtClean="0"/>
              <a:t>信息</a:t>
            </a:r>
            <a:r>
              <a:rPr lang="en-US" altLang="zh-CN" dirty="0" smtClean="0"/>
              <a:t>-3</a:t>
            </a:r>
            <a:endParaRPr lang="zh-CN" altLang="en-US" dirty="0"/>
          </a:p>
        </p:txBody>
      </p:sp>
      <p:sp>
        <p:nvSpPr>
          <p:cNvPr id="3" name="内容占位符 2"/>
          <p:cNvSpPr>
            <a:spLocks noGrp="1"/>
          </p:cNvSpPr>
          <p:nvPr>
            <p:ph idx="1"/>
          </p:nvPr>
        </p:nvSpPr>
        <p:spPr>
          <a:xfrm>
            <a:off x="186570" y="899047"/>
            <a:ext cx="11792070" cy="1993782"/>
          </a:xfrm>
        </p:spPr>
        <p:txBody>
          <a:bodyPr>
            <a:normAutofit/>
          </a:bodyPr>
          <a:lstStyle/>
          <a:p>
            <a:r>
              <a:rPr lang="zh-CN" altLang="en-US" sz="2400" dirty="0" smtClean="0"/>
              <a:t>在浏览器中访问</a:t>
            </a:r>
            <a:endParaRPr lang="zh-CN" altLang="en-US" sz="2400" dirty="0" smtClean="0"/>
          </a:p>
          <a:p>
            <a:r>
              <a:rPr lang="en-US" altLang="zh-CN" sz="2400" dirty="0" smtClean="0">
                <a:sym typeface="+mn-ea"/>
              </a:rPr>
              <a:t>http://localhost:8080/chapter04/</a:t>
            </a:r>
            <a:r>
              <a:rPr lang="en-US" altLang="zh-CN" sz="2400" dirty="0" smtClean="0"/>
              <a:t>cookie.jsp</a:t>
            </a:r>
            <a:endParaRPr lang="en-US" altLang="zh-CN" sz="2400" dirty="0" smtClean="0"/>
          </a:p>
          <a:p>
            <a:r>
              <a:rPr lang="zh-CN" altLang="en-US" sz="2400" dirty="0" smtClean="0"/>
              <a:t>可以查看到</a:t>
            </a:r>
            <a:r>
              <a:rPr lang="en-US" altLang="zh-CN" sz="2400" dirty="0" err="1" smtClean="0"/>
              <a:t>locahost</a:t>
            </a:r>
            <a:r>
              <a:rPr lang="zh-CN" altLang="en-US" sz="2400" dirty="0" smtClean="0"/>
              <a:t>保存了两个</a:t>
            </a:r>
            <a:r>
              <a:rPr lang="en-US" altLang="zh-CN" sz="2400" dirty="0" smtClean="0"/>
              <a:t>Cookie</a:t>
            </a:r>
            <a:r>
              <a:rPr lang="zh-CN" altLang="en-US" sz="2400" dirty="0" smtClean="0"/>
              <a:t>信息到客户端：</a:t>
            </a:r>
            <a:endParaRPr lang="en-US" sz="2400" dirty="0" smtClean="0"/>
          </a:p>
          <a:p>
            <a:endParaRPr lang="zh-CN" altLang="en-US" sz="2400" dirty="0"/>
          </a:p>
        </p:txBody>
      </p:sp>
      <p:sp>
        <p:nvSpPr>
          <p:cNvPr id="7" name="TextBox 6">
            <a:hlinkClick r:id="rId1" action="ppaction://hlinkfile"/>
          </p:cNvPr>
          <p:cNvSpPr txBox="1"/>
          <p:nvPr/>
        </p:nvSpPr>
        <p:spPr>
          <a:xfrm>
            <a:off x="9617075" y="116840"/>
            <a:ext cx="1841500" cy="645160"/>
          </a:xfrm>
          <a:prstGeom prst="rect">
            <a:avLst/>
          </a:prstGeom>
          <a:noFill/>
        </p:spPr>
        <p:txBody>
          <a:bodyPr wrap="square" rtlCol="0">
            <a:spAutoFit/>
          </a:bodyPr>
          <a:lstStyle/>
          <a:p>
            <a:r>
              <a:rPr lang="zh-CN" altLang="en-US" dirty="0" smtClean="0"/>
              <a:t>课堂案例：</a:t>
            </a:r>
            <a:endParaRPr lang="zh-CN" altLang="en-US" dirty="0" smtClean="0"/>
          </a:p>
          <a:p>
            <a:r>
              <a:rPr lang="en-US" altLang="zh-CN" u="sng" dirty="0" smtClean="0">
                <a:solidFill>
                  <a:srgbClr val="0070C0"/>
                </a:solidFill>
              </a:rPr>
              <a:t>cookie</a:t>
            </a:r>
            <a:r>
              <a:rPr lang="en-US" altLang="zh-CN" u="sng" dirty="0" smtClean="0">
                <a:solidFill>
                  <a:srgbClr val="0070C0"/>
                </a:solidFill>
                <a:hlinkClick r:id="rId2" action="ppaction://hlinkfile"/>
              </a:rPr>
              <a:t>.</a:t>
            </a:r>
            <a:r>
              <a:rPr lang="en-US" altLang="zh-CN" u="sng" dirty="0" smtClean="0">
                <a:solidFill>
                  <a:srgbClr val="0070C0"/>
                </a:solidFill>
              </a:rPr>
              <a:t>jsp</a:t>
            </a:r>
            <a:endParaRPr lang="en-US" altLang="zh-CN" u="sng" dirty="0" smtClean="0">
              <a:solidFill>
                <a:srgbClr val="0070C0"/>
              </a:solidFill>
            </a:endParaRPr>
          </a:p>
        </p:txBody>
      </p:sp>
      <p:pic>
        <p:nvPicPr>
          <p:cNvPr id="4" name="内容占位符 3"/>
          <p:cNvPicPr>
            <a:picLocks noChangeAspect="1"/>
          </p:cNvPicPr>
          <p:nvPr/>
        </p:nvPicPr>
        <p:blipFill>
          <a:blip r:embed="rId3"/>
          <a:stretch>
            <a:fillRect/>
          </a:stretch>
        </p:blipFill>
        <p:spPr>
          <a:xfrm>
            <a:off x="5770245" y="3348990"/>
            <a:ext cx="4867275" cy="1734820"/>
          </a:xfrm>
          <a:prstGeom prst="rect">
            <a:avLst/>
          </a:prstGeom>
        </p:spPr>
      </p:pic>
      <p:pic>
        <p:nvPicPr>
          <p:cNvPr id="5" name="图片 4"/>
          <p:cNvPicPr>
            <a:picLocks noChangeAspect="1"/>
          </p:cNvPicPr>
          <p:nvPr/>
        </p:nvPicPr>
        <p:blipFill>
          <a:blip r:embed="rId4"/>
          <a:stretch>
            <a:fillRect/>
          </a:stretch>
        </p:blipFill>
        <p:spPr>
          <a:xfrm>
            <a:off x="1330960" y="3348990"/>
            <a:ext cx="3829050" cy="1735455"/>
          </a:xfrm>
          <a:prstGeom prst="rect">
            <a:avLst/>
          </a:prstGeom>
        </p:spPr>
      </p:pic>
      <p:sp>
        <p:nvSpPr>
          <p:cNvPr id="8" name="标题 1"/>
          <p:cNvSpPr>
            <a:spLocks noGrp="1"/>
          </p:cNvSpPr>
          <p:nvPr/>
        </p:nvSpPr>
        <p:spPr>
          <a:xfrm>
            <a:off x="664363" y="5084691"/>
            <a:ext cx="11573813" cy="849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chemeClr val="tx1">
                    <a:lumMod val="65000"/>
                    <a:lumOff val="35000"/>
                  </a:schemeClr>
                </a:solidFill>
                <a:latin typeface="微软雅黑 Light" panose="020B0502040204020203" pitchFamily="34" charset="-122"/>
                <a:ea typeface="微软雅黑 Light" panose="020B0502040204020203" pitchFamily="34" charset="-122"/>
                <a:cs typeface="+mj-cs"/>
              </a:defRPr>
            </a:lvl1pPr>
          </a:lstStyle>
          <a:p>
            <a:r>
              <a:rPr lang="zh-CN" altLang="zh-CN"/>
              <a:t>第一次访问为空，之后依次累加</a:t>
            </a:r>
            <a:endParaRPr lang="zh-CN" altLang="zh-CN"/>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获取请求中的</a:t>
            </a:r>
            <a:r>
              <a:rPr lang="en-US" altLang="zh-CN" dirty="0" smtClean="0"/>
              <a:t>Cookie</a:t>
            </a:r>
            <a:r>
              <a:rPr lang="zh-CN" altLang="en-US" dirty="0" smtClean="0"/>
              <a:t>信息</a:t>
            </a:r>
            <a:r>
              <a:rPr lang="en-US" altLang="zh-CN" dirty="0" smtClean="0"/>
              <a:t>-1</a:t>
            </a:r>
            <a:endParaRPr lang="zh-CN" altLang="en-US" dirty="0"/>
          </a:p>
        </p:txBody>
      </p:sp>
      <p:sp>
        <p:nvSpPr>
          <p:cNvPr id="3" name="内容占位符 2"/>
          <p:cNvSpPr>
            <a:spLocks noGrp="1"/>
          </p:cNvSpPr>
          <p:nvPr>
            <p:ph idx="1"/>
          </p:nvPr>
        </p:nvSpPr>
        <p:spPr>
          <a:xfrm>
            <a:off x="186570" y="899048"/>
            <a:ext cx="11792070" cy="1528268"/>
          </a:xfrm>
        </p:spPr>
        <p:txBody>
          <a:bodyPr>
            <a:normAutofit/>
          </a:bodyPr>
          <a:lstStyle/>
          <a:p>
            <a:r>
              <a:rPr lang="zh-CN" altLang="en-US" sz="2400" dirty="0" smtClean="0"/>
              <a:t>当访问相同域及路径时，没有超过有效时间的</a:t>
            </a:r>
            <a:r>
              <a:rPr lang="en-US" altLang="zh-CN" sz="2400" dirty="0" smtClean="0"/>
              <a:t>cookie</a:t>
            </a:r>
            <a:r>
              <a:rPr lang="zh-CN" altLang="en-US" sz="2400" dirty="0" smtClean="0"/>
              <a:t>将自动通过请求被发送到网站；</a:t>
            </a:r>
            <a:endParaRPr lang="en-US" altLang="zh-CN" sz="2400" dirty="0" smtClean="0"/>
          </a:p>
          <a:p>
            <a:r>
              <a:rPr lang="en-US" altLang="zh-CN" sz="2400" dirty="0" err="1" smtClean="0"/>
              <a:t>Servlet</a:t>
            </a:r>
            <a:r>
              <a:rPr lang="zh-CN" altLang="en-US" sz="2400" dirty="0" smtClean="0"/>
              <a:t>规范中的请求接口定义了获取</a:t>
            </a:r>
            <a:r>
              <a:rPr lang="en-US" altLang="zh-CN" sz="2400" dirty="0" smtClean="0"/>
              <a:t>Cookie</a:t>
            </a:r>
            <a:r>
              <a:rPr lang="zh-CN" altLang="en-US" sz="2400" dirty="0" smtClean="0"/>
              <a:t>对象的方法：</a:t>
            </a:r>
            <a:endParaRPr lang="zh-CN" altLang="en-US" sz="2400" dirty="0"/>
          </a:p>
          <a:p>
            <a:endParaRPr lang="zh-CN" altLang="en-US" sz="2400" dirty="0"/>
          </a:p>
          <a:p>
            <a:endParaRPr lang="zh-CN" altLang="en-US" sz="2400" dirty="0"/>
          </a:p>
        </p:txBody>
      </p:sp>
      <p:graphicFrame>
        <p:nvGraphicFramePr>
          <p:cNvPr id="8" name="Table 7"/>
          <p:cNvGraphicFramePr>
            <a:graphicFrameLocks noGrp="1"/>
          </p:cNvGraphicFramePr>
          <p:nvPr>
            <p:custDataLst>
              <p:tags r:id="rId1"/>
            </p:custDataLst>
          </p:nvPr>
        </p:nvGraphicFramePr>
        <p:xfrm>
          <a:off x="411590" y="2446419"/>
          <a:ext cx="10738070" cy="1010920"/>
        </p:xfrm>
        <a:graphic>
          <a:graphicData uri="http://schemas.openxmlformats.org/drawingml/2006/table">
            <a:tbl>
              <a:tblPr firstRow="1" bandRow="1">
                <a:tableStyleId>{5C22544A-7EE6-4342-B048-85BDC9FD1C3A}</a:tableStyleId>
              </a:tblPr>
              <a:tblGrid>
                <a:gridCol w="4426417"/>
                <a:gridCol w="631165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Cookie[] </a:t>
                      </a:r>
                      <a:r>
                        <a:rPr lang="en-US" dirty="0" err="1" smtClean="0"/>
                        <a:t>getCookies</a:t>
                      </a:r>
                      <a:r>
                        <a:rPr lang="en-US" dirty="0" smtClean="0"/>
                        <a:t>() </a:t>
                      </a:r>
                      <a:endParaRPr lang="en-US" dirty="0" smtClean="0"/>
                    </a:p>
                    <a:p>
                      <a:pPr algn="l"/>
                      <a:r>
                        <a:rPr lang="en-US" dirty="0" smtClean="0"/>
                        <a:t>   </a:t>
                      </a:r>
                      <a:endParaRPr lang="en-US" dirty="0" smtClean="0"/>
                    </a:p>
                  </a:txBody>
                  <a:tcPr/>
                </a:tc>
                <a:tc>
                  <a:txBody>
                    <a:bodyPr/>
                    <a:lstStyle/>
                    <a:p>
                      <a:r>
                        <a:rPr lang="zh-CN" altLang="en-US" dirty="0" smtClean="0"/>
                        <a:t>获取请求中的所有</a:t>
                      </a:r>
                      <a:r>
                        <a:rPr lang="en-US" altLang="zh-CN" dirty="0" smtClean="0"/>
                        <a:t>Cookie</a:t>
                      </a:r>
                      <a:r>
                        <a:rPr lang="zh-CN" altLang="en-US" dirty="0" smtClean="0"/>
                        <a:t>对象，返回数组；</a:t>
                      </a:r>
                      <a:endParaRPr lang="en-US" dirty="0"/>
                    </a:p>
                  </a:txBody>
                  <a:tcPr/>
                </a:tc>
              </a:tr>
            </a:tbl>
          </a:graphicData>
        </a:graphic>
      </p:graphicFrame>
      <p:sp>
        <p:nvSpPr>
          <p:cNvPr id="19457" name="AutoShape 1"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9458" name="AutoShape 2"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pPr marL="0" indent="0">
              <a:buNone/>
            </a:pPr>
            <a:r>
              <a:rPr lang="zh-CN" altLang="en-US"/>
              <a:t>	</a:t>
            </a:r>
            <a:endParaRPr lang="zh-CN" altLang="en-US"/>
          </a:p>
        </p:txBody>
      </p:sp>
      <p:sp>
        <p:nvSpPr>
          <p:cNvPr id="9" name="TextBox 8">
            <a:hlinkClick r:id="rId1" action="ppaction://hlinkfile"/>
          </p:cNvPr>
          <p:cNvSpPr txBox="1"/>
          <p:nvPr/>
        </p:nvSpPr>
        <p:spPr>
          <a:xfrm>
            <a:off x="9616966" y="116632"/>
            <a:ext cx="2379091" cy="645160"/>
          </a:xfrm>
          <a:prstGeom prst="rect">
            <a:avLst/>
          </a:prstGeom>
          <a:noFill/>
        </p:spPr>
        <p:txBody>
          <a:bodyPr wrap="square" rtlCol="0">
            <a:spAutoFit/>
          </a:bodyPr>
          <a:lstStyle/>
          <a:p>
            <a:r>
              <a:rPr lang="zh-CN" altLang="en-US" dirty="0" smtClean="0"/>
              <a:t>课堂案例：</a:t>
            </a:r>
            <a:r>
              <a:rPr lang="en-US" altLang="zh-CN" u="sng" dirty="0" smtClean="0">
                <a:solidFill>
                  <a:srgbClr val="0070C0"/>
                </a:solidFill>
              </a:rPr>
              <a:t>g</a:t>
            </a:r>
            <a:r>
              <a:rPr lang="en-US" altLang="zh-CN" u="sng" dirty="0" smtClean="0">
                <a:solidFill>
                  <a:srgbClr val="0070C0"/>
                </a:solidFill>
                <a:hlinkClick r:id="rId2" action="ppaction://hlinkfile"/>
              </a:rPr>
              <a:t>etCookie.j</a:t>
            </a:r>
            <a:r>
              <a:rPr lang="en-US" altLang="zh-CN" u="sng" dirty="0" smtClean="0">
                <a:solidFill>
                  <a:srgbClr val="0070C0"/>
                </a:solidFill>
              </a:rPr>
              <a:t>sp</a:t>
            </a:r>
            <a:endParaRPr lang="en-US" altLang="zh-CN" u="sng" dirty="0" smtClean="0">
              <a:solidFill>
                <a:srgbClr val="0070C0"/>
              </a:solidFill>
            </a:endParaRPr>
          </a:p>
        </p:txBody>
      </p:sp>
      <p:sp>
        <p:nvSpPr>
          <p:cNvPr id="10" name="TextBox 9"/>
          <p:cNvSpPr txBox="1"/>
          <p:nvPr/>
        </p:nvSpPr>
        <p:spPr>
          <a:xfrm>
            <a:off x="488315" y="1330960"/>
            <a:ext cx="11015980" cy="3692525"/>
          </a:xfrm>
          <a:prstGeom prst="rect">
            <a:avLst/>
          </a:prstGeom>
          <a:solidFill>
            <a:schemeClr val="bg1">
              <a:lumMod val="95000"/>
            </a:schemeClr>
          </a:solidFill>
        </p:spPr>
        <p:txBody>
          <a:bodyPr wrap="square" rtlCol="0">
            <a:spAutoFit/>
          </a:bodyPr>
          <a:p>
            <a:r>
              <a:rPr lang="zh-CN" altLang="en-US">
                <a:sym typeface="+mn-ea"/>
              </a:rPr>
              <a:t>&lt;form name="form" action="</a:t>
            </a:r>
            <a:r>
              <a:rPr lang="en-US" altLang="zh-CN">
                <a:sym typeface="+mn-ea"/>
              </a:rPr>
              <a:t>Get</a:t>
            </a:r>
            <a:r>
              <a:rPr lang="zh-CN" altLang="en-US">
                <a:sym typeface="+mn-ea"/>
              </a:rPr>
              <a:t>CookieServlet" method="post"&gt;</a:t>
            </a:r>
            <a:endParaRPr lang="zh-CN" altLang="en-US">
              <a:sym typeface="+mn-ea"/>
            </a:endParaRPr>
          </a:p>
          <a:p>
            <a:r>
              <a:rPr lang="en-US" altLang="zh-CN">
                <a:sym typeface="+mn-ea"/>
              </a:rPr>
              <a:t>    &lt;table&gt;</a:t>
            </a:r>
            <a:endParaRPr lang="en-US" altLang="zh-CN">
              <a:sym typeface="+mn-ea"/>
            </a:endParaRPr>
          </a:p>
          <a:p>
            <a:endParaRPr lang="zh-CN" altLang="en-US"/>
          </a:p>
          <a:p>
            <a:r>
              <a:rPr lang="zh-CN" altLang="en-US">
                <a:sym typeface="+mn-ea"/>
              </a:rPr>
              <a:t>		&lt;tr&gt;&lt;td&gt;Cookie属性名为：&lt;/td&gt;</a:t>
            </a:r>
            <a:endParaRPr lang="zh-CN" altLang="en-US"/>
          </a:p>
          <a:p>
            <a:r>
              <a:rPr lang="zh-CN" altLang="en-US">
                <a:sym typeface="+mn-ea"/>
              </a:rPr>
              <a:t>		     &lt;td&gt;&lt;input type = "text" name = "name"/&gt;&lt;/td&gt;</a:t>
            </a:r>
            <a:endParaRPr lang="zh-CN" altLang="en-US"/>
          </a:p>
          <a:p>
            <a:r>
              <a:rPr lang="zh-CN" altLang="en-US">
                <a:sym typeface="+mn-ea"/>
              </a:rPr>
              <a:t>	                 &lt;/tr&gt;</a:t>
            </a:r>
            <a:endParaRPr lang="zh-CN" altLang="en-US"/>
          </a:p>
          <a:p>
            <a:r>
              <a:rPr lang="zh-CN" altLang="en-US">
                <a:sym typeface="+mn-ea"/>
              </a:rPr>
              <a:t>		&lt;tr&gt;&lt;td&gt;Cookie属性值为：&lt;/td&gt;</a:t>
            </a:r>
            <a:endParaRPr lang="zh-CN" altLang="en-US"/>
          </a:p>
          <a:p>
            <a:r>
              <a:rPr lang="zh-CN" altLang="en-US">
                <a:sym typeface="+mn-ea"/>
              </a:rPr>
              <a:t>			     &lt;td&gt;&lt;input type = "text" name = "value"/&gt;	&lt;/td&gt;</a:t>
            </a:r>
            <a:endParaRPr lang="zh-CN" altLang="en-US"/>
          </a:p>
          <a:p>
            <a:r>
              <a:rPr lang="zh-CN" altLang="en-US">
                <a:sym typeface="+mn-ea"/>
              </a:rPr>
              <a:t>		&lt;/tr&gt;</a:t>
            </a:r>
            <a:endParaRPr lang="zh-CN" altLang="en-US"/>
          </a:p>
          <a:p>
            <a:r>
              <a:rPr lang="zh-CN" altLang="en-US">
                <a:sym typeface="+mn-ea"/>
              </a:rPr>
              <a:t>	     &lt;tr&gt;&lt;td&gt;&lt;input type = "submit" value = "提交"/&gt;&lt;/td&gt;</a:t>
            </a:r>
            <a:endParaRPr lang="zh-CN" altLang="en-US"/>
          </a:p>
          <a:p>
            <a:r>
              <a:rPr lang="zh-CN" altLang="en-US">
                <a:sym typeface="+mn-ea"/>
              </a:rPr>
              <a:t>	      &lt;td&gt;&lt;input type = "reset" value = "重置"/&gt;&lt;/td&gt;&lt;/tr&gt;</a:t>
            </a:r>
            <a:endParaRPr lang="zh-CN" altLang="en-US"/>
          </a:p>
          <a:p>
            <a:r>
              <a:rPr lang="zh-CN" altLang="en-US">
                <a:sym typeface="+mn-ea"/>
              </a:rPr>
              <a:t>    &lt;/table&gt;</a:t>
            </a:r>
            <a:endParaRPr lang="zh-CN" altLang="en-US">
              <a:sym typeface="+mn-ea"/>
            </a:endParaRPr>
          </a:p>
          <a:p>
            <a:r>
              <a:rPr lang="zh-CN" altLang="en-US">
                <a:sym typeface="+mn-ea"/>
              </a:rPr>
              <a:t>&lt;/form&gt;</a:t>
            </a:r>
            <a:endParaRPr lang="en-US" altLang="zh-CN" dirty="0" smtClean="0">
              <a:ea typeface="微软雅黑 Light"/>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a:hlinkClick r:id="rId1" action="ppaction://hlinkfile"/>
          </p:cNvPr>
          <p:cNvSpPr txBox="1"/>
          <p:nvPr/>
        </p:nvSpPr>
        <p:spPr>
          <a:xfrm>
            <a:off x="9632841" y="-9733"/>
            <a:ext cx="2379091" cy="646331"/>
          </a:xfrm>
          <a:prstGeom prst="rect">
            <a:avLst/>
          </a:prstGeom>
          <a:noFill/>
        </p:spPr>
        <p:txBody>
          <a:bodyPr wrap="square" rtlCol="0">
            <a:spAutoFit/>
          </a:bodyPr>
          <a:p>
            <a:r>
              <a:rPr lang="zh-CN" altLang="en-US" dirty="0" smtClean="0"/>
              <a:t>课堂案例：</a:t>
            </a:r>
            <a:r>
              <a:rPr lang="en-US" altLang="zh-CN" dirty="0" smtClean="0">
                <a:hlinkClick r:id="rId2" action="ppaction://hlinkfile"/>
              </a:rPr>
              <a:t>GetCookieServlet.java</a:t>
            </a:r>
            <a:endParaRPr lang="en-US" dirty="0"/>
          </a:p>
        </p:txBody>
      </p:sp>
      <p:sp>
        <p:nvSpPr>
          <p:cNvPr id="10" name="TextBox 9"/>
          <p:cNvSpPr txBox="1"/>
          <p:nvPr/>
        </p:nvSpPr>
        <p:spPr>
          <a:xfrm>
            <a:off x="650240" y="636905"/>
            <a:ext cx="10573385" cy="5631180"/>
          </a:xfrm>
          <a:prstGeom prst="rect">
            <a:avLst/>
          </a:prstGeom>
          <a:solidFill>
            <a:schemeClr val="bg1">
              <a:lumMod val="95000"/>
            </a:schemeClr>
          </a:solidFill>
        </p:spPr>
        <p:txBody>
          <a:bodyPr wrap="square" rtlCol="0">
            <a:spAutoFit/>
          </a:bodyPr>
          <a:p>
            <a:r>
              <a:rPr lang="en-US" altLang="zh-CN">
                <a:sym typeface="+mn-ea"/>
              </a:rPr>
              <a:t>package com.chinasofti.chapter04.section02;</a:t>
            </a:r>
            <a:endParaRPr lang="en-US" altLang="zh-CN">
              <a:sym typeface="+mn-ea"/>
            </a:endParaRPr>
          </a:p>
          <a:p>
            <a:r>
              <a:rPr lang="en-US" altLang="zh-CN">
                <a:sym typeface="+mn-ea"/>
              </a:rPr>
              <a:t>@WebServlet("/GetCookieServlet")</a:t>
            </a:r>
            <a:endParaRPr lang="en-US" altLang="zh-CN">
              <a:sym typeface="+mn-ea"/>
            </a:endParaRPr>
          </a:p>
          <a:p>
            <a:r>
              <a:rPr lang="en-US" altLang="zh-CN">
                <a:sym typeface="+mn-ea"/>
              </a:rPr>
              <a:t>public class GetCookieServlet extends HttpServlet {</a:t>
            </a:r>
            <a:endParaRPr lang="en-US" altLang="zh-CN">
              <a:sym typeface="+mn-ea"/>
            </a:endParaRPr>
          </a:p>
          <a:p>
            <a:r>
              <a:rPr lang="zh-CN" altLang="en-US">
                <a:sym typeface="+mn-ea"/>
              </a:rPr>
              <a:t>protected void doGet(HttpServletRequest request, HttpServletResponse response) throws ServletException, IOException {</a:t>
            </a:r>
            <a:endParaRPr lang="zh-CN" altLang="en-US"/>
          </a:p>
          <a:p>
            <a:r>
              <a:rPr lang="zh-CN" altLang="en-US">
                <a:sym typeface="+mn-ea"/>
              </a:rPr>
              <a:t>		request.setCharacterEncoding("utf-8");</a:t>
            </a:r>
            <a:endParaRPr lang="zh-CN" altLang="en-US"/>
          </a:p>
          <a:p>
            <a:r>
              <a:rPr lang="zh-CN" altLang="en-US">
                <a:sym typeface="+mn-ea"/>
              </a:rPr>
              <a:t>		response.setContentType("text/html;charset= utf-8");</a:t>
            </a:r>
            <a:endParaRPr lang="zh-CN" altLang="en-US"/>
          </a:p>
          <a:p>
            <a:r>
              <a:rPr lang="zh-CN" altLang="en-US">
                <a:sym typeface="+mn-ea"/>
              </a:rPr>
              <a:t>		PrintWriter out = response.getWriter();</a:t>
            </a:r>
            <a:endParaRPr lang="zh-CN" altLang="en-US"/>
          </a:p>
          <a:p>
            <a:r>
              <a:rPr lang="zh-CN" altLang="en-US">
                <a:sym typeface="+mn-ea"/>
              </a:rPr>
              <a:t>		String name = request.getParameter("name");String value = request.getParameter("value");</a:t>
            </a:r>
            <a:endParaRPr lang="zh-CN" altLang="en-US"/>
          </a:p>
          <a:p>
            <a:r>
              <a:rPr lang="zh-CN" altLang="en-US">
                <a:sym typeface="+mn-ea"/>
              </a:rPr>
              <a:t>		System.out.println("cookieName="+ name);System.out.println("cookieValue="+value);	</a:t>
            </a:r>
            <a:endParaRPr lang="zh-CN" altLang="en-US"/>
          </a:p>
          <a:p>
            <a:r>
              <a:rPr lang="zh-CN" altLang="en-US">
                <a:sym typeface="+mn-ea"/>
              </a:rPr>
              <a:t>		if(name!=null) {</a:t>
            </a:r>
            <a:endParaRPr lang="zh-CN" altLang="en-US"/>
          </a:p>
          <a:p>
            <a:r>
              <a:rPr lang="zh-CN" altLang="en-US">
                <a:sym typeface="+mn-ea"/>
              </a:rPr>
              <a:t>		//创建cookie对象</a:t>
            </a:r>
            <a:endParaRPr lang="zh-CN" altLang="en-US"/>
          </a:p>
          <a:p>
            <a:r>
              <a:rPr lang="zh-CN" altLang="en-US">
                <a:sym typeface="+mn-ea"/>
              </a:rPr>
              <a:t>		Cookie c = new Cookie(name,value);response.addCookie(c);</a:t>
            </a:r>
            <a:endParaRPr lang="zh-CN" altLang="en-US"/>
          </a:p>
          <a:p>
            <a:r>
              <a:rPr lang="zh-CN" altLang="en-US">
                <a:sym typeface="+mn-ea"/>
              </a:rPr>
              <a:t>		}else {System.out.println("Cookie为空！！！");}</a:t>
            </a:r>
            <a:endParaRPr lang="zh-CN" altLang="en-US"/>
          </a:p>
          <a:p>
            <a:r>
              <a:rPr lang="zh-CN" altLang="en-US">
                <a:sym typeface="+mn-ea"/>
              </a:rPr>
              <a:t>		Cookie [] cookies = request.getCookies();</a:t>
            </a:r>
            <a:endParaRPr lang="zh-CN" altLang="en-US"/>
          </a:p>
          <a:p>
            <a:r>
              <a:rPr lang="zh-CN" altLang="en-US">
                <a:sym typeface="+mn-ea"/>
              </a:rPr>
              <a:t>		out.println("Cookie中的属性名和属性值的对应关系如下：");out.println("&lt;br&gt;");	</a:t>
            </a:r>
            <a:endParaRPr lang="zh-CN" altLang="en-US"/>
          </a:p>
          <a:p>
            <a:r>
              <a:rPr lang="zh-CN" altLang="en-US">
                <a:sym typeface="+mn-ea"/>
              </a:rPr>
              <a:t>		if(cookies!=null) {</a:t>
            </a:r>
            <a:endParaRPr lang="zh-CN" altLang="en-US"/>
          </a:p>
          <a:p>
            <a:r>
              <a:rPr lang="zh-CN" altLang="en-US">
                <a:sym typeface="+mn-ea"/>
              </a:rPr>
              <a:t>			for(Cookie cookie:cookies){</a:t>
            </a:r>
            <a:endParaRPr lang="zh-CN" altLang="en-US"/>
          </a:p>
          <a:p>
            <a:r>
              <a:rPr lang="zh-CN" altLang="en-US">
                <a:sym typeface="+mn-ea"/>
              </a:rPr>
              <a:t>				System.out.println("@@@@@@@@@@@@@");</a:t>
            </a:r>
            <a:endParaRPr lang="zh-CN" altLang="en-US"/>
          </a:p>
          <a:p>
            <a:r>
              <a:rPr lang="zh-CN" altLang="en-US">
                <a:sym typeface="+mn-ea"/>
              </a:rPr>
              <a:t>				out.println(cookie.getName()+"------&gt;"+cookie.getValue());}}}</a:t>
            </a:r>
            <a:endParaRPr lang="en-US" altLang="zh-CN" dirty="0" smtClean="0">
              <a:ea typeface="微软雅黑 Light"/>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获取请求中的</a:t>
            </a:r>
            <a:r>
              <a:rPr lang="en-US" altLang="zh-CN" dirty="0" smtClean="0"/>
              <a:t>Cookie</a:t>
            </a:r>
            <a:r>
              <a:rPr lang="zh-CN" altLang="en-US" dirty="0" smtClean="0"/>
              <a:t>信息</a:t>
            </a:r>
            <a:r>
              <a:rPr lang="en-US" altLang="zh-CN" dirty="0" smtClean="0"/>
              <a:t>-2</a:t>
            </a:r>
            <a:endParaRPr lang="zh-CN" altLang="en-US" dirty="0"/>
          </a:p>
        </p:txBody>
      </p:sp>
      <p:sp>
        <p:nvSpPr>
          <p:cNvPr id="3" name="内容占位符 2"/>
          <p:cNvSpPr>
            <a:spLocks noGrp="1"/>
          </p:cNvSpPr>
          <p:nvPr>
            <p:ph idx="1"/>
          </p:nvPr>
        </p:nvSpPr>
        <p:spPr>
          <a:xfrm>
            <a:off x="186570" y="899048"/>
            <a:ext cx="11792070" cy="1528268"/>
          </a:xfrm>
        </p:spPr>
        <p:txBody>
          <a:bodyPr>
            <a:normAutofit/>
          </a:bodyPr>
          <a:lstStyle/>
          <a:p>
            <a:r>
              <a:rPr lang="en-US" altLang="zh-CN" sz="2400" dirty="0" err="1" smtClean="0"/>
              <a:t>http://localhost:8080/chapter04/getCookie.jsp</a:t>
            </a:r>
            <a:r>
              <a:rPr lang="zh-CN" altLang="en-US" sz="2400" dirty="0" smtClean="0"/>
              <a:t>，保证</a:t>
            </a:r>
            <a:r>
              <a:rPr lang="en-US" altLang="zh-CN" sz="2400" dirty="0" smtClean="0"/>
              <a:t>Cookie</a:t>
            </a:r>
            <a:r>
              <a:rPr lang="zh-CN" altLang="en-US" sz="2400" dirty="0" smtClean="0"/>
              <a:t>信息保存到客户端；</a:t>
            </a:r>
            <a:endParaRPr lang="en-US" altLang="zh-CN" sz="2400" dirty="0" smtClean="0"/>
          </a:p>
          <a:p>
            <a:r>
              <a:rPr lang="zh-CN" altLang="zh-CN" sz="2400" dirty="0" err="1" smtClean="0"/>
              <a:t>表单提交到</a:t>
            </a:r>
            <a:r>
              <a:rPr lang="en-US" altLang="zh-CN" sz="2400" dirty="0" err="1" smtClean="0"/>
              <a:t>GetCookieServlet</a:t>
            </a:r>
            <a:r>
              <a:rPr lang="zh-CN" altLang="en-US" sz="2400" dirty="0" smtClean="0"/>
              <a:t>，获取</a:t>
            </a:r>
            <a:r>
              <a:rPr lang="en-US" altLang="zh-CN" sz="2400" dirty="0" smtClean="0"/>
              <a:t>Cookie</a:t>
            </a:r>
            <a:r>
              <a:rPr lang="zh-CN" altLang="en-US" sz="2400" dirty="0" smtClean="0"/>
              <a:t>并进行显示；</a:t>
            </a:r>
            <a:endParaRPr lang="zh-CN" altLang="en-US" sz="2400" dirty="0"/>
          </a:p>
          <a:p>
            <a:endParaRPr lang="zh-CN" altLang="en-US" sz="2400" dirty="0"/>
          </a:p>
        </p:txBody>
      </p:sp>
      <p:sp>
        <p:nvSpPr>
          <p:cNvPr id="60418" name="AutoShape 2"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60419" name="AutoShape 3"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60420" name="AutoShape 4"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60421" name="AutoShape 5"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60422" name="AutoShape 6"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60424" name="AutoShape 8"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pic>
        <p:nvPicPr>
          <p:cNvPr id="60425" name="Picture 9" descr="C:\Users\wxh\AppData\Roaming\Tencent\Users\29097443\QQ\WinTemp\RichOle\PP8{)P$SN(R2N1[$]$)RVYQ.png"/>
          <p:cNvPicPr>
            <a:picLocks noChangeAspect="1" noChangeArrowheads="1"/>
          </p:cNvPicPr>
          <p:nvPr/>
        </p:nvPicPr>
        <p:blipFill>
          <a:blip r:embed="rId1" cstate="print"/>
          <a:srcRect/>
          <a:stretch>
            <a:fillRect/>
          </a:stretch>
        </p:blipFill>
        <p:spPr bwMode="auto">
          <a:xfrm>
            <a:off x="698268" y="4405746"/>
            <a:ext cx="3724275" cy="847725"/>
          </a:xfrm>
          <a:prstGeom prst="rect">
            <a:avLst/>
          </a:prstGeom>
          <a:noFill/>
          <a:ln w="38100">
            <a:solidFill>
              <a:schemeClr val="accent6"/>
            </a:solidFill>
          </a:ln>
        </p:spPr>
      </p:pic>
      <p:sp>
        <p:nvSpPr>
          <p:cNvPr id="17" name="内容占位符 2"/>
          <p:cNvSpPr txBox="1"/>
          <p:nvPr/>
        </p:nvSpPr>
        <p:spPr>
          <a:xfrm>
            <a:off x="399930" y="3661644"/>
            <a:ext cx="11792070" cy="152826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dirty="0" smtClean="0">
                <a:latin typeface="微软雅黑 Light" panose="020B0502040204020203" pitchFamily="34" charset="-122"/>
                <a:ea typeface="微软雅黑 Light" panose="020B0502040204020203" pitchFamily="34" charset="-122"/>
              </a:rPr>
              <a:t>如果将时间调到</a:t>
            </a:r>
            <a:r>
              <a:rPr lang="en-US" altLang="zh-CN" sz="2400" dirty="0" smtClean="0">
                <a:latin typeface="微软雅黑 Light" panose="020B0502040204020203" pitchFamily="34" charset="-122"/>
                <a:ea typeface="微软雅黑 Light" panose="020B0502040204020203" pitchFamily="34" charset="-122"/>
              </a:rPr>
              <a:t>24</a:t>
            </a:r>
            <a:r>
              <a:rPr lang="zh-CN" altLang="en-US" sz="2400" dirty="0" smtClean="0">
                <a:latin typeface="微软雅黑 Light" panose="020B0502040204020203" pitchFamily="34" charset="-122"/>
                <a:ea typeface="微软雅黑 Light" panose="020B0502040204020203" pitchFamily="34" charset="-122"/>
              </a:rPr>
              <a:t>小时后，再次访问</a:t>
            </a:r>
            <a:r>
              <a:rPr lang="en-US" altLang="zh-CN" sz="2400" dirty="0" err="1" smtClean="0">
                <a:latin typeface="微软雅黑 Light" panose="020B0502040204020203" pitchFamily="34" charset="-122"/>
                <a:ea typeface="微软雅黑 Light" panose="020B0502040204020203" pitchFamily="34" charset="-122"/>
              </a:rPr>
              <a:t>GetCookieServlet</a:t>
            </a:r>
            <a:r>
              <a:rPr lang="zh-CN" altLang="en-US" sz="2400" dirty="0" smtClean="0">
                <a:latin typeface="微软雅黑 Light" panose="020B0502040204020203" pitchFamily="34" charset="-122"/>
                <a:ea typeface="微软雅黑 Light" panose="020B0502040204020203" pitchFamily="34" charset="-122"/>
              </a:rPr>
              <a:t>，发现</a:t>
            </a:r>
            <a:r>
              <a:rPr lang="en-US" altLang="zh-CN" sz="2400" dirty="0" smtClean="0">
                <a:latin typeface="微软雅黑 Light" panose="020B0502040204020203" pitchFamily="34" charset="-122"/>
                <a:ea typeface="微软雅黑 Light" panose="020B0502040204020203" pitchFamily="34" charset="-122"/>
              </a:rPr>
              <a:t>Cookie</a:t>
            </a:r>
            <a:r>
              <a:rPr lang="zh-CN" altLang="en-US" sz="2400" dirty="0" smtClean="0">
                <a:latin typeface="微软雅黑 Light" panose="020B0502040204020203" pitchFamily="34" charset="-122"/>
                <a:ea typeface="微软雅黑 Light" panose="020B0502040204020203" pitchFamily="34" charset="-122"/>
              </a:rPr>
              <a:t>已经不存在：</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Oval Callout 17"/>
          <p:cNvSpPr/>
          <p:nvPr/>
        </p:nvSpPr>
        <p:spPr>
          <a:xfrm>
            <a:off x="6666807" y="4197926"/>
            <a:ext cx="2743200" cy="2360815"/>
          </a:xfrm>
          <a:prstGeom prst="wedgeEllipseCallout">
            <a:avLst>
              <a:gd name="adj1" fmla="val -131136"/>
              <a:gd name="adj2" fmla="val -234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由于</a:t>
            </a:r>
            <a:r>
              <a:rPr lang="en-US" altLang="zh-CN" dirty="0" smtClean="0">
                <a:solidFill>
                  <a:schemeClr val="tx1"/>
                </a:solidFill>
              </a:rPr>
              <a:t>G</a:t>
            </a:r>
            <a:r>
              <a:rPr lang="en-US" altLang="zh-CN" dirty="0" err="1" smtClean="0">
                <a:solidFill>
                  <a:schemeClr val="tx1"/>
                </a:solidFill>
              </a:rPr>
              <a:t>etCookieServlet</a:t>
            </a:r>
            <a:r>
              <a:rPr lang="zh-CN" altLang="en-US" dirty="0" smtClean="0">
                <a:solidFill>
                  <a:schemeClr val="tx1"/>
                </a:solidFill>
              </a:rPr>
              <a:t>中</a:t>
            </a:r>
            <a:r>
              <a:rPr lang="en-US" altLang="zh-CN" dirty="0" smtClean="0">
                <a:solidFill>
                  <a:schemeClr val="tx1"/>
                </a:solidFill>
              </a:rPr>
              <a:t>Cookie</a:t>
            </a:r>
            <a:r>
              <a:rPr lang="zh-CN" altLang="en-US" dirty="0" smtClean="0">
                <a:solidFill>
                  <a:schemeClr val="tx1"/>
                </a:solidFill>
              </a:rPr>
              <a:t>的生命时间设置为</a:t>
            </a:r>
            <a:r>
              <a:rPr lang="en-US" altLang="zh-CN" dirty="0" smtClean="0">
                <a:solidFill>
                  <a:schemeClr val="tx1"/>
                </a:solidFill>
              </a:rPr>
              <a:t>24</a:t>
            </a:r>
            <a:r>
              <a:rPr lang="zh-CN" altLang="en-US" dirty="0" smtClean="0">
                <a:solidFill>
                  <a:schemeClr val="tx1"/>
                </a:solidFill>
              </a:rPr>
              <a:t>小时，所以</a:t>
            </a:r>
            <a:r>
              <a:rPr lang="en-US" altLang="zh-CN" dirty="0" smtClean="0">
                <a:solidFill>
                  <a:schemeClr val="tx1"/>
                </a:solidFill>
              </a:rPr>
              <a:t>24</a:t>
            </a:r>
            <a:r>
              <a:rPr lang="zh-CN" altLang="en-US" dirty="0" smtClean="0">
                <a:solidFill>
                  <a:schemeClr val="tx1"/>
                </a:solidFill>
              </a:rPr>
              <a:t>小时后就失效。</a:t>
            </a:r>
            <a:endParaRPr lang="en-US" dirty="0">
              <a:solidFill>
                <a:schemeClr val="tx1"/>
              </a:solidFill>
            </a:endParaRPr>
          </a:p>
        </p:txBody>
      </p:sp>
      <p:sp>
        <p:nvSpPr>
          <p:cNvPr id="20" name="TextBox 19"/>
          <p:cNvSpPr txBox="1"/>
          <p:nvPr/>
        </p:nvSpPr>
        <p:spPr>
          <a:xfrm>
            <a:off x="266007" y="5636029"/>
            <a:ext cx="5902037" cy="646331"/>
          </a:xfrm>
          <a:prstGeom prst="rect">
            <a:avLst/>
          </a:prstGeom>
          <a:solidFill>
            <a:schemeClr val="accent6"/>
          </a:solidFill>
        </p:spPr>
        <p:txBody>
          <a:bodyPr wrap="square" rtlCol="0">
            <a:spAutoFit/>
          </a:bodyPr>
          <a:lstStyle/>
          <a:p>
            <a:r>
              <a:rPr lang="zh-CN" altLang="en-US" dirty="0" smtClean="0"/>
              <a:t>如果没有使用</a:t>
            </a:r>
            <a:r>
              <a:rPr lang="en-US" altLang="zh-CN" dirty="0" err="1" smtClean="0"/>
              <a:t>setMaxAge</a:t>
            </a:r>
            <a:r>
              <a:rPr lang="zh-CN" altLang="en-US" dirty="0" smtClean="0"/>
              <a:t>方法设置最大生命时间的</a:t>
            </a:r>
            <a:r>
              <a:rPr lang="en-US" altLang="zh-CN" dirty="0" smtClean="0"/>
              <a:t>Cookie</a:t>
            </a:r>
            <a:r>
              <a:rPr lang="zh-CN" altLang="en-US" dirty="0" smtClean="0"/>
              <a:t>，则浏览器关闭就失效；</a:t>
            </a:r>
            <a:endParaRPr lang="en-US" dirty="0"/>
          </a:p>
        </p:txBody>
      </p:sp>
      <p:sp>
        <p:nvSpPr>
          <p:cNvPr id="16" name="TextBox 15">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3" action="ppaction://hlinkfile"/>
              </a:rPr>
              <a:t>GetCookieServlet.java</a:t>
            </a:r>
            <a:endParaRPr lang="en-US" dirty="0"/>
          </a:p>
        </p:txBody>
      </p:sp>
      <p:pic>
        <p:nvPicPr>
          <p:cNvPr id="4" name="图片 3"/>
          <p:cNvPicPr>
            <a:picLocks noChangeAspect="1"/>
          </p:cNvPicPr>
          <p:nvPr/>
        </p:nvPicPr>
        <p:blipFill>
          <a:blip r:embed="rId4"/>
          <a:stretch>
            <a:fillRect/>
          </a:stretch>
        </p:blipFill>
        <p:spPr>
          <a:xfrm>
            <a:off x="749935" y="2668270"/>
            <a:ext cx="4933950" cy="752475"/>
          </a:xfrm>
          <a:prstGeom prst="rect">
            <a:avLst/>
          </a:prstGeom>
        </p:spPr>
      </p:pic>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【Cookie】</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有什么作用？</a:t>
            </a:r>
            <a:endParaRPr lang="en-US" altLang="zh-CN" dirty="0" smtClean="0"/>
          </a:p>
          <a:p>
            <a:r>
              <a:rPr lang="en-US" altLang="zh-CN" dirty="0" err="1" smtClean="0"/>
              <a:t>Servlet</a:t>
            </a:r>
            <a:r>
              <a:rPr lang="zh-CN" altLang="en-US" dirty="0" smtClean="0"/>
              <a:t>规范中的</a:t>
            </a:r>
            <a:r>
              <a:rPr lang="en-US" altLang="zh-CN" dirty="0" smtClean="0"/>
              <a:t>Cookie</a:t>
            </a:r>
            <a:r>
              <a:rPr lang="zh-CN" altLang="en-US" dirty="0" smtClean="0"/>
              <a:t>类有哪些方法？</a:t>
            </a:r>
            <a:endParaRPr lang="en-US" altLang="zh-CN" dirty="0" smtClean="0"/>
          </a:p>
          <a:p>
            <a:r>
              <a:rPr lang="zh-CN" altLang="en-US" dirty="0" smtClean="0"/>
              <a:t>如何将</a:t>
            </a:r>
            <a:r>
              <a:rPr lang="en-US" altLang="zh-CN" dirty="0" smtClean="0"/>
              <a:t>Cookie</a:t>
            </a:r>
            <a:r>
              <a:rPr lang="zh-CN" altLang="en-US" dirty="0" smtClean="0"/>
              <a:t>保存到客户端？</a:t>
            </a:r>
            <a:endParaRPr lang="en-US" altLang="zh-CN" dirty="0" smtClean="0"/>
          </a:p>
          <a:p>
            <a:r>
              <a:rPr lang="zh-CN" altLang="en-US" dirty="0" smtClean="0"/>
              <a:t>如何获取</a:t>
            </a:r>
            <a:r>
              <a:rPr lang="en-US" altLang="zh-CN" dirty="0" smtClean="0"/>
              <a:t>Cookie</a:t>
            </a:r>
            <a:r>
              <a:rPr lang="zh-CN" altLang="en-US" dirty="0" smtClean="0"/>
              <a:t>？</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【Cookie】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Cookie</a:t>
            </a:r>
            <a:r>
              <a:rPr lang="zh-CN" altLang="en-US" dirty="0" smtClean="0"/>
              <a:t>是保存到客户端的小文本，可以用来跟踪用户状态；</a:t>
            </a:r>
            <a:endParaRPr lang="en-US" altLang="zh-CN" dirty="0" smtClean="0"/>
          </a:p>
          <a:p>
            <a:r>
              <a:rPr lang="en-US" altLang="zh-CN" dirty="0" smtClean="0"/>
              <a:t>Cookie</a:t>
            </a:r>
            <a:r>
              <a:rPr lang="zh-CN" altLang="en-US" dirty="0" smtClean="0"/>
              <a:t>类可以创建</a:t>
            </a:r>
            <a:r>
              <a:rPr lang="en-US" altLang="zh-CN" dirty="0" smtClean="0"/>
              <a:t>Cookie</a:t>
            </a:r>
            <a:r>
              <a:rPr lang="zh-CN" altLang="en-US" dirty="0" smtClean="0"/>
              <a:t>对象，能够对</a:t>
            </a:r>
            <a:r>
              <a:rPr lang="en-US" altLang="zh-CN" dirty="0" smtClean="0"/>
              <a:t>Cookie</a:t>
            </a:r>
            <a:r>
              <a:rPr lang="zh-CN" altLang="en-US" dirty="0" smtClean="0"/>
              <a:t>设置最大生命时间、</a:t>
            </a:r>
            <a:r>
              <a:rPr lang="en-US" altLang="zh-CN" dirty="0" smtClean="0"/>
              <a:t>domain</a:t>
            </a:r>
            <a:r>
              <a:rPr lang="zh-CN" altLang="en-US" dirty="0" smtClean="0"/>
              <a:t>值、</a:t>
            </a:r>
            <a:r>
              <a:rPr lang="en-US" altLang="zh-CN" dirty="0" smtClean="0"/>
              <a:t>value</a:t>
            </a:r>
            <a:r>
              <a:rPr lang="zh-CN" altLang="en-US" dirty="0" smtClean="0"/>
              <a:t>值等；</a:t>
            </a:r>
            <a:endParaRPr lang="en-US" altLang="zh-CN" dirty="0" smtClean="0"/>
          </a:p>
          <a:p>
            <a:r>
              <a:rPr lang="zh-CN" altLang="en-US" dirty="0" smtClean="0"/>
              <a:t>响应接口中的</a:t>
            </a:r>
            <a:r>
              <a:rPr lang="en-US" altLang="zh-CN" dirty="0" err="1" smtClean="0"/>
              <a:t>addCookie</a:t>
            </a:r>
            <a:r>
              <a:rPr lang="zh-CN" altLang="en-US" dirty="0" smtClean="0"/>
              <a:t>方法可以添加</a:t>
            </a:r>
            <a:r>
              <a:rPr lang="en-US" altLang="zh-CN" dirty="0" smtClean="0"/>
              <a:t>Cookie</a:t>
            </a:r>
            <a:r>
              <a:rPr lang="zh-CN" altLang="en-US" dirty="0" smtClean="0"/>
              <a:t>到响应，从而保存到客户端；</a:t>
            </a:r>
            <a:endParaRPr lang="en-US" altLang="zh-CN" dirty="0" smtClean="0"/>
          </a:p>
          <a:p>
            <a:r>
              <a:rPr lang="zh-CN" altLang="en-US" dirty="0" smtClean="0"/>
              <a:t>请求接口中的</a:t>
            </a:r>
            <a:r>
              <a:rPr lang="en-US" altLang="zh-CN" dirty="0" err="1" smtClean="0"/>
              <a:t>getCookies</a:t>
            </a:r>
            <a:r>
              <a:rPr lang="zh-CN" altLang="en-US" dirty="0" smtClean="0"/>
              <a:t>方法可以获取当前请求中所有</a:t>
            </a:r>
            <a:r>
              <a:rPr lang="en-US" altLang="zh-CN" dirty="0" smtClean="0"/>
              <a:t>Cookie</a:t>
            </a:r>
            <a:r>
              <a:rPr lang="zh-CN" altLang="en-US" dirty="0" smtClean="0"/>
              <a:t>对象；</a:t>
            </a:r>
            <a:endParaRPr lang="en-US" altLang="zh-CN" dirty="0" smtClean="0"/>
          </a:p>
          <a:p>
            <a:r>
              <a:rPr lang="zh-CN" altLang="en-US" dirty="0" smtClean="0"/>
              <a:t>设置了最大生命时间的</a:t>
            </a:r>
            <a:r>
              <a:rPr lang="en-US" altLang="zh-CN" dirty="0" smtClean="0"/>
              <a:t>Cookie</a:t>
            </a:r>
            <a:r>
              <a:rPr lang="zh-CN" altLang="en-US" dirty="0" smtClean="0"/>
              <a:t>可以在有效时间内使用，没有设置的只是临时的，浏览器关闭即失效；</a:t>
            </a:r>
            <a:endParaRPr lang="en-US" altLang="zh-CN" dirty="0" smtClean="0"/>
          </a:p>
          <a:p>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【Session】</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smtClean="0"/>
              <a:t>：</a:t>
            </a:r>
            <a:r>
              <a:rPr lang="en-US" altLang="zh-CN" dirty="0" smtClean="0"/>
              <a:t>Session</a:t>
            </a:r>
            <a:r>
              <a:rPr lang="zh-CN" altLang="en-US" dirty="0" smtClean="0"/>
              <a:t>简介</a:t>
            </a:r>
            <a:endParaRPr lang="zh-CN" altLang="en-US" dirty="0" smtClean="0"/>
          </a:p>
          <a:p>
            <a:r>
              <a:rPr lang="zh-CN" altLang="en-US" dirty="0" smtClean="0"/>
              <a:t>知识点</a:t>
            </a:r>
            <a:r>
              <a:rPr lang="en-US" altLang="zh-CN" dirty="0" smtClean="0"/>
              <a:t>2</a:t>
            </a:r>
            <a:r>
              <a:rPr lang="zh-CN" altLang="en-US" dirty="0" smtClean="0"/>
              <a:t>：</a:t>
            </a:r>
            <a:r>
              <a:rPr lang="en-US" altLang="zh-CN" dirty="0" smtClean="0"/>
              <a:t>Session</a:t>
            </a:r>
            <a:r>
              <a:rPr lang="zh-CN" altLang="en-US" dirty="0" smtClean="0"/>
              <a:t>使用方法</a:t>
            </a:r>
            <a:endParaRPr lang="zh-CN" altLang="en-US" dirty="0" smtClean="0"/>
          </a:p>
          <a:p>
            <a:r>
              <a:rPr lang="zh-CN" altLang="en-US" dirty="0" smtClean="0"/>
              <a:t>知识点</a:t>
            </a:r>
            <a:r>
              <a:rPr lang="en-US" altLang="zh-CN" dirty="0" smtClean="0"/>
              <a:t>3</a:t>
            </a:r>
            <a:r>
              <a:rPr lang="zh-CN" altLang="en-US" dirty="0" smtClean="0"/>
              <a:t>：</a:t>
            </a:r>
            <a:r>
              <a:rPr lang="en-US" altLang="zh-CN" dirty="0" err="1" smtClean="0"/>
              <a:t>HttpSession</a:t>
            </a:r>
            <a:r>
              <a:rPr lang="zh-CN" altLang="en-US" dirty="0" smtClean="0"/>
              <a:t>对象的获取</a:t>
            </a:r>
            <a:endParaRPr lang="zh-CN" altLang="en-US" dirty="0" smtClean="0"/>
          </a:p>
          <a:p>
            <a:r>
              <a:rPr lang="zh-CN" altLang="en-US" dirty="0" smtClean="0"/>
              <a:t>知识点</a:t>
            </a:r>
            <a:r>
              <a:rPr lang="en-US" altLang="zh-CN" dirty="0" smtClean="0"/>
              <a:t>4</a:t>
            </a:r>
            <a:r>
              <a:rPr lang="zh-CN" altLang="en-US" dirty="0" smtClean="0"/>
              <a:t>：</a:t>
            </a:r>
            <a:r>
              <a:rPr lang="en-US" altLang="zh-CN" dirty="0" smtClean="0"/>
              <a:t>Session</a:t>
            </a:r>
            <a:r>
              <a:rPr lang="zh-CN" altLang="en-US" dirty="0" smtClean="0"/>
              <a:t>常用方法</a:t>
            </a:r>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Session</a:t>
            </a:r>
            <a:r>
              <a:rPr lang="zh-CN" altLang="en-US" dirty="0"/>
              <a:t>简介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smtClean="0"/>
              <a:t>事实上，在应用系统中直接使用持久化的</a:t>
            </a:r>
            <a:r>
              <a:rPr lang="en-US" altLang="zh-CN" dirty="0" smtClean="0"/>
              <a:t>Cookie</a:t>
            </a:r>
            <a:r>
              <a:rPr lang="zh-CN" altLang="en-US" dirty="0" smtClean="0"/>
              <a:t>来保持用户的会话信息在很多情况下是不可取的，因为：</a:t>
            </a:r>
            <a:endParaRPr lang="zh-CN" altLang="en-US" dirty="0"/>
          </a:p>
        </p:txBody>
      </p:sp>
      <p:pic>
        <p:nvPicPr>
          <p:cNvPr id="4" name="Picture 2" descr="http://images.cnitblog.com/news/157064/201404/29223424580168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7889" y="2534094"/>
            <a:ext cx="6796537" cy="38230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17889" y="2363639"/>
            <a:ext cx="6796537" cy="3993508"/>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6200000">
            <a:off x="4364319" y="-717468"/>
            <a:ext cx="853730" cy="7246484"/>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rot="10800000">
            <a:off x="1558796" y="2149927"/>
            <a:ext cx="1528659" cy="4377674"/>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rot="5400000">
            <a:off x="4915976" y="1708121"/>
            <a:ext cx="853730" cy="8785230"/>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408485" y="1537920"/>
            <a:ext cx="4005941" cy="4819227"/>
          </a:xfrm>
          <a:prstGeom prst="rect">
            <a:avLst/>
          </a:prstGeom>
          <a:gradFill>
            <a:gsLst>
              <a:gs pos="0">
                <a:schemeClr val="bg1">
                  <a:alpha val="0"/>
                </a:schemeClr>
              </a:gs>
              <a:gs pos="38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Picture 4" descr="http://img5.duitang.com/uploads/item/201205/21/20120521203121_sSQw4.jpe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4172" y="4789148"/>
            <a:ext cx="1248112" cy="1248112"/>
          </a:xfrm>
          <a:prstGeom prst="ellipse">
            <a:avLst/>
          </a:prstGeom>
          <a:ln w="88900" cap="rnd">
            <a:solidFill>
              <a:schemeClr val="bg1"/>
            </a:solidFill>
          </a:ln>
          <a:effectLst>
            <a:outerShdw blurRad="50800" dist="38100" dir="2700000" algn="tl" rotWithShape="0">
              <a:prstClr val="black">
                <a:alpha val="40000"/>
              </a:prstClr>
            </a:outerShdw>
            <a:reflection blurRad="6350" stA="50000" endA="275" endPos="40000" dist="101600" dir="5400000" sy="-100000" algn="bl" rotWithShape="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1305298" y="3234151"/>
            <a:ext cx="10212313" cy="1292662"/>
          </a:xfrm>
          <a:prstGeom prst="rect">
            <a:avLst/>
          </a:prstGeom>
          <a:noFill/>
          <a:effectLst>
            <a:glow rad="88900">
              <a:schemeClr val="accent1">
                <a:alpha val="65000"/>
              </a:schemeClr>
            </a:glow>
          </a:effectLst>
        </p:spPr>
        <p:txBody>
          <a:bodyPr wrap="square" rtlCol="0">
            <a:spAutoFit/>
          </a:bodyPr>
          <a:lstStyle/>
          <a:p>
            <a:endParaRPr lang="en-US" altLang="zh-CN" sz="2400" dirty="0" smtClean="0">
              <a:effectLst/>
              <a:latin typeface="微软雅黑" panose="020B0503020204020204" pitchFamily="34" charset="-122"/>
              <a:ea typeface="微软雅黑" panose="020B0503020204020204" pitchFamily="34" charset="-122"/>
            </a:endParaRPr>
          </a:p>
          <a:p>
            <a:r>
              <a:rPr lang="zh-CN" altLang="en-US" sz="4000" b="1" dirty="0">
                <a:effectLst/>
                <a:latin typeface="微软雅黑" panose="020B0503020204020204" pitchFamily="34" charset="-122"/>
                <a:ea typeface="微软雅黑" panose="020B0503020204020204" pitchFamily="34" charset="-122"/>
              </a:rPr>
              <a:t>总有无聊的人对你的</a:t>
            </a:r>
            <a:r>
              <a:rPr lang="zh-CN" altLang="en-US" sz="5400" b="1" dirty="0" smtClean="0">
                <a:solidFill>
                  <a:schemeClr val="accent2">
                    <a:lumMod val="75000"/>
                  </a:schemeClr>
                </a:solidFill>
                <a:effectLst/>
                <a:latin typeface="微软雅黑" panose="020B0503020204020204" pitchFamily="34" charset="-122"/>
                <a:ea typeface="微软雅黑" panose="020B0503020204020204" pitchFamily="34" charset="-122"/>
              </a:rPr>
              <a:t>个人信息</a:t>
            </a:r>
            <a:r>
              <a:rPr lang="zh-CN" altLang="en-US" sz="4000" b="1" dirty="0">
                <a:effectLst/>
                <a:latin typeface="微软雅黑" panose="020B0503020204020204" pitchFamily="34" charset="-122"/>
                <a:ea typeface="微软雅黑" panose="020B0503020204020204" pitchFamily="34" charset="-122"/>
              </a:rPr>
              <a:t>感兴趣</a:t>
            </a:r>
            <a:endParaRPr lang="en-US" altLang="zh-CN" sz="4000" b="1" dirty="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Session</a:t>
            </a:r>
            <a:r>
              <a:rPr lang="zh-CN" altLang="en-US" dirty="0"/>
              <a:t>简介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因此</a:t>
            </a:r>
            <a:r>
              <a:rPr lang="en-US" altLang="zh-CN" dirty="0"/>
              <a:t>WEB</a:t>
            </a:r>
            <a:r>
              <a:rPr lang="zh-CN" altLang="en-US" dirty="0"/>
              <a:t>服务器均提供了更灵活的使用方法：</a:t>
            </a:r>
            <a:endParaRPr lang="zh-CN" altLang="en-US" dirty="0"/>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b="8431"/>
          <a:stretch>
            <a:fillRect/>
          </a:stretch>
        </p:blipFill>
        <p:spPr>
          <a:xfrm>
            <a:off x="4383136" y="1844023"/>
            <a:ext cx="1872343" cy="2083906"/>
          </a:xfrm>
          <a:prstGeom prst="rect">
            <a:avLst/>
          </a:prstGeom>
          <a:effectLst>
            <a:reflection blurRad="6350" stA="50000" endA="300" endPos="55000" dir="5400000" sy="-100000" algn="bl" rotWithShape="0"/>
          </a:effectLst>
        </p:spPr>
      </p:pic>
      <p:pic>
        <p:nvPicPr>
          <p:cNvPr id="5" name="Picture 4" descr="http://img.web07.cn/UpImg/Png/201302/02/png296042021115361.png"/>
          <p:cNvPicPr>
            <a:picLocks noChangeAspect="1" noChangeArrowheads="1"/>
          </p:cNvPicPr>
          <p:nvPr/>
        </p:nvPicPr>
        <p:blipFill rotWithShape="1">
          <a:blip r:embed="rId2">
            <a:extLst>
              <a:ext uri="{28A0092B-C50C-407E-A947-70E740481C1C}">
                <a14:useLocalDpi xmlns:a14="http://schemas.microsoft.com/office/drawing/2010/main" val="0"/>
              </a:ext>
            </a:extLst>
          </a:blip>
          <a:srcRect t="-1" b="3185"/>
          <a:stretch>
            <a:fillRect/>
          </a:stretch>
        </p:blipFill>
        <p:spPr bwMode="auto">
          <a:xfrm>
            <a:off x="4929527" y="2708730"/>
            <a:ext cx="1529152" cy="1480457"/>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87659" y="3637643"/>
            <a:ext cx="11459662" cy="2585323"/>
          </a:xfrm>
          <a:prstGeom prst="rect">
            <a:avLst/>
          </a:prstGeom>
          <a:noFill/>
          <a:effectLst>
            <a:glow rad="88900">
              <a:schemeClr val="accent1">
                <a:alpha val="65000"/>
              </a:schemeClr>
            </a:glow>
          </a:effectLst>
        </p:spPr>
        <p:txBody>
          <a:bodyPr wrap="square" rtlCol="0">
            <a:spAutoFit/>
          </a:bodyPr>
          <a:lstStyle/>
          <a:p>
            <a:r>
              <a:rPr lang="zh-CN" altLang="en-US" sz="2400" dirty="0" smtClean="0">
                <a:effectLst/>
                <a:latin typeface="微软雅黑" panose="020B0503020204020204" pitchFamily="34" charset="-122"/>
                <a:ea typeface="微软雅黑" panose="020B0503020204020204" pitchFamily="34" charset="-122"/>
              </a:rPr>
              <a:t>应用服务器的</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2400" dirty="0" smtClean="0">
                <a:effectLst/>
                <a:latin typeface="微软雅黑" panose="020B0503020204020204" pitchFamily="34" charset="-122"/>
                <a:ea typeface="微软雅黑" panose="020B0503020204020204" pitchFamily="34" charset="-122"/>
              </a:rPr>
              <a:t>常见策略：</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4000" b="1" dirty="0" smtClean="0">
                <a:effectLst/>
                <a:latin typeface="微软雅黑" panose="020B0503020204020204" pitchFamily="34" charset="-122"/>
                <a:ea typeface="微软雅黑" panose="020B0503020204020204" pitchFamily="34" charset="-122"/>
              </a:rPr>
              <a:t>利用</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会话型</a:t>
            </a:r>
            <a:r>
              <a:rPr lang="en-US" altLang="zh-CN" sz="4000" b="1" dirty="0" smtClean="0">
                <a:effectLst/>
                <a:latin typeface="微软雅黑" panose="020B0503020204020204" pitchFamily="34" charset="-122"/>
                <a:ea typeface="微软雅黑" panose="020B0503020204020204" pitchFamily="34" charset="-122"/>
              </a:rPr>
              <a:t>Cookies</a:t>
            </a:r>
            <a:r>
              <a:rPr lang="zh-CN" altLang="en-US" sz="4000" b="1" dirty="0" smtClean="0">
                <a:effectLst/>
                <a:latin typeface="微软雅黑" panose="020B0503020204020204" pitchFamily="34" charset="-122"/>
                <a:ea typeface="微软雅黑" panose="020B0503020204020204" pitchFamily="34" charset="-122"/>
              </a:rPr>
              <a:t>分发令牌，构建</a:t>
            </a:r>
            <a:r>
              <a:rPr lang="en-US" altLang="zh-CN" sz="5400" b="1" dirty="0">
                <a:solidFill>
                  <a:schemeClr val="accent2">
                    <a:lumMod val="75000"/>
                  </a:schemeClr>
                </a:solidFill>
                <a:effectLst/>
                <a:latin typeface="微软雅黑" panose="020B0503020204020204" pitchFamily="34" charset="-122"/>
                <a:ea typeface="微软雅黑" panose="020B0503020204020204" pitchFamily="34" charset="-122"/>
              </a:rPr>
              <a:t>Session</a:t>
            </a:r>
            <a:endParaRPr lang="en-US" altLang="zh-CN" sz="5400" b="1" dirty="0">
              <a:solidFill>
                <a:schemeClr val="accent2">
                  <a:lumMod val="75000"/>
                </a:schemeClr>
              </a:solidFill>
              <a:effectLst/>
              <a:latin typeface="微软雅黑" panose="020B0503020204020204" pitchFamily="34" charset="-122"/>
              <a:ea typeface="微软雅黑" panose="020B0503020204020204" pitchFamily="34" charset="-122"/>
            </a:endParaRPr>
          </a:p>
          <a:p>
            <a:r>
              <a:rPr lang="en-US" altLang="zh-CN" sz="2000" dirty="0" smtClean="0">
                <a:effectLst/>
                <a:latin typeface="微软雅黑" panose="020B0503020204020204" pitchFamily="34" charset="-122"/>
                <a:ea typeface="微软雅黑" panose="020B0503020204020204" pitchFamily="34" charset="-122"/>
              </a:rPr>
              <a:t>-</a:t>
            </a:r>
            <a:r>
              <a:rPr lang="zh-CN" altLang="en-US" sz="2000" dirty="0" smtClean="0">
                <a:effectLst/>
                <a:latin typeface="微软雅黑" panose="020B0503020204020204" pitchFamily="34" charset="-122"/>
                <a:ea typeface="微软雅黑" panose="020B0503020204020204" pitchFamily="34" charset="-122"/>
              </a:rPr>
              <a:t>会话型</a:t>
            </a:r>
            <a:r>
              <a:rPr lang="en-US" altLang="zh-CN" sz="2000" dirty="0" smtClean="0">
                <a:effectLst/>
                <a:latin typeface="微软雅黑" panose="020B0503020204020204" pitchFamily="34" charset="-122"/>
                <a:ea typeface="微软雅黑" panose="020B0503020204020204" pitchFamily="34" charset="-122"/>
              </a:rPr>
              <a:t>Cookies</a:t>
            </a:r>
            <a:r>
              <a:rPr lang="zh-CN" altLang="en-US" sz="2000" dirty="0" smtClean="0">
                <a:effectLst/>
                <a:latin typeface="微软雅黑" panose="020B0503020204020204" pitchFamily="34" charset="-122"/>
                <a:ea typeface="微软雅黑" panose="020B0503020204020204" pitchFamily="34" charset="-122"/>
              </a:rPr>
              <a:t>不会保存本地物理数据，</a:t>
            </a:r>
            <a:r>
              <a:rPr lang="en-US" altLang="zh-CN" sz="2000" dirty="0" smtClean="0">
                <a:effectLst/>
                <a:latin typeface="微软雅黑" panose="020B0503020204020204" pitchFamily="34" charset="-122"/>
                <a:ea typeface="微软雅黑" panose="020B0503020204020204" pitchFamily="34" charset="-122"/>
              </a:rPr>
              <a:t>Session</a:t>
            </a:r>
            <a:r>
              <a:rPr lang="zh-CN" altLang="en-US" sz="2000" dirty="0" smtClean="0">
                <a:effectLst/>
                <a:latin typeface="微软雅黑" panose="020B0503020204020204" pitchFamily="34" charset="-122"/>
                <a:ea typeface="微软雅黑" panose="020B0503020204020204" pitchFamily="34" charset="-122"/>
              </a:rPr>
              <a:t>只分发唯一的但无意义的令牌信息</a:t>
            </a:r>
            <a:endParaRPr lang="en-US" altLang="zh-CN" sz="2000" dirty="0" smtClean="0">
              <a:effectLst/>
              <a:latin typeface="微软雅黑" panose="020B0503020204020204" pitchFamily="34" charset="-122"/>
              <a:ea typeface="微软雅黑" panose="020B0503020204020204" pitchFamily="34" charset="-122"/>
            </a:endParaRPr>
          </a:p>
          <a:p>
            <a:r>
              <a:rPr lang="zh-CN" altLang="en-US" sz="4000" b="1" dirty="0">
                <a:effectLst/>
                <a:latin typeface="微软雅黑" panose="020B0503020204020204" pitchFamily="34" charset="-122"/>
                <a:ea typeface="微软雅黑" panose="020B0503020204020204" pitchFamily="34" charset="-122"/>
              </a:rPr>
              <a:t>身份数据保存在</a:t>
            </a:r>
            <a:r>
              <a:rPr lang="zh-CN" altLang="en-US" sz="4000" b="1" dirty="0">
                <a:solidFill>
                  <a:schemeClr val="accent2">
                    <a:lumMod val="75000"/>
                  </a:schemeClr>
                </a:solidFill>
                <a:effectLst/>
                <a:latin typeface="微软雅黑" panose="020B0503020204020204" pitchFamily="34" charset="-122"/>
                <a:ea typeface="微软雅黑" panose="020B0503020204020204" pitchFamily="34" charset="-122"/>
              </a:rPr>
              <a:t>服务器内存</a:t>
            </a:r>
            <a:r>
              <a:rPr lang="zh-CN" altLang="en-US" sz="4000" b="1" dirty="0">
                <a:effectLst/>
                <a:latin typeface="微软雅黑" panose="020B0503020204020204" pitchFamily="34" charset="-122"/>
                <a:ea typeface="微软雅黑" panose="020B0503020204020204" pitchFamily="34" charset="-122"/>
              </a:rPr>
              <a:t>中</a:t>
            </a:r>
            <a:endParaRPr lang="en-US" altLang="zh-CN" sz="4000" b="1" dirty="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掌握会话跟踪机制的概念、作用；</a:t>
            </a:r>
            <a:endParaRPr lang="en-US" altLang="zh-CN" dirty="0" smtClean="0"/>
          </a:p>
          <a:p>
            <a:r>
              <a:rPr lang="zh-CN" altLang="en-US" dirty="0" smtClean="0"/>
              <a:t>能够使用</a:t>
            </a:r>
            <a:r>
              <a:rPr lang="en-US" altLang="zh-CN" dirty="0" smtClean="0"/>
              <a:t>Cookie</a:t>
            </a:r>
            <a:r>
              <a:rPr lang="zh-CN" altLang="en-US" dirty="0" smtClean="0"/>
              <a:t>实现简单登录等功能；</a:t>
            </a:r>
            <a:endParaRPr lang="en-US" altLang="zh-CN" dirty="0" smtClean="0"/>
          </a:p>
          <a:p>
            <a:r>
              <a:rPr lang="zh-CN" altLang="en-US" dirty="0" smtClean="0"/>
              <a:t>熟悉</a:t>
            </a:r>
            <a:r>
              <a:rPr lang="en-US" altLang="zh-CN" dirty="0" err="1" smtClean="0"/>
              <a:t>Servlet</a:t>
            </a:r>
            <a:r>
              <a:rPr lang="en-US" altLang="zh-CN" dirty="0" smtClean="0"/>
              <a:t> API</a:t>
            </a:r>
            <a:r>
              <a:rPr lang="zh-CN" altLang="en-US" dirty="0" smtClean="0"/>
              <a:t>中会话有关的接口；</a:t>
            </a:r>
            <a:endParaRPr lang="en-US" altLang="zh-CN" dirty="0" smtClean="0"/>
          </a:p>
          <a:p>
            <a:r>
              <a:rPr lang="zh-CN" altLang="en-US" dirty="0" smtClean="0"/>
              <a:t>熟练掌握会话中的常用功能；</a:t>
            </a: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a:t>
            </a:r>
            <a:r>
              <a:rPr lang="en-US" altLang="zh-CN" dirty="0" smtClean="0"/>
              <a:t>Session</a:t>
            </a:r>
            <a:r>
              <a:rPr lang="zh-CN" altLang="en-US" dirty="0" smtClean="0"/>
              <a:t>简介</a:t>
            </a:r>
            <a:r>
              <a:rPr lang="en-US" altLang="zh-CN" dirty="0" smtClean="0"/>
              <a:t>-1</a:t>
            </a:r>
            <a:endParaRPr lang="zh-CN" altLang="en-US" dirty="0"/>
          </a:p>
        </p:txBody>
      </p:sp>
      <p:sp>
        <p:nvSpPr>
          <p:cNvPr id="3" name="内容占位符 2"/>
          <p:cNvSpPr>
            <a:spLocks noGrp="1"/>
          </p:cNvSpPr>
          <p:nvPr>
            <p:ph idx="1"/>
          </p:nvPr>
        </p:nvSpPr>
        <p:spPr>
          <a:xfrm>
            <a:off x="186570" y="899047"/>
            <a:ext cx="11792070" cy="3007935"/>
          </a:xfrm>
        </p:spPr>
        <p:txBody>
          <a:bodyPr>
            <a:normAutofit/>
          </a:bodyPr>
          <a:lstStyle/>
          <a:p>
            <a:r>
              <a:rPr lang="en-US" altLang="zh-CN" dirty="0" smtClean="0"/>
              <a:t>Session</a:t>
            </a:r>
            <a:r>
              <a:rPr lang="zh-CN" altLang="en-US" dirty="0" smtClean="0"/>
              <a:t>是会话跟踪的另一种实现手段；</a:t>
            </a:r>
            <a:endParaRPr lang="en-US" altLang="zh-CN" dirty="0" smtClean="0"/>
          </a:p>
          <a:p>
            <a:r>
              <a:rPr lang="en-US" altLang="zh-CN" dirty="0" smtClean="0"/>
              <a:t>Session</a:t>
            </a:r>
            <a:r>
              <a:rPr lang="zh-CN" altLang="en-US" dirty="0" smtClean="0"/>
              <a:t>是存储在服务器上的对象，该对象由服务器创建并维护；</a:t>
            </a:r>
            <a:endParaRPr lang="en-US" altLang="zh-CN" dirty="0" smtClean="0"/>
          </a:p>
          <a:p>
            <a:r>
              <a:rPr lang="zh-CN" altLang="en-US" dirty="0" smtClean="0"/>
              <a:t>服务器为客户端与服务器的每一次会话过程都创建并维护一个</a:t>
            </a:r>
            <a:r>
              <a:rPr lang="en-US" altLang="zh-CN" dirty="0" smtClean="0"/>
              <a:t>Session</a:t>
            </a:r>
            <a:r>
              <a:rPr lang="zh-CN" altLang="en-US" dirty="0" smtClean="0"/>
              <a:t>对象；每个服务器对</a:t>
            </a:r>
            <a:r>
              <a:rPr lang="en-US" altLang="zh-CN" dirty="0" smtClean="0"/>
              <a:t>Session</a:t>
            </a:r>
            <a:r>
              <a:rPr lang="zh-CN" altLang="en-US" dirty="0" smtClean="0"/>
              <a:t>的创建和维护的底层实现有所区别；</a:t>
            </a:r>
            <a:endParaRPr lang="zh-CN" altLang="en-US" dirty="0"/>
          </a:p>
          <a:p>
            <a:endParaRPr lang="en-US" altLang="zh-CN" dirty="0"/>
          </a:p>
          <a:p>
            <a:endParaRPr lang="en-US" altLang="zh-CN" dirty="0" smtClean="0"/>
          </a:p>
          <a:p>
            <a:endParaRPr lang="zh-CN" altLang="en-US" dirty="0"/>
          </a:p>
        </p:txBody>
      </p:sp>
      <p:sp>
        <p:nvSpPr>
          <p:cNvPr id="4" name="Rounded Rectangle 3"/>
          <p:cNvSpPr/>
          <p:nvPr/>
        </p:nvSpPr>
        <p:spPr>
          <a:xfrm>
            <a:off x="4966138" y="3940234"/>
            <a:ext cx="3231931" cy="226109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60096" y="3973483"/>
            <a:ext cx="1355834" cy="369332"/>
          </a:xfrm>
          <a:prstGeom prst="rect">
            <a:avLst/>
          </a:prstGeom>
          <a:noFill/>
        </p:spPr>
        <p:txBody>
          <a:bodyPr wrap="square" rtlCol="0">
            <a:spAutoFit/>
          </a:bodyPr>
          <a:lstStyle/>
          <a:p>
            <a:pPr algn="ctr"/>
            <a:r>
              <a:rPr lang="en-US" altLang="zh-CN" dirty="0" smtClean="0"/>
              <a:t>Tomcat</a:t>
            </a:r>
            <a:endParaRPr lang="en-US" dirty="0"/>
          </a:p>
        </p:txBody>
      </p:sp>
      <p:sp>
        <p:nvSpPr>
          <p:cNvPr id="6" name="Oval 5"/>
          <p:cNvSpPr/>
          <p:nvPr/>
        </p:nvSpPr>
        <p:spPr>
          <a:xfrm>
            <a:off x="5086147" y="4194428"/>
            <a:ext cx="1408386" cy="59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Session</a:t>
            </a:r>
            <a:r>
              <a:rPr lang="zh-CN" altLang="en-US" sz="2000" dirty="0" smtClean="0">
                <a:solidFill>
                  <a:schemeClr val="tx1"/>
                </a:solidFill>
              </a:rPr>
              <a:t>对象</a:t>
            </a:r>
            <a:endParaRPr lang="en-US" sz="2000" dirty="0">
              <a:solidFill>
                <a:schemeClr val="tx1"/>
              </a:solidFill>
            </a:endParaRPr>
          </a:p>
        </p:txBody>
      </p:sp>
      <p:pic>
        <p:nvPicPr>
          <p:cNvPr id="7" name="Picture 5" descr="C:\Users\wxh\AppData\Roaming\Tencent\Users\29097443\QQ\WinTemp\RichOle\]Z]OHZJ~~(@$)XU$S@`8T`O.png"/>
          <p:cNvPicPr>
            <a:picLocks noChangeAspect="1" noChangeArrowheads="1"/>
          </p:cNvPicPr>
          <p:nvPr/>
        </p:nvPicPr>
        <p:blipFill>
          <a:blip r:embed="rId1" cstate="print"/>
          <a:srcRect/>
          <a:stretch>
            <a:fillRect/>
          </a:stretch>
        </p:blipFill>
        <p:spPr bwMode="auto">
          <a:xfrm>
            <a:off x="7362496" y="4341000"/>
            <a:ext cx="514350" cy="381000"/>
          </a:xfrm>
          <a:prstGeom prst="rect">
            <a:avLst/>
          </a:prstGeom>
          <a:noFill/>
        </p:spPr>
      </p:pic>
      <p:pic>
        <p:nvPicPr>
          <p:cNvPr id="8" name="Picture 2" descr="C:\Users\wxh\Desktop\u=2323908613,195917906&amp;fm=23&amp;gp=0.jpg"/>
          <p:cNvPicPr>
            <a:picLocks noChangeAspect="1" noChangeArrowheads="1"/>
          </p:cNvPicPr>
          <p:nvPr/>
        </p:nvPicPr>
        <p:blipFill>
          <a:blip r:embed="rId2" cstate="print"/>
          <a:srcRect/>
          <a:stretch>
            <a:fillRect/>
          </a:stretch>
        </p:blipFill>
        <p:spPr bwMode="auto">
          <a:xfrm>
            <a:off x="955128" y="3678847"/>
            <a:ext cx="1435648" cy="916371"/>
          </a:xfrm>
          <a:prstGeom prst="rect">
            <a:avLst/>
          </a:prstGeom>
          <a:noFill/>
        </p:spPr>
      </p:pic>
      <p:pic>
        <p:nvPicPr>
          <p:cNvPr id="9" name="Picture 2" descr="C:\Users\wxh\Desktop\u=2323908613,195917906&amp;fm=23&amp;gp=0.jpg"/>
          <p:cNvPicPr>
            <a:picLocks noChangeAspect="1" noChangeArrowheads="1"/>
          </p:cNvPicPr>
          <p:nvPr/>
        </p:nvPicPr>
        <p:blipFill>
          <a:blip r:embed="rId2" cstate="print"/>
          <a:srcRect/>
          <a:stretch>
            <a:fillRect/>
          </a:stretch>
        </p:blipFill>
        <p:spPr bwMode="auto">
          <a:xfrm>
            <a:off x="934107" y="4509164"/>
            <a:ext cx="1435648" cy="916371"/>
          </a:xfrm>
          <a:prstGeom prst="rect">
            <a:avLst/>
          </a:prstGeom>
          <a:noFill/>
        </p:spPr>
      </p:pic>
      <p:pic>
        <p:nvPicPr>
          <p:cNvPr id="10" name="Picture 2" descr="C:\Users\wxh\Desktop\u=2323908613,195917906&amp;fm=23&amp;gp=0.jpg"/>
          <p:cNvPicPr>
            <a:picLocks noChangeAspect="1" noChangeArrowheads="1"/>
          </p:cNvPicPr>
          <p:nvPr/>
        </p:nvPicPr>
        <p:blipFill>
          <a:blip r:embed="rId2" cstate="print"/>
          <a:srcRect/>
          <a:stretch>
            <a:fillRect/>
          </a:stretch>
        </p:blipFill>
        <p:spPr bwMode="auto">
          <a:xfrm>
            <a:off x="928852" y="5386778"/>
            <a:ext cx="1435648" cy="916371"/>
          </a:xfrm>
          <a:prstGeom prst="rect">
            <a:avLst/>
          </a:prstGeom>
          <a:noFill/>
        </p:spPr>
      </p:pic>
      <p:cxnSp>
        <p:nvCxnSpPr>
          <p:cNvPr id="12" name="Curved Connector 11"/>
          <p:cNvCxnSpPr>
            <a:stCxn id="8" idx="3"/>
            <a:endCxn id="6" idx="2"/>
          </p:cNvCxnSpPr>
          <p:nvPr/>
        </p:nvCxnSpPr>
        <p:spPr>
          <a:xfrm>
            <a:off x="2390776" y="4137033"/>
            <a:ext cx="2695371" cy="35424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9" idx="3"/>
            <a:endCxn id="22" idx="2"/>
          </p:cNvCxnSpPr>
          <p:nvPr/>
        </p:nvCxnSpPr>
        <p:spPr>
          <a:xfrm>
            <a:off x="2369755" y="4967350"/>
            <a:ext cx="3051672" cy="15846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endCxn id="23" idx="2"/>
          </p:cNvCxnSpPr>
          <p:nvPr/>
        </p:nvCxnSpPr>
        <p:spPr>
          <a:xfrm flipV="1">
            <a:off x="2410691" y="5810232"/>
            <a:ext cx="2764125" cy="2530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93126" y="3757353"/>
            <a:ext cx="430887" cy="3100647"/>
          </a:xfrm>
          <a:prstGeom prst="rect">
            <a:avLst/>
          </a:prstGeom>
          <a:noFill/>
        </p:spPr>
        <p:txBody>
          <a:bodyPr vert="eaVert" wrap="square" rtlCol="0">
            <a:spAutoFit/>
          </a:bodyPr>
          <a:lstStyle/>
          <a:p>
            <a:r>
              <a:rPr lang="zh-CN" altLang="en-US" sz="1600" b="1" dirty="0" smtClean="0">
                <a:solidFill>
                  <a:srgbClr val="C00000"/>
                </a:solidFill>
              </a:rPr>
              <a:t>每 次 会 话 都 有一个</a:t>
            </a:r>
            <a:r>
              <a:rPr lang="en-US" altLang="zh-CN" sz="1600" b="1" dirty="0" smtClean="0">
                <a:solidFill>
                  <a:srgbClr val="C00000"/>
                </a:solidFill>
              </a:rPr>
              <a:t>Session </a:t>
            </a:r>
            <a:r>
              <a:rPr lang="zh-CN" altLang="en-US" sz="1600" b="1" dirty="0" smtClean="0">
                <a:solidFill>
                  <a:srgbClr val="C00000"/>
                </a:solidFill>
              </a:rPr>
              <a:t>对 象</a:t>
            </a:r>
            <a:endParaRPr lang="en-US" sz="1600" b="1" dirty="0">
              <a:solidFill>
                <a:srgbClr val="C00000"/>
              </a:solidFill>
            </a:endParaRPr>
          </a:p>
        </p:txBody>
      </p:sp>
      <p:sp>
        <p:nvSpPr>
          <p:cNvPr id="18" name="Oval Callout 17"/>
          <p:cNvSpPr/>
          <p:nvPr/>
        </p:nvSpPr>
        <p:spPr>
          <a:xfrm>
            <a:off x="8216699" y="3813820"/>
            <a:ext cx="2955605" cy="2819735"/>
          </a:xfrm>
          <a:prstGeom prst="wedgeEllipseCallout">
            <a:avLst>
              <a:gd name="adj1" fmla="val -67139"/>
              <a:gd name="adj2" fmla="val -255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我知道每个</a:t>
            </a:r>
            <a:r>
              <a:rPr lang="en-US" altLang="zh-CN" dirty="0" smtClean="0">
                <a:solidFill>
                  <a:schemeClr val="tx1"/>
                </a:solidFill>
              </a:rPr>
              <a:t>Session</a:t>
            </a:r>
            <a:r>
              <a:rPr lang="zh-CN" altLang="en-US" dirty="0" smtClean="0">
                <a:solidFill>
                  <a:schemeClr val="tx1"/>
                </a:solidFill>
              </a:rPr>
              <a:t>对象属于哪个会话。</a:t>
            </a:r>
            <a:r>
              <a:rPr lang="zh-CN" altLang="en-US" b="1" dirty="0" smtClean="0">
                <a:solidFill>
                  <a:srgbClr val="C00000"/>
                </a:solidFill>
              </a:rPr>
              <a:t>每个</a:t>
            </a:r>
            <a:r>
              <a:rPr lang="en-US" altLang="zh-CN" b="1" dirty="0" smtClean="0">
                <a:solidFill>
                  <a:srgbClr val="C00000"/>
                </a:solidFill>
              </a:rPr>
              <a:t>Session</a:t>
            </a:r>
            <a:r>
              <a:rPr lang="zh-CN" altLang="en-US" b="1" dirty="0" smtClean="0">
                <a:solidFill>
                  <a:srgbClr val="C00000"/>
                </a:solidFill>
              </a:rPr>
              <a:t>对象都有一个唯一的</a:t>
            </a:r>
            <a:r>
              <a:rPr lang="en-US" altLang="zh-CN" b="1" dirty="0" smtClean="0">
                <a:solidFill>
                  <a:srgbClr val="C00000"/>
                </a:solidFill>
              </a:rPr>
              <a:t>ID</a:t>
            </a:r>
            <a:r>
              <a:rPr lang="zh-CN" altLang="en-US" b="1" dirty="0" smtClean="0">
                <a:solidFill>
                  <a:srgbClr val="C00000"/>
                </a:solidFill>
              </a:rPr>
              <a:t>值。我把这个</a:t>
            </a:r>
            <a:r>
              <a:rPr lang="en-US" altLang="zh-CN" b="1" dirty="0" smtClean="0">
                <a:solidFill>
                  <a:srgbClr val="C00000"/>
                </a:solidFill>
              </a:rPr>
              <a:t>ID</a:t>
            </a:r>
            <a:r>
              <a:rPr lang="zh-CN" altLang="en-US" b="1" dirty="0" smtClean="0">
                <a:solidFill>
                  <a:srgbClr val="C00000"/>
                </a:solidFill>
              </a:rPr>
              <a:t>值存储在名字为</a:t>
            </a:r>
            <a:r>
              <a:rPr lang="en-US" b="1" dirty="0" smtClean="0">
                <a:solidFill>
                  <a:srgbClr val="C00000"/>
                </a:solidFill>
              </a:rPr>
              <a:t>JSESSIONID</a:t>
            </a:r>
            <a:r>
              <a:rPr lang="zh-CN" altLang="en-US" b="1" dirty="0" smtClean="0">
                <a:solidFill>
                  <a:srgbClr val="C00000"/>
                </a:solidFill>
              </a:rPr>
              <a:t>的</a:t>
            </a:r>
            <a:r>
              <a:rPr lang="en-US" altLang="zh-CN" b="1" dirty="0" smtClean="0">
                <a:solidFill>
                  <a:srgbClr val="C00000"/>
                </a:solidFill>
              </a:rPr>
              <a:t>Cookie</a:t>
            </a:r>
            <a:r>
              <a:rPr lang="zh-CN" altLang="en-US" b="1" dirty="0" smtClean="0">
                <a:solidFill>
                  <a:srgbClr val="C00000"/>
                </a:solidFill>
              </a:rPr>
              <a:t>中。</a:t>
            </a:r>
            <a:endParaRPr lang="en-US" b="1" dirty="0">
              <a:solidFill>
                <a:srgbClr val="C00000"/>
              </a:solidFill>
            </a:endParaRPr>
          </a:p>
        </p:txBody>
      </p:sp>
      <p:sp>
        <p:nvSpPr>
          <p:cNvPr id="22" name="Oval 21"/>
          <p:cNvSpPr/>
          <p:nvPr/>
        </p:nvSpPr>
        <p:spPr>
          <a:xfrm>
            <a:off x="5421427" y="4828967"/>
            <a:ext cx="1408386" cy="59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Session</a:t>
            </a:r>
            <a:r>
              <a:rPr lang="zh-CN" altLang="en-US" sz="2000" dirty="0" smtClean="0">
                <a:solidFill>
                  <a:schemeClr val="tx1"/>
                </a:solidFill>
              </a:rPr>
              <a:t>对象</a:t>
            </a:r>
            <a:endParaRPr lang="en-US" sz="2000" dirty="0">
              <a:solidFill>
                <a:schemeClr val="tx1"/>
              </a:solidFill>
            </a:endParaRPr>
          </a:p>
        </p:txBody>
      </p:sp>
      <p:sp>
        <p:nvSpPr>
          <p:cNvPr id="23" name="Oval 22"/>
          <p:cNvSpPr/>
          <p:nvPr/>
        </p:nvSpPr>
        <p:spPr>
          <a:xfrm>
            <a:off x="5174816" y="5513380"/>
            <a:ext cx="1408386" cy="59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Session</a:t>
            </a:r>
            <a:r>
              <a:rPr lang="zh-CN" altLang="en-US" sz="2000" dirty="0" smtClean="0">
                <a:solidFill>
                  <a:schemeClr val="tx1"/>
                </a:solidFill>
              </a:rPr>
              <a:t>对象</a:t>
            </a:r>
            <a:endParaRPr lang="en-US" sz="2000"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a:t>
            </a:r>
            <a:r>
              <a:rPr lang="en-US" altLang="zh-CN" dirty="0" smtClean="0"/>
              <a:t>Session</a:t>
            </a:r>
            <a:r>
              <a:rPr lang="zh-CN" altLang="en-US" dirty="0" smtClean="0"/>
              <a:t>简介</a:t>
            </a:r>
            <a:r>
              <a:rPr lang="en-US" altLang="zh-CN" dirty="0" smtClean="0"/>
              <a:t>-2</a:t>
            </a:r>
            <a:endParaRPr lang="zh-CN" altLang="en-US" dirty="0"/>
          </a:p>
        </p:txBody>
      </p:sp>
      <p:sp>
        <p:nvSpPr>
          <p:cNvPr id="3" name="内容占位符 2"/>
          <p:cNvSpPr>
            <a:spLocks noGrp="1"/>
          </p:cNvSpPr>
          <p:nvPr>
            <p:ph idx="1"/>
          </p:nvPr>
        </p:nvSpPr>
        <p:spPr>
          <a:xfrm>
            <a:off x="186570" y="899047"/>
            <a:ext cx="4352179" cy="4005461"/>
          </a:xfrm>
        </p:spPr>
        <p:txBody>
          <a:bodyPr>
            <a:normAutofit fontScale="92500"/>
          </a:bodyPr>
          <a:lstStyle/>
          <a:p>
            <a:r>
              <a:rPr lang="zh-CN" altLang="en-US" sz="2400" dirty="0" smtClean="0"/>
              <a:t>每种服务器对</a:t>
            </a:r>
            <a:r>
              <a:rPr lang="en-US" altLang="zh-CN" sz="2400" dirty="0" smtClean="0"/>
              <a:t>Session</a:t>
            </a:r>
            <a:r>
              <a:rPr lang="zh-CN" altLang="en-US" sz="2400" dirty="0" smtClean="0"/>
              <a:t>的创建和维护底层实现有所区别；</a:t>
            </a:r>
            <a:endParaRPr lang="en-US" altLang="zh-CN" sz="2400" dirty="0" smtClean="0"/>
          </a:p>
          <a:p>
            <a:r>
              <a:rPr lang="en-US" altLang="zh-CN" sz="2400" dirty="0" smtClean="0"/>
              <a:t>Tomcat</a:t>
            </a:r>
            <a:r>
              <a:rPr lang="zh-CN" altLang="en-US" sz="2400" dirty="0" smtClean="0"/>
              <a:t>使用</a:t>
            </a:r>
            <a:r>
              <a:rPr lang="en-US" altLang="zh-CN" sz="2400" dirty="0" smtClean="0"/>
              <a:t>Cookie</a:t>
            </a:r>
            <a:r>
              <a:rPr lang="zh-CN" altLang="en-US" sz="2400" dirty="0" smtClean="0"/>
              <a:t>来维护</a:t>
            </a:r>
            <a:r>
              <a:rPr lang="en-US" altLang="zh-CN" sz="2400" dirty="0" smtClean="0"/>
              <a:t>Session</a:t>
            </a:r>
            <a:r>
              <a:rPr lang="zh-CN" altLang="en-US" sz="2400" dirty="0" smtClean="0"/>
              <a:t>对象的</a:t>
            </a:r>
            <a:r>
              <a:rPr lang="en-US" altLang="zh-CN" sz="2400" dirty="0" smtClean="0"/>
              <a:t>ID</a:t>
            </a:r>
            <a:r>
              <a:rPr lang="zh-CN" altLang="en-US" sz="2400" dirty="0" smtClean="0"/>
              <a:t>值；该</a:t>
            </a:r>
            <a:r>
              <a:rPr lang="en-US" altLang="zh-CN" sz="2400" dirty="0" smtClean="0"/>
              <a:t>Cookie</a:t>
            </a:r>
            <a:r>
              <a:rPr lang="zh-CN" altLang="en-US" sz="2400" dirty="0" smtClean="0"/>
              <a:t>名字为</a:t>
            </a:r>
            <a:r>
              <a:rPr lang="en-US" sz="2400" dirty="0" smtClean="0"/>
              <a:t>JSESSIONID </a:t>
            </a:r>
            <a:r>
              <a:rPr lang="zh-CN" altLang="en-US" sz="2400" dirty="0" smtClean="0"/>
              <a:t>；</a:t>
            </a:r>
            <a:endParaRPr lang="en-US" altLang="zh-CN" sz="2400" dirty="0" smtClean="0"/>
          </a:p>
          <a:p>
            <a:r>
              <a:rPr lang="zh-CN" altLang="en-US" sz="2400" dirty="0" smtClean="0"/>
              <a:t>当客户端开始一次会话过程时，以</a:t>
            </a:r>
            <a:r>
              <a:rPr lang="en-US" altLang="zh-CN" sz="2400" dirty="0" smtClean="0"/>
              <a:t>Tomcat</a:t>
            </a:r>
            <a:r>
              <a:rPr lang="zh-CN" altLang="en-US" sz="2400" dirty="0" smtClean="0"/>
              <a:t>为例，简略步骤如图：</a:t>
            </a:r>
            <a:endParaRPr lang="en-US" altLang="zh-CN" sz="2400" dirty="0" smtClean="0"/>
          </a:p>
          <a:p>
            <a:pPr lvl="1"/>
            <a:endParaRPr lang="zh-CN" altLang="en-US" dirty="0"/>
          </a:p>
          <a:p>
            <a:endParaRPr lang="en-US" altLang="zh-CN" sz="2400" dirty="0"/>
          </a:p>
          <a:p>
            <a:endParaRPr lang="en-US" altLang="zh-CN" sz="2400" dirty="0" smtClean="0"/>
          </a:p>
          <a:p>
            <a:endParaRPr lang="zh-CN" altLang="en-US" sz="2400" dirty="0"/>
          </a:p>
        </p:txBody>
      </p:sp>
      <p:sp>
        <p:nvSpPr>
          <p:cNvPr id="19" name="Rounded Rectangle 18"/>
          <p:cNvSpPr/>
          <p:nvPr/>
        </p:nvSpPr>
        <p:spPr>
          <a:xfrm>
            <a:off x="7065818" y="1014153"/>
            <a:ext cx="1911928" cy="79802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用户访问网站，开始一次新的会话</a:t>
            </a:r>
            <a:endParaRPr lang="en-US" dirty="0">
              <a:solidFill>
                <a:schemeClr val="tx1"/>
              </a:solidFill>
              <a:ea typeface="微软雅黑 Light"/>
            </a:endParaRPr>
          </a:p>
        </p:txBody>
      </p:sp>
      <p:sp>
        <p:nvSpPr>
          <p:cNvPr id="20" name="Rounded Rectangle 19"/>
          <p:cNvSpPr/>
          <p:nvPr/>
        </p:nvSpPr>
        <p:spPr>
          <a:xfrm>
            <a:off x="6915833" y="2420888"/>
            <a:ext cx="2258291"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服务器从请求中查找名字为</a:t>
            </a:r>
            <a:r>
              <a:rPr lang="en-US" dirty="0" smtClean="0">
                <a:solidFill>
                  <a:schemeClr val="tx1"/>
                </a:solidFill>
              </a:rPr>
              <a:t>JSESSIONID</a:t>
            </a:r>
            <a:r>
              <a:rPr lang="zh-CN" altLang="en-US" dirty="0" smtClean="0">
                <a:solidFill>
                  <a:schemeClr val="tx1"/>
                </a:solidFill>
                <a:ea typeface="微软雅黑 Light"/>
              </a:rPr>
              <a:t>的</a:t>
            </a:r>
            <a:r>
              <a:rPr lang="en-US" altLang="zh-CN" dirty="0" smtClean="0">
                <a:solidFill>
                  <a:schemeClr val="tx1"/>
                </a:solidFill>
                <a:ea typeface="微软雅黑 Light"/>
              </a:rPr>
              <a:t>cookie</a:t>
            </a:r>
            <a:endParaRPr lang="en-US" altLang="en-US" dirty="0" smtClean="0">
              <a:solidFill>
                <a:schemeClr val="tx1"/>
              </a:solidFill>
              <a:ea typeface="微软雅黑 Light"/>
            </a:endParaRPr>
          </a:p>
        </p:txBody>
      </p:sp>
      <p:sp>
        <p:nvSpPr>
          <p:cNvPr id="21" name="Rounded Rectangle 20"/>
          <p:cNvSpPr/>
          <p:nvPr/>
        </p:nvSpPr>
        <p:spPr>
          <a:xfrm>
            <a:off x="4876800" y="3713017"/>
            <a:ext cx="2571404"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找到名字为</a:t>
            </a:r>
            <a:r>
              <a:rPr lang="en-US" dirty="0" smtClean="0">
                <a:solidFill>
                  <a:schemeClr val="tx1"/>
                </a:solidFill>
              </a:rPr>
              <a:t>JSESSIONID</a:t>
            </a:r>
            <a:r>
              <a:rPr lang="zh-CN" altLang="en-US" dirty="0" smtClean="0">
                <a:solidFill>
                  <a:schemeClr val="tx1"/>
                </a:solidFill>
                <a:ea typeface="微软雅黑 Light"/>
              </a:rPr>
              <a:t>的</a:t>
            </a:r>
            <a:r>
              <a:rPr lang="en-US" altLang="zh-CN" dirty="0" smtClean="0">
                <a:solidFill>
                  <a:schemeClr val="tx1"/>
                </a:solidFill>
                <a:ea typeface="微软雅黑 Light"/>
              </a:rPr>
              <a:t>cookie</a:t>
            </a:r>
            <a:r>
              <a:rPr lang="zh-CN" altLang="en-US" dirty="0" smtClean="0">
                <a:solidFill>
                  <a:schemeClr val="tx1"/>
                </a:solidFill>
                <a:ea typeface="微软雅黑 Light"/>
              </a:rPr>
              <a:t>，获取其值</a:t>
            </a:r>
            <a:endParaRPr lang="en-US" altLang="en-US" dirty="0" smtClean="0">
              <a:solidFill>
                <a:schemeClr val="tx1"/>
              </a:solidFill>
              <a:ea typeface="微软雅黑 Light"/>
            </a:endParaRPr>
          </a:p>
        </p:txBody>
      </p:sp>
      <p:sp>
        <p:nvSpPr>
          <p:cNvPr id="24" name="Rounded Rectangle 23"/>
          <p:cNvSpPr/>
          <p:nvPr/>
        </p:nvSpPr>
        <p:spPr>
          <a:xfrm>
            <a:off x="4846319" y="5278581"/>
            <a:ext cx="2635135"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以该值作为</a:t>
            </a:r>
            <a:r>
              <a:rPr lang="en-US" altLang="zh-CN" dirty="0" smtClean="0">
                <a:solidFill>
                  <a:schemeClr val="tx1"/>
                </a:solidFill>
                <a:ea typeface="微软雅黑 Light"/>
              </a:rPr>
              <a:t>ID</a:t>
            </a:r>
            <a:r>
              <a:rPr lang="zh-CN" altLang="en-US" dirty="0" smtClean="0">
                <a:solidFill>
                  <a:schemeClr val="tx1"/>
                </a:solidFill>
                <a:ea typeface="微软雅黑 Light"/>
              </a:rPr>
              <a:t>，在服务器端查找对应的</a:t>
            </a:r>
            <a:r>
              <a:rPr lang="en-US" altLang="zh-CN" dirty="0" smtClean="0">
                <a:solidFill>
                  <a:schemeClr val="tx1"/>
                </a:solidFill>
                <a:ea typeface="微软雅黑 Light"/>
              </a:rPr>
              <a:t>Session</a:t>
            </a:r>
            <a:r>
              <a:rPr lang="zh-CN" altLang="en-US" dirty="0" smtClean="0">
                <a:solidFill>
                  <a:schemeClr val="tx1"/>
                </a:solidFill>
                <a:ea typeface="微软雅黑 Light"/>
              </a:rPr>
              <a:t>对象，给此次会话使用。</a:t>
            </a:r>
            <a:endParaRPr lang="en-US" altLang="en-US" dirty="0" smtClean="0">
              <a:solidFill>
                <a:schemeClr val="tx1"/>
              </a:solidFill>
              <a:ea typeface="微软雅黑 Light"/>
            </a:endParaRPr>
          </a:p>
        </p:txBody>
      </p:sp>
      <p:sp>
        <p:nvSpPr>
          <p:cNvPr id="25" name="Rounded Rectangle 24"/>
          <p:cNvSpPr/>
          <p:nvPr/>
        </p:nvSpPr>
        <p:spPr>
          <a:xfrm>
            <a:off x="8520545" y="3782290"/>
            <a:ext cx="2901142"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创建新的</a:t>
            </a:r>
            <a:r>
              <a:rPr lang="en-US" altLang="zh-CN" dirty="0" smtClean="0">
                <a:solidFill>
                  <a:schemeClr val="tx1"/>
                </a:solidFill>
                <a:ea typeface="微软雅黑 Light"/>
              </a:rPr>
              <a:t>Session</a:t>
            </a:r>
            <a:r>
              <a:rPr lang="zh-CN" altLang="en-US" dirty="0" smtClean="0">
                <a:solidFill>
                  <a:schemeClr val="tx1"/>
                </a:solidFill>
                <a:ea typeface="微软雅黑 Light"/>
              </a:rPr>
              <a:t>对象，为其生成</a:t>
            </a:r>
            <a:r>
              <a:rPr lang="en-US" altLang="zh-CN" dirty="0" smtClean="0">
                <a:solidFill>
                  <a:schemeClr val="tx1"/>
                </a:solidFill>
                <a:ea typeface="微软雅黑 Light"/>
              </a:rPr>
              <a:t>ID</a:t>
            </a:r>
            <a:r>
              <a:rPr lang="zh-CN" altLang="en-US" dirty="0" smtClean="0">
                <a:solidFill>
                  <a:schemeClr val="tx1"/>
                </a:solidFill>
                <a:ea typeface="微软雅黑 Light"/>
              </a:rPr>
              <a:t>值，并存储在名字为</a:t>
            </a:r>
            <a:r>
              <a:rPr lang="en-US" dirty="0" smtClean="0">
                <a:solidFill>
                  <a:schemeClr val="tx1"/>
                </a:solidFill>
              </a:rPr>
              <a:t>JSESSIONID</a:t>
            </a:r>
            <a:r>
              <a:rPr lang="zh-CN" altLang="en-US" dirty="0" smtClean="0">
                <a:solidFill>
                  <a:schemeClr val="tx1"/>
                </a:solidFill>
                <a:ea typeface="微软雅黑 Light"/>
              </a:rPr>
              <a:t>的</a:t>
            </a:r>
            <a:r>
              <a:rPr lang="en-US" altLang="zh-CN" dirty="0" smtClean="0">
                <a:solidFill>
                  <a:schemeClr val="tx1"/>
                </a:solidFill>
                <a:ea typeface="微软雅黑 Light"/>
              </a:rPr>
              <a:t>cookie</a:t>
            </a:r>
            <a:r>
              <a:rPr lang="zh-CN" altLang="en-US" dirty="0" smtClean="0">
                <a:solidFill>
                  <a:schemeClr val="tx1"/>
                </a:solidFill>
                <a:ea typeface="微软雅黑 Light"/>
              </a:rPr>
              <a:t>中。</a:t>
            </a:r>
            <a:endParaRPr lang="en-US" altLang="en-US" dirty="0" smtClean="0">
              <a:solidFill>
                <a:schemeClr val="tx1"/>
              </a:solidFill>
              <a:ea typeface="微软雅黑 Light"/>
            </a:endParaRPr>
          </a:p>
        </p:txBody>
      </p:sp>
      <p:sp>
        <p:nvSpPr>
          <p:cNvPr id="26" name="Rounded Rectangle 25"/>
          <p:cNvSpPr/>
          <p:nvPr/>
        </p:nvSpPr>
        <p:spPr>
          <a:xfrm>
            <a:off x="8454044" y="5295207"/>
            <a:ext cx="2934392"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将新创建的</a:t>
            </a:r>
            <a:r>
              <a:rPr lang="en-US" altLang="zh-CN" dirty="0" smtClean="0">
                <a:solidFill>
                  <a:schemeClr val="tx1"/>
                </a:solidFill>
                <a:ea typeface="微软雅黑 Light"/>
              </a:rPr>
              <a:t>Session</a:t>
            </a:r>
            <a:r>
              <a:rPr lang="zh-CN" altLang="en-US" dirty="0" smtClean="0">
                <a:solidFill>
                  <a:schemeClr val="tx1"/>
                </a:solidFill>
                <a:ea typeface="微软雅黑 Light"/>
              </a:rPr>
              <a:t>对象提供给此次会话使用</a:t>
            </a:r>
            <a:endParaRPr lang="en-US" altLang="en-US" dirty="0" smtClean="0">
              <a:solidFill>
                <a:schemeClr val="tx1"/>
              </a:solidFill>
              <a:ea typeface="微软雅黑 Light"/>
            </a:endParaRPr>
          </a:p>
        </p:txBody>
      </p:sp>
      <p:cxnSp>
        <p:nvCxnSpPr>
          <p:cNvPr id="28" name="Straight Arrow Connector 27"/>
          <p:cNvCxnSpPr>
            <a:stCxn id="19" idx="2"/>
            <a:endCxn id="20" idx="0"/>
          </p:cNvCxnSpPr>
          <p:nvPr/>
        </p:nvCxnSpPr>
        <p:spPr>
          <a:xfrm>
            <a:off x="8021782" y="1812175"/>
            <a:ext cx="23197" cy="60871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24" idx="0"/>
          </p:cNvCxnSpPr>
          <p:nvPr/>
        </p:nvCxnSpPr>
        <p:spPr>
          <a:xfrm>
            <a:off x="6162502" y="4774276"/>
            <a:ext cx="1385" cy="50430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0005753" y="4810298"/>
            <a:ext cx="1385" cy="50430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1" name="Shape 40"/>
          <p:cNvCxnSpPr>
            <a:stCxn id="20" idx="1"/>
            <a:endCxn id="21" idx="0"/>
          </p:cNvCxnSpPr>
          <p:nvPr/>
        </p:nvCxnSpPr>
        <p:spPr>
          <a:xfrm rot="10800000" flipV="1">
            <a:off x="6162503" y="2951517"/>
            <a:ext cx="753331" cy="761499"/>
          </a:xfrm>
          <a:prstGeom prst="bent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20" idx="3"/>
            <a:endCxn id="25" idx="0"/>
          </p:cNvCxnSpPr>
          <p:nvPr/>
        </p:nvCxnSpPr>
        <p:spPr>
          <a:xfrm>
            <a:off x="9174124" y="2951518"/>
            <a:ext cx="796992" cy="830772"/>
          </a:xfrm>
          <a:prstGeom prst="bent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334298" y="2726574"/>
            <a:ext cx="482138" cy="646331"/>
          </a:xfrm>
          <a:prstGeom prst="rect">
            <a:avLst/>
          </a:prstGeom>
          <a:solidFill>
            <a:schemeClr val="accent6"/>
          </a:solidFill>
        </p:spPr>
        <p:txBody>
          <a:bodyPr wrap="square" rtlCol="0">
            <a:spAutoFit/>
          </a:bodyPr>
          <a:lstStyle/>
          <a:p>
            <a:r>
              <a:rPr lang="zh-CN" altLang="en-US" dirty="0" smtClean="0"/>
              <a:t>存在</a:t>
            </a:r>
            <a:endParaRPr lang="en-US" dirty="0"/>
          </a:p>
        </p:txBody>
      </p:sp>
      <p:sp>
        <p:nvSpPr>
          <p:cNvPr id="49" name="TextBox 48"/>
          <p:cNvSpPr txBox="1"/>
          <p:nvPr/>
        </p:nvSpPr>
        <p:spPr>
          <a:xfrm>
            <a:off x="9396153" y="2596341"/>
            <a:ext cx="482138" cy="923330"/>
          </a:xfrm>
          <a:prstGeom prst="rect">
            <a:avLst/>
          </a:prstGeom>
          <a:solidFill>
            <a:schemeClr val="accent6"/>
          </a:solidFill>
        </p:spPr>
        <p:txBody>
          <a:bodyPr wrap="square" rtlCol="0">
            <a:spAutoFit/>
          </a:bodyPr>
          <a:lstStyle/>
          <a:p>
            <a:r>
              <a:rPr lang="zh-CN" altLang="en-US" dirty="0" smtClean="0"/>
              <a:t>不存在</a:t>
            </a:r>
            <a:endParaRPr lang="en-US" dirty="0"/>
          </a:p>
        </p:txBody>
      </p:sp>
      <p:sp>
        <p:nvSpPr>
          <p:cNvPr id="50" name="Snip and Round Single Corner Rectangle 49"/>
          <p:cNvSpPr/>
          <p:nvPr/>
        </p:nvSpPr>
        <p:spPr>
          <a:xfrm>
            <a:off x="9742516" y="0"/>
            <a:ext cx="2449484" cy="2261062"/>
          </a:xfrm>
          <a:prstGeom prst="snip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是不是有些像在超市里存包？</a:t>
            </a:r>
            <a:endParaRPr lang="en-US" altLang="zh-CN" dirty="0" smtClean="0">
              <a:solidFill>
                <a:schemeClr val="tx1"/>
              </a:solidFill>
            </a:endParaRPr>
          </a:p>
          <a:p>
            <a:r>
              <a:rPr lang="zh-CN" altLang="en-US" dirty="0" smtClean="0">
                <a:solidFill>
                  <a:schemeClr val="tx1"/>
                </a:solidFill>
              </a:rPr>
              <a:t>包就像</a:t>
            </a:r>
            <a:r>
              <a:rPr lang="en-US" altLang="zh-CN" dirty="0" smtClean="0">
                <a:solidFill>
                  <a:schemeClr val="tx1"/>
                </a:solidFill>
              </a:rPr>
              <a:t>Session</a:t>
            </a:r>
            <a:r>
              <a:rPr lang="zh-CN" altLang="en-US" dirty="0" smtClean="0">
                <a:solidFill>
                  <a:schemeClr val="tx1"/>
                </a:solidFill>
              </a:rPr>
              <a:t>对象；</a:t>
            </a:r>
            <a:endParaRPr lang="en-US" altLang="zh-CN" dirty="0" smtClean="0">
              <a:solidFill>
                <a:schemeClr val="tx1"/>
              </a:solidFill>
            </a:endParaRPr>
          </a:p>
          <a:p>
            <a:r>
              <a:rPr lang="zh-CN" altLang="en-US" dirty="0" smtClean="0">
                <a:solidFill>
                  <a:schemeClr val="tx1"/>
                </a:solidFill>
              </a:rPr>
              <a:t>存包的服务台就像服务器；</a:t>
            </a:r>
            <a:endParaRPr lang="en-US" altLang="zh-CN" dirty="0" smtClean="0">
              <a:solidFill>
                <a:schemeClr val="tx1"/>
              </a:solidFill>
            </a:endParaRPr>
          </a:p>
          <a:p>
            <a:r>
              <a:rPr lang="zh-CN" altLang="en-US" dirty="0" smtClean="0">
                <a:solidFill>
                  <a:schemeClr val="tx1"/>
                </a:solidFill>
              </a:rPr>
              <a:t>给每个人的号码牌或密码条就像</a:t>
            </a:r>
            <a:r>
              <a:rPr lang="en-US" dirty="0" smtClean="0">
                <a:solidFill>
                  <a:schemeClr val="tx1"/>
                </a:solidFill>
              </a:rPr>
              <a:t>JSESSIONID </a:t>
            </a:r>
            <a:r>
              <a:rPr lang="zh-CN" altLang="en-US" dirty="0" smtClean="0">
                <a:solidFill>
                  <a:schemeClr val="tx1"/>
                </a:solidFill>
              </a:rPr>
              <a:t>；</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Session</a:t>
            </a:r>
            <a:r>
              <a:rPr lang="zh-CN" altLang="en-US" dirty="0"/>
              <a:t>使用方法</a:t>
            </a:r>
            <a:r>
              <a:rPr lang="en-US" altLang="zh-CN" dirty="0"/>
              <a:t>-1</a:t>
            </a:r>
            <a:endParaRPr lang="en-US" altLang="zh-CN" dirty="0"/>
          </a:p>
        </p:txBody>
      </p:sp>
      <p:sp>
        <p:nvSpPr>
          <p:cNvPr id="3" name="内容占位符 2"/>
          <p:cNvSpPr>
            <a:spLocks noGrp="1"/>
          </p:cNvSpPr>
          <p:nvPr>
            <p:ph idx="1"/>
          </p:nvPr>
        </p:nvSpPr>
        <p:spPr/>
        <p:txBody>
          <a:bodyPr>
            <a:noAutofit/>
          </a:bodyPr>
          <a:lstStyle/>
          <a:p>
            <a:r>
              <a:rPr lang="zh-CN" altLang="en-US" sz="2400" dirty="0"/>
              <a:t>Session 是用于保持状态的基于 Web服务器的方法。Session 允许通过将对象存储在 Web服务器的内存中在整个用户会话过程中保持任何对象。</a:t>
            </a:r>
            <a:endParaRPr lang="zh-CN" altLang="en-US" sz="2400" dirty="0"/>
          </a:p>
          <a:p>
            <a:r>
              <a:rPr lang="zh-CN" altLang="en-US" sz="2400" dirty="0"/>
              <a:t>Session 通常用于执行以下操作</a:t>
            </a:r>
            <a:endParaRPr lang="zh-CN" altLang="en-US" sz="2400" dirty="0"/>
          </a:p>
          <a:p>
            <a:r>
              <a:rPr lang="zh-CN" altLang="en-US" sz="2400" dirty="0"/>
              <a:t>存储需要在整个用户会话过程中保持其状态的信息，例如登录信息或用户浏览 Web应用程序时需要的其它信息。</a:t>
            </a:r>
            <a:endParaRPr lang="zh-CN" altLang="en-US" sz="2400" dirty="0"/>
          </a:p>
          <a:p>
            <a:r>
              <a:rPr lang="zh-CN" altLang="en-US" sz="2400" dirty="0"/>
              <a:t>存储只需要在页面重新加载过程中或按功能分组的一组页之间保持其状态的对象。</a:t>
            </a:r>
            <a:endParaRPr lang="zh-CN" altLang="en-US" sz="2400" dirty="0"/>
          </a:p>
          <a:p>
            <a:r>
              <a:rPr lang="zh-CN" altLang="en-US" sz="2400" dirty="0"/>
              <a:t>Session 的作用就是它在 Web服务器上保持用户的状态信息供在任何时间从任何设备上的页面进行访问。因为浏览器不需要存储任何这种信息，所以可以使用任何浏览器，即使是像 Pad 或手机这样的浏览器设备。</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知识点</a:t>
            </a:r>
            <a:r>
              <a:rPr lang="en-US" altLang="zh-CN" dirty="0">
                <a:sym typeface="+mn-ea"/>
              </a:rPr>
              <a:t>2</a:t>
            </a:r>
            <a:r>
              <a:rPr lang="zh-CN" altLang="en-US" dirty="0">
                <a:sym typeface="+mn-ea"/>
              </a:rPr>
              <a:t>：</a:t>
            </a:r>
            <a:r>
              <a:rPr lang="en-US" altLang="zh-CN" dirty="0">
                <a:sym typeface="+mn-ea"/>
              </a:rPr>
              <a:t>Session</a:t>
            </a:r>
            <a:r>
              <a:rPr lang="zh-CN" altLang="en-US" dirty="0">
                <a:sym typeface="+mn-ea"/>
              </a:rPr>
              <a:t>使用方法</a:t>
            </a:r>
            <a:r>
              <a:rPr lang="en-US" altLang="zh-CN" dirty="0">
                <a:sym typeface="+mn-ea"/>
              </a:rPr>
              <a:t>-2</a:t>
            </a:r>
            <a:endParaRPr lang="zh-CN" altLang="en-US"/>
          </a:p>
        </p:txBody>
      </p:sp>
      <p:sp>
        <p:nvSpPr>
          <p:cNvPr id="3" name="内容占位符 2"/>
          <p:cNvSpPr>
            <a:spLocks noGrp="1"/>
          </p:cNvSpPr>
          <p:nvPr>
            <p:ph idx="1"/>
          </p:nvPr>
        </p:nvSpPr>
        <p:spPr/>
        <p:txBody>
          <a:bodyPr>
            <a:normAutofit/>
          </a:bodyPr>
          <a:p>
            <a:r>
              <a:rPr lang="zh-CN" altLang="en-US" sz="2400"/>
              <a:t>持久性方法的限制</a:t>
            </a:r>
            <a:endParaRPr lang="zh-CN" altLang="en-US" sz="2400"/>
          </a:p>
          <a:p>
            <a:r>
              <a:rPr lang="zh-CN" altLang="en-US" sz="2400"/>
              <a:t>随着越来越多用户登录，Session 所需要的服务器内存量也会不断增加。</a:t>
            </a:r>
            <a:endParaRPr lang="zh-CN" altLang="en-US" sz="2400"/>
          </a:p>
          <a:p>
            <a:r>
              <a:rPr lang="zh-CN" altLang="en-US" sz="2400"/>
              <a:t>访问 Web应用程序的每个用户都生成一个单独的 Session 对象。每个 Session 对象的持续时间是用户访问的时间加上不活动的时间。</a:t>
            </a:r>
            <a:endParaRPr lang="zh-CN" altLang="en-US" sz="2400"/>
          </a:p>
          <a:p>
            <a:r>
              <a:rPr lang="zh-CN" altLang="en-US" sz="2400"/>
              <a:t>如果每个 Session 中保持许多对象，并且许多用户同时使用 Web应用程序(创建许多 Session)，则用于 Session 持久性的服务器内存量可能会很大，从而影响了可伸缩性。</a:t>
            </a:r>
            <a:endParaRPr lang="zh-CN" altLang="en-US" sz="240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sym typeface="+mn-ea"/>
              </a:rPr>
              <a:t>Session</a:t>
            </a:r>
            <a:r>
              <a:rPr lang="zh-CN" altLang="en-US" dirty="0">
                <a:sym typeface="+mn-ea"/>
              </a:rPr>
              <a:t>使用方法</a:t>
            </a:r>
            <a:r>
              <a:rPr lang="en-US" altLang="zh-CN" dirty="0">
                <a:sym typeface="+mn-ea"/>
              </a:rPr>
              <a:t>-</a:t>
            </a:r>
            <a:r>
              <a:rPr lang="en-US" dirty="0">
                <a:sym typeface="+mn-ea"/>
              </a:rPr>
              <a:t>3</a:t>
            </a:r>
            <a:endParaRPr lang="en-US" dirty="0"/>
          </a:p>
        </p:txBody>
      </p:sp>
      <p:sp>
        <p:nvSpPr>
          <p:cNvPr id="3" name="内容占位符 2"/>
          <p:cNvSpPr>
            <a:spLocks noGrp="1"/>
          </p:cNvSpPr>
          <p:nvPr>
            <p:ph idx="1"/>
          </p:nvPr>
        </p:nvSpPr>
        <p:spPr/>
        <p:txBody>
          <a:bodyPr>
            <a:normAutofit fontScale="55000" lnSpcReduction="10000"/>
          </a:bodyPr>
          <a:lstStyle/>
          <a:p>
            <a:r>
              <a:rPr lang="zh-CN" altLang="en-US" sz="3690" dirty="0" smtClean="0"/>
              <a:t>实现自定义</a:t>
            </a:r>
            <a:r>
              <a:rPr lang="en-US" altLang="zh-CN" sz="3690" dirty="0" smtClean="0"/>
              <a:t>session</a:t>
            </a:r>
            <a:r>
              <a:rPr lang="zh-CN" altLang="en-US" sz="3690" dirty="0" smtClean="0"/>
              <a:t>的基本步骤：</a:t>
            </a:r>
            <a:endParaRPr lang="en-US" altLang="zh-CN" sz="3690" dirty="0" smtClean="0"/>
          </a:p>
          <a:p>
            <a:pPr lvl="1"/>
            <a:r>
              <a:rPr lang="en-US" altLang="zh-CN" sz="3690" dirty="0" smtClean="0"/>
              <a:t>Session</a:t>
            </a:r>
            <a:r>
              <a:rPr lang="zh-CN" altLang="en-US" sz="3690" dirty="0" smtClean="0"/>
              <a:t>的实现仍然依靠临时态的</a:t>
            </a:r>
            <a:r>
              <a:rPr lang="en-US" altLang="zh-CN" sz="3690" dirty="0" smtClean="0"/>
              <a:t>Cookie</a:t>
            </a:r>
            <a:r>
              <a:rPr lang="zh-CN" altLang="en-US" sz="3690" dirty="0" smtClean="0"/>
              <a:t>，因此需要定义一个属于自定义</a:t>
            </a:r>
            <a:r>
              <a:rPr lang="en-US" altLang="zh-CN" sz="3690" dirty="0" smtClean="0"/>
              <a:t>session</a:t>
            </a:r>
            <a:r>
              <a:rPr lang="zh-CN" altLang="en-US" sz="3690" dirty="0" smtClean="0"/>
              <a:t>体系的</a:t>
            </a:r>
            <a:r>
              <a:rPr lang="en-US" altLang="zh-CN" sz="3690" dirty="0" smtClean="0"/>
              <a:t>Cookie</a:t>
            </a:r>
            <a:r>
              <a:rPr lang="zh-CN" altLang="en-US" sz="3690" dirty="0" smtClean="0"/>
              <a:t>名称（如</a:t>
            </a:r>
            <a:r>
              <a:rPr lang="en-US" altLang="zh-CN" sz="3690" dirty="0" err="1" smtClean="0"/>
              <a:t>JavaEE</a:t>
            </a:r>
            <a:r>
              <a:rPr lang="zh-CN" altLang="en-US" sz="3690" dirty="0" smtClean="0"/>
              <a:t>应用服务器中常用的</a:t>
            </a:r>
            <a:r>
              <a:rPr lang="en-US" altLang="zh-CN" sz="3690" dirty="0" smtClean="0"/>
              <a:t>JSESSIONID</a:t>
            </a:r>
            <a:r>
              <a:rPr lang="zh-CN" altLang="en-US" sz="3690" dirty="0" smtClean="0"/>
              <a:t>）</a:t>
            </a:r>
            <a:endParaRPr lang="en-US" altLang="zh-CN" sz="3690" dirty="0" smtClean="0"/>
          </a:p>
          <a:p>
            <a:pPr lvl="1"/>
            <a:r>
              <a:rPr lang="zh-CN" altLang="en-US" sz="3690" dirty="0" smtClean="0"/>
              <a:t>在服务端创建一个</a:t>
            </a:r>
            <a:r>
              <a:rPr lang="en-US" altLang="zh-CN" sz="3690" dirty="0" smtClean="0"/>
              <a:t>Map</a:t>
            </a:r>
            <a:r>
              <a:rPr lang="zh-CN" altLang="en-US" sz="3690" dirty="0" smtClean="0"/>
              <a:t>，用于存放所有的用户会话</a:t>
            </a:r>
            <a:endParaRPr lang="en-US" altLang="zh-CN" sz="3690" dirty="0" smtClean="0"/>
          </a:p>
          <a:p>
            <a:pPr lvl="1"/>
            <a:r>
              <a:rPr lang="zh-CN" altLang="en-US" sz="3690" dirty="0" smtClean="0"/>
              <a:t>当用户访问系统时，检查请求中是否存在以自定义</a:t>
            </a:r>
            <a:r>
              <a:rPr lang="en-US" altLang="zh-CN" sz="3690" dirty="0" smtClean="0"/>
              <a:t>session</a:t>
            </a:r>
            <a:r>
              <a:rPr lang="zh-CN" altLang="en-US" sz="3690" dirty="0" smtClean="0"/>
              <a:t>体系</a:t>
            </a:r>
            <a:r>
              <a:rPr lang="en-US" altLang="zh-CN" sz="3690" dirty="0" smtClean="0"/>
              <a:t>Cookie</a:t>
            </a:r>
            <a:r>
              <a:rPr lang="zh-CN" altLang="en-US" sz="3690" dirty="0" smtClean="0"/>
              <a:t>名称命名的</a:t>
            </a:r>
            <a:r>
              <a:rPr lang="en-US" altLang="zh-CN" sz="3690" dirty="0" smtClean="0"/>
              <a:t>Cookie</a:t>
            </a:r>
            <a:r>
              <a:rPr lang="zh-CN" altLang="en-US" sz="3690" dirty="0" smtClean="0"/>
              <a:t>信息</a:t>
            </a:r>
            <a:endParaRPr lang="en-US" altLang="zh-CN" sz="3690" dirty="0" smtClean="0"/>
          </a:p>
          <a:p>
            <a:pPr lvl="2"/>
            <a:r>
              <a:rPr lang="zh-CN" altLang="en-US" sz="3690" dirty="0" smtClean="0"/>
              <a:t>如果没有，说明是一个新用户，则为该用户生成一个唯一的</a:t>
            </a:r>
            <a:r>
              <a:rPr lang="en-US" altLang="zh-CN" sz="3690" dirty="0" err="1" smtClean="0"/>
              <a:t>sessionId</a:t>
            </a:r>
            <a:r>
              <a:rPr lang="zh-CN" altLang="en-US" sz="3690" dirty="0" smtClean="0"/>
              <a:t>字符串，并在响应中添加该</a:t>
            </a:r>
            <a:r>
              <a:rPr lang="en-US" altLang="zh-CN" sz="3690" dirty="0" smtClean="0"/>
              <a:t>Cookie</a:t>
            </a:r>
            <a:r>
              <a:rPr lang="zh-CN" altLang="en-US" sz="3690" dirty="0" smtClean="0"/>
              <a:t>值（注意不要提供</a:t>
            </a:r>
            <a:r>
              <a:rPr lang="en-US" altLang="zh-CN" sz="3690" dirty="0" smtClean="0"/>
              <a:t>Cookie</a:t>
            </a:r>
            <a:r>
              <a:rPr lang="zh-CN" altLang="en-US" sz="3690" dirty="0" smtClean="0"/>
              <a:t>的生效时间，那么该</a:t>
            </a:r>
            <a:r>
              <a:rPr lang="en-US" altLang="zh-CN" sz="3690" dirty="0" smtClean="0"/>
              <a:t>Cookie</a:t>
            </a:r>
            <a:r>
              <a:rPr lang="zh-CN" altLang="en-US" sz="3690" dirty="0" smtClean="0"/>
              <a:t>即为瞬态的，只在浏览器当前进程中生效）</a:t>
            </a:r>
            <a:endParaRPr lang="en-US" altLang="zh-CN" sz="3690" dirty="0" smtClean="0"/>
          </a:p>
          <a:p>
            <a:pPr lvl="2"/>
            <a:r>
              <a:rPr lang="zh-CN" altLang="en-US" sz="3690" dirty="0" smtClean="0"/>
              <a:t>如果有则查看</a:t>
            </a:r>
            <a:r>
              <a:rPr lang="en-US" altLang="zh-CN" sz="3690" dirty="0" smtClean="0"/>
              <a:t>Map</a:t>
            </a:r>
            <a:r>
              <a:rPr lang="zh-CN" altLang="en-US" sz="3690" dirty="0" smtClean="0"/>
              <a:t>中是否存在该会话，有即获取会话信息，没有说明该会话已经超时，为用户构建一个新的会话</a:t>
            </a:r>
            <a:endParaRPr lang="en-US" altLang="zh-CN" sz="3690" dirty="0" smtClean="0"/>
          </a:p>
          <a:p>
            <a:pPr lvl="1"/>
            <a:r>
              <a:rPr lang="zh-CN" altLang="en-US" sz="3690" dirty="0" smtClean="0"/>
              <a:t>一个用户的会话对象实质上也是一个</a:t>
            </a:r>
            <a:r>
              <a:rPr lang="en-US" altLang="zh-CN" sz="3690" dirty="0" smtClean="0"/>
              <a:t>Map</a:t>
            </a:r>
            <a:r>
              <a:rPr lang="zh-CN" altLang="en-US" sz="3690" dirty="0" smtClean="0"/>
              <a:t>，可以通过键值对的形式存放、获取会话变量</a:t>
            </a:r>
            <a:endParaRPr lang="en-US" altLang="zh-CN" sz="3690" dirty="0"/>
          </a:p>
          <a:p>
            <a:pPr lvl="1"/>
            <a:endParaRPr lang="en-US" altLang="zh-CN" dirty="0" smtClean="0"/>
          </a:p>
          <a:p>
            <a:pPr lvl="1"/>
            <a:endParaRPr lang="en-US" altLang="zh-CN" dirty="0"/>
          </a:p>
          <a:p>
            <a:pPr lvl="1"/>
            <a:endParaRPr lang="zh-CN" altLang="en-US" dirty="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a:t>
            </a:r>
            <a:r>
              <a:rPr lang="en-US" altLang="zh-CN" dirty="0" smtClean="0"/>
              <a:t>HttpSession</a:t>
            </a:r>
            <a:r>
              <a:rPr lang="zh-CN" altLang="en-US" dirty="0" smtClean="0"/>
              <a:t>的获取</a:t>
            </a:r>
            <a:r>
              <a:rPr lang="en-US" altLang="zh-CN" dirty="0" smtClean="0"/>
              <a:t>-1</a:t>
            </a:r>
            <a:endParaRPr lang="zh-CN" altLang="en-US" dirty="0"/>
          </a:p>
        </p:txBody>
      </p:sp>
      <p:sp>
        <p:nvSpPr>
          <p:cNvPr id="3" name="内容占位符 2"/>
          <p:cNvSpPr>
            <a:spLocks noGrp="1"/>
          </p:cNvSpPr>
          <p:nvPr>
            <p:ph idx="1"/>
          </p:nvPr>
        </p:nvSpPr>
        <p:spPr>
          <a:xfrm>
            <a:off x="186570" y="899048"/>
            <a:ext cx="11792070" cy="2243164"/>
          </a:xfrm>
        </p:spPr>
        <p:txBody>
          <a:bodyPr/>
          <a:lstStyle/>
          <a:p>
            <a:r>
              <a:rPr lang="en-US" altLang="zh-CN" dirty="0" err="1" smtClean="0"/>
              <a:t>Servlet</a:t>
            </a:r>
            <a:r>
              <a:rPr lang="zh-CN" altLang="en-US" dirty="0" smtClean="0"/>
              <a:t>规范中定义了</a:t>
            </a:r>
            <a:r>
              <a:rPr lang="en-US" altLang="zh-CN" dirty="0" err="1" smtClean="0"/>
              <a:t>HttpSession</a:t>
            </a:r>
            <a:r>
              <a:rPr lang="zh-CN" altLang="en-US" dirty="0" smtClean="0"/>
              <a:t>接口，用来实现</a:t>
            </a:r>
            <a:r>
              <a:rPr lang="en-US" altLang="zh-CN" dirty="0" smtClean="0"/>
              <a:t>Session</a:t>
            </a:r>
            <a:r>
              <a:rPr lang="zh-CN" altLang="en-US" dirty="0" smtClean="0"/>
              <a:t>技术；</a:t>
            </a:r>
            <a:endParaRPr lang="en-US" altLang="zh-CN" dirty="0" smtClean="0"/>
          </a:p>
          <a:p>
            <a:r>
              <a:rPr lang="zh-CN" altLang="en-US" dirty="0" smtClean="0"/>
              <a:t>要使用</a:t>
            </a:r>
            <a:r>
              <a:rPr lang="en-US" altLang="zh-CN" dirty="0" err="1" smtClean="0"/>
              <a:t>HttpSession</a:t>
            </a:r>
            <a:r>
              <a:rPr lang="zh-CN" altLang="en-US" dirty="0" smtClean="0"/>
              <a:t>，首先要获取其对象；请求接口中定义了获取</a:t>
            </a:r>
            <a:r>
              <a:rPr lang="en-US" altLang="zh-CN" dirty="0" err="1" smtClean="0"/>
              <a:t>HttpSession</a:t>
            </a:r>
            <a:r>
              <a:rPr lang="zh-CN" altLang="en-US" dirty="0" smtClean="0"/>
              <a:t>对象的方法：</a:t>
            </a:r>
            <a:endParaRPr lang="en-US" altLang="zh-CN" dirty="0"/>
          </a:p>
          <a:p>
            <a:endParaRPr lang="en-US" altLang="zh-CN" dirty="0" smtClean="0"/>
          </a:p>
          <a:p>
            <a:endParaRPr lang="en-US" altLang="zh-CN" dirty="0"/>
          </a:p>
          <a:p>
            <a:endParaRPr lang="zh-CN" altLang="en-US" dirty="0"/>
          </a:p>
        </p:txBody>
      </p:sp>
      <p:graphicFrame>
        <p:nvGraphicFramePr>
          <p:cNvPr id="13" name="Table 12"/>
          <p:cNvGraphicFramePr>
            <a:graphicFrameLocks noGrp="1"/>
          </p:cNvGraphicFramePr>
          <p:nvPr/>
        </p:nvGraphicFramePr>
        <p:xfrm>
          <a:off x="478092" y="3144689"/>
          <a:ext cx="10738070" cy="1651000"/>
        </p:xfrm>
        <a:graphic>
          <a:graphicData uri="http://schemas.openxmlformats.org/drawingml/2006/table">
            <a:tbl>
              <a:tblPr firstRow="1" bandRow="1">
                <a:tableStyleId>{5C22544A-7EE6-4342-B048-85BDC9FD1C3A}</a:tableStyleId>
              </a:tblPr>
              <a:tblGrid>
                <a:gridCol w="4210286"/>
                <a:gridCol w="6527784"/>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 </a:t>
                      </a:r>
                      <a:r>
                        <a:rPr lang="en-US" dirty="0" err="1" smtClean="0"/>
                        <a:t>HttpSession</a:t>
                      </a:r>
                      <a:r>
                        <a:rPr lang="en-US" dirty="0" smtClean="0"/>
                        <a:t> </a:t>
                      </a:r>
                      <a:r>
                        <a:rPr lang="en-US" dirty="0" err="1" smtClean="0"/>
                        <a:t>getSession</a:t>
                      </a:r>
                      <a:r>
                        <a:rPr lang="en-US" dirty="0" smtClean="0"/>
                        <a:t>()</a:t>
                      </a:r>
                      <a:endParaRPr lang="en-US" dirty="0" smtClean="0"/>
                    </a:p>
                  </a:txBody>
                  <a:tcPr/>
                </a:tc>
                <a:tc>
                  <a:txBody>
                    <a:bodyPr/>
                    <a:lstStyle/>
                    <a:p>
                      <a:r>
                        <a:rPr lang="zh-CN" altLang="en-US" dirty="0" smtClean="0"/>
                        <a:t>获取与当前请求相关的</a:t>
                      </a:r>
                      <a:r>
                        <a:rPr lang="en-US" altLang="zh-CN" dirty="0" smtClean="0"/>
                        <a:t>Session</a:t>
                      </a:r>
                      <a:r>
                        <a:rPr lang="zh-CN" altLang="en-US" dirty="0" smtClean="0"/>
                        <a:t>对象，如果不存在，创建一个新的；</a:t>
                      </a:r>
                      <a:endParaRPr lang="en-US" dirty="0"/>
                    </a:p>
                  </a:txBody>
                  <a:tcPr/>
                </a:tc>
              </a:tr>
              <a:tr h="370840">
                <a:tc>
                  <a:txBody>
                    <a:bodyPr/>
                    <a:lstStyle/>
                    <a:p>
                      <a:pPr algn="l"/>
                      <a:r>
                        <a:rPr lang="en-US" dirty="0" err="1" smtClean="0"/>
                        <a:t>HttpSession</a:t>
                      </a:r>
                      <a:r>
                        <a:rPr lang="en-US" dirty="0" smtClean="0"/>
                        <a:t> </a:t>
                      </a:r>
                      <a:r>
                        <a:rPr lang="en-US" dirty="0" err="1" smtClean="0"/>
                        <a:t>getSession</a:t>
                      </a:r>
                      <a:r>
                        <a:rPr lang="en-US" dirty="0" smtClean="0"/>
                        <a:t>(</a:t>
                      </a:r>
                      <a:r>
                        <a:rPr lang="en-US" dirty="0" err="1" smtClean="0"/>
                        <a:t>boolean</a:t>
                      </a:r>
                      <a:r>
                        <a:rPr lang="en-US" dirty="0" smtClean="0"/>
                        <a:t> create)</a:t>
                      </a:r>
                      <a:endParaRPr lang="en-US" dirty="0" smtClean="0"/>
                    </a:p>
                    <a:p>
                      <a:pPr algn="l"/>
                      <a:endParaRPr lang="en-US" dirty="0" smtClean="0"/>
                    </a:p>
                  </a:txBody>
                  <a:tcPr/>
                </a:tc>
                <a:tc>
                  <a:txBody>
                    <a:bodyPr/>
                    <a:lstStyle/>
                    <a:p>
                      <a:r>
                        <a:rPr lang="zh-CN" altLang="en-US" dirty="0" smtClean="0"/>
                        <a:t>如果</a:t>
                      </a:r>
                      <a:r>
                        <a:rPr lang="en-US" altLang="zh-CN" dirty="0" smtClean="0"/>
                        <a:t>create</a:t>
                      </a:r>
                      <a:r>
                        <a:rPr lang="zh-CN" altLang="en-US" dirty="0" smtClean="0"/>
                        <a:t>为</a:t>
                      </a:r>
                      <a:r>
                        <a:rPr lang="en-US" altLang="zh-CN" dirty="0" smtClean="0"/>
                        <a:t>true</a:t>
                      </a:r>
                      <a:r>
                        <a:rPr lang="zh-CN" altLang="en-US" dirty="0" smtClean="0"/>
                        <a:t>，则与</a:t>
                      </a:r>
                      <a:r>
                        <a:rPr lang="en-US" altLang="zh-CN" dirty="0" err="1" smtClean="0"/>
                        <a:t>getSession</a:t>
                      </a:r>
                      <a:r>
                        <a:rPr lang="en-US" altLang="zh-CN" dirty="0" smtClean="0"/>
                        <a:t>()</a:t>
                      </a:r>
                      <a:r>
                        <a:rPr lang="zh-CN" altLang="en-US" dirty="0" smtClean="0"/>
                        <a:t>方法相同；如果</a:t>
                      </a:r>
                      <a:r>
                        <a:rPr lang="en-US" altLang="zh-CN" dirty="0" smtClean="0"/>
                        <a:t>create</a:t>
                      </a:r>
                      <a:r>
                        <a:rPr lang="zh-CN" altLang="en-US" dirty="0" smtClean="0"/>
                        <a:t>是</a:t>
                      </a:r>
                      <a:r>
                        <a:rPr lang="en-US" altLang="zh-CN" dirty="0" smtClean="0"/>
                        <a:t>false</a:t>
                      </a:r>
                      <a:r>
                        <a:rPr lang="zh-CN" altLang="en-US" dirty="0" smtClean="0"/>
                        <a:t>，则如果不存在，返回</a:t>
                      </a:r>
                      <a:r>
                        <a:rPr lang="en-US" altLang="zh-CN" dirty="0" smtClean="0"/>
                        <a:t>null;</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a:t>
            </a:r>
            <a:r>
              <a:rPr lang="en-US" altLang="zh-CN" dirty="0" smtClean="0"/>
              <a:t>HttpSession</a:t>
            </a:r>
            <a:r>
              <a:rPr lang="zh-CN" altLang="en-US" dirty="0" smtClean="0"/>
              <a:t>的获取</a:t>
            </a:r>
            <a:r>
              <a:rPr lang="en-US" altLang="zh-CN" dirty="0" smtClean="0"/>
              <a:t>-2</a:t>
            </a:r>
            <a:endParaRPr lang="zh-CN" altLang="en-US" dirty="0"/>
          </a:p>
        </p:txBody>
      </p:sp>
      <p:sp>
        <p:nvSpPr>
          <p:cNvPr id="3" name="内容占位符 2"/>
          <p:cNvSpPr>
            <a:spLocks noGrp="1"/>
          </p:cNvSpPr>
          <p:nvPr>
            <p:ph idx="1"/>
          </p:nvPr>
        </p:nvSpPr>
        <p:spPr>
          <a:xfrm>
            <a:off x="399930" y="749418"/>
            <a:ext cx="11370892" cy="1029506"/>
          </a:xfrm>
        </p:spPr>
        <p:txBody>
          <a:bodyPr>
            <a:normAutofit fontScale="92500" lnSpcReduction="20000"/>
          </a:bodyPr>
          <a:lstStyle/>
          <a:p>
            <a:r>
              <a:rPr lang="zh-CN" altLang="en-US" sz="2400" dirty="0" smtClean="0"/>
              <a:t>编写</a:t>
            </a:r>
            <a:r>
              <a:rPr lang="en-US" altLang="zh-CN" sz="2400" dirty="0" err="1" smtClean="0"/>
              <a:t>TestGetSession</a:t>
            </a:r>
            <a:r>
              <a:rPr lang="zh-CN" altLang="en-US" sz="2400" dirty="0" smtClean="0"/>
              <a:t>，先获取名字为</a:t>
            </a:r>
            <a:r>
              <a:rPr lang="en-US" altLang="zh-CN" sz="2400" dirty="0" smtClean="0"/>
              <a:t>JSESSIONID</a:t>
            </a:r>
            <a:r>
              <a:rPr lang="zh-CN" altLang="en-US" sz="2400" dirty="0" smtClean="0"/>
              <a:t>的</a:t>
            </a:r>
            <a:r>
              <a:rPr lang="en-US" altLang="zh-CN" sz="2400" dirty="0" smtClean="0"/>
              <a:t>cookie</a:t>
            </a:r>
            <a:r>
              <a:rPr lang="zh-CN" altLang="en-US" sz="2400" dirty="0" smtClean="0"/>
              <a:t>，再获取</a:t>
            </a:r>
            <a:r>
              <a:rPr lang="en-US" altLang="zh-CN" sz="2400" dirty="0" err="1" smtClean="0"/>
              <a:t>HttpSession</a:t>
            </a:r>
            <a:r>
              <a:rPr lang="zh-CN" altLang="en-US" sz="2400" dirty="0" smtClean="0"/>
              <a:t>对象，并获取其</a:t>
            </a:r>
            <a:r>
              <a:rPr lang="en-US" altLang="zh-CN" sz="2400" dirty="0" smtClean="0"/>
              <a:t>ID</a:t>
            </a:r>
            <a:r>
              <a:rPr lang="zh-CN" altLang="en-US" sz="2400" dirty="0" smtClean="0"/>
              <a:t>值，比较二者关系；</a:t>
            </a:r>
            <a:endParaRPr lang="en-US" altLang="zh-CN" sz="2400" dirty="0" smtClean="0"/>
          </a:p>
          <a:p>
            <a:endParaRPr lang="en-US" altLang="zh-CN" sz="2400" dirty="0"/>
          </a:p>
          <a:p>
            <a:endParaRPr lang="zh-CN" altLang="en-US" sz="2400" dirty="0"/>
          </a:p>
        </p:txBody>
      </p:sp>
      <p:sp>
        <p:nvSpPr>
          <p:cNvPr id="5" name="TextBox 4">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TestGetSession.java</a:t>
            </a:r>
            <a:endParaRPr lang="en-US" dirty="0"/>
          </a:p>
        </p:txBody>
      </p:sp>
      <p:sp>
        <p:nvSpPr>
          <p:cNvPr id="6" name="TextBox 5"/>
          <p:cNvSpPr txBox="1"/>
          <p:nvPr/>
        </p:nvSpPr>
        <p:spPr>
          <a:xfrm>
            <a:off x="701585" y="1779687"/>
            <a:ext cx="11490415" cy="507831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获取</a:t>
            </a:r>
            <a:r>
              <a:rPr lang="en-US" altLang="zh-CN" dirty="0" err="1" smtClean="0">
                <a:ea typeface="微软雅黑 Light"/>
              </a:rPr>
              <a:t>jsessionid</a:t>
            </a:r>
            <a:r>
              <a:rPr lang="zh-CN" altLang="en-US" dirty="0" smtClean="0">
                <a:ea typeface="微软雅黑 Light"/>
              </a:rPr>
              <a:t>，并输出其值</a:t>
            </a:r>
            <a:endParaRPr lang="zh-CN" altLang="en-US" dirty="0" smtClean="0">
              <a:ea typeface="微软雅黑 Light"/>
            </a:endParaRPr>
          </a:p>
          <a:p>
            <a:r>
              <a:rPr lang="zh-CN" altLang="en-US" dirty="0" smtClean="0">
                <a:ea typeface="微软雅黑 Light"/>
              </a:rPr>
              <a:t>        </a:t>
            </a:r>
            <a:r>
              <a:rPr lang="en-US" altLang="zh-CN" dirty="0" smtClean="0">
                <a:ea typeface="微软雅黑 Light"/>
              </a:rPr>
              <a:t>Cookie[] cookies=</a:t>
            </a:r>
            <a:r>
              <a:rPr lang="en-US" altLang="zh-CN" dirty="0" err="1" smtClean="0">
                <a:ea typeface="微软雅黑 Light"/>
              </a:rPr>
              <a:t>request.getCookies</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boolean</a:t>
            </a:r>
            <a:r>
              <a:rPr lang="en-US" altLang="zh-CN" dirty="0" smtClean="0">
                <a:ea typeface="微软雅黑 Light"/>
              </a:rPr>
              <a:t> flag=false;</a:t>
            </a:r>
            <a:endParaRPr lang="en-US" altLang="zh-CN" dirty="0" smtClean="0">
              <a:ea typeface="微软雅黑 Light"/>
            </a:endParaRPr>
          </a:p>
          <a:p>
            <a:r>
              <a:rPr lang="en-US" altLang="zh-CN" dirty="0" smtClean="0">
                <a:ea typeface="微软雅黑 Light"/>
              </a:rPr>
              <a:t>        if(cookies!=null){</a:t>
            </a:r>
            <a:endParaRPr lang="en-US" altLang="zh-CN" dirty="0" smtClean="0">
              <a:ea typeface="微软雅黑 Light"/>
            </a:endParaRPr>
          </a:p>
          <a:p>
            <a:r>
              <a:rPr lang="en-US" altLang="zh-CN" dirty="0" smtClean="0">
                <a:ea typeface="微软雅黑 Light"/>
              </a:rPr>
              <a:t>        for(Cookie c:cookies){</a:t>
            </a:r>
            <a:endParaRPr lang="en-US" altLang="zh-CN" dirty="0" smtClean="0">
              <a:ea typeface="微软雅黑 Light"/>
            </a:endParaRPr>
          </a:p>
          <a:p>
            <a:r>
              <a:rPr lang="en-US" altLang="zh-CN" dirty="0" smtClean="0">
                <a:ea typeface="微软雅黑 Light"/>
              </a:rPr>
              <a:t>        	if(</a:t>
            </a:r>
            <a:r>
              <a:rPr lang="en-US" altLang="zh-CN" dirty="0" err="1" smtClean="0">
                <a:ea typeface="微软雅黑 Light"/>
              </a:rPr>
              <a:t>c.getName</a:t>
            </a:r>
            <a:r>
              <a:rPr lang="en-US" altLang="zh-CN" dirty="0" smtClean="0">
                <a:ea typeface="微软雅黑 Light"/>
              </a:rPr>
              <a:t>().equals("JSESSIONID")){</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("JSESSIONID="+</a:t>
            </a:r>
            <a:r>
              <a:rPr lang="en-US" altLang="zh-CN" dirty="0" err="1" smtClean="0">
                <a:ea typeface="微软雅黑 Light"/>
              </a:rPr>
              <a:t>c.getValue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flag=true;</a:t>
            </a:r>
            <a:endParaRPr lang="en-US" altLang="zh-CN" dirty="0" smtClean="0">
              <a:ea typeface="微软雅黑 Light"/>
            </a:endParaRPr>
          </a:p>
          <a:p>
            <a:r>
              <a:rPr lang="en-US" altLang="zh-CN" dirty="0" smtClean="0">
                <a:ea typeface="微软雅黑 Light"/>
              </a:rPr>
              <a:t>        		break;            }        }        }</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如果不存在</a:t>
            </a:r>
            <a:r>
              <a:rPr lang="en-US" altLang="zh-CN" dirty="0" err="1" smtClean="0">
                <a:ea typeface="微软雅黑 Light"/>
              </a:rPr>
              <a:t>jsessionid</a:t>
            </a:r>
            <a:r>
              <a:rPr lang="zh-CN" altLang="en-US" dirty="0" smtClean="0">
                <a:ea typeface="微软雅黑 Light"/>
              </a:rPr>
              <a:t>，则打印提示</a:t>
            </a:r>
            <a:endParaRPr lang="zh-CN" altLang="en-US" dirty="0" smtClean="0">
              <a:ea typeface="微软雅黑 Light"/>
            </a:endParaRPr>
          </a:p>
          <a:p>
            <a:r>
              <a:rPr lang="zh-CN" altLang="en-US" dirty="0" smtClean="0">
                <a:ea typeface="微软雅黑 Light"/>
              </a:rPr>
              <a:t>        </a:t>
            </a:r>
            <a:r>
              <a:rPr lang="en-US" altLang="zh-CN" dirty="0" smtClean="0">
                <a:ea typeface="微软雅黑 Light"/>
              </a:rPr>
              <a:t>if(flag==false){</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当前请求中没有名字为</a:t>
            </a:r>
            <a:r>
              <a:rPr lang="en-US" altLang="zh-CN" dirty="0" smtClean="0">
                <a:ea typeface="微软雅黑 Light"/>
              </a:rPr>
              <a:t>JSESSIONID</a:t>
            </a:r>
            <a:r>
              <a:rPr lang="zh-CN" altLang="en-US" dirty="0" smtClean="0">
                <a:ea typeface="微软雅黑 Light"/>
              </a:rPr>
              <a:t>的</a:t>
            </a:r>
            <a:r>
              <a:rPr lang="en-US" altLang="zh-CN" dirty="0" smtClean="0">
                <a:ea typeface="微软雅黑 Light"/>
              </a:rPr>
              <a:t>cookie");</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 //   </a:t>
            </a:r>
            <a:r>
              <a:rPr lang="zh-CN" altLang="en-US" dirty="0" smtClean="0">
                <a:ea typeface="微软雅黑 Light"/>
              </a:rPr>
              <a:t>获取当前</a:t>
            </a:r>
            <a:r>
              <a:rPr lang="en-US" altLang="zh-CN" dirty="0" smtClean="0">
                <a:ea typeface="微软雅黑 Light"/>
              </a:rPr>
              <a:t>Session</a:t>
            </a:r>
            <a:r>
              <a:rPr lang="zh-CN" altLang="en-US" dirty="0" smtClean="0">
                <a:ea typeface="微软雅黑 Light"/>
              </a:rPr>
              <a:t>对象</a:t>
            </a:r>
            <a:endParaRPr lang="zh-CN" altLang="en-US" dirty="0" smtClean="0">
              <a:ea typeface="微软雅黑 Light"/>
            </a:endParaRPr>
          </a:p>
          <a:p>
            <a:r>
              <a:rPr lang="zh-CN" altLang="en-US" dirty="0" smtClean="0">
                <a:ea typeface="微软雅黑 Light"/>
              </a:rPr>
              <a:t>        </a:t>
            </a:r>
            <a:r>
              <a:rPr lang="en-US" altLang="zh-CN" dirty="0" err="1" smtClean="0">
                <a:ea typeface="微软雅黑 Light"/>
              </a:rPr>
              <a:t>HttpSession</a:t>
            </a:r>
            <a:r>
              <a:rPr lang="en-US" altLang="zh-CN" dirty="0" smtClean="0">
                <a:ea typeface="微软雅黑 Light"/>
              </a:rPr>
              <a:t> session=</a:t>
            </a:r>
            <a:r>
              <a:rPr lang="en-US" altLang="zh-CN" dirty="0" err="1" smtClean="0">
                <a:ea typeface="微软雅黑 Light"/>
              </a:rPr>
              <a:t>request.getSession</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获取当前</a:t>
            </a:r>
            <a:r>
              <a:rPr lang="en-US" altLang="zh-CN" dirty="0" smtClean="0">
                <a:ea typeface="微软雅黑 Light"/>
              </a:rPr>
              <a:t>Session</a:t>
            </a:r>
            <a:r>
              <a:rPr lang="zh-CN" altLang="en-US" dirty="0" smtClean="0">
                <a:ea typeface="微软雅黑 Light"/>
              </a:rPr>
              <a:t>对象的</a:t>
            </a:r>
            <a:r>
              <a:rPr lang="en-US" altLang="zh-CN" dirty="0" smtClean="0">
                <a:ea typeface="微软雅黑 Light"/>
              </a:rPr>
              <a:t>ID</a:t>
            </a:r>
            <a:endParaRPr lang="en-US" altLang="zh-CN" dirty="0" smtClean="0">
              <a:ea typeface="微软雅黑 Light"/>
            </a:endParaRPr>
          </a:p>
          <a:p>
            <a:r>
              <a:rPr lang="en-US" altLang="zh-CN" dirty="0" smtClean="0">
                <a:ea typeface="微软雅黑 Light"/>
              </a:rPr>
              <a:t>        String id=</a:t>
            </a:r>
            <a:r>
              <a:rPr lang="en-US" altLang="zh-CN" dirty="0" err="1" smtClean="0">
                <a:ea typeface="微软雅黑 Light"/>
              </a:rPr>
              <a:t>session.getId</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当前会话的</a:t>
            </a:r>
            <a:r>
              <a:rPr lang="en-US" altLang="zh-CN" dirty="0" smtClean="0">
                <a:ea typeface="微软雅黑 Light"/>
              </a:rPr>
              <a:t>ID</a:t>
            </a:r>
            <a:r>
              <a:rPr lang="zh-CN" altLang="en-US" dirty="0" smtClean="0">
                <a:ea typeface="微软雅黑 Light"/>
              </a:rPr>
              <a:t>是：</a:t>
            </a:r>
            <a:r>
              <a:rPr lang="en-US" altLang="zh-CN" dirty="0" smtClean="0">
                <a:ea typeface="微软雅黑 Light"/>
              </a:rPr>
              <a:t>"+id);</a:t>
            </a:r>
            <a:endParaRPr lang="en-US" altLang="zh-CN"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a:t>
            </a:r>
            <a:r>
              <a:rPr lang="en-US" altLang="zh-CN" dirty="0" smtClean="0"/>
              <a:t>HttpSession</a:t>
            </a:r>
            <a:r>
              <a:rPr lang="zh-CN" altLang="en-US" dirty="0" smtClean="0"/>
              <a:t>的获取</a:t>
            </a:r>
            <a:r>
              <a:rPr lang="en-US" altLang="zh-CN" dirty="0" smtClean="0"/>
              <a:t>-2</a:t>
            </a:r>
            <a:endParaRPr lang="zh-CN" altLang="en-US" dirty="0"/>
          </a:p>
        </p:txBody>
      </p:sp>
      <p:sp>
        <p:nvSpPr>
          <p:cNvPr id="3" name="内容占位符 2"/>
          <p:cNvSpPr>
            <a:spLocks noGrp="1"/>
          </p:cNvSpPr>
          <p:nvPr>
            <p:ph idx="1"/>
          </p:nvPr>
        </p:nvSpPr>
        <p:spPr>
          <a:xfrm>
            <a:off x="399930" y="749418"/>
            <a:ext cx="11370892" cy="1029506"/>
          </a:xfrm>
        </p:spPr>
        <p:txBody>
          <a:bodyPr>
            <a:normAutofit/>
          </a:bodyPr>
          <a:lstStyle/>
          <a:p>
            <a:r>
              <a:rPr lang="zh-CN" altLang="en-US" sz="2400" dirty="0" smtClean="0"/>
              <a:t>在浏览器中访问</a:t>
            </a:r>
            <a:r>
              <a:rPr lang="en-US" altLang="zh-CN" sz="2400" dirty="0" err="1" smtClean="0"/>
              <a:t>TestGetSession</a:t>
            </a:r>
            <a:r>
              <a:rPr lang="zh-CN" altLang="en-US" sz="2400" dirty="0" smtClean="0"/>
              <a:t>，结果如下：</a:t>
            </a:r>
            <a:endParaRPr lang="en-US" altLang="zh-CN" sz="2400" dirty="0" smtClean="0"/>
          </a:p>
          <a:p>
            <a:endParaRPr lang="en-US" altLang="zh-CN" sz="2400" dirty="0"/>
          </a:p>
          <a:p>
            <a:endParaRPr lang="zh-CN" altLang="en-US" sz="2400" dirty="0"/>
          </a:p>
        </p:txBody>
      </p:sp>
      <p:pic>
        <p:nvPicPr>
          <p:cNvPr id="1025" name="Picture 1" descr="C:\Users\wxh\AppData\Roaming\Tencent\Users\29097443\QQ\WinTemp\RichOle\BOELPO){2XYZ66EG[D)_UFG.png"/>
          <p:cNvPicPr>
            <a:picLocks noChangeAspect="1" noChangeArrowheads="1"/>
          </p:cNvPicPr>
          <p:nvPr/>
        </p:nvPicPr>
        <p:blipFill>
          <a:blip r:embed="rId1" cstate="print"/>
          <a:srcRect/>
          <a:stretch>
            <a:fillRect/>
          </a:stretch>
        </p:blipFill>
        <p:spPr bwMode="auto">
          <a:xfrm>
            <a:off x="468351" y="1382751"/>
            <a:ext cx="5105745" cy="645554"/>
          </a:xfrm>
          <a:prstGeom prst="rect">
            <a:avLst/>
          </a:prstGeom>
          <a:noFill/>
          <a:ln w="38100">
            <a:solidFill>
              <a:schemeClr val="accent6"/>
            </a:solidFill>
          </a:ln>
        </p:spPr>
      </p:pic>
      <p:sp>
        <p:nvSpPr>
          <p:cNvPr id="7" name="TextBox 6"/>
          <p:cNvSpPr txBox="1"/>
          <p:nvPr/>
        </p:nvSpPr>
        <p:spPr>
          <a:xfrm>
            <a:off x="448887" y="2294313"/>
            <a:ext cx="10922924" cy="369332"/>
          </a:xfrm>
          <a:prstGeom prst="rect">
            <a:avLst/>
          </a:prstGeom>
          <a:solidFill>
            <a:schemeClr val="accent6"/>
          </a:solidFill>
        </p:spPr>
        <p:txBody>
          <a:bodyPr wrap="square" rtlCol="0">
            <a:spAutoFit/>
          </a:bodyPr>
          <a:lstStyle/>
          <a:p>
            <a:r>
              <a:rPr lang="zh-CN" altLang="en-US" dirty="0" smtClean="0"/>
              <a:t>可见：第一次访问，没有创建过</a:t>
            </a:r>
            <a:r>
              <a:rPr lang="en-US" altLang="zh-CN" dirty="0" err="1" smtClean="0"/>
              <a:t>HttpSession</a:t>
            </a:r>
            <a:r>
              <a:rPr lang="zh-CN" altLang="en-US" dirty="0" smtClean="0"/>
              <a:t>对象，所以也不存在名字为</a:t>
            </a:r>
            <a:r>
              <a:rPr lang="en-US" altLang="zh-CN" dirty="0" smtClean="0"/>
              <a:t>JSESSIONID</a:t>
            </a:r>
            <a:r>
              <a:rPr lang="zh-CN" altLang="en-US" dirty="0" smtClean="0"/>
              <a:t>的</a:t>
            </a:r>
            <a:r>
              <a:rPr lang="en-US" altLang="zh-CN" dirty="0" smtClean="0"/>
              <a:t>Cookie</a:t>
            </a:r>
            <a:r>
              <a:rPr lang="zh-CN" altLang="en-US" dirty="0" smtClean="0"/>
              <a:t>；</a:t>
            </a:r>
            <a:endParaRPr lang="en-US" dirty="0"/>
          </a:p>
        </p:txBody>
      </p:sp>
      <p:sp>
        <p:nvSpPr>
          <p:cNvPr id="8" name="内容占位符 2"/>
          <p:cNvSpPr txBox="1"/>
          <p:nvPr/>
        </p:nvSpPr>
        <p:spPr>
          <a:xfrm>
            <a:off x="519079" y="2780494"/>
            <a:ext cx="11370892" cy="10295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同一个浏览器中，再次访问</a:t>
            </a:r>
            <a:r>
              <a:rPr kumimoji="0" lang="en-US" altLang="zh-CN" sz="2400" b="0" i="0" u="none" strike="noStrike" kern="120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TestGetSession</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，结果如下：</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1026" name="Picture 2" descr="C:\Users\wxh\AppData\Roaming\Tencent\Users\29097443\QQ\WinTemp\RichOle\NK80[YBD0U9Q2]%W381B[6B.png"/>
          <p:cNvPicPr>
            <a:picLocks noChangeAspect="1" noChangeArrowheads="1"/>
          </p:cNvPicPr>
          <p:nvPr/>
        </p:nvPicPr>
        <p:blipFill>
          <a:blip r:embed="rId2" cstate="print"/>
          <a:srcRect/>
          <a:stretch>
            <a:fillRect/>
          </a:stretch>
        </p:blipFill>
        <p:spPr bwMode="auto">
          <a:xfrm>
            <a:off x="565265" y="3474720"/>
            <a:ext cx="5094515" cy="581891"/>
          </a:xfrm>
          <a:prstGeom prst="rect">
            <a:avLst/>
          </a:prstGeom>
          <a:noFill/>
          <a:ln w="38100">
            <a:solidFill>
              <a:schemeClr val="accent6"/>
            </a:solidFill>
          </a:ln>
        </p:spPr>
      </p:pic>
      <p:sp>
        <p:nvSpPr>
          <p:cNvPr id="10" name="TextBox 9"/>
          <p:cNvSpPr txBox="1"/>
          <p:nvPr/>
        </p:nvSpPr>
        <p:spPr>
          <a:xfrm>
            <a:off x="551411" y="4308764"/>
            <a:ext cx="10922924" cy="369332"/>
          </a:xfrm>
          <a:prstGeom prst="rect">
            <a:avLst/>
          </a:prstGeom>
          <a:solidFill>
            <a:schemeClr val="accent6"/>
          </a:solidFill>
        </p:spPr>
        <p:txBody>
          <a:bodyPr wrap="square" rtlCol="0">
            <a:spAutoFit/>
          </a:bodyPr>
          <a:lstStyle/>
          <a:p>
            <a:r>
              <a:rPr lang="zh-CN" altLang="en-US" dirty="0" smtClean="0"/>
              <a:t>可见：同一个会话中，只创建唯一一个</a:t>
            </a:r>
            <a:r>
              <a:rPr lang="en-US" altLang="zh-CN" dirty="0" err="1" smtClean="0"/>
              <a:t>HttpSession</a:t>
            </a:r>
            <a:r>
              <a:rPr lang="zh-CN" altLang="en-US" dirty="0" smtClean="0"/>
              <a:t>对象，而且</a:t>
            </a:r>
            <a:r>
              <a:rPr lang="en-US" altLang="zh-CN" dirty="0" smtClean="0"/>
              <a:t>ID</a:t>
            </a:r>
            <a:r>
              <a:rPr lang="zh-CN" altLang="en-US" dirty="0" smtClean="0"/>
              <a:t>值确实存储在名字为</a:t>
            </a:r>
            <a:r>
              <a:rPr lang="en-US" altLang="zh-CN" dirty="0" smtClean="0"/>
              <a:t>JSESSIONID</a:t>
            </a:r>
            <a:r>
              <a:rPr lang="zh-CN" altLang="en-US" dirty="0" smtClean="0"/>
              <a:t>的</a:t>
            </a:r>
            <a:r>
              <a:rPr lang="en-US" altLang="zh-CN" dirty="0" smtClean="0"/>
              <a:t>Cookie</a:t>
            </a:r>
            <a:r>
              <a:rPr lang="zh-CN" altLang="en-US" dirty="0" smtClean="0"/>
              <a:t>中；</a:t>
            </a:r>
            <a:endParaRPr lang="en-US" altLang="zh-CN" dirty="0" smtClean="0"/>
          </a:p>
        </p:txBody>
      </p:sp>
      <p:sp>
        <p:nvSpPr>
          <p:cNvPr id="11" name="内容占位符 2"/>
          <p:cNvSpPr txBox="1"/>
          <p:nvPr/>
        </p:nvSpPr>
        <p:spPr>
          <a:xfrm>
            <a:off x="588352" y="4828195"/>
            <a:ext cx="11370892" cy="10295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再启动新的浏览器进行访问，结果如下：</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1027" name="Picture 3" descr="C:\Users\wxh\AppData\Roaming\Tencent\Users\29097443\QQ\WinTemp\RichOle\56%I`9[_X{LX(A{L)WV%3_K.png"/>
          <p:cNvPicPr>
            <a:picLocks noChangeAspect="1" noChangeArrowheads="1"/>
          </p:cNvPicPr>
          <p:nvPr/>
        </p:nvPicPr>
        <p:blipFill>
          <a:blip r:embed="rId3" cstate="print"/>
          <a:srcRect/>
          <a:stretch>
            <a:fillRect/>
          </a:stretch>
        </p:blipFill>
        <p:spPr bwMode="auto">
          <a:xfrm>
            <a:off x="498763" y="5453149"/>
            <a:ext cx="5896501" cy="631768"/>
          </a:xfrm>
          <a:prstGeom prst="rect">
            <a:avLst/>
          </a:prstGeom>
          <a:noFill/>
          <a:ln w="38100">
            <a:solidFill>
              <a:schemeClr val="accent6"/>
            </a:solidFill>
          </a:ln>
        </p:spPr>
      </p:pic>
      <p:sp>
        <p:nvSpPr>
          <p:cNvPr id="13" name="TextBox 12"/>
          <p:cNvSpPr txBox="1"/>
          <p:nvPr/>
        </p:nvSpPr>
        <p:spPr>
          <a:xfrm>
            <a:off x="421178" y="6223462"/>
            <a:ext cx="10922924" cy="369332"/>
          </a:xfrm>
          <a:prstGeom prst="rect">
            <a:avLst/>
          </a:prstGeom>
          <a:solidFill>
            <a:schemeClr val="accent6"/>
          </a:solidFill>
        </p:spPr>
        <p:txBody>
          <a:bodyPr wrap="square" rtlCol="0">
            <a:spAutoFit/>
          </a:bodyPr>
          <a:lstStyle/>
          <a:p>
            <a:r>
              <a:rPr lang="zh-CN" altLang="en-US" dirty="0" smtClean="0"/>
              <a:t>可见：启动新的浏览器，即开始一个新的会话，将创建新的</a:t>
            </a:r>
            <a:r>
              <a:rPr lang="en-US" altLang="zh-CN" dirty="0" err="1" smtClean="0"/>
              <a:t>HttpSession</a:t>
            </a:r>
            <a:r>
              <a:rPr lang="zh-CN" altLang="en-US" dirty="0" smtClean="0"/>
              <a:t>对象，有不同的</a:t>
            </a:r>
            <a:r>
              <a:rPr lang="en-US" altLang="zh-CN" dirty="0" smtClean="0"/>
              <a:t>ID</a:t>
            </a:r>
            <a:r>
              <a:rPr lang="zh-CN" altLang="en-US" dirty="0" smtClean="0"/>
              <a:t>值；</a:t>
            </a:r>
            <a:endParaRPr lang="en-US" altLang="zh-CN" dirty="0" smtClean="0"/>
          </a:p>
        </p:txBody>
      </p:sp>
      <p:sp>
        <p:nvSpPr>
          <p:cNvPr id="14" name="TextBox 13">
            <a:hlinkClick r:id="rId4"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5" action="ppaction://hlinkfile"/>
              </a:rPr>
              <a:t>TestGetSession.java</a:t>
            </a:r>
            <a:endParaRPr lang="en-US" dirty="0"/>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的方法</a:t>
            </a:r>
            <a:r>
              <a:rPr lang="en-US" altLang="zh-CN" dirty="0" smtClean="0"/>
              <a:t>-1</a:t>
            </a:r>
            <a:endParaRPr lang="zh-CN" altLang="en-US" dirty="0"/>
          </a:p>
        </p:txBody>
      </p:sp>
      <p:sp>
        <p:nvSpPr>
          <p:cNvPr id="3" name="内容占位符 2"/>
          <p:cNvSpPr>
            <a:spLocks noGrp="1"/>
          </p:cNvSpPr>
          <p:nvPr>
            <p:ph idx="1"/>
          </p:nvPr>
        </p:nvSpPr>
        <p:spPr>
          <a:xfrm>
            <a:off x="186570" y="899048"/>
            <a:ext cx="11792070" cy="1495018"/>
          </a:xfrm>
        </p:spPr>
        <p:txBody>
          <a:bodyPr>
            <a:normAutofit/>
          </a:bodyPr>
          <a:lstStyle/>
          <a:p>
            <a:r>
              <a:rPr lang="zh-CN" altLang="en-US" sz="2400" dirty="0" smtClean="0"/>
              <a:t>与前面学习过的请求属性类似，会话也可以添加、修改、删除属性；</a:t>
            </a:r>
            <a:endParaRPr lang="en-US" altLang="zh-CN" sz="2400" dirty="0" smtClean="0"/>
          </a:p>
          <a:p>
            <a:r>
              <a:rPr lang="en-US" altLang="zh-CN" sz="2400" dirty="0" err="1" smtClean="0"/>
              <a:t>HttpSession</a:t>
            </a:r>
            <a:r>
              <a:rPr lang="zh-CN" altLang="en-US" sz="2400" dirty="0" smtClean="0"/>
              <a:t>接口中提供了与属性有关的方法；</a:t>
            </a:r>
            <a:endParaRPr lang="zh-CN" altLang="en-US" sz="2400" dirty="0"/>
          </a:p>
        </p:txBody>
      </p:sp>
      <p:graphicFrame>
        <p:nvGraphicFramePr>
          <p:cNvPr id="9" name="Table 8"/>
          <p:cNvGraphicFramePr>
            <a:graphicFrameLocks noGrp="1"/>
          </p:cNvGraphicFramePr>
          <p:nvPr/>
        </p:nvGraphicFramePr>
        <p:xfrm>
          <a:off x="455637" y="2392147"/>
          <a:ext cx="11082427" cy="2291080"/>
        </p:xfrm>
        <a:graphic>
          <a:graphicData uri="http://schemas.openxmlformats.org/drawingml/2006/table">
            <a:tbl>
              <a:tblPr firstRow="1" bandRow="1">
                <a:tableStyleId>{5C22544A-7EE6-4342-B048-85BDC9FD1C3A}</a:tableStyleId>
              </a:tblPr>
              <a:tblGrid>
                <a:gridCol w="6023988"/>
                <a:gridCol w="505843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t>
                      </a:r>
                      <a:r>
                        <a:rPr lang="en-US" dirty="0" err="1" smtClean="0"/>
                        <a:t>setAttribute</a:t>
                      </a:r>
                      <a:r>
                        <a:rPr lang="en-US" dirty="0" smtClean="0"/>
                        <a:t>(</a:t>
                      </a:r>
                      <a:r>
                        <a:rPr lang="en-US" dirty="0" err="1" smtClean="0"/>
                        <a:t>java.lang.String</a:t>
                      </a:r>
                      <a:r>
                        <a:rPr lang="en-US" dirty="0" smtClean="0"/>
                        <a:t> name, </a:t>
                      </a:r>
                      <a:r>
                        <a:rPr lang="en-US" dirty="0" err="1" smtClean="0"/>
                        <a:t>java.lang.Object</a:t>
                      </a:r>
                      <a:r>
                        <a:rPr lang="en-US" dirty="0" smtClean="0"/>
                        <a:t> o) </a:t>
                      </a:r>
                      <a:endParaRPr lang="en-US" dirty="0" smtClean="0"/>
                    </a:p>
                    <a:p>
                      <a:pPr algn="l"/>
                      <a:endParaRPr lang="en-US" dirty="0" smtClean="0"/>
                    </a:p>
                  </a:txBody>
                  <a:tcPr/>
                </a:tc>
                <a:tc>
                  <a:txBody>
                    <a:bodyPr/>
                    <a:lstStyle/>
                    <a:p>
                      <a:r>
                        <a:rPr lang="zh-CN" altLang="en-US" dirty="0" smtClean="0"/>
                        <a:t>将任意类型对象设置为会话的属性，指定一个名字；</a:t>
                      </a:r>
                      <a:endParaRPr lang="en-US" dirty="0"/>
                    </a:p>
                  </a:txBody>
                  <a:tcPr/>
                </a:tc>
              </a:tr>
              <a:tr h="370840">
                <a:tc>
                  <a:txBody>
                    <a:bodyPr/>
                    <a:lstStyle/>
                    <a:p>
                      <a:pPr algn="l"/>
                      <a:r>
                        <a:rPr lang="en-US" dirty="0" err="1" smtClean="0"/>
                        <a:t>java.lang.Object</a:t>
                      </a:r>
                      <a:r>
                        <a:rPr lang="en-US" dirty="0" smtClean="0"/>
                        <a:t> </a:t>
                      </a:r>
                      <a:r>
                        <a:rPr lang="en-US" dirty="0" err="1" smtClean="0"/>
                        <a:t>getAttribute</a:t>
                      </a:r>
                      <a:r>
                        <a:rPr lang="en-US" dirty="0" smtClean="0"/>
                        <a:t>(</a:t>
                      </a:r>
                      <a:r>
                        <a:rPr lang="en-US" dirty="0" err="1" smtClean="0"/>
                        <a:t>java.lang.String</a:t>
                      </a:r>
                      <a:r>
                        <a:rPr lang="en-US" dirty="0" smtClean="0"/>
                        <a:t> name) </a:t>
                      </a:r>
                      <a:endParaRPr lang="en-US" dirty="0" smtClean="0"/>
                    </a:p>
                    <a:p>
                      <a:pPr algn="l"/>
                      <a:r>
                        <a:rPr lang="en-US" dirty="0" smtClean="0"/>
                        <a:t> </a:t>
                      </a:r>
                      <a:endParaRPr lang="en-US" dirty="0" smtClean="0"/>
                    </a:p>
                  </a:txBody>
                  <a:tcPr/>
                </a:tc>
                <a:tc>
                  <a:txBody>
                    <a:bodyPr/>
                    <a:lstStyle/>
                    <a:p>
                      <a:r>
                        <a:rPr lang="zh-CN" altLang="en-US" dirty="0" smtClean="0"/>
                        <a:t>通过属性的名字，获取属性的值；</a:t>
                      </a:r>
                      <a:endParaRPr lang="en-US" dirty="0"/>
                    </a:p>
                  </a:txBody>
                  <a:tcPr/>
                </a:tc>
              </a:tr>
              <a:tr h="370840">
                <a:tc>
                  <a:txBody>
                    <a:bodyPr/>
                    <a:lstStyle/>
                    <a:p>
                      <a:pPr algn="l"/>
                      <a:r>
                        <a:rPr lang="en-US" dirty="0" smtClean="0"/>
                        <a:t> void </a:t>
                      </a:r>
                      <a:r>
                        <a:rPr lang="en-US" dirty="0" err="1" smtClean="0"/>
                        <a:t>removeAttribute</a:t>
                      </a:r>
                      <a:r>
                        <a:rPr lang="en-US" dirty="0" smtClean="0"/>
                        <a:t>(</a:t>
                      </a:r>
                      <a:r>
                        <a:rPr lang="en-US" dirty="0" err="1" smtClean="0"/>
                        <a:t>java.lang.String</a:t>
                      </a:r>
                      <a:r>
                        <a:rPr lang="en-US" dirty="0" smtClean="0"/>
                        <a:t> name) </a:t>
                      </a:r>
                      <a:endParaRPr lang="en-US" dirty="0" smtClean="0"/>
                    </a:p>
                    <a:p>
                      <a:pPr algn="l"/>
                      <a:r>
                        <a:rPr lang="en-US" dirty="0" smtClean="0"/>
                        <a:t> </a:t>
                      </a:r>
                      <a:endParaRPr lang="en-US" dirty="0" smtClean="0"/>
                    </a:p>
                  </a:txBody>
                  <a:tcPr/>
                </a:tc>
                <a:tc>
                  <a:txBody>
                    <a:bodyPr/>
                    <a:lstStyle/>
                    <a:p>
                      <a:r>
                        <a:rPr lang="zh-CN" altLang="en-US" dirty="0" smtClean="0"/>
                        <a:t>通过属性的名字，删除属性；</a:t>
                      </a:r>
                      <a:endParaRPr lang="en-US" dirty="0"/>
                    </a:p>
                  </a:txBody>
                  <a:tcPr/>
                </a:tc>
              </a:tr>
            </a:tbl>
          </a:graphicData>
        </a:graphic>
      </p:graphicFrame>
      <p:sp>
        <p:nvSpPr>
          <p:cNvPr id="10" name="内容占位符 2"/>
          <p:cNvSpPr txBox="1"/>
          <p:nvPr/>
        </p:nvSpPr>
        <p:spPr>
          <a:xfrm>
            <a:off x="399930" y="4891928"/>
            <a:ext cx="11792070" cy="149501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dirty="0" smtClean="0">
                <a:latin typeface="微软雅黑 Light" panose="020B0502040204020203" pitchFamily="34" charset="-122"/>
                <a:ea typeface="微软雅黑 Light" panose="020B0502040204020203" pitchFamily="34" charset="-122"/>
              </a:rPr>
              <a:t>有了会话属性，就可以在会话范围内共享对象；</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方法</a:t>
            </a:r>
            <a:r>
              <a:rPr lang="en-US" altLang="zh-CN" dirty="0" smtClean="0"/>
              <a:t>-2</a:t>
            </a:r>
            <a:endParaRPr lang="zh-CN" altLang="en-US" dirty="0"/>
          </a:p>
        </p:txBody>
      </p:sp>
      <p:sp>
        <p:nvSpPr>
          <p:cNvPr id="3" name="内容占位符 2"/>
          <p:cNvSpPr>
            <a:spLocks noGrp="1"/>
          </p:cNvSpPr>
          <p:nvPr>
            <p:ph idx="1"/>
          </p:nvPr>
        </p:nvSpPr>
        <p:spPr>
          <a:xfrm>
            <a:off x="186570" y="899048"/>
            <a:ext cx="11792070" cy="780123"/>
          </a:xfrm>
        </p:spPr>
        <p:txBody>
          <a:bodyPr>
            <a:normAutofit/>
          </a:bodyPr>
          <a:lstStyle/>
          <a:p>
            <a:r>
              <a:rPr lang="zh-CN" altLang="en-US" sz="2400" dirty="0" smtClean="0"/>
              <a:t>在</a:t>
            </a:r>
            <a:r>
              <a:rPr lang="en-US" altLang="zh-CN" sz="2400" dirty="0" err="1" smtClean="0"/>
              <a:t>Servlet</a:t>
            </a:r>
            <a:r>
              <a:rPr lang="zh-CN" altLang="en-US" sz="2400" dirty="0" smtClean="0"/>
              <a:t>中添加</a:t>
            </a:r>
            <a:r>
              <a:rPr lang="en-US" altLang="zh-CN" sz="2400" dirty="0" smtClean="0"/>
              <a:t>Session</a:t>
            </a:r>
            <a:r>
              <a:rPr lang="zh-CN" altLang="en-US" sz="2400" dirty="0" smtClean="0"/>
              <a:t>的属性，响应重定向到</a:t>
            </a:r>
            <a:r>
              <a:rPr lang="en-US" altLang="zh-CN" sz="2400" dirty="0" smtClean="0"/>
              <a:t>JSP</a:t>
            </a:r>
            <a:r>
              <a:rPr lang="zh-CN" altLang="en-US" sz="2400" dirty="0" smtClean="0"/>
              <a:t>进行显示：</a:t>
            </a:r>
            <a:endParaRPr lang="zh-CN" altLang="en-US" sz="2400" dirty="0"/>
          </a:p>
        </p:txBody>
      </p:sp>
      <p:sp>
        <p:nvSpPr>
          <p:cNvPr id="6" name="TextBox 5"/>
          <p:cNvSpPr txBox="1"/>
          <p:nvPr/>
        </p:nvSpPr>
        <p:spPr>
          <a:xfrm>
            <a:off x="435580" y="1678690"/>
            <a:ext cx="11135736" cy="2584450"/>
          </a:xfrm>
          <a:prstGeom prst="rect">
            <a:avLst/>
          </a:prstGeom>
          <a:solidFill>
            <a:schemeClr val="bg1">
              <a:lumMod val="95000"/>
            </a:schemeClr>
          </a:solidFill>
        </p:spPr>
        <p:txBody>
          <a:bodyPr wrap="square" rtlCol="0">
            <a:spAutoFit/>
          </a:bodyPr>
          <a:lstStyle/>
          <a:p>
            <a:pPr>
              <a:buNone/>
            </a:pPr>
            <a:r>
              <a:rPr lang="en-US" altLang="zh-CN" dirty="0" smtClean="0"/>
              <a:t>protected void doGet(HttpServletRequest request, HttpServletResponse response) throws ServletException, IOException {</a:t>
            </a:r>
            <a:endParaRPr lang="en-US" altLang="zh-CN" dirty="0" smtClean="0"/>
          </a:p>
          <a:p>
            <a:pPr>
              <a:buNone/>
            </a:pPr>
            <a:r>
              <a:rPr lang="en-US" altLang="zh-CN" dirty="0" smtClean="0"/>
              <a:t>//		</a:t>
            </a:r>
            <a:r>
              <a:rPr lang="zh-CN" altLang="en-US" dirty="0" smtClean="0"/>
              <a:t>获得</a:t>
            </a:r>
            <a:r>
              <a:rPr lang="en-US" altLang="zh-CN" dirty="0" err="1" smtClean="0"/>
              <a:t>HttpSession</a:t>
            </a:r>
            <a:r>
              <a:rPr lang="zh-CN" altLang="en-US" dirty="0" smtClean="0"/>
              <a:t>对象</a:t>
            </a:r>
            <a:endParaRPr lang="zh-CN" altLang="en-US" dirty="0" smtClean="0"/>
          </a:p>
          <a:p>
            <a:pPr>
              <a:buNone/>
            </a:pPr>
            <a:r>
              <a:rPr lang="zh-CN" altLang="en-US" dirty="0" smtClean="0"/>
              <a:t>		</a:t>
            </a:r>
            <a:r>
              <a:rPr lang="en-US" altLang="zh-CN" dirty="0" err="1" smtClean="0"/>
              <a:t>HttpSession</a:t>
            </a:r>
            <a:r>
              <a:rPr lang="en-US" altLang="zh-CN" dirty="0" smtClean="0"/>
              <a:t> session=</a:t>
            </a:r>
            <a:r>
              <a:rPr lang="en-US" altLang="zh-CN" dirty="0" err="1" smtClean="0"/>
              <a:t>request.getSession</a:t>
            </a:r>
            <a:r>
              <a:rPr lang="en-US" altLang="zh-CN" dirty="0" smtClean="0"/>
              <a:t>();</a:t>
            </a:r>
            <a:endParaRPr lang="en-US" altLang="zh-CN" dirty="0" smtClean="0"/>
          </a:p>
          <a:p>
            <a:pPr>
              <a:buNone/>
            </a:pPr>
            <a:r>
              <a:rPr lang="en-US" altLang="zh-CN" dirty="0" smtClean="0"/>
              <a:t>//		</a:t>
            </a:r>
            <a:r>
              <a:rPr lang="zh-CN" altLang="en-US" dirty="0" smtClean="0"/>
              <a:t>设置</a:t>
            </a:r>
            <a:r>
              <a:rPr lang="en-US" altLang="zh-CN" dirty="0" smtClean="0"/>
              <a:t>Session</a:t>
            </a:r>
            <a:r>
              <a:rPr lang="zh-CN" altLang="en-US" dirty="0" smtClean="0"/>
              <a:t>属性</a:t>
            </a:r>
            <a:endParaRPr lang="zh-CN" altLang="en-US" dirty="0" smtClean="0"/>
          </a:p>
          <a:p>
            <a:pPr>
              <a:buNone/>
            </a:pPr>
            <a:r>
              <a:rPr lang="zh-CN" altLang="en-US" dirty="0" smtClean="0"/>
              <a:t>		</a:t>
            </a:r>
            <a:r>
              <a:rPr lang="en-US" altLang="zh-CN" dirty="0" err="1" smtClean="0"/>
              <a:t>session.setAttribute</a:t>
            </a:r>
            <a:r>
              <a:rPr lang="en-US" altLang="zh-CN" dirty="0" smtClean="0"/>
              <a:t>("username", "</a:t>
            </a:r>
            <a:r>
              <a:rPr lang="en-US" altLang="zh-CN" dirty="0" err="1" smtClean="0"/>
              <a:t>wangxh</a:t>
            </a:r>
            <a:r>
              <a:rPr lang="en-US" altLang="zh-CN" dirty="0" smtClean="0"/>
              <a:t>");</a:t>
            </a:r>
            <a:endParaRPr lang="en-US" altLang="zh-CN" dirty="0" smtClean="0"/>
          </a:p>
          <a:p>
            <a:pPr>
              <a:buNone/>
            </a:pPr>
            <a:r>
              <a:rPr lang="en-US" altLang="zh-CN" dirty="0" smtClean="0"/>
              <a:t>//		</a:t>
            </a:r>
            <a:r>
              <a:rPr lang="zh-CN" altLang="en-US" dirty="0" smtClean="0"/>
              <a:t>响应重定向到</a:t>
            </a:r>
            <a:r>
              <a:rPr lang="en-US" altLang="zh-CN" dirty="0" smtClean="0"/>
              <a:t>JSP</a:t>
            </a:r>
            <a:r>
              <a:rPr lang="zh-CN" altLang="en-US" dirty="0" smtClean="0"/>
              <a:t>，到</a:t>
            </a:r>
            <a:r>
              <a:rPr lang="en-US" altLang="zh-CN" dirty="0" smtClean="0"/>
              <a:t>JSP</a:t>
            </a:r>
            <a:r>
              <a:rPr lang="zh-CN" altLang="en-US" dirty="0" smtClean="0"/>
              <a:t>中获取会话属性</a:t>
            </a:r>
            <a:endParaRPr lang="zh-CN" altLang="en-US" dirty="0" smtClean="0"/>
          </a:p>
          <a:p>
            <a:pPr>
              <a:buNone/>
            </a:pPr>
            <a:r>
              <a:rPr lang="zh-CN" altLang="en-US" dirty="0" smtClean="0"/>
              <a:t>		</a:t>
            </a:r>
            <a:r>
              <a:rPr lang="en-US" altLang="zh-CN" dirty="0" err="1" smtClean="0"/>
              <a:t>response.sendRedirect</a:t>
            </a:r>
            <a:r>
              <a:rPr lang="en-US" altLang="zh-CN" dirty="0" smtClean="0"/>
              <a:t>("getSessionAttr.jsp");</a:t>
            </a:r>
            <a:endParaRPr lang="en-US" altLang="zh-CN" dirty="0" smtClean="0"/>
          </a:p>
          <a:p>
            <a:pPr>
              <a:buNone/>
            </a:pPr>
            <a:r>
              <a:rPr lang="en-US" altLang="zh-CN" dirty="0" smtClean="0"/>
              <a:t>}</a:t>
            </a:r>
            <a:endParaRPr lang="en-US" altLang="zh-CN" dirty="0" smtClean="0"/>
          </a:p>
        </p:txBody>
      </p:sp>
      <p:sp>
        <p:nvSpPr>
          <p:cNvPr id="7" name="TextBox 6">
            <a:hlinkClick r:id="rId1" action="ppaction://hlinkfile"/>
          </p:cNvPr>
          <p:cNvSpPr txBox="1"/>
          <p:nvPr/>
        </p:nvSpPr>
        <p:spPr>
          <a:xfrm>
            <a:off x="9613404" y="748400"/>
            <a:ext cx="2379091" cy="923330"/>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TestSessionAttr.java</a:t>
            </a:r>
            <a:endParaRPr lang="en-US" altLang="zh-CN" dirty="0" smtClean="0"/>
          </a:p>
          <a:p>
            <a:r>
              <a:rPr lang="en-US" dirty="0" smtClean="0">
                <a:hlinkClick r:id="rId3" action="ppaction://hlinkfile"/>
              </a:rPr>
              <a:t>getSessionAttr.jsp</a:t>
            </a:r>
            <a:endParaRPr lang="en-US" dirty="0"/>
          </a:p>
        </p:txBody>
      </p:sp>
      <p:sp>
        <p:nvSpPr>
          <p:cNvPr id="8" name="内容占位符 2"/>
          <p:cNvSpPr txBox="1"/>
          <p:nvPr/>
        </p:nvSpPr>
        <p:spPr>
          <a:xfrm>
            <a:off x="435437" y="4023248"/>
            <a:ext cx="11942618" cy="78012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a:t>
            </a:r>
            <a:r>
              <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JSP</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中进行显示：</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TextBox 10"/>
          <p:cNvSpPr txBox="1"/>
          <p:nvPr/>
        </p:nvSpPr>
        <p:spPr>
          <a:xfrm>
            <a:off x="435926" y="4546638"/>
            <a:ext cx="11135736" cy="923330"/>
          </a:xfrm>
          <a:prstGeom prst="rect">
            <a:avLst/>
          </a:prstGeom>
          <a:solidFill>
            <a:schemeClr val="bg1">
              <a:lumMod val="95000"/>
            </a:schemeClr>
          </a:solidFill>
        </p:spPr>
        <p:txBody>
          <a:bodyPr wrap="square" rtlCol="0">
            <a:spAutoFit/>
          </a:bodyPr>
          <a:lstStyle/>
          <a:p>
            <a:pPr>
              <a:buNone/>
            </a:pPr>
            <a:r>
              <a:rPr lang="en-US" altLang="zh-CN" dirty="0" smtClean="0"/>
              <a:t>&lt;body&gt;</a:t>
            </a:r>
            <a:endParaRPr lang="en-US" altLang="zh-CN" dirty="0" smtClean="0"/>
          </a:p>
          <a:p>
            <a:pPr>
              <a:buNone/>
            </a:pPr>
            <a:r>
              <a:rPr lang="en-US" altLang="zh-CN" dirty="0" smtClean="0"/>
              <a:t>     </a:t>
            </a:r>
            <a:r>
              <a:rPr lang="zh-CN" altLang="en-US" dirty="0" smtClean="0"/>
              <a:t>会话属性：</a:t>
            </a:r>
            <a:r>
              <a:rPr lang="en-US" altLang="zh-CN" dirty="0" smtClean="0"/>
              <a:t>&lt;%=</a:t>
            </a:r>
            <a:r>
              <a:rPr lang="en-US" altLang="zh-CN" dirty="0" err="1" smtClean="0"/>
              <a:t>session.getAttribute</a:t>
            </a:r>
            <a:r>
              <a:rPr lang="en-US" altLang="zh-CN" dirty="0" smtClean="0"/>
              <a:t>("username")%&gt;</a:t>
            </a:r>
            <a:endParaRPr lang="en-US" altLang="zh-CN" dirty="0" smtClean="0"/>
          </a:p>
          <a:p>
            <a:pPr>
              <a:buNone/>
            </a:pPr>
            <a:r>
              <a:rPr lang="en-US" altLang="zh-CN" dirty="0" smtClean="0"/>
              <a:t>&lt;/body&gt;</a:t>
            </a:r>
            <a:endParaRPr lang="en-US" altLang="zh-CN" dirty="0" smtClean="0"/>
          </a:p>
        </p:txBody>
      </p:sp>
      <p:sp>
        <p:nvSpPr>
          <p:cNvPr id="12" name="TextBox 11"/>
          <p:cNvSpPr txBox="1"/>
          <p:nvPr/>
        </p:nvSpPr>
        <p:spPr>
          <a:xfrm>
            <a:off x="415636" y="5469776"/>
            <a:ext cx="10922924" cy="369332"/>
          </a:xfrm>
          <a:prstGeom prst="rect">
            <a:avLst/>
          </a:prstGeom>
          <a:solidFill>
            <a:schemeClr val="accent6"/>
          </a:solidFill>
        </p:spPr>
        <p:txBody>
          <a:bodyPr wrap="square" rtlCol="0">
            <a:spAutoFit/>
          </a:bodyPr>
          <a:lstStyle/>
          <a:p>
            <a:r>
              <a:rPr lang="zh-CN" altLang="en-US" dirty="0" smtClean="0"/>
              <a:t>可见：会话对象中可以添加属性，在需要的时候获取使用即可；</a:t>
            </a:r>
            <a:endParaRPr lang="en-US" dirty="0"/>
          </a:p>
        </p:txBody>
      </p:sp>
      <p:sp>
        <p:nvSpPr>
          <p:cNvPr id="13" name="Rectangle 12"/>
          <p:cNvSpPr/>
          <p:nvPr/>
        </p:nvSpPr>
        <p:spPr>
          <a:xfrm>
            <a:off x="2327564" y="3108960"/>
            <a:ext cx="4272741" cy="24938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6766560" y="1812175"/>
            <a:ext cx="2344189" cy="2211185"/>
          </a:xfrm>
          <a:prstGeom prst="wedgeEllipseCallout">
            <a:avLst>
              <a:gd name="adj1" fmla="val -62720"/>
              <a:gd name="adj2" fmla="val 155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思考一下：如果是请求中的属性，响应重定向到</a:t>
            </a:r>
            <a:r>
              <a:rPr lang="en-US" altLang="zh-CN" dirty="0" smtClean="0">
                <a:solidFill>
                  <a:schemeClr val="tx1"/>
                </a:solidFill>
              </a:rPr>
              <a:t>JSP</a:t>
            </a:r>
            <a:r>
              <a:rPr lang="zh-CN" altLang="en-US" dirty="0" smtClean="0">
                <a:solidFill>
                  <a:schemeClr val="tx1"/>
                </a:solidFill>
              </a:rPr>
              <a:t>中还能获取么？</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会话跟踪概述</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：会话的概念与作用</a:t>
            </a:r>
            <a:endParaRPr lang="zh-CN" altLang="en-US" dirty="0" smtClean="0"/>
          </a:p>
          <a:p>
            <a:r>
              <a:rPr lang="zh-CN" altLang="en-US" dirty="0" smtClean="0"/>
              <a:t>知识点</a:t>
            </a:r>
            <a:r>
              <a:rPr lang="en-US" altLang="zh-CN" dirty="0" smtClean="0"/>
              <a:t>2</a:t>
            </a:r>
            <a:r>
              <a:rPr lang="zh-CN" altLang="en-US" dirty="0" smtClean="0"/>
              <a:t>：现行常用的会话跟踪技术</a:t>
            </a:r>
            <a:endParaRPr lang="zh-CN" altLang="en-US" dirty="0" smtClean="0"/>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方法</a:t>
            </a:r>
            <a:r>
              <a:rPr lang="en-US" altLang="zh-CN" dirty="0" smtClean="0"/>
              <a:t>-3</a:t>
            </a:r>
            <a:endParaRPr lang="zh-CN" altLang="en-US" dirty="0"/>
          </a:p>
        </p:txBody>
      </p:sp>
      <p:sp>
        <p:nvSpPr>
          <p:cNvPr id="3" name="内容占位符 2"/>
          <p:cNvSpPr>
            <a:spLocks noGrp="1"/>
          </p:cNvSpPr>
          <p:nvPr>
            <p:ph idx="1"/>
          </p:nvPr>
        </p:nvSpPr>
        <p:spPr>
          <a:xfrm>
            <a:off x="399930" y="666291"/>
            <a:ext cx="11792070" cy="4869985"/>
          </a:xfrm>
        </p:spPr>
        <p:txBody>
          <a:bodyPr>
            <a:normAutofit/>
          </a:bodyPr>
          <a:lstStyle/>
          <a:p>
            <a:pPr>
              <a:lnSpc>
                <a:spcPct val="110000"/>
              </a:lnSpc>
            </a:pPr>
            <a:r>
              <a:rPr lang="zh-CN" altLang="en-US" sz="2400" dirty="0" smtClean="0"/>
              <a:t>为什么要让</a:t>
            </a:r>
            <a:r>
              <a:rPr lang="en-US" altLang="zh-CN" sz="2400" dirty="0" smtClean="0"/>
              <a:t>Session</a:t>
            </a:r>
            <a:r>
              <a:rPr lang="zh-CN" altLang="en-US" sz="2400" dirty="0" smtClean="0"/>
              <a:t>失效？</a:t>
            </a:r>
            <a:endParaRPr lang="en-US" altLang="zh-CN" sz="2400" dirty="0" smtClean="0"/>
          </a:p>
          <a:p>
            <a:pPr lvl="1">
              <a:lnSpc>
                <a:spcPct val="110000"/>
              </a:lnSpc>
            </a:pPr>
            <a:r>
              <a:rPr lang="zh-CN" altLang="en-US" sz="2000" dirty="0" smtClean="0"/>
              <a:t>会话对象是存储在服务器端的对象，一直存在需要占用一定的服务器资源；</a:t>
            </a:r>
            <a:endParaRPr lang="en-US" altLang="zh-CN" sz="2000" dirty="0" smtClean="0"/>
          </a:p>
          <a:p>
            <a:pPr lvl="1">
              <a:lnSpc>
                <a:spcPct val="110000"/>
              </a:lnSpc>
            </a:pPr>
            <a:r>
              <a:rPr lang="zh-CN" altLang="en-US" sz="2000" dirty="0" smtClean="0"/>
              <a:t>会话中往往保存着用户的一些数据，如果一直有效，存在一定安全隐患。</a:t>
            </a:r>
            <a:endParaRPr lang="en-US" altLang="zh-CN" sz="2000" dirty="0" smtClean="0"/>
          </a:p>
          <a:p>
            <a:pPr>
              <a:lnSpc>
                <a:spcPct val="110000"/>
              </a:lnSpc>
            </a:pPr>
            <a:r>
              <a:rPr lang="en-US" altLang="zh-CN" sz="2400" dirty="0" smtClean="0"/>
              <a:t>Session</a:t>
            </a:r>
            <a:r>
              <a:rPr lang="zh-CN" altLang="en-US" sz="2400" dirty="0" smtClean="0"/>
              <a:t>失效的方法</a:t>
            </a:r>
            <a:endParaRPr lang="en-US" altLang="zh-CN" sz="2400" dirty="0" smtClean="0"/>
          </a:p>
          <a:p>
            <a:pPr lvl="1">
              <a:lnSpc>
                <a:spcPct val="110000"/>
              </a:lnSpc>
            </a:pPr>
            <a:r>
              <a:rPr lang="zh-CN" altLang="en-US" sz="2000" dirty="0" smtClean="0"/>
              <a:t>服务器都有默认的会话失效时间，</a:t>
            </a:r>
            <a:r>
              <a:rPr lang="en-US" altLang="zh-CN" sz="2000" dirty="0" smtClean="0"/>
              <a:t>Tomcat</a:t>
            </a:r>
            <a:r>
              <a:rPr lang="zh-CN" altLang="en-US" sz="2000" dirty="0" smtClean="0"/>
              <a:t>默认是</a:t>
            </a:r>
            <a:r>
              <a:rPr lang="en-US" altLang="zh-CN" sz="2000" dirty="0" smtClean="0"/>
              <a:t>30</a:t>
            </a:r>
            <a:r>
              <a:rPr lang="zh-CN" altLang="en-US" sz="2000" dirty="0" smtClean="0"/>
              <a:t>分钟；</a:t>
            </a:r>
            <a:endParaRPr lang="en-US" altLang="zh-CN" sz="2000" dirty="0" smtClean="0"/>
          </a:p>
          <a:p>
            <a:pPr lvl="1">
              <a:lnSpc>
                <a:spcPct val="110000"/>
              </a:lnSpc>
            </a:pPr>
            <a:r>
              <a:rPr lang="zh-CN" altLang="en-US" sz="2000" dirty="0" smtClean="0"/>
              <a:t>可以在</a:t>
            </a:r>
            <a:r>
              <a:rPr lang="en-US" altLang="zh-CN" sz="2000" dirty="0" smtClean="0"/>
              <a:t>web.xml</a:t>
            </a:r>
            <a:r>
              <a:rPr lang="zh-CN" altLang="en-US" sz="2000" dirty="0" smtClean="0"/>
              <a:t>中配置失效时间，例如：配置失效时间是</a:t>
            </a:r>
            <a:r>
              <a:rPr lang="en-US" altLang="zh-CN" sz="2000" dirty="0" smtClean="0"/>
              <a:t>50</a:t>
            </a:r>
            <a:r>
              <a:rPr lang="zh-CN" altLang="en-US" sz="2000" dirty="0" smtClean="0"/>
              <a:t>分钟；</a:t>
            </a:r>
            <a:endParaRPr lang="en-US" altLang="zh-CN" sz="2000" dirty="0" smtClean="0"/>
          </a:p>
          <a:p>
            <a:pPr lvl="1">
              <a:lnSpc>
                <a:spcPct val="110000"/>
              </a:lnSpc>
            </a:pPr>
            <a:endParaRPr lang="en-US" altLang="zh-CN" sz="2000" dirty="0" smtClean="0"/>
          </a:p>
          <a:p>
            <a:pPr lvl="1">
              <a:lnSpc>
                <a:spcPct val="110000"/>
              </a:lnSpc>
            </a:pPr>
            <a:endParaRPr lang="en-US" altLang="zh-CN" sz="2000" dirty="0" smtClean="0"/>
          </a:p>
          <a:p>
            <a:pPr lvl="1">
              <a:lnSpc>
                <a:spcPct val="110000"/>
              </a:lnSpc>
            </a:pPr>
            <a:endParaRPr lang="en-US" altLang="zh-CN" sz="2000" dirty="0" smtClean="0"/>
          </a:p>
          <a:p>
            <a:pPr lvl="1">
              <a:lnSpc>
                <a:spcPct val="110000"/>
              </a:lnSpc>
            </a:pPr>
            <a:r>
              <a:rPr lang="zh-CN" altLang="en-US" sz="2000" dirty="0" smtClean="0"/>
              <a:t>调用</a:t>
            </a:r>
            <a:r>
              <a:rPr lang="en-US" altLang="zh-CN" sz="2000" dirty="0" err="1" smtClean="0"/>
              <a:t>HttpSession</a:t>
            </a:r>
            <a:r>
              <a:rPr lang="zh-CN" altLang="en-US" sz="2000" dirty="0" smtClean="0"/>
              <a:t>接口中的两个方法，可以对指定的会话对象进行销毁；</a:t>
            </a:r>
            <a:endParaRPr lang="zh-CN" altLang="en-US" sz="2000" dirty="0"/>
          </a:p>
        </p:txBody>
      </p:sp>
      <p:sp>
        <p:nvSpPr>
          <p:cNvPr id="6" name="TextBox 5"/>
          <p:cNvSpPr txBox="1"/>
          <p:nvPr/>
        </p:nvSpPr>
        <p:spPr>
          <a:xfrm>
            <a:off x="1083973" y="3291359"/>
            <a:ext cx="10720102" cy="923330"/>
          </a:xfrm>
          <a:prstGeom prst="rect">
            <a:avLst/>
          </a:prstGeom>
          <a:solidFill>
            <a:schemeClr val="bg1">
              <a:lumMod val="95000"/>
            </a:schemeClr>
          </a:solidFill>
        </p:spPr>
        <p:txBody>
          <a:bodyPr wrap="square" rtlCol="0">
            <a:spAutoFit/>
          </a:bodyPr>
          <a:lstStyle/>
          <a:p>
            <a:pPr>
              <a:buNone/>
            </a:pPr>
            <a:r>
              <a:rPr lang="en-US" altLang="zh-CN" dirty="0" smtClean="0"/>
              <a:t>&lt;session-</a:t>
            </a:r>
            <a:r>
              <a:rPr lang="en-US" altLang="zh-CN" dirty="0" err="1" smtClean="0"/>
              <a:t>config</a:t>
            </a:r>
            <a:r>
              <a:rPr lang="en-US" altLang="zh-CN" dirty="0" smtClean="0"/>
              <a:t>&gt;</a:t>
            </a:r>
            <a:endParaRPr lang="en-US" altLang="zh-CN" dirty="0" smtClean="0"/>
          </a:p>
          <a:p>
            <a:pPr>
              <a:buNone/>
            </a:pPr>
            <a:r>
              <a:rPr lang="en-US" altLang="zh-CN" dirty="0" smtClean="0"/>
              <a:t>  &lt;session-timeout&gt;50&lt;/session-timeout&gt;</a:t>
            </a:r>
            <a:endParaRPr lang="en-US" altLang="zh-CN" dirty="0" smtClean="0"/>
          </a:p>
          <a:p>
            <a:pPr>
              <a:buNone/>
            </a:pPr>
            <a:r>
              <a:rPr lang="en-US" altLang="zh-CN" dirty="0" smtClean="0"/>
              <a:t>&lt;/session-</a:t>
            </a:r>
            <a:r>
              <a:rPr lang="en-US" altLang="zh-CN" dirty="0" err="1" smtClean="0"/>
              <a:t>config</a:t>
            </a:r>
            <a:r>
              <a:rPr lang="en-US" altLang="zh-CN" dirty="0" smtClean="0"/>
              <a:t>&gt;</a:t>
            </a:r>
            <a:endParaRPr lang="en-US" altLang="zh-CN" dirty="0" smtClean="0"/>
          </a:p>
        </p:txBody>
      </p:sp>
      <p:graphicFrame>
        <p:nvGraphicFramePr>
          <p:cNvPr id="8" name="Table 7"/>
          <p:cNvGraphicFramePr>
            <a:graphicFrameLocks noGrp="1"/>
          </p:cNvGraphicFramePr>
          <p:nvPr>
            <p:custDataLst>
              <p:tags r:id="rId1"/>
            </p:custDataLst>
          </p:nvPr>
        </p:nvGraphicFramePr>
        <p:xfrm>
          <a:off x="943318" y="4957618"/>
          <a:ext cx="10594747" cy="1651000"/>
        </p:xfrm>
        <a:graphic>
          <a:graphicData uri="http://schemas.openxmlformats.org/drawingml/2006/table">
            <a:tbl>
              <a:tblPr firstRow="1" bandRow="1">
                <a:tableStyleId>{5C22544A-7EE6-4342-B048-85BDC9FD1C3A}</a:tableStyleId>
              </a:tblPr>
              <a:tblGrid>
                <a:gridCol w="5224725"/>
                <a:gridCol w="5370022"/>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t>
                      </a:r>
                      <a:r>
                        <a:rPr lang="en-US" dirty="0" err="1" smtClean="0"/>
                        <a:t>setMaxInactiveInterval</a:t>
                      </a:r>
                      <a:r>
                        <a:rPr lang="en-US" dirty="0" smtClean="0"/>
                        <a:t>(</a:t>
                      </a:r>
                      <a:r>
                        <a:rPr lang="en-US" dirty="0" err="1" smtClean="0"/>
                        <a:t>int</a:t>
                      </a:r>
                      <a:r>
                        <a:rPr lang="en-US" dirty="0" smtClean="0"/>
                        <a:t> interval) </a:t>
                      </a:r>
                      <a:endParaRPr lang="en-US" dirty="0" smtClean="0"/>
                    </a:p>
                    <a:p>
                      <a:pPr algn="l"/>
                      <a:r>
                        <a:rPr lang="en-US" dirty="0" smtClean="0"/>
                        <a:t> </a:t>
                      </a:r>
                      <a:endParaRPr lang="en-US" dirty="0" smtClean="0"/>
                    </a:p>
                  </a:txBody>
                  <a:tcPr/>
                </a:tc>
                <a:tc>
                  <a:txBody>
                    <a:bodyPr/>
                    <a:lstStyle/>
                    <a:p>
                      <a:r>
                        <a:rPr lang="zh-CN" altLang="en-US" dirty="0" smtClean="0"/>
                        <a:t>为特定的会话对象设定不活动时间，超过这个时间内没有被访问使用，容器自动销毁该会话对象；</a:t>
                      </a:r>
                      <a:endParaRPr lang="en-US" dirty="0"/>
                    </a:p>
                  </a:txBody>
                  <a:tcPr/>
                </a:tc>
              </a:tr>
              <a:tr h="370840">
                <a:tc>
                  <a:txBody>
                    <a:bodyPr/>
                    <a:lstStyle/>
                    <a:p>
                      <a:pPr algn="l"/>
                      <a:r>
                        <a:rPr lang="en-US" dirty="0" smtClean="0"/>
                        <a:t> void invalidate() </a:t>
                      </a:r>
                      <a:endParaRPr lang="en-US" dirty="0" smtClean="0"/>
                    </a:p>
                    <a:p>
                      <a:pPr algn="l"/>
                      <a:r>
                        <a:rPr lang="en-US" dirty="0" smtClean="0"/>
                        <a:t>  </a:t>
                      </a:r>
                      <a:endParaRPr lang="en-US" dirty="0" smtClean="0"/>
                    </a:p>
                  </a:txBody>
                  <a:tcPr/>
                </a:tc>
                <a:tc>
                  <a:txBody>
                    <a:bodyPr/>
                    <a:lstStyle/>
                    <a:p>
                      <a:r>
                        <a:rPr lang="zh-CN" altLang="en-US" dirty="0" smtClean="0"/>
                        <a:t>立刻销毁调用该方法的会话对象，并把所有绑定到该会话的对象解除绑定；</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Session-4</a:t>
            </a:r>
            <a:endParaRPr lang="zh-CN" altLang="en-US" dirty="0"/>
          </a:p>
        </p:txBody>
      </p:sp>
      <p:sp>
        <p:nvSpPr>
          <p:cNvPr id="3" name="内容占位符 2"/>
          <p:cNvSpPr>
            <a:spLocks noGrp="1"/>
          </p:cNvSpPr>
          <p:nvPr>
            <p:ph idx="1"/>
          </p:nvPr>
        </p:nvSpPr>
        <p:spPr>
          <a:xfrm>
            <a:off x="399930" y="932299"/>
            <a:ext cx="11792070" cy="4869985"/>
          </a:xfrm>
        </p:spPr>
        <p:txBody>
          <a:bodyPr>
            <a:normAutofit/>
          </a:bodyPr>
          <a:lstStyle/>
          <a:p>
            <a:pPr>
              <a:lnSpc>
                <a:spcPct val="110000"/>
              </a:lnSpc>
            </a:pPr>
            <a:r>
              <a:rPr lang="zh-CN" altLang="en-US" sz="2400" dirty="0" smtClean="0"/>
              <a:t>访问</a:t>
            </a:r>
            <a:r>
              <a:rPr lang="en-US" altLang="zh-CN" sz="2400" dirty="0" err="1" smtClean="0"/>
              <a:t>TestSessionAttr</a:t>
            </a:r>
            <a:r>
              <a:rPr lang="zh-CN" altLang="en-US" sz="2400" dirty="0" smtClean="0"/>
              <a:t>，再访问</a:t>
            </a:r>
            <a:r>
              <a:rPr lang="en-US" altLang="zh-CN" sz="2400" dirty="0" smtClean="0"/>
              <a:t>getSessionAttr.jsp</a:t>
            </a:r>
            <a:r>
              <a:rPr lang="zh-CN" altLang="en-US" sz="2400" dirty="0" smtClean="0"/>
              <a:t>，可以在</a:t>
            </a:r>
            <a:r>
              <a:rPr lang="en-US" altLang="zh-CN" sz="2400" dirty="0" smtClean="0"/>
              <a:t>JSP</a:t>
            </a:r>
            <a:r>
              <a:rPr lang="zh-CN" altLang="en-US" sz="2400" dirty="0" smtClean="0"/>
              <a:t>中显示会话属性：</a:t>
            </a:r>
            <a:endParaRPr lang="en-US" altLang="zh-CN" sz="2400" dirty="0" smtClean="0"/>
          </a:p>
          <a:p>
            <a:pPr>
              <a:lnSpc>
                <a:spcPct val="110000"/>
              </a:lnSpc>
            </a:pPr>
            <a:endParaRPr lang="en-US" altLang="zh-CN" sz="2400" dirty="0" smtClean="0"/>
          </a:p>
          <a:p>
            <a:pPr>
              <a:lnSpc>
                <a:spcPct val="110000"/>
              </a:lnSpc>
            </a:pPr>
            <a:endParaRPr lang="en-US" altLang="zh-CN" sz="2400" dirty="0" smtClean="0"/>
          </a:p>
          <a:p>
            <a:pPr>
              <a:lnSpc>
                <a:spcPct val="110000"/>
              </a:lnSpc>
            </a:pPr>
            <a:endParaRPr lang="en-US" altLang="zh-CN" sz="2400" dirty="0" smtClean="0"/>
          </a:p>
          <a:p>
            <a:pPr>
              <a:lnSpc>
                <a:spcPct val="110000"/>
              </a:lnSpc>
            </a:pPr>
            <a:r>
              <a:rPr lang="zh-CN" altLang="en-US" sz="2400" dirty="0" smtClean="0"/>
              <a:t>修改系统时间，</a:t>
            </a:r>
            <a:r>
              <a:rPr lang="en-US" altLang="zh-CN" sz="2400" dirty="0" smtClean="0"/>
              <a:t>30</a:t>
            </a:r>
            <a:r>
              <a:rPr lang="zh-CN" altLang="en-US" sz="2400" dirty="0" smtClean="0"/>
              <a:t>分钟后，再访问</a:t>
            </a:r>
            <a:r>
              <a:rPr lang="en-US" altLang="zh-CN" sz="2400" dirty="0" smtClean="0"/>
              <a:t>getSessionAttr.jsp</a:t>
            </a:r>
            <a:r>
              <a:rPr lang="zh-CN" altLang="en-US" sz="2400" dirty="0" smtClean="0"/>
              <a:t>，可见属性为空，说明会话被销毁；</a:t>
            </a:r>
            <a:endParaRPr lang="en-US" altLang="zh-CN" sz="2400" dirty="0" smtClean="0"/>
          </a:p>
          <a:p>
            <a:pPr>
              <a:lnSpc>
                <a:spcPct val="110000"/>
              </a:lnSpc>
              <a:buNone/>
            </a:pPr>
            <a:endParaRPr lang="en-US" altLang="zh-CN" sz="2400" dirty="0" smtClean="0"/>
          </a:p>
        </p:txBody>
      </p:sp>
      <p:pic>
        <p:nvPicPr>
          <p:cNvPr id="66561" name="Picture 1" descr="C:\Users\wxh\AppData\Roaming\Tencent\Users\29097443\QQ\WinTemp\RichOle\BDR@XY7}G07%4{930K`(X0X.png"/>
          <p:cNvPicPr>
            <a:picLocks noChangeAspect="1" noChangeArrowheads="1"/>
          </p:cNvPicPr>
          <p:nvPr/>
        </p:nvPicPr>
        <p:blipFill>
          <a:blip r:embed="rId1" cstate="print"/>
          <a:srcRect/>
          <a:stretch>
            <a:fillRect/>
          </a:stretch>
        </p:blipFill>
        <p:spPr bwMode="auto">
          <a:xfrm>
            <a:off x="615140" y="4089863"/>
            <a:ext cx="5341381" cy="1113906"/>
          </a:xfrm>
          <a:prstGeom prst="rect">
            <a:avLst/>
          </a:prstGeom>
          <a:noFill/>
          <a:ln w="38100">
            <a:solidFill>
              <a:schemeClr val="accent6"/>
            </a:solidFill>
          </a:ln>
        </p:spPr>
      </p:pic>
      <p:pic>
        <p:nvPicPr>
          <p:cNvPr id="66562" name="Picture 2" descr="C:\Users\wxh\AppData\Roaming\Tencent\Users\29097443\QQ\WinTemp\RichOle\BY0_3$RS]{7THL8}PL@@R[C.png"/>
          <p:cNvPicPr>
            <a:picLocks noChangeAspect="1" noChangeArrowheads="1"/>
          </p:cNvPicPr>
          <p:nvPr/>
        </p:nvPicPr>
        <p:blipFill>
          <a:blip r:embed="rId2" cstate="print"/>
          <a:srcRect/>
          <a:stretch>
            <a:fillRect/>
          </a:stretch>
        </p:blipFill>
        <p:spPr bwMode="auto">
          <a:xfrm>
            <a:off x="598516" y="1645919"/>
            <a:ext cx="5349642" cy="1246909"/>
          </a:xfrm>
          <a:prstGeom prst="rect">
            <a:avLst/>
          </a:prstGeom>
          <a:noFill/>
          <a:ln w="38100">
            <a:solidFill>
              <a:schemeClr val="accent6"/>
            </a:solidFill>
          </a:ln>
        </p:spPr>
      </p:pic>
      <p:sp>
        <p:nvSpPr>
          <p:cNvPr id="9" name="TextBox 8"/>
          <p:cNvSpPr txBox="1"/>
          <p:nvPr/>
        </p:nvSpPr>
        <p:spPr>
          <a:xfrm>
            <a:off x="471054" y="5857702"/>
            <a:ext cx="10922924" cy="369332"/>
          </a:xfrm>
          <a:prstGeom prst="rect">
            <a:avLst/>
          </a:prstGeom>
          <a:solidFill>
            <a:schemeClr val="accent6"/>
          </a:solidFill>
        </p:spPr>
        <p:txBody>
          <a:bodyPr wrap="square" rtlCol="0">
            <a:spAutoFit/>
          </a:bodyPr>
          <a:lstStyle/>
          <a:p>
            <a:r>
              <a:rPr lang="zh-CN" altLang="en-US" dirty="0" smtClean="0"/>
              <a:t>提示：可以在</a:t>
            </a:r>
            <a:r>
              <a:rPr lang="en-US" altLang="zh-CN" dirty="0" smtClean="0"/>
              <a:t>web.xml</a:t>
            </a:r>
            <a:r>
              <a:rPr lang="zh-CN" altLang="en-US" dirty="0" smtClean="0"/>
              <a:t>中配置新的失效时间进行测试；也可以对</a:t>
            </a:r>
            <a:r>
              <a:rPr lang="en-US" altLang="zh-CN" dirty="0" smtClean="0"/>
              <a:t>Session</a:t>
            </a:r>
            <a:r>
              <a:rPr lang="zh-CN" altLang="en-US" dirty="0" smtClean="0"/>
              <a:t>对象设置不活动时间进行测试；</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err="1" smtClean="0"/>
              <a:t>HttpSession</a:t>
            </a:r>
            <a:r>
              <a:rPr lang="zh-CN" altLang="en-US" dirty="0" smtClean="0"/>
              <a:t>对象如何获取？</a:t>
            </a:r>
            <a:endParaRPr lang="en-US" altLang="zh-CN" dirty="0" smtClean="0"/>
          </a:p>
          <a:p>
            <a:r>
              <a:rPr lang="en-US" altLang="zh-CN" dirty="0" err="1" smtClean="0"/>
              <a:t>HttpSession</a:t>
            </a:r>
            <a:r>
              <a:rPr lang="zh-CN" altLang="en-US" dirty="0" smtClean="0"/>
              <a:t>如何存取属性？和请求属性有什么区别？</a:t>
            </a:r>
            <a:endParaRPr lang="en-US" altLang="zh-CN" dirty="0" smtClean="0"/>
          </a:p>
          <a:p>
            <a:r>
              <a:rPr lang="zh-CN" altLang="en-US" dirty="0" smtClean="0"/>
              <a:t>会话失效有几种方式？</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【Session】</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请求接口中定义了获得</a:t>
            </a:r>
            <a:r>
              <a:rPr lang="en-US" altLang="zh-CN" sz="2400" dirty="0" err="1" smtClean="0"/>
              <a:t>HttpSession</a:t>
            </a:r>
            <a:r>
              <a:rPr lang="zh-CN" altLang="en-US" sz="2400" dirty="0" smtClean="0"/>
              <a:t>对象的方法</a:t>
            </a:r>
            <a:r>
              <a:rPr lang="en-US" altLang="zh-CN" sz="2400" dirty="0" err="1" smtClean="0"/>
              <a:t>getSession</a:t>
            </a:r>
            <a:r>
              <a:rPr lang="en-US" altLang="zh-CN" sz="2400" dirty="0" smtClean="0"/>
              <a:t>;</a:t>
            </a:r>
            <a:endParaRPr lang="en-US" altLang="zh-CN" sz="2400" dirty="0" smtClean="0"/>
          </a:p>
          <a:p>
            <a:r>
              <a:rPr lang="en-US" altLang="zh-CN" sz="2400" dirty="0" err="1" smtClean="0"/>
              <a:t>HttpSession</a:t>
            </a:r>
            <a:r>
              <a:rPr lang="zh-CN" altLang="en-US" sz="2400" dirty="0" smtClean="0"/>
              <a:t>接口中定义了和属性有关的方法，</a:t>
            </a:r>
            <a:r>
              <a:rPr lang="en-US" altLang="zh-CN" sz="2400" dirty="0" err="1" smtClean="0"/>
              <a:t>setAtrribute</a:t>
            </a:r>
            <a:r>
              <a:rPr lang="zh-CN" altLang="en-US" sz="2400" dirty="0" smtClean="0"/>
              <a:t>、</a:t>
            </a:r>
            <a:r>
              <a:rPr lang="en-US" altLang="zh-CN" sz="2400" dirty="0" err="1" smtClean="0"/>
              <a:t>getAttribute</a:t>
            </a:r>
            <a:r>
              <a:rPr lang="zh-CN" altLang="en-US" sz="2400" dirty="0" smtClean="0"/>
              <a:t>、</a:t>
            </a:r>
            <a:r>
              <a:rPr lang="en-US" altLang="zh-CN" sz="2400" dirty="0" err="1" smtClean="0"/>
              <a:t>removeAttribute</a:t>
            </a:r>
            <a:endParaRPr lang="en-US" altLang="zh-CN" sz="2400" dirty="0" smtClean="0"/>
          </a:p>
          <a:p>
            <a:r>
              <a:rPr lang="zh-CN" altLang="en-US" sz="2400" dirty="0" smtClean="0"/>
              <a:t>会话失效有四种情况：超过服务器默认的有效时间、超过</a:t>
            </a:r>
            <a:r>
              <a:rPr lang="en-US" altLang="zh-CN" sz="2400" dirty="0" smtClean="0"/>
              <a:t>web.xml</a:t>
            </a:r>
            <a:r>
              <a:rPr lang="zh-CN" altLang="en-US" sz="2400" dirty="0" smtClean="0"/>
              <a:t>配置的有效时间、超过使用</a:t>
            </a:r>
            <a:r>
              <a:rPr lang="en-US" altLang="zh-CN" sz="2400" dirty="0" err="1" smtClean="0"/>
              <a:t>setMaxInterval</a:t>
            </a:r>
            <a:r>
              <a:rPr lang="zh-CN" altLang="en-US" sz="2400" dirty="0" smtClean="0"/>
              <a:t>方法设定的时间、调用了</a:t>
            </a:r>
            <a:r>
              <a:rPr lang="en-US" altLang="zh-CN" sz="2400" dirty="0" smtClean="0"/>
              <a:t>invalidate</a:t>
            </a:r>
            <a:r>
              <a:rPr lang="zh-CN" altLang="en-US" sz="2400" dirty="0" smtClean="0"/>
              <a:t>方法；</a:t>
            </a:r>
            <a:endParaRPr lang="zh-CN" altLang="en-US" sz="2400" dirty="0"/>
          </a:p>
          <a:p>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p:txBody>
          <a:bodyPr>
            <a:normAutofit/>
          </a:bodyPr>
          <a:lstStyle/>
          <a:p>
            <a:r>
              <a:rPr lang="zh-CN" altLang="en-US" sz="2400" dirty="0" smtClean="0"/>
              <a:t>会话跟踪技术是实际</a:t>
            </a:r>
            <a:r>
              <a:rPr lang="en-US" altLang="zh-CN" sz="2400" dirty="0" smtClean="0"/>
              <a:t>Web</a:t>
            </a:r>
            <a:r>
              <a:rPr lang="zh-CN" altLang="en-US" sz="2400" dirty="0" smtClean="0"/>
              <a:t>应用开发中常用到的技术，主要包括</a:t>
            </a:r>
            <a:r>
              <a:rPr lang="en-US" altLang="zh-CN" sz="2400" dirty="0" smtClean="0"/>
              <a:t>URL</a:t>
            </a:r>
            <a:r>
              <a:rPr lang="zh-CN" altLang="en-US" sz="2400" dirty="0" smtClean="0"/>
              <a:t>、隐藏域、</a:t>
            </a:r>
            <a:r>
              <a:rPr lang="en-US" altLang="zh-CN" sz="2400" dirty="0" smtClean="0"/>
              <a:t>Cookie</a:t>
            </a:r>
            <a:r>
              <a:rPr lang="zh-CN" altLang="en-US" sz="2400" dirty="0" smtClean="0"/>
              <a:t>、</a:t>
            </a:r>
            <a:r>
              <a:rPr lang="en-US" altLang="zh-CN" sz="2400" dirty="0" smtClean="0"/>
              <a:t>Session</a:t>
            </a:r>
            <a:r>
              <a:rPr lang="zh-CN" altLang="en-US" sz="2400" dirty="0" smtClean="0"/>
              <a:t>；</a:t>
            </a:r>
            <a:endParaRPr lang="en-US" altLang="zh-CN" sz="2400" dirty="0" smtClean="0"/>
          </a:p>
          <a:p>
            <a:r>
              <a:rPr lang="en-US" altLang="zh-CN" sz="2400" dirty="0" smtClean="0"/>
              <a:t>Cookie</a:t>
            </a:r>
            <a:r>
              <a:rPr lang="zh-CN" altLang="en-US" sz="2400" dirty="0" smtClean="0"/>
              <a:t>用来把简单信息保存到客户端，以便跟踪用户状态；</a:t>
            </a:r>
            <a:r>
              <a:rPr lang="en-US" altLang="zh-CN" sz="2400" dirty="0" err="1" smtClean="0"/>
              <a:t>Servlet</a:t>
            </a:r>
            <a:r>
              <a:rPr lang="zh-CN" altLang="en-US" sz="2400" dirty="0" smtClean="0"/>
              <a:t>规范中定义了</a:t>
            </a:r>
            <a:r>
              <a:rPr lang="en-US" altLang="zh-CN" sz="2400" dirty="0" smtClean="0"/>
              <a:t>Cookie</a:t>
            </a:r>
            <a:r>
              <a:rPr lang="zh-CN" altLang="en-US" sz="2400" dirty="0" smtClean="0"/>
              <a:t>类，实现</a:t>
            </a:r>
            <a:r>
              <a:rPr lang="en-US" altLang="zh-CN" sz="2400" dirty="0" smtClean="0"/>
              <a:t>Cookie</a:t>
            </a:r>
            <a:r>
              <a:rPr lang="zh-CN" altLang="en-US" sz="2400" dirty="0" smtClean="0"/>
              <a:t>技术；</a:t>
            </a:r>
            <a:endParaRPr lang="en-US" altLang="zh-CN" sz="2400" dirty="0" smtClean="0"/>
          </a:p>
          <a:p>
            <a:r>
              <a:rPr lang="en-US" altLang="zh-CN" sz="2400" dirty="0" smtClean="0"/>
              <a:t>Session</a:t>
            </a:r>
            <a:r>
              <a:rPr lang="zh-CN" altLang="en-US" sz="2400" dirty="0" smtClean="0"/>
              <a:t>是存储在服务器端的对象，一次会话过程中有一个唯一的</a:t>
            </a:r>
            <a:r>
              <a:rPr lang="en-US" altLang="zh-CN" sz="2400" dirty="0" smtClean="0"/>
              <a:t>Session</a:t>
            </a:r>
            <a:r>
              <a:rPr lang="zh-CN" altLang="en-US" sz="2400" dirty="0" smtClean="0"/>
              <a:t>对象；</a:t>
            </a:r>
            <a:endParaRPr lang="en-US" altLang="zh-CN" sz="2400" dirty="0" smtClean="0"/>
          </a:p>
          <a:p>
            <a:r>
              <a:rPr lang="en-US" altLang="zh-CN" sz="2400" dirty="0" err="1" smtClean="0"/>
              <a:t>Servlet</a:t>
            </a:r>
            <a:r>
              <a:rPr lang="zh-CN" altLang="en-US" sz="2400" dirty="0" smtClean="0"/>
              <a:t>规范中定义了</a:t>
            </a:r>
            <a:r>
              <a:rPr lang="en-US" altLang="zh-CN" sz="2400" dirty="0" err="1" smtClean="0"/>
              <a:t>HttpSession</a:t>
            </a:r>
            <a:r>
              <a:rPr lang="zh-CN" altLang="en-US" sz="2400" dirty="0" smtClean="0"/>
              <a:t>接口，能够实现</a:t>
            </a:r>
            <a:r>
              <a:rPr lang="en-US" altLang="zh-CN" sz="2400" dirty="0" smtClean="0"/>
              <a:t>Session</a:t>
            </a:r>
            <a:r>
              <a:rPr lang="zh-CN" altLang="en-US" sz="2400" dirty="0" smtClean="0"/>
              <a:t>技术；</a:t>
            </a:r>
            <a:endParaRPr lang="en-US" altLang="zh-CN" sz="2400" dirty="0" smtClean="0"/>
          </a:p>
          <a:p>
            <a:r>
              <a:rPr lang="en-US" altLang="zh-CN" sz="2400" dirty="0" err="1" smtClean="0"/>
              <a:t>HttpSession</a:t>
            </a:r>
            <a:r>
              <a:rPr lang="zh-CN" altLang="en-US" sz="2400" dirty="0" smtClean="0"/>
              <a:t>对象中可以添加属性，用来在会话范围共享数据；</a:t>
            </a:r>
            <a:endParaRPr lang="en-US" altLang="zh-CN" sz="2400" dirty="0" smtClean="0"/>
          </a:p>
          <a:p>
            <a:pPr>
              <a:buNone/>
            </a:pPr>
            <a:endParaRPr lang="en-US" sz="2400" dirty="0"/>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400" dirty="0" smtClean="0">
                <a:latin typeface="+mn-ea"/>
                <a:ea typeface="微软雅黑 Light"/>
              </a:rPr>
              <a:t>作业： </a:t>
            </a:r>
            <a:endParaRPr lang="en-US" altLang="zh-CN" sz="2400" dirty="0" smtClean="0">
              <a:latin typeface="+mn-ea"/>
              <a:ea typeface="微软雅黑 Light"/>
            </a:endParaRPr>
          </a:p>
          <a:p>
            <a:pPr>
              <a:buNone/>
            </a:pPr>
            <a:r>
              <a:rPr lang="en-US" altLang="zh-CN" sz="2400" dirty="0" smtClean="0">
                <a:latin typeface="+mn-ea"/>
                <a:ea typeface="微软雅黑 Light"/>
              </a:rPr>
              <a:t>  1</a:t>
            </a:r>
            <a:r>
              <a:rPr lang="zh-CN" altLang="en-US" sz="2400" dirty="0" smtClean="0">
                <a:latin typeface="+mn-ea"/>
                <a:ea typeface="微软雅黑 Light"/>
              </a:rPr>
              <a:t>）创建</a:t>
            </a:r>
            <a:r>
              <a:rPr lang="en-US" altLang="zh-CN" sz="2400" dirty="0" smtClean="0">
                <a:latin typeface="+mn-ea"/>
                <a:ea typeface="微软雅黑 Light"/>
              </a:rPr>
              <a:t>cookie</a:t>
            </a:r>
            <a:r>
              <a:rPr lang="zh-CN" altLang="en-US" sz="2400" dirty="0" smtClean="0">
                <a:latin typeface="+mn-ea"/>
                <a:ea typeface="微软雅黑 Light"/>
              </a:rPr>
              <a:t>对象，设置最大生命时间一小时</a:t>
            </a:r>
            <a:endParaRPr lang="en-US" altLang="zh-CN" sz="2400" dirty="0" smtClean="0">
              <a:latin typeface="+mn-ea"/>
              <a:ea typeface="微软雅黑 Light"/>
            </a:endParaRPr>
          </a:p>
          <a:p>
            <a:pPr>
              <a:buNone/>
            </a:pPr>
            <a:r>
              <a:rPr lang="en-US" altLang="zh-CN" sz="2400" dirty="0" smtClean="0">
                <a:latin typeface="+mn-ea"/>
                <a:ea typeface="微软雅黑 Light"/>
              </a:rPr>
              <a:t>  2</a:t>
            </a:r>
            <a:r>
              <a:rPr lang="zh-CN" altLang="en-US" sz="2400" dirty="0" smtClean="0">
                <a:latin typeface="+mn-ea"/>
                <a:ea typeface="微软雅黑 Light"/>
              </a:rPr>
              <a:t>）应用</a:t>
            </a:r>
            <a:r>
              <a:rPr lang="en-US" altLang="zh-CN" sz="2400" dirty="0" smtClean="0">
                <a:latin typeface="+mn-ea"/>
                <a:ea typeface="微软雅黑 Light"/>
              </a:rPr>
              <a:t>cookie</a:t>
            </a:r>
            <a:r>
              <a:rPr lang="zh-CN" altLang="en-US" sz="2400" dirty="0" smtClean="0">
                <a:latin typeface="+mn-ea"/>
                <a:ea typeface="微软雅黑 Light"/>
              </a:rPr>
              <a:t>技术实现登录某网站统计登录次数</a:t>
            </a:r>
            <a:endParaRPr lang="en-US" altLang="zh-CN" sz="2400" dirty="0" smtClean="0">
              <a:latin typeface="+mn-ea"/>
              <a:ea typeface="微软雅黑 Light"/>
            </a:endParaRPr>
          </a:p>
          <a:p>
            <a:pPr>
              <a:buNone/>
            </a:pPr>
            <a:r>
              <a:rPr lang="en-US" altLang="zh-CN" sz="2400" dirty="0" smtClean="0">
                <a:latin typeface="+mn-ea"/>
                <a:ea typeface="微软雅黑 Light"/>
              </a:rPr>
              <a:t>  3</a:t>
            </a:r>
            <a:r>
              <a:rPr lang="zh-CN" altLang="en-US" sz="2400" dirty="0" smtClean="0">
                <a:latin typeface="+mn-ea"/>
                <a:ea typeface="微软雅黑 Light"/>
              </a:rPr>
              <a:t>）创建</a:t>
            </a:r>
            <a:r>
              <a:rPr lang="en-US" altLang="zh-CN" sz="2400" dirty="0" smtClean="0">
                <a:latin typeface="+mn-ea"/>
                <a:ea typeface="微软雅黑 Light"/>
              </a:rPr>
              <a:t>session</a:t>
            </a:r>
            <a:r>
              <a:rPr lang="zh-CN" altLang="en-US" sz="2400" dirty="0" smtClean="0">
                <a:latin typeface="+mn-ea"/>
                <a:ea typeface="微软雅黑 Light"/>
              </a:rPr>
              <a:t>对象，查看</a:t>
            </a:r>
            <a:r>
              <a:rPr lang="en-US" altLang="zh-CN" sz="2400" dirty="0" smtClean="0">
                <a:latin typeface="+mn-ea"/>
                <a:ea typeface="微软雅黑 Light"/>
              </a:rPr>
              <a:t>API</a:t>
            </a:r>
            <a:r>
              <a:rPr lang="zh-CN" altLang="en-US" sz="2400" dirty="0" smtClean="0">
                <a:latin typeface="+mn-ea"/>
                <a:ea typeface="微软雅黑 Light"/>
              </a:rPr>
              <a:t>实现其常用方法</a:t>
            </a:r>
            <a:endParaRPr lang="zh-CN" altLang="en-US" sz="2400" dirty="0" smtClean="0">
              <a:latin typeface="+mn-ea"/>
              <a:ea typeface="微软雅黑 Light"/>
            </a:endParaRPr>
          </a:p>
          <a:p>
            <a:pPr>
              <a:buNone/>
            </a:pPr>
            <a:r>
              <a:rPr lang="en-US" altLang="zh-CN" sz="2400" dirty="0" smtClean="0">
                <a:latin typeface="+mn-ea"/>
                <a:ea typeface="微软雅黑 Light"/>
              </a:rPr>
              <a:t> </a:t>
            </a:r>
            <a:endParaRPr lang="en-US" altLang="zh-CN" sz="2400" dirty="0" smtClean="0">
              <a:latin typeface="+mn-ea"/>
              <a:ea typeface="微软雅黑 Light"/>
            </a:endParaRPr>
          </a:p>
          <a:p>
            <a:pPr>
              <a:buNone/>
            </a:pPr>
            <a:r>
              <a:rPr lang="en-US" altLang="zh-CN" sz="2400" dirty="0" smtClean="0">
                <a:latin typeface="+mn-ea"/>
                <a:ea typeface="微软雅黑 Light"/>
              </a:rPr>
              <a:t>  </a:t>
            </a:r>
            <a:r>
              <a:rPr lang="zh-CN" altLang="en-US" sz="2400" dirty="0" smtClean="0">
                <a:latin typeface="+mn-ea"/>
                <a:ea typeface="微软雅黑 Light"/>
              </a:rPr>
              <a:t>难度：中</a:t>
            </a:r>
            <a:endParaRPr lang="en-US" altLang="zh-CN" sz="2400" dirty="0" smtClean="0">
              <a:latin typeface="+mn-ea"/>
              <a:ea typeface="微软雅黑 Light"/>
            </a:endParaRPr>
          </a:p>
          <a:p>
            <a:pPr>
              <a:buNone/>
            </a:pPr>
            <a:endParaRPr lang="zh-CN" altLang="en-US" sz="24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会话的概念与作用</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Web</a:t>
            </a:r>
            <a:r>
              <a:rPr lang="zh-CN" altLang="en-US" dirty="0" smtClean="0"/>
              <a:t>应用的一个关注核心：</a:t>
            </a:r>
            <a:endParaRPr lang="zh-CN" altLang="en-US" dirty="0"/>
          </a:p>
        </p:txBody>
      </p:sp>
      <p:pic>
        <p:nvPicPr>
          <p:cNvPr id="4" name="图片 3"/>
          <p:cNvPicPr>
            <a:picLocks noChangeAspect="1"/>
          </p:cNvPicPr>
          <p:nvPr/>
        </p:nvPicPr>
        <p:blipFill rotWithShape="1">
          <a:blip r:embed="rId1">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5412" t="7748" r="5595" b="3836"/>
          <a:stretch>
            <a:fillRect/>
          </a:stretch>
        </p:blipFill>
        <p:spPr>
          <a:xfrm>
            <a:off x="4525911" y="2194373"/>
            <a:ext cx="2331076" cy="1650661"/>
          </a:xfrm>
          <a:prstGeom prst="rect">
            <a:avLst/>
          </a:prstGeom>
          <a:effectLst>
            <a:reflection blurRad="6350" stA="52000" endA="300" endPos="35000" dir="5400000" sy="-100000" algn="bl" rotWithShape="0"/>
          </a:effectLst>
        </p:spPr>
      </p:pic>
      <p:sp>
        <p:nvSpPr>
          <p:cNvPr id="5" name="文本框 4"/>
          <p:cNvSpPr txBox="1"/>
          <p:nvPr/>
        </p:nvSpPr>
        <p:spPr>
          <a:xfrm>
            <a:off x="419992" y="4157497"/>
            <a:ext cx="9687393" cy="1600438"/>
          </a:xfrm>
          <a:prstGeom prst="rect">
            <a:avLst/>
          </a:prstGeom>
          <a:noFill/>
          <a:effectLst>
            <a:glow rad="88900">
              <a:schemeClr val="accent1">
                <a:alpha val="65000"/>
              </a:schemeClr>
            </a:glow>
          </a:effectLst>
        </p:spPr>
        <p:txBody>
          <a:bodyPr wrap="square" rtlCol="0">
            <a:spAutoFit/>
          </a:bodyPr>
          <a:lstStyle/>
          <a:p>
            <a:r>
              <a:rPr lang="en-US" altLang="zh-CN" sz="2400" dirty="0" smtClean="0">
                <a:effectLst/>
                <a:latin typeface="微软雅黑" panose="020B0503020204020204" pitchFamily="34" charset="-122"/>
                <a:ea typeface="微软雅黑" panose="020B0503020204020204" pitchFamily="34" charset="-122"/>
              </a:rPr>
              <a:t>WEB</a:t>
            </a:r>
            <a:r>
              <a:rPr lang="zh-CN" altLang="en-US" sz="2400" dirty="0" smtClean="0">
                <a:effectLst/>
                <a:latin typeface="微软雅黑" panose="020B0503020204020204" pitchFamily="34" charset="-122"/>
                <a:ea typeface="微软雅黑" panose="020B0503020204020204" pitchFamily="34" charset="-122"/>
              </a:rPr>
              <a:t>应用最关心的：</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4000" b="1" dirty="0" smtClean="0">
                <a:effectLst/>
                <a:latin typeface="微软雅黑" panose="020B0503020204020204" pitchFamily="34" charset="-122"/>
                <a:ea typeface="微软雅黑" panose="020B0503020204020204" pitchFamily="34" charset="-122"/>
              </a:rPr>
              <a:t>你是</a:t>
            </a:r>
            <a:r>
              <a:rPr lang="zh-CN" altLang="en-US" sz="5400" b="1" dirty="0" smtClean="0">
                <a:solidFill>
                  <a:schemeClr val="accent2">
                    <a:lumMod val="75000"/>
                  </a:schemeClr>
                </a:solidFill>
                <a:effectLst/>
                <a:latin typeface="微软雅黑" panose="020B0503020204020204" pitchFamily="34" charset="-122"/>
                <a:ea typeface="微软雅黑" panose="020B0503020204020204" pitchFamily="34" charset="-122"/>
              </a:rPr>
              <a:t>谁</a:t>
            </a:r>
            <a:r>
              <a:rPr lang="en-US" altLang="zh-CN" sz="4000" b="1" dirty="0" smtClean="0">
                <a:effectLst/>
                <a:latin typeface="微软雅黑" panose="020B0503020204020204" pitchFamily="34" charset="-122"/>
                <a:ea typeface="微软雅黑" panose="020B0503020204020204" pitchFamily="34" charset="-122"/>
              </a:rPr>
              <a:t>-</a:t>
            </a:r>
            <a:r>
              <a:rPr lang="zh-CN" altLang="en-US" sz="4000" b="1" dirty="0" smtClean="0">
                <a:effectLst/>
                <a:latin typeface="微软雅黑" panose="020B0503020204020204" pitchFamily="34" charset="-122"/>
                <a:ea typeface="微软雅黑" panose="020B0503020204020204" pitchFamily="34" charset="-122"/>
              </a:rPr>
              <a:t>你要</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干什么</a:t>
            </a:r>
            <a:r>
              <a:rPr lang="en-US" altLang="zh-CN" sz="4000" b="1" dirty="0" smtClean="0">
                <a:effectLst/>
                <a:latin typeface="微软雅黑" panose="020B0503020204020204" pitchFamily="34" charset="-122"/>
                <a:ea typeface="微软雅黑" panose="020B0503020204020204" pitchFamily="34" charset="-122"/>
              </a:rPr>
              <a:t>-</a:t>
            </a:r>
            <a:r>
              <a:rPr lang="zh-CN" altLang="en-US" sz="4000" b="1" dirty="0" smtClean="0">
                <a:effectLst/>
                <a:latin typeface="微软雅黑" panose="020B0503020204020204" pitchFamily="34" charset="-122"/>
                <a:ea typeface="微软雅黑" panose="020B0503020204020204" pitchFamily="34" charset="-122"/>
              </a:rPr>
              <a:t>你要到</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哪里</a:t>
            </a:r>
            <a:r>
              <a:rPr lang="zh-CN" altLang="en-US" sz="4000" b="1" dirty="0" smtClean="0">
                <a:effectLst/>
                <a:latin typeface="微软雅黑" panose="020B0503020204020204" pitchFamily="34" charset="-122"/>
                <a:ea typeface="微软雅黑" panose="020B0503020204020204" pitchFamily="34" charset="-122"/>
              </a:rPr>
              <a:t>去？</a:t>
            </a:r>
            <a:endParaRPr lang="en-US" altLang="zh-CN" sz="4000" b="1" dirty="0" smtClean="0">
              <a:effectLst/>
              <a:latin typeface="微软雅黑" panose="020B0503020204020204" pitchFamily="34" charset="-122"/>
              <a:ea typeface="微软雅黑" panose="020B0503020204020204" pitchFamily="34" charset="-122"/>
            </a:endParaRPr>
          </a:p>
          <a:p>
            <a:r>
              <a:rPr lang="zh-CN" altLang="en-US" sz="2000" dirty="0" smtClean="0">
                <a:effectLst/>
                <a:latin typeface="微软雅黑" panose="020B0503020204020204" pitchFamily="34" charset="-122"/>
                <a:ea typeface="微软雅黑" panose="020B0503020204020204" pitchFamily="34" charset="-122"/>
              </a:rPr>
              <a:t>好心塞，如何告诉服务器，我是谁，我要干什么，我要到哪里去</a:t>
            </a:r>
            <a:endParaRPr lang="zh-CN" altLang="en-US" sz="2000" dirty="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会话的概念与作用</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在无状态的</a:t>
            </a:r>
            <a:r>
              <a:rPr lang="en-US" altLang="zh-CN" dirty="0"/>
              <a:t>HTTP</a:t>
            </a:r>
            <a:r>
              <a:rPr lang="zh-CN" altLang="en-US" dirty="0"/>
              <a:t>协议下要想直接完成这个任务</a:t>
            </a:r>
            <a:r>
              <a:rPr lang="en-US" altLang="zh-CN" dirty="0"/>
              <a:t>…</a:t>
            </a:r>
            <a:endParaRPr lang="zh-CN" altLang="en-US" dirty="0"/>
          </a:p>
        </p:txBody>
      </p:sp>
      <p:grpSp>
        <p:nvGrpSpPr>
          <p:cNvPr id="4" name="组合 3"/>
          <p:cNvGrpSpPr/>
          <p:nvPr/>
        </p:nvGrpSpPr>
        <p:grpSpPr>
          <a:xfrm>
            <a:off x="3385138" y="1904265"/>
            <a:ext cx="5508311" cy="3186190"/>
            <a:chOff x="2543489" y="2301594"/>
            <a:chExt cx="5508311" cy="3186190"/>
          </a:xfrm>
        </p:grpSpPr>
        <p:pic>
          <p:nvPicPr>
            <p:cNvPr id="5" name="Picture 2" descr="http://i0.hdslb.com/video/2c/2cfea7b8a31536e251b8576bee8aa8a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3925" y="2301594"/>
              <a:ext cx="4876800" cy="304800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rot="10800000">
              <a:off x="2543489" y="2301594"/>
              <a:ext cx="2458836" cy="3048001"/>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4421753" y="2301594"/>
              <a:ext cx="3018972" cy="3048002"/>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rot="16200000">
              <a:off x="4604491" y="261028"/>
              <a:ext cx="853730" cy="4934861"/>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rot="5400000">
              <a:off x="4946072" y="2382056"/>
              <a:ext cx="723581" cy="5487875"/>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r="47525" b="23025"/>
          <a:stretch>
            <a:fillRect/>
          </a:stretch>
        </p:blipFill>
        <p:spPr>
          <a:xfrm>
            <a:off x="2794499" y="4130512"/>
            <a:ext cx="5278182" cy="1516234"/>
          </a:xfrm>
          <a:prstGeom prst="rect">
            <a:avLst/>
          </a:prstGeom>
          <a:effectLst>
            <a:reflection blurRad="6350" stA="52000" endA="300" endPos="35000" dir="5400000" sy="-100000" algn="bl" rotWithShape="0"/>
          </a:effec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99012" y="1862051"/>
            <a:ext cx="11238807" cy="43724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p:txBody>
          <a:bodyPr/>
          <a:lstStyle/>
          <a:p>
            <a:r>
              <a:rPr lang="zh-CN" altLang="en-US" dirty="0"/>
              <a:t>知识点</a:t>
            </a:r>
            <a:r>
              <a:rPr lang="en-US" altLang="zh-CN" dirty="0" smtClean="0"/>
              <a:t>1-</a:t>
            </a:r>
            <a:r>
              <a:rPr lang="zh-CN" altLang="en-US" dirty="0" smtClean="0"/>
              <a:t>会话的概念与作用</a:t>
            </a:r>
            <a:r>
              <a:rPr lang="en-US" altLang="zh-CN" dirty="0" smtClean="0"/>
              <a:t>-1</a:t>
            </a:r>
            <a:endParaRPr lang="zh-CN" altLang="en-US" dirty="0"/>
          </a:p>
        </p:txBody>
      </p:sp>
      <p:sp>
        <p:nvSpPr>
          <p:cNvPr id="3" name="内容占位符 2"/>
          <p:cNvSpPr>
            <a:spLocks noGrp="1"/>
          </p:cNvSpPr>
          <p:nvPr>
            <p:ph idx="1"/>
          </p:nvPr>
        </p:nvSpPr>
        <p:spPr>
          <a:xfrm>
            <a:off x="173508" y="850007"/>
            <a:ext cx="11805132" cy="845790"/>
          </a:xfrm>
        </p:spPr>
        <p:txBody>
          <a:bodyPr>
            <a:normAutofit fontScale="92500"/>
          </a:bodyPr>
          <a:lstStyle/>
          <a:p>
            <a:r>
              <a:rPr lang="zh-CN" altLang="en-US" sz="2400" dirty="0" smtClean="0"/>
              <a:t>对于</a:t>
            </a:r>
            <a:r>
              <a:rPr lang="en-US" altLang="zh-CN" sz="2400" dirty="0" smtClean="0"/>
              <a:t>Web</a:t>
            </a:r>
            <a:r>
              <a:rPr lang="zh-CN" altLang="en-US" sz="2400" dirty="0" smtClean="0"/>
              <a:t>应用来说，会话（</a:t>
            </a:r>
            <a:r>
              <a:rPr lang="en-US" altLang="zh-CN" sz="2400" dirty="0" smtClean="0"/>
              <a:t>Session</a:t>
            </a:r>
            <a:r>
              <a:rPr lang="zh-CN" altLang="en-US" sz="2400" dirty="0" smtClean="0"/>
              <a:t>）就是浏览器与服务器之间的一次连续的通讯过程；</a:t>
            </a:r>
            <a:endParaRPr lang="zh-CN" altLang="en-US" sz="2400" dirty="0"/>
          </a:p>
        </p:txBody>
      </p:sp>
      <p:sp>
        <p:nvSpPr>
          <p:cNvPr id="18" name="Rounded Rectangle 17"/>
          <p:cNvSpPr/>
          <p:nvPr/>
        </p:nvSpPr>
        <p:spPr>
          <a:xfrm>
            <a:off x="947651" y="3541223"/>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通过浏览器访问一个网站；</a:t>
            </a:r>
            <a:endParaRPr lang="en-US" dirty="0"/>
          </a:p>
        </p:txBody>
      </p:sp>
      <p:sp>
        <p:nvSpPr>
          <p:cNvPr id="19" name="Rounded Rectangle 18"/>
          <p:cNvSpPr/>
          <p:nvPr/>
        </p:nvSpPr>
        <p:spPr>
          <a:xfrm>
            <a:off x="4258888" y="2313710"/>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访问页面</a:t>
            </a:r>
            <a:r>
              <a:rPr lang="en-US" altLang="zh-CN" dirty="0" smtClean="0"/>
              <a:t>1</a:t>
            </a:r>
            <a:endParaRPr lang="en-US" dirty="0"/>
          </a:p>
        </p:txBody>
      </p:sp>
      <p:sp>
        <p:nvSpPr>
          <p:cNvPr id="20" name="Rounded Rectangle 19"/>
          <p:cNvSpPr/>
          <p:nvPr/>
        </p:nvSpPr>
        <p:spPr>
          <a:xfrm>
            <a:off x="4228408" y="3264131"/>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访问页面</a:t>
            </a:r>
            <a:r>
              <a:rPr lang="en-US" altLang="zh-CN" dirty="0" smtClean="0"/>
              <a:t>2</a:t>
            </a:r>
            <a:endParaRPr lang="en-US" dirty="0"/>
          </a:p>
        </p:txBody>
      </p:sp>
      <p:sp>
        <p:nvSpPr>
          <p:cNvPr id="22" name="Rounded Rectangle 21"/>
          <p:cNvSpPr/>
          <p:nvPr/>
        </p:nvSpPr>
        <p:spPr>
          <a:xfrm>
            <a:off x="4264432" y="5095701"/>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访问页面</a:t>
            </a:r>
            <a:r>
              <a:rPr lang="en-US" altLang="zh-CN" dirty="0" smtClean="0"/>
              <a:t>n</a:t>
            </a:r>
            <a:endParaRPr lang="en-US" dirty="0"/>
          </a:p>
        </p:txBody>
      </p:sp>
      <p:sp>
        <p:nvSpPr>
          <p:cNvPr id="23" name="Rounded Rectangle 22"/>
          <p:cNvSpPr/>
          <p:nvPr/>
        </p:nvSpPr>
        <p:spPr>
          <a:xfrm>
            <a:off x="7600604" y="3543994"/>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关闭浏览器</a:t>
            </a:r>
            <a:endParaRPr lang="en-US" dirty="0"/>
          </a:p>
        </p:txBody>
      </p:sp>
      <p:sp>
        <p:nvSpPr>
          <p:cNvPr id="24" name="Rounded Rectangle 23"/>
          <p:cNvSpPr/>
          <p:nvPr/>
        </p:nvSpPr>
        <p:spPr>
          <a:xfrm>
            <a:off x="4267201" y="4200699"/>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en-US" dirty="0"/>
          </a:p>
        </p:txBody>
      </p:sp>
      <p:sp>
        <p:nvSpPr>
          <p:cNvPr id="25" name="Rectangle 24"/>
          <p:cNvSpPr/>
          <p:nvPr/>
        </p:nvSpPr>
        <p:spPr>
          <a:xfrm>
            <a:off x="4023361" y="2144684"/>
            <a:ext cx="2643447" cy="374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3258590" y="3690852"/>
            <a:ext cx="665018" cy="349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p:cNvCxnSpPr>
            <a:stCxn id="19" idx="2"/>
            <a:endCxn id="20" idx="0"/>
          </p:cNvCxnSpPr>
          <p:nvPr/>
        </p:nvCxnSpPr>
        <p:spPr>
          <a:xfrm rot="5400000">
            <a:off x="5214853" y="3097877"/>
            <a:ext cx="302028" cy="3048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0" idx="2"/>
          </p:cNvCxnSpPr>
          <p:nvPr/>
        </p:nvCxnSpPr>
        <p:spPr>
          <a:xfrm rot="16200000" flipH="1">
            <a:off x="5279969" y="3983182"/>
            <a:ext cx="326967" cy="1856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endCxn id="22" idx="0"/>
          </p:cNvCxnSpPr>
          <p:nvPr/>
        </p:nvCxnSpPr>
        <p:spPr>
          <a:xfrm rot="5400000">
            <a:off x="5340931" y="4916980"/>
            <a:ext cx="224442" cy="13300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6885710" y="3710249"/>
            <a:ext cx="665018" cy="349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65514" y="2044931"/>
            <a:ext cx="2626821" cy="369332"/>
          </a:xfrm>
          <a:prstGeom prst="rect">
            <a:avLst/>
          </a:prstGeom>
          <a:noFill/>
        </p:spPr>
        <p:txBody>
          <a:bodyPr wrap="square" rtlCol="0">
            <a:spAutoFit/>
          </a:bodyPr>
          <a:lstStyle/>
          <a:p>
            <a:pPr algn="ctr"/>
            <a:r>
              <a:rPr lang="zh-CN" altLang="en-US" b="1" dirty="0" smtClean="0">
                <a:solidFill>
                  <a:srgbClr val="C00000"/>
                </a:solidFill>
              </a:rPr>
              <a:t>一次会话过程</a:t>
            </a:r>
            <a:endParaRPr lang="en-US" b="1" dirty="0">
              <a:solidFill>
                <a:srgbClr val="C00000"/>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wxh\AppData\Roaming\Tencent\Users\29097443\QQ\WinTemp\RichOle\OY{0PXVEEGGM1MXHG9Z@K91.png"/>
          <p:cNvPicPr>
            <a:picLocks noChangeAspect="1" noChangeArrowheads="1"/>
          </p:cNvPicPr>
          <p:nvPr/>
        </p:nvPicPr>
        <p:blipFill>
          <a:blip r:embed="rId1" cstate="print"/>
          <a:srcRect/>
          <a:stretch>
            <a:fillRect/>
          </a:stretch>
        </p:blipFill>
        <p:spPr bwMode="auto">
          <a:xfrm>
            <a:off x="748146" y="2188181"/>
            <a:ext cx="3027046" cy="2592158"/>
          </a:xfrm>
          <a:prstGeom prst="rect">
            <a:avLst/>
          </a:prstGeom>
          <a:noFill/>
          <a:ln>
            <a:solidFill>
              <a:schemeClr val="accent6"/>
            </a:solidFill>
          </a:ln>
        </p:spPr>
      </p:pic>
      <p:pic>
        <p:nvPicPr>
          <p:cNvPr id="2052" name="Picture 4" descr="C:\Users\wxh\AppData\Roaming\Tencent\Users\29097443\QQ\WinTemp\RichOle\C1RIZN)0LR5]UVNC@_K`8HR.png"/>
          <p:cNvPicPr>
            <a:picLocks noChangeAspect="1" noChangeArrowheads="1"/>
          </p:cNvPicPr>
          <p:nvPr/>
        </p:nvPicPr>
        <p:blipFill>
          <a:blip r:embed="rId2" cstate="print"/>
          <a:srcRect/>
          <a:stretch>
            <a:fillRect/>
          </a:stretch>
        </p:blipFill>
        <p:spPr bwMode="auto">
          <a:xfrm>
            <a:off x="7780712" y="2296218"/>
            <a:ext cx="3429000" cy="4295775"/>
          </a:xfrm>
          <a:prstGeom prst="rect">
            <a:avLst/>
          </a:prstGeom>
          <a:noFill/>
          <a:ln>
            <a:solidFill>
              <a:schemeClr val="accent6"/>
            </a:solidFill>
          </a:ln>
        </p:spPr>
      </p:pic>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1-</a:t>
            </a:r>
            <a:r>
              <a:rPr lang="zh-CN" altLang="en-US" dirty="0" smtClean="0"/>
              <a:t>会话的概念与作用</a:t>
            </a:r>
            <a:r>
              <a:rPr lang="en-US" altLang="zh-CN" dirty="0" smtClean="0"/>
              <a:t>-2</a:t>
            </a:r>
            <a:endParaRPr lang="zh-CN" altLang="en-US" dirty="0"/>
          </a:p>
        </p:txBody>
      </p:sp>
      <p:sp>
        <p:nvSpPr>
          <p:cNvPr id="3" name="内容占位符 2"/>
          <p:cNvSpPr>
            <a:spLocks noGrp="1"/>
          </p:cNvSpPr>
          <p:nvPr>
            <p:ph idx="1"/>
          </p:nvPr>
        </p:nvSpPr>
        <p:spPr>
          <a:xfrm>
            <a:off x="173508" y="850006"/>
            <a:ext cx="12018492" cy="3672117"/>
          </a:xfrm>
        </p:spPr>
        <p:txBody>
          <a:bodyPr>
            <a:normAutofit/>
          </a:bodyPr>
          <a:lstStyle/>
          <a:p>
            <a:r>
              <a:rPr lang="en-US" altLang="zh-CN" sz="2400" dirty="0" smtClean="0"/>
              <a:t>HTTP</a:t>
            </a:r>
            <a:r>
              <a:rPr lang="zh-CN" altLang="en-US" sz="2400" dirty="0" smtClean="0"/>
              <a:t>协议是无状态的，也就是说，一次请求结束后，</a:t>
            </a:r>
            <a:r>
              <a:rPr lang="en-US" altLang="zh-CN" sz="2400" dirty="0" smtClean="0"/>
              <a:t>HTTP</a:t>
            </a:r>
            <a:r>
              <a:rPr lang="zh-CN" altLang="en-US" sz="2400" dirty="0" smtClean="0"/>
              <a:t>协议就不再记录相关信息；</a:t>
            </a:r>
            <a:endParaRPr lang="en-US" altLang="zh-CN" sz="2400" dirty="0" smtClean="0"/>
          </a:p>
          <a:p>
            <a:r>
              <a:rPr lang="zh-CN" altLang="en-US" sz="2400" dirty="0" smtClean="0"/>
              <a:t>而实际应用中，却常常需要记住一些状态信息；</a:t>
            </a:r>
            <a:endParaRPr lang="zh-CN" altLang="en-US" sz="2400" dirty="0"/>
          </a:p>
        </p:txBody>
      </p:sp>
      <p:sp>
        <p:nvSpPr>
          <p:cNvPr id="21" name="Oval Callout 20"/>
          <p:cNvSpPr/>
          <p:nvPr/>
        </p:nvSpPr>
        <p:spPr>
          <a:xfrm>
            <a:off x="4721629" y="2194560"/>
            <a:ext cx="1645920" cy="1645920"/>
          </a:xfrm>
          <a:prstGeom prst="wedgeEllipseCallout">
            <a:avLst>
              <a:gd name="adj1" fmla="val -128913"/>
              <a:gd name="adj2" fmla="val 483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要下载文档，要求必须先登录，称为访问控制。</a:t>
            </a:r>
            <a:endParaRPr lang="en-US" dirty="0">
              <a:solidFill>
                <a:schemeClr val="tx1"/>
              </a:solidFill>
            </a:endParaRPr>
          </a:p>
        </p:txBody>
      </p:sp>
      <p:sp>
        <p:nvSpPr>
          <p:cNvPr id="26" name="Oval Callout 25"/>
          <p:cNvSpPr/>
          <p:nvPr/>
        </p:nvSpPr>
        <p:spPr>
          <a:xfrm>
            <a:off x="4973782" y="4375266"/>
            <a:ext cx="1645920" cy="1645920"/>
          </a:xfrm>
          <a:prstGeom prst="wedgeEllipseCallout">
            <a:avLst>
              <a:gd name="adj1" fmla="val 137753"/>
              <a:gd name="adj2" fmla="val 119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一定时间内不再需要重新登录，称为简化登录。</a:t>
            </a:r>
            <a:endParaRPr lang="en-US" dirty="0">
              <a:solidFill>
                <a:schemeClr val="tx1"/>
              </a:solidFill>
            </a:endParaRPr>
          </a:p>
        </p:txBody>
      </p:sp>
      <p:sp>
        <p:nvSpPr>
          <p:cNvPr id="27" name="TextBox 26"/>
          <p:cNvSpPr txBox="1"/>
          <p:nvPr/>
        </p:nvSpPr>
        <p:spPr>
          <a:xfrm>
            <a:off x="731520" y="4937761"/>
            <a:ext cx="4006735" cy="1200329"/>
          </a:xfrm>
          <a:prstGeom prst="rect">
            <a:avLst/>
          </a:prstGeom>
          <a:solidFill>
            <a:schemeClr val="accent6">
              <a:lumMod val="60000"/>
              <a:lumOff val="40000"/>
            </a:schemeClr>
          </a:solidFill>
        </p:spPr>
        <p:txBody>
          <a:bodyPr wrap="square" rtlCol="0">
            <a:spAutoFit/>
          </a:bodyPr>
          <a:lstStyle/>
          <a:p>
            <a:r>
              <a:rPr lang="zh-CN" altLang="en-US" dirty="0" smtClean="0"/>
              <a:t>会话跟踪技术就能够实现这样的功能：能够跟踪客户端与服务器端的交互，保存和记忆相关的信息，保存请求的状态信息。</a:t>
            </a: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会话的概念与作用</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目前唯一的方法：</a:t>
            </a:r>
            <a:endParaRPr lang="zh-CN" altLang="en-US" dirty="0"/>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7643" t="16526" r="37467" b="5352"/>
          <a:stretch>
            <a:fillRect/>
          </a:stretch>
        </p:blipFill>
        <p:spPr>
          <a:xfrm>
            <a:off x="1883976" y="2419618"/>
            <a:ext cx="1268817" cy="2807595"/>
          </a:xfrm>
          <a:prstGeom prst="rect">
            <a:avLst/>
          </a:prstGeom>
          <a:effectLst>
            <a:outerShdw blurRad="63500" sx="102000" sy="102000" algn="ctr" rotWithShape="0">
              <a:prstClr val="black">
                <a:alpha val="40000"/>
              </a:prstClr>
            </a:outerShdw>
            <a:reflection blurRad="6350" stA="50000" endA="275" endPos="40000" dist="101600" dir="5400000" sy="-100000" algn="bl" rotWithShape="0"/>
          </a:effectLst>
        </p:spPr>
      </p:pic>
      <p:sp>
        <p:nvSpPr>
          <p:cNvPr id="8" name="文本框 7"/>
          <p:cNvSpPr txBox="1"/>
          <p:nvPr/>
        </p:nvSpPr>
        <p:spPr>
          <a:xfrm>
            <a:off x="2598249" y="4209781"/>
            <a:ext cx="1518364" cy="1200329"/>
          </a:xfrm>
          <a:prstGeom prst="rect">
            <a:avLst/>
          </a:prstGeom>
          <a:noFill/>
        </p:spPr>
        <p:txBody>
          <a:bodyPr wrap="none" rtlCol="0">
            <a:spAutoFit/>
          </a:bodyPr>
          <a:lstStyle/>
          <a:p>
            <a:r>
              <a:rPr lang="zh-CN" altLang="en-US" sz="7200" b="1" dirty="0" smtClean="0">
                <a:solidFill>
                  <a:schemeClr val="accent2">
                    <a:lumMod val="75000"/>
                  </a:schemeClr>
                </a:solidFill>
                <a:effectLst>
                  <a:outerShdw blurRad="63500" sx="102000" sy="102000" algn="ctr" rotWithShape="0">
                    <a:prstClr val="black">
                      <a:alpha val="40000"/>
                    </a:prstClr>
                  </a:outerShdw>
                  <a:reflection blurRad="6350" stA="50000" endA="300" endPos="50000" dist="101600" dir="5400000" sy="-100000" algn="bl" rotWithShape="0"/>
                </a:effectLst>
                <a:latin typeface="微软雅黑" panose="020B0503020204020204" pitchFamily="34" charset="-122"/>
                <a:ea typeface="微软雅黑" panose="020B0503020204020204" pitchFamily="34" charset="-122"/>
              </a:rPr>
              <a:t>令</a:t>
            </a:r>
            <a:r>
              <a:rPr lang="zh-CN" altLang="en-US" sz="3200" dirty="0" smtClean="0">
                <a:effectLst>
                  <a:outerShdw blurRad="63500" sx="102000" sy="102000" algn="ctr" rotWithShape="0">
                    <a:prstClr val="black">
                      <a:alpha val="40000"/>
                    </a:prstClr>
                  </a:outerShdw>
                  <a:reflection blurRad="6350" stA="50000" endA="300" endPos="50000" dist="101600" dir="5400000" sy="-100000" algn="bl" rotWithShape="0"/>
                </a:effectLst>
                <a:latin typeface="微软雅黑" panose="020B0503020204020204" pitchFamily="34" charset="-122"/>
                <a:ea typeface="微软雅黑" panose="020B0503020204020204" pitchFamily="34" charset="-122"/>
              </a:rPr>
              <a:t>牌</a:t>
            </a:r>
            <a:endParaRPr lang="zh-CN" altLang="en-US" sz="3200" dirty="0">
              <a:effectLst>
                <a:outerShdw blurRad="63500" sx="102000" sy="102000" algn="ctr" rotWithShape="0">
                  <a:prstClr val="black">
                    <a:alpha val="40000"/>
                  </a:prstClr>
                </a:outerShdw>
                <a:reflection blurRad="6350" stA="50000" endA="300" endPos="50000" dist="101600" dir="5400000" sy="-100000" algn="bl" rotWithShape="0"/>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4307573" y="2576920"/>
            <a:ext cx="6367831" cy="2492990"/>
          </a:xfrm>
          <a:prstGeom prst="rect">
            <a:avLst/>
          </a:prstGeom>
          <a:noFill/>
          <a:effectLst>
            <a:glow rad="88900">
              <a:schemeClr val="accent1">
                <a:alpha val="65000"/>
              </a:schemeClr>
            </a:glow>
          </a:effectLst>
        </p:spPr>
        <p:txBody>
          <a:bodyPr wrap="square" rtlCol="0">
            <a:spAutoFit/>
          </a:bodyPr>
          <a:lstStyle/>
          <a:p>
            <a:r>
              <a:rPr lang="zh-CN" altLang="en-US" sz="2400" dirty="0" smtClean="0">
                <a:effectLst/>
                <a:latin typeface="微软雅黑" panose="020B0503020204020204" pitchFamily="34" charset="-122"/>
                <a:ea typeface="微软雅黑" panose="020B0503020204020204" pitchFamily="34" charset="-122"/>
              </a:rPr>
              <a:t>现在的应用环境中，能够采用的方法是：</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每次</a:t>
            </a:r>
            <a:r>
              <a:rPr lang="zh-CN" altLang="en-US" sz="4000" b="1" dirty="0" smtClean="0">
                <a:effectLst/>
                <a:latin typeface="微软雅黑" panose="020B0503020204020204" pitchFamily="34" charset="-122"/>
                <a:ea typeface="微软雅黑" panose="020B0503020204020204" pitchFamily="34" charset="-122"/>
              </a:rPr>
              <a:t>向服务器发送请求时</a:t>
            </a:r>
            <a:endParaRPr lang="en-US" altLang="zh-CN" sz="4000" b="1" dirty="0" smtClean="0">
              <a:effectLst/>
              <a:latin typeface="微软雅黑" panose="020B0503020204020204" pitchFamily="34" charset="-122"/>
              <a:ea typeface="微软雅黑" panose="020B0503020204020204" pitchFamily="34" charset="-122"/>
            </a:endParaRPr>
          </a:p>
          <a:p>
            <a:r>
              <a:rPr lang="zh-CN" altLang="en-US" sz="2400" dirty="0">
                <a:effectLst/>
                <a:latin typeface="微软雅黑" panose="020B0503020204020204" pitchFamily="34" charset="-122"/>
                <a:ea typeface="微软雅黑" panose="020B0503020204020204" pitchFamily="34" charset="-122"/>
              </a:rPr>
              <a:t>都</a:t>
            </a:r>
            <a:endParaRPr lang="en-US" altLang="zh-CN" sz="2400" dirty="0">
              <a:effectLst/>
              <a:latin typeface="微软雅黑" panose="020B0503020204020204" pitchFamily="34" charset="-122"/>
              <a:ea typeface="微软雅黑" panose="020B0503020204020204" pitchFamily="34" charset="-122"/>
            </a:endParaRPr>
          </a:p>
          <a:p>
            <a:r>
              <a:rPr lang="zh-CN" altLang="en-US" sz="4000" b="1" dirty="0" smtClean="0">
                <a:effectLst/>
                <a:latin typeface="微软雅黑" panose="020B0503020204020204" pitchFamily="34" charset="-122"/>
                <a:ea typeface="微软雅黑" panose="020B0503020204020204" pitchFamily="34" charset="-122"/>
              </a:rPr>
              <a:t>主动携带</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身份令牌</a:t>
            </a:r>
            <a:r>
              <a:rPr lang="zh-CN" altLang="en-US" sz="4000" b="1" dirty="0" smtClean="0">
                <a:effectLst/>
                <a:latin typeface="微软雅黑" panose="020B0503020204020204" pitchFamily="34" charset="-122"/>
                <a:ea typeface="微软雅黑" panose="020B0503020204020204" pitchFamily="34" charset="-122"/>
              </a:rPr>
              <a:t>信息</a:t>
            </a:r>
            <a:endParaRPr lang="en-US" altLang="zh-CN" sz="4000" b="1" dirty="0" smtClean="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KSO_WM_UNIT_TABLE_BEAUTIFY" val="smartTable{370872c1-79fe-414f-99f1-13ba2f28c2ba}"/>
</p:tagLst>
</file>

<file path=ppt/tags/tag2.xml><?xml version="1.0" encoding="utf-8"?>
<p:tagLst xmlns:p="http://schemas.openxmlformats.org/presentationml/2006/main">
  <p:tag name="KSO_WM_UNIT_TABLE_BEAUTIFY" val="smartTable{d940d87b-78df-4381-b79e-ba0b5410028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10484</Words>
  <Application>WPS 演示</Application>
  <PresentationFormat>宽屏</PresentationFormat>
  <Paragraphs>618</Paragraphs>
  <Slides>46</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微软雅黑</vt:lpstr>
      <vt:lpstr>微软雅黑 Light</vt:lpstr>
      <vt:lpstr>黑体</vt:lpstr>
      <vt:lpstr>Arial Unicode MS</vt:lpstr>
      <vt:lpstr>Calibri</vt:lpstr>
      <vt:lpstr>微软雅黑 Light</vt:lpstr>
      <vt:lpstr>Office 主题</vt:lpstr>
      <vt:lpstr>会话跟踪</vt:lpstr>
      <vt:lpstr>本章内容：共3小节，11个知识点</vt:lpstr>
      <vt:lpstr>本章目标</vt:lpstr>
      <vt:lpstr>第1节【会话跟踪概述】</vt:lpstr>
      <vt:lpstr>知识点1-会话的概念与作用-1</vt:lpstr>
      <vt:lpstr>知识点1-会话的概念与作用-1</vt:lpstr>
      <vt:lpstr>知识点1-会话的概念与作用-1</vt:lpstr>
      <vt:lpstr>知识点1-会话的概念与作用-2</vt:lpstr>
      <vt:lpstr>知识点1-会话的概念与作用-2</vt:lpstr>
      <vt:lpstr>知识点2-现行常用的会话跟踪技术</vt:lpstr>
      <vt:lpstr>本节总结提问【会话跟踪概述】</vt:lpstr>
      <vt:lpstr>本节总结【会话跟踪概述】</vt:lpstr>
      <vt:lpstr>第2节【Cookie】</vt:lpstr>
      <vt:lpstr>知识点1-Cookie的功能与特点</vt:lpstr>
      <vt:lpstr>知识点2-Cookie的域及最大生命时间</vt:lpstr>
      <vt:lpstr>知识点3-在Servlet中创建Cookie、设置Cookie属性-1</vt:lpstr>
      <vt:lpstr>知识点3-在Servlet中创建Cookie、设置Cookie属性-2</vt:lpstr>
      <vt:lpstr>知识点4-在响应中设置Cookie信息</vt:lpstr>
      <vt:lpstr>PowerPoint 演示文稿</vt:lpstr>
      <vt:lpstr>知识点4-在响应中设置Cookie信息-3</vt:lpstr>
      <vt:lpstr>知识点5-获取请求中的Cookie信息-1</vt:lpstr>
      <vt:lpstr>PowerPoint 演示文稿</vt:lpstr>
      <vt:lpstr>PowerPoint 演示文稿</vt:lpstr>
      <vt:lpstr>知识点5-获取请求中的Cookie信息-2</vt:lpstr>
      <vt:lpstr>本节总结提问【Cookie】</vt:lpstr>
      <vt:lpstr>本节总结【Cookie】</vt:lpstr>
      <vt:lpstr>第3节【Session】</vt:lpstr>
      <vt:lpstr>知识点1：Session简介-1</vt:lpstr>
      <vt:lpstr>知识点1：Session简介-1</vt:lpstr>
      <vt:lpstr>知识点1：Session简介-1</vt:lpstr>
      <vt:lpstr>知识点1：Session简介-2</vt:lpstr>
      <vt:lpstr>知识点2：Session使用方法-1</vt:lpstr>
      <vt:lpstr>知识点2：Session使用方法-2</vt:lpstr>
      <vt:lpstr>知识点2：Session使用方法-3</vt:lpstr>
      <vt:lpstr>知识点3：HttpSession的获取-1</vt:lpstr>
      <vt:lpstr>知识点3：HttpSession的获取-2</vt:lpstr>
      <vt:lpstr>知识点3：HttpSession的获取-2</vt:lpstr>
      <vt:lpstr>知识点4：Session的方法-1</vt:lpstr>
      <vt:lpstr>知识点4：Session方法-2</vt:lpstr>
      <vt:lpstr>知识点4：Session方法-3</vt:lpstr>
      <vt:lpstr>知识点4：Session-4</vt:lpstr>
      <vt:lpstr>本节总结提问【Session】</vt:lpstr>
      <vt:lpstr>本节总结【Session】</vt:lpstr>
      <vt:lpstr>本章总结</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EDZ</cp:lastModifiedBy>
  <cp:revision>1261</cp:revision>
  <dcterms:created xsi:type="dcterms:W3CDTF">2014-03-19T14:07:00Z</dcterms:created>
  <dcterms:modified xsi:type="dcterms:W3CDTF">2020-01-20T09:52:10Z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