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478" r:id="rId3"/>
    <p:sldId id="481" r:id="rId5"/>
    <p:sldId id="493" r:id="rId6"/>
    <p:sldId id="483" r:id="rId7"/>
    <p:sldId id="646" r:id="rId8"/>
    <p:sldId id="845" r:id="rId9"/>
    <p:sldId id="648" r:id="rId10"/>
    <p:sldId id="846" r:id="rId11"/>
    <p:sldId id="621" r:id="rId12"/>
    <p:sldId id="862" r:id="rId13"/>
    <p:sldId id="660" r:id="rId14"/>
    <p:sldId id="661" r:id="rId15"/>
    <p:sldId id="659" r:id="rId16"/>
    <p:sldId id="669" r:id="rId17"/>
    <p:sldId id="664" r:id="rId18"/>
    <p:sldId id="843" r:id="rId19"/>
    <p:sldId id="863" r:id="rId20"/>
    <p:sldId id="877" r:id="rId21"/>
    <p:sldId id="841" r:id="rId22"/>
    <p:sldId id="842" r:id="rId23"/>
    <p:sldId id="844" r:id="rId24"/>
    <p:sldId id="847" r:id="rId25"/>
    <p:sldId id="4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B0B"/>
    <a:srgbClr val="3B9D3B"/>
    <a:srgbClr val="3D3D3D"/>
    <a:srgbClr val="000066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1" autoAdjust="0"/>
    <p:restoredTop sz="79279" autoAdjust="0"/>
  </p:normalViewPr>
  <p:slideViewPr>
    <p:cSldViewPr snapToGrid="0">
      <p:cViewPr varScale="1">
        <p:scale>
          <a:sx n="57" d="100"/>
          <a:sy n="57" d="100"/>
        </p:scale>
        <p:origin x="-1122" y="-78"/>
      </p:cViewPr>
      <p:guideLst>
        <p:guide orient="horz" pos="2126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baseline="0" dirty="0" smtClean="0"/>
              <a:t>      通过前面的学习，我们发现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中请求对象和会话对象非常重要。其中请求对象只在当前请求范围有效，一次新的请求就会创建一个新的请求对象；会话对象在一次会话过程中有效，一直是唯一的一个会话对象，一次会话中可能会有多个请求。除了请求和会话外，有时候我们需要更大的范围内处理相关逻辑，那就是上下文。本章学习上下文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请求，会话都可以共享数据，上下文也可以在整个应用范围共享数据。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hyperlink" Target="&#35838;&#22530;&#26696;&#20363;/&#31532;1&#33410;-ServletContext&#25509;&#21475;/TestServletContext02.java" TargetMode="External"/><Relationship Id="rId2" Type="http://schemas.openxmlformats.org/officeDocument/2006/relationships/hyperlink" Target="&#35838;&#22530;&#26696;&#20363;/&#31532;1&#33410;-ServletContext&#25509;&#21475;/TestServletContext01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上下文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知识</a:t>
            </a:r>
            <a:r>
              <a:rPr lang="zh-CN" altLang="en-US" dirty="0" smtClean="0">
                <a:sym typeface="+mn-ea"/>
              </a:rPr>
              <a:t>点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：上下文参数</a:t>
            </a:r>
            <a:r>
              <a:rPr lang="en-US" altLang="zh-CN" dirty="0" smtClean="0">
                <a:sym typeface="+mn-ea"/>
              </a:rPr>
              <a:t>-2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7930" y="628015"/>
            <a:ext cx="4819650" cy="36550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1239" y="4425932"/>
            <a:ext cx="11490415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en-US" altLang="zh-CN" dirty="0" smtClean="0"/>
              <a:t>protected void doGet(HttpServletRequest request, HttpServletResponse response) throws ServletException, IOException {</a:t>
            </a:r>
            <a:endParaRPr lang="en-US" altLang="zh-CN" dirty="0" smtClean="0"/>
          </a:p>
          <a:p>
            <a:r>
              <a:rPr lang="en-US" altLang="zh-CN" dirty="0" smtClean="0"/>
              <a:t>   // </a:t>
            </a:r>
            <a:r>
              <a:rPr dirty="0" smtClean="0"/>
              <a:t>获取上下文参数</a:t>
            </a:r>
            <a:endParaRPr dirty="0" smtClean="0"/>
          </a:p>
          <a:p>
            <a:r>
              <a:rPr dirty="0" smtClean="0"/>
              <a:t>		ServletConfig config = getServletConfig();</a:t>
            </a:r>
            <a:endParaRPr dirty="0" smtClean="0"/>
          </a:p>
          <a:p>
            <a:r>
              <a:rPr dirty="0" smtClean="0"/>
              <a:t>		String version = config.getInitParameter("version");</a:t>
            </a:r>
            <a:endParaRPr dirty="0" smtClean="0"/>
          </a:p>
          <a:p>
            <a:r>
              <a:rPr dirty="0" smtClean="0"/>
              <a:t>		System.out.println("上下文参数version的值："+version);</a:t>
            </a:r>
            <a:endParaRPr dirty="0" smtClean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288530" y="2216150"/>
            <a:ext cx="3055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400" b="1">
                <a:sym typeface="+mn-ea"/>
              </a:rPr>
              <a:t>注解方式获取参数</a:t>
            </a:r>
            <a:endParaRPr lang="zh-CN" altLang="zh-CN" sz="2400" b="1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上下文对象是如何创建的？有什么作用？</a:t>
            </a:r>
            <a:endParaRPr lang="en-US" altLang="zh-CN" dirty="0" smtClean="0"/>
          </a:p>
          <a:p>
            <a:r>
              <a:rPr lang="zh-CN" altLang="en-US" dirty="0" smtClean="0"/>
              <a:t>上下文对象如何获取？</a:t>
            </a:r>
            <a:endParaRPr lang="en-US" altLang="zh-CN" dirty="0" smtClean="0"/>
          </a:p>
          <a:p>
            <a:r>
              <a:rPr lang="zh-CN" altLang="en-US" dirty="0" smtClean="0"/>
              <a:t>什么是上下文参数？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 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上下文对象是服务器创建的，一个应用只有一个上下文对象；</a:t>
            </a:r>
            <a:endParaRPr lang="en-US" altLang="zh-CN" dirty="0" smtClean="0"/>
          </a:p>
          <a:p>
            <a:r>
              <a:rPr lang="zh-CN" altLang="en-US" dirty="0" smtClean="0"/>
              <a:t>上下文对象可以用来存储全局共享的数据；</a:t>
            </a:r>
            <a:endParaRPr lang="en-US" altLang="zh-CN" dirty="0" smtClean="0"/>
          </a:p>
          <a:p>
            <a:r>
              <a:rPr lang="zh-CN" altLang="en-US" dirty="0" smtClean="0"/>
              <a:t>很多接口提供了</a:t>
            </a:r>
            <a:r>
              <a:rPr lang="en-US" altLang="zh-CN" dirty="0" err="1" smtClean="0"/>
              <a:t>getServletContext</a:t>
            </a:r>
            <a:r>
              <a:rPr lang="zh-CN" altLang="en-US" dirty="0" smtClean="0"/>
              <a:t>方法获得上下文对象；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中可以直接使用该方法；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中可以定义上下文参数或生成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时用注解的方式创建，使用</a:t>
            </a:r>
            <a:r>
              <a:rPr lang="en-US" altLang="zh-CN" dirty="0" err="1" smtClean="0"/>
              <a:t>ServletContext</a:t>
            </a:r>
            <a:r>
              <a:rPr lang="zh-CN" altLang="en-US" dirty="0" err="1" smtClean="0"/>
              <a:t>、</a:t>
            </a:r>
            <a:r>
              <a:rPr dirty="0" smtClean="0">
                <a:sym typeface="+mn-ea"/>
              </a:rPr>
              <a:t>ServletConfig</a:t>
            </a:r>
            <a:r>
              <a:rPr lang="zh-CN" altLang="en-US" dirty="0" smtClean="0"/>
              <a:t>接口中的</a:t>
            </a:r>
            <a:r>
              <a:rPr lang="en-US" altLang="zh-CN" dirty="0" err="1" smtClean="0"/>
              <a:t>getInitParameter</a:t>
            </a:r>
            <a:r>
              <a:rPr lang="zh-CN" altLang="en-US" dirty="0" smtClean="0"/>
              <a:t>方法可以获得该参数进行使用；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：数据作用域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：利用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在应用中共享数据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：四大作用域范围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：请求、会话、上下文中存放、修改、删除数据方法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 smtClean="0"/>
              <a:t>：利用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在应用中共享数据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8"/>
            <a:ext cx="11792070" cy="22265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之前学习过，请求及会话接口都定义了与属性有关的方法；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ServletContext</a:t>
            </a:r>
            <a:r>
              <a:rPr lang="zh-CN" altLang="en-US" sz="2400" dirty="0" smtClean="0"/>
              <a:t>接口中也定义了与属性有关的方法，上下文的属性可以在整个应用中共享；</a:t>
            </a:r>
            <a:endParaRPr lang="zh-CN" alt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5884" y="2957412"/>
          <a:ext cx="1108242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988"/>
                <a:gridCol w="50584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setAttribute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name, </a:t>
                      </a:r>
                      <a:r>
                        <a:rPr lang="en-US" dirty="0" err="1" smtClean="0"/>
                        <a:t>java.lang.Object</a:t>
                      </a:r>
                      <a:r>
                        <a:rPr lang="en-US" dirty="0" smtClean="0"/>
                        <a:t> o) 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将任意类型对象设置为上下文属性，指定一个名字；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java.lang.Object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通过属性的名字，获取属性的值；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void </a:t>
                      </a:r>
                      <a:r>
                        <a:rPr lang="en-US" dirty="0" err="1" smtClean="0"/>
                        <a:t>removeAttribute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通过属性的名字，删除属性；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：四大作用域范围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930" y="615143"/>
            <a:ext cx="11792070" cy="256032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应用中，有四大作用域范围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页面范围：一个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请求范围：一次请求中可以访问多个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； 访问的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能够包含其他资源；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会话范围：一次会话中可以包含多个请求；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上下文范围：上下文包含所有会话；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2262" y="3291840"/>
            <a:ext cx="11255433" cy="2926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3767" y="3374968"/>
            <a:ext cx="17789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上下文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14895" y="4073237"/>
            <a:ext cx="2460567" cy="20283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会话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45723" y="5893790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29047" y="5436524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n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45723" y="5677766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66109" y="5458691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31868" y="5231544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31818" y="4757652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431868" y="5015519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52254" y="4796444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434640" y="4552671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17964" y="4095405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4640" y="4336647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55026" y="4117572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146771" y="4059382"/>
            <a:ext cx="2460567" cy="20283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会话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0877599" y="5879935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0160923" y="5422669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n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877599" y="5663911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0897985" y="5444836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0863744" y="5217689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163694" y="4743797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863744" y="5001664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884130" y="4782589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0866516" y="4538816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0149840" y="4081550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0866516" y="4322792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0886902" y="4103717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320445" y="3959630"/>
            <a:ext cx="2460567" cy="20283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会话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051273" y="5780183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334597" y="5322917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n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051273" y="5564159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8071659" y="5345084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037418" y="5117937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337368" y="4644045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037418" y="4901912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057804" y="4682837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8040190" y="4439064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323514" y="3981798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8040190" y="4223040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060576" y="4003965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477491" y="4026131"/>
            <a:ext cx="2460567" cy="20283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会话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208319" y="5846684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491643" y="5389418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n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208319" y="5630660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228705" y="5411585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194464" y="5184438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494414" y="4710546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194464" y="4968413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214850" y="4749338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197236" y="4505565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n     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480560" y="4048299"/>
            <a:ext cx="1446415" cy="6650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请求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197236" y="4289541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2                    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217622" y="4070466"/>
            <a:ext cx="698269" cy="19950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页面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2018492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：请求、会话、上下文中存放、修改、删除数据方法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15947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请求接口、会话接口、上下文接口中都定义相同的方法，可以对数据进行存放、修改、删除：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2386" y="2342270"/>
          <a:ext cx="113983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691"/>
                <a:gridCol w="52026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setAttribute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name, </a:t>
                      </a:r>
                      <a:r>
                        <a:rPr lang="en-US" dirty="0" err="1" smtClean="0"/>
                        <a:t>java.lang.Object</a:t>
                      </a:r>
                      <a:r>
                        <a:rPr lang="en-US" dirty="0" smtClean="0"/>
                        <a:t> o) 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将任意类型对象设置为属性，指定一个名字；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java.lang.Object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通过属性的名字，获取属性的值；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void </a:t>
                      </a:r>
                      <a:r>
                        <a:rPr lang="en-US" dirty="0" err="1" smtClean="0"/>
                        <a:t>removeAttribute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通过属性的名字，删除属性；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399930" y="4792174"/>
            <a:ext cx="11792070" cy="159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多数服务器中，都是使用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Map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对象来实现不同范围的属性；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ServletConfig接口的简述：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675" y="528320"/>
            <a:ext cx="12105640" cy="6021705"/>
          </a:xfrm>
        </p:spPr>
        <p:txBody>
          <a:bodyPr>
            <a:normAutofit fontScale="25000"/>
          </a:bodyPr>
          <a:p>
            <a:r>
              <a:rPr lang="zh-CN" altLang="en-US" sz="9600" b="1"/>
              <a:t>   </a:t>
            </a:r>
            <a:r>
              <a:rPr lang="zh-CN" altLang="en-US" sz="9600"/>
              <a:t> </a:t>
            </a:r>
            <a:r>
              <a:rPr lang="zh-CN" altLang="en-US" sz="9600">
                <a:sym typeface="+mn-ea"/>
              </a:rPr>
              <a:t>public interface ServletConfig </a:t>
            </a:r>
            <a:r>
              <a:rPr lang="zh-CN" altLang="en-US" sz="9600"/>
              <a:t>由servlet容器使用的servlet配置对象，用于    在servlet初始化时传递信息。 </a:t>
            </a:r>
            <a:endParaRPr lang="zh-CN" altLang="en-US" sz="9600"/>
          </a:p>
          <a:p>
            <a:r>
              <a:rPr lang="zh-CN" altLang="en-US" sz="9600"/>
              <a:t>    getServletName()方法概述：public java.lang.String getServletName() </a:t>
            </a:r>
            <a:endParaRPr lang="zh-CN" altLang="en-US" sz="9600"/>
          </a:p>
          <a:p>
            <a:r>
              <a:rPr lang="zh-CN" altLang="en-US" sz="9600"/>
              <a:t>    该方法返回一个servlet实例的名称，该名称由服务器管理员提供。 </a:t>
            </a:r>
            <a:endParaRPr lang="zh-CN" altLang="en-US" sz="9600"/>
          </a:p>
          <a:p>
            <a:r>
              <a:rPr lang="zh-CN" altLang="en-US" sz="9600"/>
              <a:t>    getServletContext()方法概述：public ServletContext getServletContext() </a:t>
            </a:r>
            <a:endParaRPr lang="zh-CN" altLang="en-US" sz="9600"/>
          </a:p>
          <a:p>
            <a:r>
              <a:rPr lang="zh-CN" altLang="en-US" sz="9600"/>
              <a:t>    返回一个ServletContext对象的引用。 </a:t>
            </a:r>
            <a:endParaRPr lang="zh-CN" altLang="en-US" sz="9600"/>
          </a:p>
          <a:p>
            <a:r>
              <a:rPr lang="zh-CN" altLang="en-US" sz="9600"/>
              <a:t>    getInitParameter()方法概述：public java.lang.String getInitParameter(java.lang.String name) </a:t>
            </a:r>
            <a:endParaRPr lang="zh-CN" altLang="en-US" sz="9600"/>
          </a:p>
          <a:p>
            <a:r>
              <a:rPr lang="zh-CN" altLang="en-US" sz="9600"/>
              <a:t>   返回一个由参数String name决定的初始化变量的值，如果该变量不存在，返回null。</a:t>
            </a:r>
            <a:r>
              <a:rPr lang="zh-CN" altLang="en-US" sz="7200" b="1"/>
              <a:t>  </a:t>
            </a:r>
            <a:endParaRPr lang="zh-CN" altLang="en-US" sz="7200" b="1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ServletConfig接口的简述：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>
                <a:sym typeface="+mn-ea"/>
              </a:rPr>
              <a:t>getInitParameterNames()方法概述：public java.util.Enumeration getInitParameterNames() 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返回一个存储所有初始化变量的枚举函数。如果servlet没有初始化变量，返回一个空枚举函数。 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最后，该ServletConfig接口由GenericServlet类实现。 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ServletConfig与ServletContext的区别</a:t>
            </a:r>
            <a:r>
              <a:rPr lang="en-US" altLang="zh-CN" sz="2400">
                <a:sym typeface="+mn-ea"/>
              </a:rPr>
              <a:t>: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ServletConfig是针对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只有一个</a:t>
            </a:r>
            <a:r>
              <a:rPr lang="zh-CN" altLang="en-US" sz="2400">
                <a:sym typeface="+mn-ea"/>
              </a:rPr>
              <a:t>特定的servlet的局部变量,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ServletContext是整个web application的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全局变量</a:t>
            </a:r>
            <a:r>
              <a:rPr lang="zh-CN" altLang="en-US" sz="2400">
                <a:sym typeface="+mn-ea"/>
              </a:rPr>
              <a:t>ServletContext存放在ServletConfig中 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数据作用域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有几个作用域？</a:t>
            </a:r>
            <a:endParaRPr lang="en-US" altLang="zh-CN" dirty="0" smtClean="0"/>
          </a:p>
          <a:p>
            <a:r>
              <a:rPr lang="zh-CN" altLang="en-US" dirty="0" smtClean="0"/>
              <a:t>不同作用域共享数据的方法是什么？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ServletContext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接口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节：数据作用域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smtClean="0"/>
              <a:t>数据作用域</a:t>
            </a:r>
            <a:r>
              <a:rPr lang="en-US" altLang="zh-CN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应用中有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个作用域，分别是页面范围、请求范围、会话范围、上下文范围；这四个作用域的范围从小到大排列；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页面范围指的是一个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；请求范围可以访问多个</a:t>
            </a:r>
            <a:r>
              <a:rPr lang="en-US" altLang="zh-CN" sz="2400" dirty="0" smtClean="0"/>
              <a:t>Servlet/JSP</a:t>
            </a:r>
            <a:r>
              <a:rPr lang="zh-CN" altLang="en-US" sz="2400" dirty="0" smtClean="0"/>
              <a:t>；会话范围可以包含多个请求；上下文范围包含所有会话；</a:t>
            </a:r>
            <a:endParaRPr lang="zh-CN" altLang="en-US" sz="2400" dirty="0"/>
          </a:p>
          <a:p>
            <a:pPr>
              <a:defRPr/>
            </a:pPr>
            <a:r>
              <a:rPr lang="zh-CN" altLang="en-US" sz="2400" dirty="0" smtClean="0"/>
              <a:t>请求、会话、上下文接口都定义了与属性有关的方法，用来保存、获取、删除共享数据；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zh-CN" altLang="en-US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上下文是一个全局对象，由服务器创建，一个应用只有唯一的一个；</a:t>
            </a:r>
            <a:endParaRPr lang="en-US" altLang="zh-CN" sz="2400" dirty="0" smtClean="0"/>
          </a:p>
          <a:p>
            <a:r>
              <a:rPr lang="zh-CN" altLang="en-US" sz="2400" dirty="0" smtClean="0"/>
              <a:t>可以用上下文对象存储全局共享数据；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ServletContext</a:t>
            </a:r>
            <a:r>
              <a:rPr lang="zh-CN" altLang="en-US" sz="2400" dirty="0" smtClean="0"/>
              <a:t>接口中定义了相关方法，可以用来获取初始化参数、输入流、请求转发器等，也可以用来操作上下文范围的属性；</a:t>
            </a:r>
            <a:endParaRPr lang="en-US" altLang="zh-CN" sz="2400" dirty="0" smtClean="0"/>
          </a:p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应用中，有页面、请求、会话、上下文四大作用域；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>
                <a:latin typeface="+mn-ea"/>
                <a:ea typeface="微软雅黑 Light"/>
              </a:rPr>
              <a:t>作业</a:t>
            </a:r>
            <a:r>
              <a:rPr lang="en-US" altLang="zh-CN" sz="2400" dirty="0" smtClean="0">
                <a:latin typeface="+mn-ea"/>
                <a:ea typeface="微软雅黑 Light"/>
              </a:rPr>
              <a:t>1</a:t>
            </a:r>
            <a:r>
              <a:rPr lang="zh-CN" altLang="en-US" sz="2400" dirty="0" smtClean="0">
                <a:latin typeface="+mn-ea"/>
                <a:ea typeface="微软雅黑 Light"/>
              </a:rPr>
              <a:t>：用</a:t>
            </a:r>
            <a:r>
              <a:rPr lang="en-US" altLang="zh-CN" sz="2400" dirty="0" smtClean="0">
                <a:latin typeface="+mn-ea"/>
                <a:ea typeface="微软雅黑 Light"/>
              </a:rPr>
              <a:t>XML</a:t>
            </a:r>
            <a:r>
              <a:rPr lang="zh-CN" altLang="en-US" sz="2400" dirty="0" smtClean="0">
                <a:latin typeface="+mn-ea"/>
                <a:ea typeface="微软雅黑 Light"/>
              </a:rPr>
              <a:t>方式</a:t>
            </a:r>
            <a:r>
              <a:rPr lang="zh-CN" altLang="en-US" sz="2400" dirty="0" smtClean="0">
                <a:latin typeface="+mn-ea"/>
                <a:ea typeface="微软雅黑 Light"/>
              </a:rPr>
              <a:t>配置</a:t>
            </a:r>
            <a:r>
              <a:rPr lang="zh-CN" altLang="en-US" sz="2400" dirty="0" smtClean="0">
                <a:sym typeface="+mn-ea"/>
              </a:rPr>
              <a:t>上下文参数，并获得其值</a:t>
            </a:r>
            <a:endParaRPr lang="zh-CN" altLang="en-US" sz="2400" dirty="0" smtClean="0">
              <a:sym typeface="+mn-ea"/>
            </a:endParaRPr>
          </a:p>
          <a:p>
            <a:r>
              <a:rPr lang="zh-CN" altLang="en-US" sz="2400" dirty="0" smtClean="0">
                <a:latin typeface="+mn-ea"/>
                <a:ea typeface="微软雅黑 Light"/>
                <a:sym typeface="+mn-ea"/>
              </a:rPr>
              <a:t>作业</a:t>
            </a:r>
            <a:r>
              <a:rPr lang="en-US" altLang="zh-CN" sz="2400" dirty="0" smtClean="0">
                <a:latin typeface="+mn-ea"/>
                <a:ea typeface="微软雅黑 Light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ea typeface="微软雅黑 Light"/>
                <a:sym typeface="+mn-ea"/>
              </a:rPr>
              <a:t>：用注解方式配置</a:t>
            </a:r>
            <a:r>
              <a:rPr lang="zh-CN" altLang="en-US" sz="2400" dirty="0" smtClean="0">
                <a:sym typeface="+mn-ea"/>
              </a:rPr>
              <a:t>上下文参数，并获得其值</a:t>
            </a:r>
            <a:endParaRPr lang="zh-CN" altLang="en-US" sz="2400" dirty="0" smtClean="0">
              <a:latin typeface="+mn-ea"/>
              <a:ea typeface="微软雅黑 Light"/>
            </a:endParaRPr>
          </a:p>
          <a:p>
            <a:r>
              <a:rPr lang="zh-CN" altLang="en-US" sz="2400" dirty="0" smtClean="0">
                <a:latin typeface="+mn-ea"/>
                <a:ea typeface="微软雅黑 Light"/>
              </a:rPr>
              <a:t>难度</a:t>
            </a:r>
            <a:r>
              <a:rPr lang="zh-CN" altLang="en-US" sz="2400" dirty="0" smtClean="0">
                <a:latin typeface="+mn-ea"/>
                <a:ea typeface="微软雅黑 Light"/>
              </a:rPr>
              <a:t>：中</a:t>
            </a:r>
            <a:endParaRPr lang="en-US" altLang="zh-CN" sz="2400" dirty="0" smtClean="0">
              <a:latin typeface="+mn-ea"/>
              <a:ea typeface="微软雅黑 Light"/>
            </a:endParaRPr>
          </a:p>
          <a:p>
            <a:pPr>
              <a:buNone/>
            </a:pPr>
            <a:endParaRPr lang="zh-CN" altLang="en-US" sz="24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9" y="982133"/>
            <a:ext cx="10838411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理解上下文的含义及作用；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接口实例的获取方法以及接口中常用方法；</a:t>
            </a:r>
            <a:endParaRPr lang="en-US" altLang="zh-CN" dirty="0" smtClean="0"/>
          </a:p>
          <a:p>
            <a:r>
              <a:rPr lang="zh-CN" altLang="en-US" smtClean="0"/>
              <a:t>理解请求、会话、上下文作用域的区别；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：上下文对象的概念、作用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：上下文获取方法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：上下文参数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 smtClean="0"/>
              <a:t>：上下文对象的概念、作用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300793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上下文对象是用来存储全局范围信息的对象；换句话说，一个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应用只有唯一 一个上下文对象；</a:t>
            </a:r>
            <a:endParaRPr lang="en-US" altLang="zh-CN" sz="2400" dirty="0"/>
          </a:p>
          <a:p>
            <a:r>
              <a:rPr lang="zh-CN" altLang="en-US" sz="2400" dirty="0" smtClean="0"/>
              <a:t>当服务器启动的时候，就会为每一个应用创建一个上下文对象；</a:t>
            </a:r>
            <a:endParaRPr lang="en-US" altLang="zh-CN" sz="2400" dirty="0" smtClean="0"/>
          </a:p>
          <a:p>
            <a:r>
              <a:rPr lang="zh-CN" altLang="en-US" sz="2400" dirty="0" smtClean="0"/>
              <a:t>当服务器关闭的时候，上下文对象就销毁；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980901" y="3657601"/>
            <a:ext cx="9875520" cy="28097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5126" y="3624349"/>
            <a:ext cx="257694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54138" y="4239490"/>
            <a:ext cx="1695796" cy="565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唯一的上下文对象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82189" y="5755178"/>
            <a:ext cx="1695796" cy="565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XXXServlet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43252" y="5721927"/>
            <a:ext cx="1695796" cy="565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XXX.jsp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37811" y="5672050"/>
            <a:ext cx="1695796" cy="565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XXXServlet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68145" y="5641570"/>
            <a:ext cx="1695796" cy="5652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……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0"/>
            <a:endCxn id="6" idx="4"/>
          </p:cNvCxnSpPr>
          <p:nvPr/>
        </p:nvCxnSpPr>
        <p:spPr>
          <a:xfrm flipV="1">
            <a:off x="2430087" y="4804756"/>
            <a:ext cx="3471949" cy="95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6" idx="4"/>
          </p:cNvCxnSpPr>
          <p:nvPr/>
        </p:nvCxnSpPr>
        <p:spPr>
          <a:xfrm flipV="1">
            <a:off x="4691150" y="4804756"/>
            <a:ext cx="1210886" cy="917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6" idx="4"/>
          </p:cNvCxnSpPr>
          <p:nvPr/>
        </p:nvCxnSpPr>
        <p:spPr>
          <a:xfrm flipH="1" flipV="1">
            <a:off x="5902036" y="4804756"/>
            <a:ext cx="983673" cy="86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6" idx="4"/>
          </p:cNvCxnSpPr>
          <p:nvPr/>
        </p:nvCxnSpPr>
        <p:spPr>
          <a:xfrm flipH="1" flipV="1">
            <a:off x="5902036" y="4804756"/>
            <a:ext cx="3314007" cy="836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9367" y="5023658"/>
            <a:ext cx="34248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共享一个上下文对象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 smtClean="0"/>
              <a:t>：上下文对象的概念、作用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300793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Servlet</a:t>
            </a:r>
            <a:r>
              <a:rPr lang="zh-CN" altLang="en-US" sz="2400" dirty="0" smtClean="0"/>
              <a:t>规范中定义了</a:t>
            </a:r>
            <a:r>
              <a:rPr lang="en-US" altLang="zh-CN" sz="2400" dirty="0" err="1" smtClean="0"/>
              <a:t>ServletContext</a:t>
            </a:r>
            <a:r>
              <a:rPr lang="zh-CN" altLang="en-US" sz="2400" dirty="0" smtClean="0"/>
              <a:t>接口，表示上下文对象；</a:t>
            </a:r>
            <a:endParaRPr lang="en-US" altLang="zh-CN" sz="2400" dirty="0" smtClean="0"/>
          </a:p>
          <a:p>
            <a:r>
              <a:rPr lang="zh-CN" altLang="en-US" sz="2400" dirty="0" smtClean="0"/>
              <a:t>该接口中定义了一系列的方法，例如：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与属性有关的方法下节学习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1590" y="2446419"/>
          <a:ext cx="10738070" cy="224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945"/>
                <a:gridCol w="5314125"/>
              </a:tblGrid>
              <a:tr h="4131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java.io.InputStream</a:t>
                      </a:r>
                      <a:r>
                        <a:rPr lang="en-US" dirty="0" smtClean="0"/>
                        <a:t> getResourceAsStream(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path)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 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smtClean="0"/>
                        <a:t>path</a:t>
                      </a:r>
                      <a:r>
                        <a:rPr lang="zh-CN" altLang="en-US" dirty="0" smtClean="0"/>
                        <a:t>所代表的资源以输入流返回，可以进一步进行读操作；可以用来读取服务器端的文件；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RequestDispatcher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getRequestDispatcher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java.lang.String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path) 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  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返回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RequestDispatcher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对象，路径是相对于上下文路径的；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：上下文获取方法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8"/>
            <a:ext cx="11792070" cy="2110160"/>
          </a:xfrm>
        </p:spPr>
        <p:txBody>
          <a:bodyPr/>
          <a:lstStyle/>
          <a:p>
            <a:r>
              <a:rPr lang="en-US" altLang="zh-CN" sz="2400" dirty="0" err="1" smtClean="0"/>
              <a:t>ServletContext</a:t>
            </a:r>
            <a:r>
              <a:rPr lang="zh-CN" altLang="en-US" sz="2400" dirty="0" smtClean="0"/>
              <a:t>对象是服务器自动创建的；</a:t>
            </a:r>
            <a:endParaRPr lang="en-US" altLang="zh-CN" sz="2400" dirty="0" smtClean="0"/>
          </a:p>
          <a:p>
            <a:r>
              <a:rPr lang="zh-CN" altLang="en-US" sz="2400" dirty="0" smtClean="0"/>
              <a:t>要使用该对象，需要获取该对象才行；</a:t>
            </a:r>
            <a:endParaRPr lang="en-US" altLang="zh-CN" sz="2400" dirty="0" smtClean="0"/>
          </a:p>
          <a:p>
            <a:r>
              <a:rPr lang="en-US" altLang="zh-CN" sz="2400" dirty="0" smtClean="0"/>
              <a:t>Servlet</a:t>
            </a:r>
            <a:r>
              <a:rPr lang="zh-CN" altLang="en-US" sz="2400" dirty="0" smtClean="0"/>
              <a:t>规范中的多个接口中都定义了</a:t>
            </a:r>
            <a:r>
              <a:rPr lang="en-US" altLang="zh-CN" sz="2400" dirty="0" err="1" smtClean="0"/>
              <a:t>getServletContext</a:t>
            </a:r>
            <a:r>
              <a:rPr lang="zh-CN" altLang="en-US" sz="2400" dirty="0" smtClean="0"/>
              <a:t>方法获得上下文对象：</a:t>
            </a:r>
            <a:endParaRPr lang="en-US" altLang="zh-CN" sz="2400" dirty="0" smtClean="0"/>
          </a:p>
        </p:txBody>
      </p:sp>
      <p:pic>
        <p:nvPicPr>
          <p:cNvPr id="18433" name="Picture 1" descr="C:\Users\wxh\AppData\Roaming\Tencent\Users\29097443\QQ\WinTemp\RichOle\(Q}T@T~GMX0~O9J5XF9ALDK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8764" y="3258589"/>
            <a:ext cx="6313642" cy="21613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63782" y="3724102"/>
            <a:ext cx="4472247" cy="216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7365076" y="2709949"/>
            <a:ext cx="2975957" cy="2626821"/>
          </a:xfrm>
          <a:prstGeom prst="wedgeEllipseCallout">
            <a:avLst>
              <a:gd name="adj1" fmla="val -108626"/>
              <a:gd name="adj2" fmla="val -87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HttpServlet</a:t>
            </a:r>
            <a:r>
              <a:rPr lang="zh-CN" altLang="en-US" dirty="0" smtClean="0">
                <a:solidFill>
                  <a:schemeClr val="tx1"/>
                </a:solidFill>
              </a:rPr>
              <a:t>类继承了</a:t>
            </a:r>
            <a:r>
              <a:rPr lang="en-US" altLang="zh-CN" dirty="0" err="1" smtClean="0">
                <a:solidFill>
                  <a:schemeClr val="tx1"/>
                </a:solidFill>
              </a:rPr>
              <a:t>GenericServlet</a:t>
            </a:r>
            <a:r>
              <a:rPr lang="zh-CN" altLang="en-US" dirty="0" smtClean="0">
                <a:solidFill>
                  <a:schemeClr val="tx1"/>
                </a:solidFill>
              </a:rPr>
              <a:t>类，所以自定义的</a:t>
            </a:r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类中都可以直接使用。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：上下文获取方法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36874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在两个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中使用</a:t>
            </a:r>
            <a:r>
              <a:rPr lang="en-US" altLang="zh-CN" sz="2400" dirty="0" err="1" smtClean="0"/>
              <a:t>getServletContext</a:t>
            </a:r>
            <a:r>
              <a:rPr lang="zh-CN" altLang="en-US" sz="2400" dirty="0" smtClean="0"/>
              <a:t>方法返回上下文对象；</a:t>
            </a:r>
            <a:endParaRPr lang="en-US" altLang="zh-CN" sz="2400" dirty="0" smtClean="0"/>
          </a:p>
          <a:p>
            <a:r>
              <a:rPr lang="zh-CN" altLang="en-US" sz="2400" dirty="0" smtClean="0"/>
              <a:t>打印输出两个对象的</a:t>
            </a:r>
            <a:r>
              <a:rPr lang="en-US" altLang="zh-CN" sz="2400" dirty="0" err="1" smtClean="0"/>
              <a:t>hashCode</a:t>
            </a:r>
            <a:r>
              <a:rPr lang="zh-CN" altLang="en-US" sz="2400" dirty="0" smtClean="0"/>
              <a:t>，可见值相同；</a:t>
            </a:r>
            <a:endParaRPr lang="en-US" altLang="zh-CN" sz="2400" dirty="0" smtClean="0"/>
          </a:p>
          <a:p>
            <a:r>
              <a:rPr lang="zh-CN" altLang="en-US" sz="2400" dirty="0" smtClean="0"/>
              <a:t>说明在一个应用下，上下文对象是唯一的；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输出结果可见：两个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中获得的上下文对象的</a:t>
            </a:r>
            <a:r>
              <a:rPr lang="en-US" altLang="zh-CN" sz="2400" dirty="0" err="1" smtClean="0"/>
              <a:t>hashcode</a:t>
            </a:r>
            <a:r>
              <a:rPr lang="zh-CN" altLang="en-US" sz="2400" dirty="0" smtClean="0"/>
              <a:t>相同，是同一个对象；</a:t>
            </a:r>
            <a:endParaRPr lang="en-US" altLang="zh-CN" sz="2400" dirty="0" smtClean="0"/>
          </a:p>
        </p:txBody>
      </p:sp>
      <p:sp>
        <p:nvSpPr>
          <p:cNvPr id="7" name="TextBox 6">
            <a:hlinkClick r:id="rId1" action="ppaction://hlinkfile"/>
          </p:cNvPr>
          <p:cNvSpPr txBox="1"/>
          <p:nvPr/>
        </p:nvSpPr>
        <p:spPr>
          <a:xfrm>
            <a:off x="9243754" y="116632"/>
            <a:ext cx="275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2" action="ppaction://hlinkfile"/>
              </a:rPr>
              <a:t>TestServletContext1.java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TestServletContext2.java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578" y="3058603"/>
            <a:ext cx="114904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返回</a:t>
            </a:r>
            <a:r>
              <a:rPr lang="en-US" dirty="0" err="1" smtClean="0"/>
              <a:t>ServletContext</a:t>
            </a:r>
            <a:r>
              <a:rPr lang="zh-CN" altLang="en-US" dirty="0" smtClean="0"/>
              <a:t>对象</a:t>
            </a:r>
            <a:endParaRPr lang="zh-CN" altLang="en-US" dirty="0" smtClean="0"/>
          </a:p>
          <a:p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ctxt</a:t>
            </a:r>
            <a:r>
              <a:rPr lang="en-US" dirty="0" smtClean="0"/>
              <a:t>=</a:t>
            </a:r>
            <a:r>
              <a:rPr lang="en-US" b="1" dirty="0" err="1" smtClean="0"/>
              <a:t>this.getServletContext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在控制台打印输出上下文对象的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("TestServletContext01</a:t>
            </a:r>
            <a:r>
              <a:rPr lang="zh-CN" altLang="en-US" b="1" i="1" dirty="0" smtClean="0"/>
              <a:t>中的上下文对象</a:t>
            </a:r>
            <a:r>
              <a:rPr lang="en-US" b="1" i="1" dirty="0" err="1" smtClean="0"/>
              <a:t>hashcode</a:t>
            </a:r>
            <a:r>
              <a:rPr lang="en-US" b="1" i="1" dirty="0" smtClean="0"/>
              <a:t>:"+</a:t>
            </a:r>
            <a:r>
              <a:rPr lang="en-US" b="1" i="1" dirty="0" err="1" smtClean="0"/>
              <a:t>ctxt.hashCode</a:t>
            </a:r>
            <a:r>
              <a:rPr lang="en-US" b="1" i="1" dirty="0" smtClean="0"/>
              <a:t>());</a:t>
            </a:r>
            <a:endParaRPr lang="en-US" altLang="zh-CN" dirty="0" smtClean="0">
              <a:ea typeface="微软雅黑 Light"/>
            </a:endParaRPr>
          </a:p>
        </p:txBody>
      </p:sp>
      <p:pic>
        <p:nvPicPr>
          <p:cNvPr id="40961" name="Picture 1" descr="C:\Users\wxh\AppData\Roaming\Tencent\Users\29097443\QQ\WinTemp\RichOle\W[S5GNN1WU6P5DIY4S(FX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260" y="5087389"/>
            <a:ext cx="7211751" cy="6650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：上下文参数</a:t>
            </a:r>
            <a:r>
              <a:rPr lang="en-US" altLang="zh-CN" dirty="0" smtClean="0"/>
              <a:t>-1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73235" y="704102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web.xml</a:t>
            </a:r>
            <a:r>
              <a:rPr lang="zh-CN" altLang="en-US" sz="2400" dirty="0" smtClean="0"/>
              <a:t>中可以配置上下文参数，使用</a:t>
            </a:r>
            <a:r>
              <a:rPr lang="en-US" altLang="zh-CN" sz="2400" dirty="0" err="1" smtClean="0"/>
              <a:t>ServletContext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getInitParameter</a:t>
            </a:r>
            <a:r>
              <a:rPr lang="zh-CN" altLang="en-US" sz="2400" dirty="0" smtClean="0"/>
              <a:t>方法可以获取该参数；</a:t>
            </a:r>
            <a:r>
              <a:rPr lang="en-US" altLang="zh-CN" sz="2400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</a:rPr>
              <a:t>之前学习过的</a:t>
            </a:r>
            <a:r>
              <a:rPr lang="en-US" altLang="zh-CN" sz="2400" dirty="0" smtClean="0">
                <a:solidFill>
                  <a:srgbClr val="C00000"/>
                </a:solidFill>
              </a:rPr>
              <a:t>Servlet</a:t>
            </a:r>
            <a:r>
              <a:rPr lang="zh-CN" altLang="en-US" sz="2400" dirty="0" smtClean="0">
                <a:solidFill>
                  <a:srgbClr val="C00000"/>
                </a:solidFill>
              </a:rPr>
              <a:t>初始化参数，只能在当前</a:t>
            </a:r>
            <a:r>
              <a:rPr lang="en-US" altLang="zh-CN" sz="2400" dirty="0" smtClean="0">
                <a:solidFill>
                  <a:srgbClr val="C00000"/>
                </a:solidFill>
              </a:rPr>
              <a:t>Servlet</a:t>
            </a:r>
            <a:r>
              <a:rPr lang="zh-CN" altLang="en-US" sz="2400" dirty="0" smtClean="0">
                <a:solidFill>
                  <a:srgbClr val="C00000"/>
                </a:solidFill>
              </a:rPr>
              <a:t>中使用</a:t>
            </a:r>
            <a:r>
              <a:rPr lang="en-US" altLang="zh-CN" sz="2400" dirty="0" smtClean="0">
                <a:solidFill>
                  <a:srgbClr val="C00000"/>
                </a:solidFill>
              </a:rPr>
              <a:t>】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上下文参数存储在上下文对象，所以应用下所有组件都可以使用；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获取上下文参数：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5578" y="2892349"/>
            <a:ext cx="114904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/>
              <a:t>&lt;context-param&gt;</a:t>
            </a:r>
            <a:endParaRPr lang="pt-BR" altLang="zh-CN" dirty="0" smtClean="0"/>
          </a:p>
          <a:p>
            <a:r>
              <a:rPr lang="pt-BR" altLang="zh-CN" dirty="0" smtClean="0"/>
              <a:t>	  &lt;param-name&gt;version&lt;/param-name&gt;</a:t>
            </a:r>
            <a:endParaRPr lang="pt-BR" altLang="zh-CN" dirty="0" smtClean="0"/>
          </a:p>
          <a:p>
            <a:r>
              <a:rPr lang="pt-BR" altLang="zh-CN" dirty="0" smtClean="0"/>
              <a:t>	  &lt;param-value&gt;2.0&lt;/param-value&gt;</a:t>
            </a:r>
            <a:endParaRPr lang="pt-BR" altLang="zh-CN" dirty="0" smtClean="0"/>
          </a:p>
          <a:p>
            <a:r>
              <a:rPr lang="pt-BR" altLang="zh-CN" dirty="0" smtClean="0"/>
              <a:t>  &lt;/context-param&gt;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724" y="4790422"/>
            <a:ext cx="11490415" cy="147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		</a:t>
            </a:r>
            <a:r>
              <a:rPr lang="zh-CN" altLang="en-US" dirty="0" smtClean="0"/>
              <a:t>返回</a:t>
            </a:r>
            <a:r>
              <a:rPr lang="pt-BR" altLang="zh-CN" dirty="0" smtClean="0"/>
              <a:t>ServletContext</a:t>
            </a:r>
            <a:r>
              <a:rPr lang="zh-CN" altLang="en-US" dirty="0" smtClean="0"/>
              <a:t>对象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pt-BR" altLang="zh-CN" dirty="0" smtClean="0"/>
              <a:t>ServletContext ctxt=this.getServletContext();</a:t>
            </a:r>
            <a:endParaRPr lang="pt-BR" altLang="zh-CN" dirty="0" smtClean="0"/>
          </a:p>
          <a:p>
            <a:r>
              <a:rPr lang="pt-BR" altLang="zh-CN" dirty="0" smtClean="0"/>
              <a:t>//		</a:t>
            </a:r>
            <a:r>
              <a:rPr lang="zh-CN" altLang="en-US" dirty="0" smtClean="0"/>
              <a:t>获取上下文参数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pt-BR" altLang="zh-CN" dirty="0" smtClean="0"/>
              <a:t>String version=ctxt.getInitParameter("version");</a:t>
            </a:r>
            <a:endParaRPr lang="pt-BR" altLang="zh-CN" dirty="0" smtClean="0"/>
          </a:p>
          <a:p>
            <a:r>
              <a:rPr lang="pt-BR" altLang="zh-CN" dirty="0" smtClean="0"/>
              <a:t>	System.out.println("</a:t>
            </a:r>
            <a:r>
              <a:rPr lang="zh-CN" altLang="en-US" dirty="0" smtClean="0"/>
              <a:t>上下文参数</a:t>
            </a:r>
            <a:r>
              <a:rPr lang="pt-BR" altLang="zh-CN" dirty="0" smtClean="0"/>
              <a:t>version</a:t>
            </a:r>
            <a:r>
              <a:rPr lang="zh-CN" altLang="en-US" dirty="0" smtClean="0"/>
              <a:t>的值：</a:t>
            </a:r>
            <a:r>
              <a:rPr lang="en-US" altLang="zh-CN" dirty="0" smtClean="0"/>
              <a:t>"+</a:t>
            </a:r>
            <a:r>
              <a:rPr lang="pt-BR" altLang="zh-CN" dirty="0" smtClean="0"/>
              <a:t>version);</a:t>
            </a:r>
            <a:endParaRPr lang="en-US" altLang="zh-CN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c9eb856-ca5a-40a7-af6f-3498c1274d9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4891</Words>
  <Application>WPS 演示</Application>
  <PresentationFormat>Custom</PresentationFormat>
  <Paragraphs>361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微软雅黑 Light</vt:lpstr>
      <vt:lpstr>微软雅黑 Light</vt:lpstr>
      <vt:lpstr>黑体</vt:lpstr>
      <vt:lpstr>Arial Unicode MS</vt:lpstr>
      <vt:lpstr>Calibri</vt:lpstr>
      <vt:lpstr>Office 主题</vt:lpstr>
      <vt:lpstr>上下文</vt:lpstr>
      <vt:lpstr>本章内容：共2小节，6个知识点</vt:lpstr>
      <vt:lpstr>本章目标</vt:lpstr>
      <vt:lpstr>第1节【ServletContext接口】</vt:lpstr>
      <vt:lpstr>知识点1：上下文对象的概念、作用-1</vt:lpstr>
      <vt:lpstr>知识点1：上下文对象的概念、作用-2</vt:lpstr>
      <vt:lpstr>知识点2：上下文获取方法-1</vt:lpstr>
      <vt:lpstr>知识点2：上下文获取方法-2</vt:lpstr>
      <vt:lpstr>知识点3：上下文参数-1</vt:lpstr>
      <vt:lpstr>知识点3：上下文参数-2</vt:lpstr>
      <vt:lpstr>本节总结提问【ServletContext接口】</vt:lpstr>
      <vt:lpstr>本节总结【 ServletContext接口】</vt:lpstr>
      <vt:lpstr>第2节：数据作用域</vt:lpstr>
      <vt:lpstr>知识点1：利用ServletContext在应用中共享数据</vt:lpstr>
      <vt:lpstr>知识点2：四大作用域范围</vt:lpstr>
      <vt:lpstr>知识点3：请求、会话、上下文中存放、修改、删除数据方法</vt:lpstr>
      <vt:lpstr>ServletConfig接口的简述：</vt:lpstr>
      <vt:lpstr>ServletConfig接口的简述：</vt:lpstr>
      <vt:lpstr>本节总结提问【数据作用域】</vt:lpstr>
      <vt:lpstr>本节总结【数据作用域】</vt:lpstr>
      <vt:lpstr>本章总结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EDZ</cp:lastModifiedBy>
  <cp:revision>1531</cp:revision>
  <dcterms:created xsi:type="dcterms:W3CDTF">2014-03-19T14:07:00Z</dcterms:created>
  <dcterms:modified xsi:type="dcterms:W3CDTF">2020-01-02T03:02:45Z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