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1"/>
  </p:handoutMasterIdLst>
  <p:sldIdLst>
    <p:sldId id="478" r:id="rId3"/>
    <p:sldId id="481" r:id="rId5"/>
    <p:sldId id="493" r:id="rId6"/>
    <p:sldId id="483" r:id="rId7"/>
    <p:sldId id="855" r:id="rId8"/>
    <p:sldId id="854" r:id="rId9"/>
    <p:sldId id="868" r:id="rId10"/>
    <p:sldId id="856" r:id="rId11"/>
    <p:sldId id="857" r:id="rId12"/>
    <p:sldId id="869" r:id="rId13"/>
    <p:sldId id="858" r:id="rId14"/>
    <p:sldId id="899" r:id="rId15"/>
    <p:sldId id="900" r:id="rId16"/>
    <p:sldId id="901" r:id="rId17"/>
    <p:sldId id="902" r:id="rId18"/>
    <p:sldId id="903" r:id="rId19"/>
    <p:sldId id="933" r:id="rId20"/>
    <p:sldId id="870" r:id="rId21"/>
    <p:sldId id="904" r:id="rId22"/>
    <p:sldId id="963" r:id="rId23"/>
    <p:sldId id="841" r:id="rId24"/>
    <p:sldId id="842" r:id="rId25"/>
    <p:sldId id="859" r:id="rId26"/>
    <p:sldId id="860" r:id="rId27"/>
    <p:sldId id="864" r:id="rId28"/>
    <p:sldId id="871" r:id="rId29"/>
    <p:sldId id="872" r:id="rId30"/>
    <p:sldId id="897" r:id="rId31"/>
    <p:sldId id="895" r:id="rId32"/>
    <p:sldId id="896" r:id="rId33"/>
    <p:sldId id="873" r:id="rId34"/>
    <p:sldId id="865" r:id="rId35"/>
    <p:sldId id="874" r:id="rId36"/>
    <p:sldId id="866" r:id="rId37"/>
    <p:sldId id="905" r:id="rId38"/>
    <p:sldId id="907" r:id="rId39"/>
    <p:sldId id="908" r:id="rId40"/>
    <p:sldId id="906" r:id="rId41"/>
    <p:sldId id="867" r:id="rId42"/>
    <p:sldId id="877" r:id="rId43"/>
    <p:sldId id="878" r:id="rId44"/>
    <p:sldId id="879" r:id="rId45"/>
    <p:sldId id="861" r:id="rId46"/>
    <p:sldId id="862" r:id="rId47"/>
    <p:sldId id="863" r:id="rId48"/>
    <p:sldId id="876" r:id="rId49"/>
    <p:sldId id="476"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0B0B"/>
    <a:srgbClr val="595959"/>
    <a:srgbClr val="269999"/>
    <a:srgbClr val="E54958"/>
    <a:srgbClr val="C56883"/>
    <a:srgbClr val="FD3AD1"/>
    <a:srgbClr val="B8275B"/>
    <a:srgbClr val="F66FD8"/>
    <a:srgbClr val="C3C000"/>
    <a:srgbClr val="276A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3935" autoAdjust="0"/>
  </p:normalViewPr>
  <p:slideViewPr>
    <p:cSldViewPr snapToGrid="0">
      <p:cViewPr varScale="1">
        <p:scale>
          <a:sx n="62" d="100"/>
          <a:sy n="62" d="100"/>
        </p:scale>
        <p:origin x="312" y="72"/>
      </p:cViewPr>
      <p:guideLst>
        <p:guide orient="horz" pos="2159"/>
        <p:guide pos="3832"/>
      </p:guideLst>
    </p:cSldViewPr>
  </p:slideViewPr>
  <p:outlineViewPr>
    <p:cViewPr>
      <p:scale>
        <a:sx n="33" d="100"/>
        <a:sy n="33" d="100"/>
      </p:scale>
      <p:origin x="0" y="0"/>
    </p:cViewPr>
  </p:outlineViewPr>
  <p:notesTextViewPr>
    <p:cViewPr>
      <p:scale>
        <a:sx n="1" d="1"/>
        <a:sy n="1" d="1"/>
      </p:scale>
      <p:origin x="0" y="0"/>
    </p:cViewPr>
  </p:notesTextViewPr>
  <p:sorterViewPr>
    <p:cViewPr>
      <p:scale>
        <a:sx n="40" d="100"/>
        <a:sy n="40" d="100"/>
      </p:scale>
      <p:origin x="0" y="0"/>
    </p:cViewPr>
  </p:sorterViewPr>
  <p:notesViewPr>
    <p:cSldViewPr snapToGrid="0">
      <p:cViewPr varScale="1">
        <p:scale>
          <a:sx n="56" d="100"/>
          <a:sy n="56" d="100"/>
        </p:scale>
        <p:origin x="2856"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handoutMaster" Target="handoutMasters/handoutMaster1.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FDAFF6-F84F-4348-8062-22F68F2F883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8F3BBD-B065-4C1F-9D2D-1D16C98090FE}"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9AA82-4130-4734-8B4A-6884A501501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CB019E-7D09-4A3E-A6A1-B4531B68838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err="1" smtClean="0"/>
              <a:t>HttpSessionAttributeListener</a:t>
            </a:r>
            <a:r>
              <a:rPr lang="zh-CN" altLang="en-US" dirty="0" smtClean="0"/>
              <a:t>是只要会话对象中使用</a:t>
            </a:r>
            <a:r>
              <a:rPr lang="en-US" altLang="zh-CN" dirty="0" err="1" smtClean="0"/>
              <a:t>setAttriubte,removeAttriubute</a:t>
            </a:r>
            <a:r>
              <a:rPr lang="en-US" altLang="zh-CN" dirty="0" smtClean="0"/>
              <a:t>,</a:t>
            </a:r>
            <a:r>
              <a:rPr lang="zh-CN" altLang="en-US" dirty="0" smtClean="0"/>
              <a:t>都会被通知。不管属性是什么类型。</a:t>
            </a:r>
            <a:endParaRPr lang="en-US" altLang="zh-CN" dirty="0" smtClean="0"/>
          </a:p>
          <a:p>
            <a:r>
              <a:rPr lang="en-US" altLang="zh-CN" dirty="0" err="1" smtClean="0"/>
              <a:t>HttpSessionBindingListener</a:t>
            </a:r>
            <a:r>
              <a:rPr lang="zh-CN" altLang="en-US" dirty="0" smtClean="0"/>
              <a:t>是只有实现了这个接口的类的对象作为属性时，才能被通知。另外，当会话超时，失效时，也会被通知。</a:t>
            </a:r>
            <a:endParaRPr lang="en-US" dirty="0"/>
          </a:p>
        </p:txBody>
      </p:sp>
      <p:sp>
        <p:nvSpPr>
          <p:cNvPr id="4" name="Slide Number Placeholder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C9AB3F-D91E-4CD1-B0FE-A16B096DF36B}"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t>
            </a:r>
            <a:r>
              <a:rPr lang="zh-CN" altLang="en-US" dirty="0" smtClean="0"/>
              <a:t>本章引言</a:t>
            </a:r>
            <a:r>
              <a:rPr lang="en-US" altLang="zh-CN" dirty="0" smtClean="0"/>
              <a:t>】</a:t>
            </a:r>
            <a:endParaRPr lang="en-US" altLang="zh-CN" dirty="0" smtClean="0"/>
          </a:p>
          <a:p>
            <a:r>
              <a:rPr lang="zh-CN" altLang="en-US" baseline="0" dirty="0" smtClean="0"/>
              <a:t>         在</a:t>
            </a:r>
            <a:r>
              <a:rPr lang="en-US" altLang="zh-CN" baseline="0" dirty="0" err="1" smtClean="0"/>
              <a:t>JavaEE</a:t>
            </a:r>
            <a:r>
              <a:rPr lang="en-US" altLang="zh-CN" baseline="0" dirty="0" smtClean="0"/>
              <a:t> Web</a:t>
            </a:r>
            <a:r>
              <a:rPr lang="zh-CN" altLang="en-US" baseline="0" dirty="0" smtClean="0"/>
              <a:t>技术中，还有两个技术经常使用，分别是监听器和过滤器。本章进行学习。</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40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tx1">
                    <a:lumMod val="75000"/>
                    <a:lumOff val="25000"/>
                  </a:schemeClr>
                </a:solidFill>
                <a:latin typeface="微软雅黑 Light" panose="020B0502040204020203" pitchFamily="34" charset="-122"/>
                <a:ea typeface="微软雅黑 Light" panose="020B0502040204020203"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pic>
        <p:nvPicPr>
          <p:cNvPr id="8" name="Picture 7" descr="Picture1.png"/>
          <p:cNvPicPr>
            <a:picLocks noChangeAspect="1"/>
          </p:cNvPicPr>
          <p:nvPr userDrawn="1"/>
        </p:nvPicPr>
        <p:blipFill>
          <a:blip r:embed="rId3" cstate="screen"/>
          <a:stretch>
            <a:fillRect/>
          </a:stretch>
        </p:blipFill>
        <p:spPr>
          <a:xfrm>
            <a:off x="9851569" y="179024"/>
            <a:ext cx="2153196" cy="720894"/>
          </a:xfrm>
          <a:prstGeom prst="rect">
            <a:avLst/>
          </a:prstGeom>
        </p:spPr>
      </p:pic>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Picture 3" descr="C:\Users\wangwengping\Desktop\logo1.png"/>
          <p:cNvPicPr>
            <a:picLocks noChangeAspect="1" noChangeArrowheads="1"/>
          </p:cNvPicPr>
          <p:nvPr userDrawn="1"/>
        </p:nvPicPr>
        <p:blipFill>
          <a:blip r:embed="rId2" cstate="screen"/>
          <a:srcRect/>
          <a:stretch>
            <a:fillRect/>
          </a:stretch>
        </p:blipFill>
        <p:spPr bwMode="auto">
          <a:xfrm>
            <a:off x="10535631" y="161755"/>
            <a:ext cx="1224569" cy="1236832"/>
          </a:xfrm>
          <a:prstGeom prst="rect">
            <a:avLst/>
          </a:prstGeom>
          <a:noFill/>
          <a:ln w="9525">
            <a:noFill/>
            <a:miter lim="800000"/>
            <a:headEnd/>
            <a:tailEnd/>
          </a:ln>
        </p:spPr>
      </p:pic>
      <p:sp>
        <p:nvSpPr>
          <p:cNvPr id="2" name="标题 1"/>
          <p:cNvSpPr>
            <a:spLocks noGrp="1"/>
          </p:cNvSpPr>
          <p:nvPr>
            <p:ph type="title"/>
          </p:nvPr>
        </p:nvSpPr>
        <p:spPr>
          <a:xfrm>
            <a:off x="173508" y="881"/>
            <a:ext cx="11573813" cy="849126"/>
          </a:xfrm>
        </p:spPr>
        <p:txBody>
          <a:bodyPr>
            <a:normAutofit/>
          </a:bodyPr>
          <a:lstStyle>
            <a:lvl1pPr>
              <a:defRPr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186570" y="899047"/>
            <a:ext cx="11792070" cy="5448937"/>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
        <p:nvSpPr>
          <p:cNvPr id="9" name="矩形 8"/>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pic>
        <p:nvPicPr>
          <p:cNvPr id="10" name="Picture 9" descr="Picture1.png"/>
          <p:cNvPicPr>
            <a:picLocks noChangeAspect="1"/>
          </p:cNvPicPr>
          <p:nvPr userDrawn="1"/>
        </p:nvPicPr>
        <p:blipFill>
          <a:blip r:embed="rId3" cstate="screen"/>
          <a:stretch>
            <a:fillRect/>
          </a:stretch>
        </p:blipFill>
        <p:spPr>
          <a:xfrm>
            <a:off x="10178141" y="6062200"/>
            <a:ext cx="1787437" cy="598437"/>
          </a:xfrm>
          <a:prstGeom prst="rect">
            <a:avLst/>
          </a:prstGeom>
        </p:spPr>
      </p:pic>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73510" y="12302"/>
            <a:ext cx="11637135" cy="819731"/>
          </a:xfrm>
        </p:spPr>
        <p:txBody>
          <a:bodyPr vert="horz" lIns="91440" tIns="45720" rIns="91440" bIns="45720" rtlCol="0" anchor="ctr">
            <a:normAutofit/>
          </a:bodyPr>
          <a:lstStyle>
            <a:lvl1pPr>
              <a:defRPr lang="zh-CN" altLang="en-US"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dirty="0"/>
              <a:t>单击此处编辑母版标题样式</a:t>
            </a:r>
            <a:endParaRPr lang="zh-CN" altLang="en-US" dirty="0"/>
          </a:p>
        </p:txBody>
      </p:sp>
      <p:sp>
        <p:nvSpPr>
          <p:cNvPr id="3" name="内容占位符 2"/>
          <p:cNvSpPr>
            <a:spLocks noGrp="1"/>
          </p:cNvSpPr>
          <p:nvPr>
            <p:ph sz="half" idx="1"/>
          </p:nvPr>
        </p:nvSpPr>
        <p:spPr>
          <a:xfrm>
            <a:off x="838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
        <p:nvSpPr>
          <p:cNvPr id="8" name="矩形 7"/>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505075"/>
            <a:ext cx="5157787"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8" name="页脚占位符 7"/>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atin typeface="微软雅黑 Light" panose="020B0502040204020203" pitchFamily="34" charset="-122"/>
                <a:ea typeface="微软雅黑 Light" panose="020B0502040204020203" pitchFamily="34" charset="-122"/>
              </a:defRPr>
            </a:lvl1pPr>
            <a:lvl2pPr>
              <a:defRPr sz="2800">
                <a:latin typeface="微软雅黑 Light" panose="020B0502040204020203" pitchFamily="34" charset="-122"/>
                <a:ea typeface="微软雅黑 Light" panose="020B0502040204020203" pitchFamily="34" charset="-122"/>
              </a:defRPr>
            </a:lvl2pPr>
            <a:lvl3pPr>
              <a:defRPr sz="2400">
                <a:latin typeface="微软雅黑 Light" panose="020B0502040204020203" pitchFamily="34" charset="-122"/>
                <a:ea typeface="微软雅黑 Light" panose="020B0502040204020203" pitchFamily="34" charset="-122"/>
              </a:defRPr>
            </a:lvl3pPr>
            <a:lvl4pPr>
              <a:defRPr sz="2000">
                <a:latin typeface="微软雅黑 Light" panose="020B0502040204020203" pitchFamily="34" charset="-122"/>
                <a:ea typeface="微软雅黑 Light" panose="020B0502040204020203" pitchFamily="34" charset="-122"/>
              </a:defRPr>
            </a:lvl4pPr>
            <a:lvl5pPr>
              <a:defRPr sz="2000">
                <a:latin typeface="微软雅黑 Light" panose="020B0502040204020203" pitchFamily="34" charset="-122"/>
                <a:ea typeface="微软雅黑 Light" panose="020B0502040204020203" pitchFamily="34" charset="-122"/>
              </a:defRPr>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atin typeface="微软雅黑 Light" panose="020B0502040204020203" pitchFamily="34" charset="-122"/>
                <a:ea typeface="微软雅黑 Light" panose="020B0502040204020203"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9B6DDD-08F0-436D-982C-F99374840B3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35838;&#22530;&#26696;&#20363;/&#31532;1&#33410;-&#26465;&#20214;&#20998;&#25903;/Item0101.java" TargetMode="Externa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35838;&#22530;&#26696;&#20363;/&#31532;1&#33410;-&#26465;&#20214;&#20998;&#25903;/Item0101.java" TargetMode="Externa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35838;&#22530;&#26696;&#20363;/&#31532;1&#33410;-&#26465;&#20214;&#20998;&#25903;/Item0101.java" TargetMode="Externa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35838;&#22530;&#26696;&#20363;/&#31532;1&#33410;-&#26465;&#20214;&#20998;&#25903;/Item0101.java"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35838;&#22530;&#26696;&#20363;/&#31532;1&#33410;-&#26465;&#20214;&#20998;&#25903;/Item0101.java" TargetMode="Externa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35838;&#22530;&#26696;&#20363;/&#31532;2&#33410;-&#36807;&#28388;&#22120;/CharacterFilter.java" TargetMode="External"/><Relationship Id="rId1" Type="http://schemas.openxmlformats.org/officeDocument/2006/relationships/hyperlink" Target="&#35838;&#22530;&#26696;&#20363;/&#31532;1&#33410;-&#26465;&#20214;&#20998;&#25903;/Item0101.java"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35838;&#22530;&#26696;&#20363;/&#31532;2&#33410;-&#36807;&#28388;&#22120;/LoginFilter.java" TargetMode="External"/><Relationship Id="rId1" Type="http://schemas.openxmlformats.org/officeDocument/2006/relationships/hyperlink" Target="&#35838;&#22530;&#26696;&#20363;/&#31532;1&#33410;-&#26465;&#20214;&#20998;&#25903;/Item0101.java" TargetMode="Externa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35838;&#22530;&#26696;&#20363;/&#31532;2&#33410;-&#36807;&#28388;&#22120;/LoginFilter.java" TargetMode="External"/><Relationship Id="rId1" Type="http://schemas.openxmlformats.org/officeDocument/2006/relationships/hyperlink" Target="&#35838;&#22530;&#26696;&#20363;/&#31532;1&#33410;-&#26465;&#20214;&#20998;&#25903;/Item0101.java" TargetMode="Externa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35838;&#22530;&#26696;&#20363;/&#31532;1&#33410;-&#26465;&#20214;&#20998;&#25903;/Item0101.java" TargetMode="External"/></Relationships>
</file>

<file path=ppt/slides/_rels/slide3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tags" Target="../tags/tag2.xml"/><Relationship Id="rId1" Type="http://schemas.openxmlformats.org/officeDocument/2006/relationships/hyperlink" Target="&#35838;&#22530;&#26696;&#20363;/&#31532;1&#33410;-&#26465;&#20214;&#20998;&#25903;/Item0101.java" TargetMode="External"/></Relationships>
</file>

<file path=ppt/slides/_rels/slide39.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slideLayout" Target="../slideLayouts/slideLayout2.xml"/><Relationship Id="rId7" Type="http://schemas.openxmlformats.org/officeDocument/2006/relationships/image" Target="../media/image20.jpeg"/><Relationship Id="rId6" Type="http://schemas.openxmlformats.org/officeDocument/2006/relationships/image" Target="../media/image19.jpe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image" Target="../media/image1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410230"/>
            <a:ext cx="9144000" cy="2387600"/>
          </a:xfrm>
        </p:spPr>
        <p:txBody>
          <a:bodyPr anchor="ctr">
            <a:normAutofit/>
          </a:bodyPr>
          <a:lstStyle/>
          <a:p>
            <a:r>
              <a:rPr lang="zh-CN" altLang="en-US" sz="6000" dirty="0" smtClean="0">
                <a:solidFill>
                  <a:schemeClr val="tx1">
                    <a:lumMod val="65000"/>
                    <a:lumOff val="35000"/>
                  </a:schemeClr>
                </a:solidFill>
              </a:rPr>
              <a:t>监听器与过滤器</a:t>
            </a:r>
            <a:endParaRPr lang="zh-CN" altLang="en-US" sz="6000" dirty="0">
              <a:solidFill>
                <a:schemeClr val="tx1">
                  <a:lumMod val="65000"/>
                  <a:lumOff val="35000"/>
                </a:schemeClr>
              </a:solidFill>
            </a:endParaRP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17"/>
          <p:cNvSpPr>
            <a:spLocks noGrp="1"/>
          </p:cNvSpPr>
          <p:nvPr>
            <p:ph idx="1"/>
          </p:nvPr>
        </p:nvSpPr>
        <p:spPr>
          <a:xfrm>
            <a:off x="186570" y="899047"/>
            <a:ext cx="11792070" cy="4666181"/>
          </a:xfrm>
        </p:spPr>
        <p:txBody>
          <a:bodyPr>
            <a:normAutofit/>
          </a:bodyPr>
          <a:lstStyle/>
          <a:p>
            <a:r>
              <a:rPr lang="zh-CN" altLang="en-US" sz="2400" dirty="0" smtClean="0"/>
              <a:t>要监听器生效，需要在</a:t>
            </a:r>
            <a:r>
              <a:rPr lang="en-US" altLang="zh-CN" sz="2400" dirty="0" smtClean="0"/>
              <a:t>web.xml</a:t>
            </a:r>
            <a:r>
              <a:rPr lang="zh-CN" altLang="en-US" sz="2400" dirty="0" smtClean="0"/>
              <a:t>中进行配置；</a:t>
            </a:r>
            <a:endParaRPr lang="en-US" altLang="zh-CN" sz="2400" dirty="0" smtClean="0"/>
          </a:p>
          <a:p>
            <a:endParaRPr lang="en-US" altLang="zh-CN" sz="2400" dirty="0" smtClean="0"/>
          </a:p>
          <a:p>
            <a:endParaRPr lang="en-US" altLang="zh-CN" sz="2400" dirty="0" smtClean="0"/>
          </a:p>
          <a:p>
            <a:r>
              <a:rPr lang="zh-CN" altLang="en-US" sz="2400" dirty="0" smtClean="0"/>
              <a:t>如果还需要对上下文进行其他监听，创建不同的监听器进行配置使用即可；</a:t>
            </a:r>
            <a:endParaRPr lang="en-US" altLang="zh-CN" sz="2400" dirty="0" smtClean="0"/>
          </a:p>
          <a:p>
            <a:endParaRPr lang="en-US" altLang="zh-CN" sz="2400" dirty="0"/>
          </a:p>
          <a:p>
            <a:endParaRPr lang="en-US" altLang="zh-CN" sz="2400" dirty="0" smtClean="0"/>
          </a:p>
        </p:txBody>
      </p:sp>
      <p:sp>
        <p:nvSpPr>
          <p:cNvPr id="2" name="标题 1"/>
          <p:cNvSpPr>
            <a:spLocks noGrp="1"/>
          </p:cNvSpPr>
          <p:nvPr>
            <p:ph type="title"/>
          </p:nvPr>
        </p:nvSpPr>
        <p:spPr/>
        <p:txBody>
          <a:bodyPr/>
          <a:lstStyle/>
          <a:p>
            <a:r>
              <a:rPr lang="zh-CN" altLang="en-US" dirty="0"/>
              <a:t>知识</a:t>
            </a:r>
            <a:r>
              <a:rPr lang="zh-CN" altLang="en-US" dirty="0" smtClean="0"/>
              <a:t>点</a:t>
            </a:r>
            <a:r>
              <a:rPr lang="en-US" altLang="zh-CN" dirty="0" smtClean="0"/>
              <a:t>4</a:t>
            </a:r>
            <a:r>
              <a:rPr lang="zh-CN" altLang="en-US" dirty="0" smtClean="0"/>
              <a:t>：上下文相关监听器</a:t>
            </a:r>
            <a:r>
              <a:rPr lang="en-US" altLang="zh-CN" dirty="0" smtClean="0"/>
              <a:t>-2</a:t>
            </a:r>
            <a:endParaRPr lang="zh-CN" altLang="en-US" dirty="0"/>
          </a:p>
        </p:txBody>
      </p:sp>
      <p:sp>
        <p:nvSpPr>
          <p:cNvPr id="5" name="TextBox 4"/>
          <p:cNvSpPr txBox="1"/>
          <p:nvPr/>
        </p:nvSpPr>
        <p:spPr>
          <a:xfrm>
            <a:off x="370509" y="1623685"/>
            <a:ext cx="10653600" cy="922020"/>
          </a:xfrm>
          <a:prstGeom prst="rect">
            <a:avLst/>
          </a:prstGeom>
          <a:solidFill>
            <a:schemeClr val="bg1">
              <a:lumMod val="95000"/>
            </a:schemeClr>
          </a:solidFill>
        </p:spPr>
        <p:txBody>
          <a:bodyPr wrap="square" rtlCol="0">
            <a:spAutoFit/>
          </a:bodyPr>
          <a:lstStyle/>
          <a:p>
            <a:r>
              <a:rPr lang="en-US" altLang="zh-CN" dirty="0" smtClean="0">
                <a:ea typeface="微软雅黑 Light"/>
              </a:rPr>
              <a:t>	&lt;listener&gt;</a:t>
            </a:r>
            <a:endParaRPr lang="en-US" altLang="zh-CN" dirty="0" smtClean="0">
              <a:ea typeface="微软雅黑 Light"/>
            </a:endParaRPr>
          </a:p>
          <a:p>
            <a:r>
              <a:rPr lang="en-US" altLang="zh-CN" dirty="0" smtClean="0">
                <a:ea typeface="微软雅黑 Light"/>
              </a:rPr>
              <a:t>	&lt;listener-class&gt;</a:t>
            </a:r>
            <a:r>
              <a:rPr lang="en-US" altLang="zh-CN" dirty="0" err="1" smtClean="0">
                <a:ea typeface="微软雅黑 Light"/>
                <a:sym typeface="+mn-ea"/>
              </a:rPr>
              <a:t>com.chinasofti.chapter06.section01</a:t>
            </a:r>
            <a:r>
              <a:rPr lang="en-US" altLang="zh-CN" dirty="0" err="1" smtClean="0">
                <a:ea typeface="微软雅黑 Light"/>
              </a:rPr>
              <a:t>.</a:t>
            </a:r>
            <a:r>
              <a:rPr lang="zh-CN" altLang="en-US" b="1">
                <a:sym typeface="+mn-ea"/>
              </a:rPr>
              <a:t>ListenerTest</a:t>
            </a:r>
            <a:r>
              <a:rPr lang="en-US" altLang="zh-CN" dirty="0" smtClean="0">
                <a:ea typeface="微软雅黑 Light"/>
              </a:rPr>
              <a:t>&lt;/listener-class&gt;</a:t>
            </a:r>
            <a:endParaRPr lang="en-US" altLang="zh-CN" dirty="0" smtClean="0">
              <a:ea typeface="微软雅黑 Light"/>
            </a:endParaRPr>
          </a:p>
          <a:p>
            <a:r>
              <a:rPr lang="en-US" altLang="zh-CN" dirty="0" smtClean="0">
                <a:ea typeface="微软雅黑 Light"/>
              </a:rPr>
              <a:t>	&lt;/listener&gt;</a:t>
            </a:r>
            <a:endParaRPr lang="en-US" altLang="zh-CN" dirty="0" smtClean="0">
              <a:ea typeface="微软雅黑 Light"/>
            </a:endParaRPr>
          </a:p>
        </p:txBody>
      </p:sp>
    </p:spTree>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a:t>
            </a:r>
            <a:r>
              <a:rPr lang="zh-CN" altLang="en-US" dirty="0" smtClean="0"/>
              <a:t>点</a:t>
            </a:r>
            <a:r>
              <a:rPr lang="en-US" altLang="zh-CN" dirty="0" smtClean="0"/>
              <a:t>5</a:t>
            </a:r>
            <a:r>
              <a:rPr lang="zh-CN" altLang="en-US" dirty="0" smtClean="0"/>
              <a:t>：会话相关监听器</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sz="2400" dirty="0" smtClean="0"/>
              <a:t>通过前面学习，可见与会话相关的监听器有</a:t>
            </a:r>
            <a:r>
              <a:rPr lang="en-US" altLang="zh-CN" sz="2400" dirty="0" smtClean="0"/>
              <a:t>4</a:t>
            </a:r>
            <a:r>
              <a:rPr lang="zh-CN" altLang="en-US" sz="2400" dirty="0" smtClean="0"/>
              <a:t>个</a:t>
            </a:r>
            <a:endParaRPr lang="en-US" altLang="zh-CN" sz="2400" dirty="0" smtClean="0"/>
          </a:p>
          <a:p>
            <a:pPr lvl="1"/>
            <a:r>
              <a:rPr lang="en-US" altLang="zh-CN" sz="2000" dirty="0" err="1" smtClean="0"/>
              <a:t>HttpSessionListener</a:t>
            </a:r>
            <a:r>
              <a:rPr lang="zh-CN" altLang="zh-CN" sz="2000" dirty="0" smtClean="0"/>
              <a:t>：会话监听器，</a:t>
            </a:r>
            <a:r>
              <a:rPr lang="zh-CN" altLang="en-US" sz="2000" dirty="0" smtClean="0"/>
              <a:t>当会话对象被创建后或销毁前需要一些自定义处理时，可以用此监听器监听；</a:t>
            </a:r>
            <a:endParaRPr lang="zh-CN" altLang="zh-CN" sz="2000" dirty="0" smtClean="0"/>
          </a:p>
          <a:p>
            <a:pPr lvl="1"/>
            <a:r>
              <a:rPr lang="en-US" altLang="zh-CN" sz="2000" dirty="0" err="1" smtClean="0"/>
              <a:t>HttpSessionActivationListener</a:t>
            </a:r>
            <a:r>
              <a:rPr lang="zh-CN" altLang="zh-CN" sz="2000" dirty="0" smtClean="0"/>
              <a:t>：会话活化监听器，</a:t>
            </a:r>
            <a:r>
              <a:rPr lang="zh-CN" altLang="en-US" sz="2000" dirty="0" smtClean="0"/>
              <a:t>会话对象存在于服务器端，只要没有失效，服务器就得分配空间给其使用；为了能够提高使用效率，服务器有内在的活化钝化机制，可以将暂时不使用的会话对象钝化到外存，需要使用时再活化到内存。当活化后或钝化前需要一些自定义处理时，可以使用该监听器；</a:t>
            </a:r>
            <a:endParaRPr lang="zh-CN" altLang="zh-CN" sz="2000" dirty="0" smtClean="0"/>
          </a:p>
          <a:p>
            <a:pPr lvl="1"/>
            <a:r>
              <a:rPr lang="en-US" altLang="zh-CN" sz="2000" dirty="0" err="1" smtClean="0"/>
              <a:t>HttpSessionAttributeListener</a:t>
            </a:r>
            <a:r>
              <a:rPr lang="zh-CN" altLang="zh-CN" sz="2000" dirty="0" smtClean="0"/>
              <a:t>：会话属性监听器，</a:t>
            </a:r>
            <a:r>
              <a:rPr lang="zh-CN" altLang="en-US" sz="2000" dirty="0" smtClean="0"/>
              <a:t>当会话中的属性被添加、删除、替换时，要进行一些自定义处理时，可以使用该监听器，使用时可以用事件对象获取属性的名字等信息。</a:t>
            </a:r>
            <a:endParaRPr lang="zh-CN" altLang="zh-CN" sz="2000" dirty="0" smtClean="0"/>
          </a:p>
          <a:p>
            <a:pPr lvl="1"/>
            <a:r>
              <a:rPr lang="en-US" altLang="zh-CN" sz="2000" dirty="0" err="1" smtClean="0"/>
              <a:t>HttpSessionBindingListener</a:t>
            </a:r>
            <a:r>
              <a:rPr lang="zh-CN" altLang="zh-CN" sz="2000" dirty="0" smtClean="0"/>
              <a:t>：会话绑定监听器，</a:t>
            </a:r>
            <a:r>
              <a:rPr lang="zh-CN" altLang="en-US" sz="2000" dirty="0" smtClean="0"/>
              <a:t>当类实现了</a:t>
            </a:r>
            <a:r>
              <a:rPr lang="en-US" altLang="zh-CN" sz="2000" dirty="0" err="1" smtClean="0"/>
              <a:t>HttpSessionBindingListener</a:t>
            </a:r>
            <a:r>
              <a:rPr lang="zh-CN" altLang="en-US" sz="2000" dirty="0" smtClean="0"/>
              <a:t>接口后，该类对象绑定或解除绑定到会话时，就会被该监听器监听。绑定指的是调用</a:t>
            </a:r>
            <a:r>
              <a:rPr lang="en-US" altLang="zh-CN" sz="2000" dirty="0" err="1" smtClean="0"/>
              <a:t>setAttribute</a:t>
            </a:r>
            <a:r>
              <a:rPr lang="zh-CN" altLang="en-US" sz="2000" dirty="0" smtClean="0"/>
              <a:t>方法，解除绑定指的是调用</a:t>
            </a:r>
            <a:r>
              <a:rPr lang="en-US" altLang="zh-CN" sz="2000" dirty="0" err="1" smtClean="0"/>
              <a:t>removeAttribute</a:t>
            </a:r>
            <a:r>
              <a:rPr lang="zh-CN" altLang="en-US" sz="2000" dirty="0" smtClean="0"/>
              <a:t>方法，或者会话超时、会话失效等</a:t>
            </a:r>
            <a:r>
              <a:rPr lang="zh-CN" altLang="zh-CN" sz="2000" dirty="0" smtClean="0"/>
              <a:t>。</a:t>
            </a:r>
            <a:endParaRPr lang="en-US" altLang="zh-CN" sz="2000" dirty="0" smtClean="0"/>
          </a:p>
          <a:p>
            <a:pPr lvl="1"/>
            <a:endParaRPr lang="zh-CN" altLang="en-US" sz="2000" dirty="0"/>
          </a:p>
        </p:txBody>
      </p:sp>
    </p:spTree>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注解实现</a:t>
            </a:r>
            <a:endParaRPr lang="zh-CN" altLang="en-US"/>
          </a:p>
        </p:txBody>
      </p:sp>
      <p:pic>
        <p:nvPicPr>
          <p:cNvPr id="4" name="内容占位符 3"/>
          <p:cNvPicPr>
            <a:picLocks noChangeAspect="1"/>
          </p:cNvPicPr>
          <p:nvPr>
            <p:ph idx="1"/>
          </p:nvPr>
        </p:nvPicPr>
        <p:blipFill>
          <a:blip r:embed="rId1"/>
          <a:stretch>
            <a:fillRect/>
          </a:stretch>
        </p:blipFill>
        <p:spPr>
          <a:xfrm>
            <a:off x="942340" y="948055"/>
            <a:ext cx="5086350" cy="5048250"/>
          </a:xfrm>
          <a:prstGeom prst="rect">
            <a:avLst/>
          </a:prstGeom>
        </p:spPr>
      </p:pic>
      <p:pic>
        <p:nvPicPr>
          <p:cNvPr id="5" name="图片 4"/>
          <p:cNvPicPr>
            <a:picLocks noChangeAspect="1"/>
          </p:cNvPicPr>
          <p:nvPr/>
        </p:nvPicPr>
        <p:blipFill>
          <a:blip r:embed="rId2"/>
          <a:stretch>
            <a:fillRect/>
          </a:stretch>
        </p:blipFill>
        <p:spPr>
          <a:xfrm>
            <a:off x="6279515" y="904875"/>
            <a:ext cx="5143500" cy="5133975"/>
          </a:xfrm>
          <a:prstGeom prst="rect">
            <a:avLst/>
          </a:prstGeom>
        </p:spPr>
      </p:pic>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Box 5">
            <a:hlinkClick r:id="rId1" action="ppaction://hlinkfile"/>
          </p:cNvPr>
          <p:cNvSpPr txBox="1"/>
          <p:nvPr/>
        </p:nvSpPr>
        <p:spPr>
          <a:xfrm>
            <a:off x="10028555" y="85090"/>
            <a:ext cx="1873250" cy="645160"/>
          </a:xfrm>
          <a:prstGeom prst="rect">
            <a:avLst/>
          </a:prstGeom>
          <a:noFill/>
        </p:spPr>
        <p:txBody>
          <a:bodyPr wrap="square" rtlCol="0">
            <a:spAutoFit/>
          </a:bodyPr>
          <a:p>
            <a:r>
              <a:rPr lang="zh-CN" altLang="en-US" dirty="0" smtClean="0"/>
              <a:t>课堂案例：</a:t>
            </a:r>
            <a:r>
              <a:rPr lang="en-US" dirty="0" smtClean="0"/>
              <a:t> </a:t>
            </a:r>
            <a:r>
              <a:rPr lang="en-US" u="sng" dirty="0" smtClean="0">
                <a:solidFill>
                  <a:srgbClr val="0070C0"/>
                </a:solidFill>
              </a:rPr>
              <a:t>Li</a:t>
            </a:r>
            <a:r>
              <a:rPr lang="en-US" altLang="zh-CN" u="sng">
                <a:solidFill>
                  <a:srgbClr val="0070C0"/>
                </a:solidFill>
                <a:sym typeface="+mn-ea"/>
              </a:rPr>
              <a:t>stener</a:t>
            </a:r>
            <a:r>
              <a:rPr lang="zh-CN" altLang="en-US" u="sng">
                <a:solidFill>
                  <a:srgbClr val="0070C0"/>
                </a:solidFill>
                <a:sym typeface="+mn-ea"/>
              </a:rPr>
              <a:t>Test</a:t>
            </a:r>
            <a:r>
              <a:rPr lang="en-US" altLang="zh-CN" u="sng">
                <a:solidFill>
                  <a:srgbClr val="0070C0"/>
                </a:solidFill>
                <a:sym typeface="+mn-ea"/>
              </a:rPr>
              <a:t>.java</a:t>
            </a:r>
            <a:endParaRPr lang="en-US" altLang="zh-CN" u="sng" dirty="0" smtClean="0">
              <a:solidFill>
                <a:srgbClr val="0070C0"/>
              </a:solidFill>
              <a:sym typeface="+mn-ea"/>
            </a:endParaRPr>
          </a:p>
        </p:txBody>
      </p:sp>
      <p:sp>
        <p:nvSpPr>
          <p:cNvPr id="5" name="TextBox 4"/>
          <p:cNvSpPr txBox="1"/>
          <p:nvPr/>
        </p:nvSpPr>
        <p:spPr>
          <a:xfrm>
            <a:off x="400988" y="1581428"/>
            <a:ext cx="11390567" cy="3415030"/>
          </a:xfrm>
          <a:prstGeom prst="rect">
            <a:avLst/>
          </a:prstGeom>
          <a:solidFill>
            <a:schemeClr val="bg1">
              <a:lumMod val="95000"/>
            </a:schemeClr>
          </a:solidFill>
        </p:spPr>
        <p:txBody>
          <a:bodyPr wrap="square" rtlCol="0">
            <a:spAutoFit/>
          </a:bodyPr>
          <a:p>
            <a:r>
              <a:rPr lang="zh-CN" altLang="en-US" sz="2400">
                <a:sym typeface="+mn-ea"/>
              </a:rPr>
              <a:t>@WebListener</a:t>
            </a:r>
            <a:endParaRPr lang="zh-CN" altLang="en-US" sz="2400"/>
          </a:p>
          <a:p>
            <a:r>
              <a:rPr lang="zh-CN" altLang="en-US" sz="2400">
                <a:sym typeface="+mn-ea"/>
              </a:rPr>
              <a:t>public class ListenerTest implements ServletContextListener {</a:t>
            </a:r>
            <a:endParaRPr lang="zh-CN" altLang="en-US" sz="2400"/>
          </a:p>
          <a:p>
            <a:r>
              <a:rPr lang="zh-CN" altLang="en-US" sz="2400">
                <a:sym typeface="+mn-ea"/>
              </a:rPr>
              <a:t> public void contextInitialized(ServletContextEvent sce)  { </a:t>
            </a:r>
            <a:endParaRPr lang="zh-CN" altLang="en-US" sz="2400"/>
          </a:p>
          <a:p>
            <a:r>
              <a:rPr lang="zh-CN" altLang="en-US" sz="2400">
                <a:sym typeface="+mn-ea"/>
              </a:rPr>
              <a:t>    	System.out.println("初始化！！！");</a:t>
            </a:r>
            <a:endParaRPr lang="zh-CN" altLang="en-US" sz="2400"/>
          </a:p>
          <a:p>
            <a:r>
              <a:rPr lang="zh-CN" altLang="en-US" sz="2400">
                <a:sym typeface="+mn-ea"/>
              </a:rPr>
              <a:t>    }</a:t>
            </a:r>
            <a:endParaRPr lang="zh-CN" altLang="en-US" sz="2400"/>
          </a:p>
          <a:p>
            <a:endParaRPr lang="zh-CN" altLang="en-US" sz="2400"/>
          </a:p>
          <a:p>
            <a:r>
              <a:rPr lang="zh-CN" altLang="en-US" sz="2400">
                <a:sym typeface="+mn-ea"/>
              </a:rPr>
              <a:t>    public void contextDestroyed(ServletContextEvent sce)  { </a:t>
            </a:r>
            <a:endParaRPr lang="zh-CN" altLang="en-US" sz="2400"/>
          </a:p>
          <a:p>
            <a:r>
              <a:rPr lang="zh-CN" altLang="en-US" sz="2400">
                <a:sym typeface="+mn-ea"/>
              </a:rPr>
              <a:t>          	System.out.println("销毁！！！");</a:t>
            </a:r>
            <a:endParaRPr lang="zh-CN" altLang="en-US" sz="2400"/>
          </a:p>
          <a:p>
            <a:r>
              <a:rPr lang="zh-CN" altLang="en-US" sz="2400">
                <a:sym typeface="+mn-ea"/>
              </a:rPr>
              <a:t>    }</a:t>
            </a:r>
            <a:endParaRPr lang="en-US" altLang="zh-CN" sz="2400" dirty="0" smtClean="0">
              <a:ea typeface="微软雅黑 Light"/>
            </a:endParaRP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Eclipse</a:t>
            </a:r>
            <a:r>
              <a:rPr lang="zh-CN" altLang="en-US"/>
              <a:t>中创建</a:t>
            </a:r>
            <a:r>
              <a:rPr lang="en-US" altLang="zh-CN"/>
              <a:t>Listener</a:t>
            </a:r>
            <a:endParaRPr lang="en-US" altLang="zh-CN"/>
          </a:p>
        </p:txBody>
      </p:sp>
      <p:pic>
        <p:nvPicPr>
          <p:cNvPr id="4" name="内容占位符 3"/>
          <p:cNvPicPr>
            <a:picLocks noChangeAspect="1"/>
          </p:cNvPicPr>
          <p:nvPr>
            <p:ph idx="1"/>
          </p:nvPr>
        </p:nvPicPr>
        <p:blipFill>
          <a:blip r:embed="rId1"/>
          <a:stretch>
            <a:fillRect/>
          </a:stretch>
        </p:blipFill>
        <p:spPr>
          <a:xfrm>
            <a:off x="732155" y="933450"/>
            <a:ext cx="4905375" cy="4991100"/>
          </a:xfrm>
          <a:prstGeom prst="rect">
            <a:avLst/>
          </a:prstGeom>
        </p:spPr>
      </p:pic>
      <p:pic>
        <p:nvPicPr>
          <p:cNvPr id="5" name="图片 4"/>
          <p:cNvPicPr>
            <a:picLocks noChangeAspect="1"/>
          </p:cNvPicPr>
          <p:nvPr/>
        </p:nvPicPr>
        <p:blipFill>
          <a:blip r:embed="rId2"/>
          <a:stretch>
            <a:fillRect/>
          </a:stretch>
        </p:blipFill>
        <p:spPr>
          <a:xfrm>
            <a:off x="6679565" y="933450"/>
            <a:ext cx="5067300" cy="4991100"/>
          </a:xfrm>
          <a:prstGeom prst="rect">
            <a:avLst/>
          </a:prstGeom>
        </p:spPr>
      </p:pic>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Box 5">
            <a:hlinkClick r:id="rId1" action="ppaction://hlinkfile"/>
          </p:cNvPr>
          <p:cNvSpPr txBox="1"/>
          <p:nvPr/>
        </p:nvSpPr>
        <p:spPr>
          <a:xfrm>
            <a:off x="9049385" y="164465"/>
            <a:ext cx="2677160" cy="645160"/>
          </a:xfrm>
          <a:prstGeom prst="rect">
            <a:avLst/>
          </a:prstGeom>
          <a:noFill/>
        </p:spPr>
        <p:txBody>
          <a:bodyPr wrap="square" rtlCol="0">
            <a:spAutoFit/>
          </a:bodyPr>
          <a:p>
            <a:r>
              <a:rPr lang="zh-CN" altLang="en-US" dirty="0" smtClean="0"/>
              <a:t>课堂案例：</a:t>
            </a:r>
            <a:r>
              <a:rPr lang="en-US" dirty="0" smtClean="0"/>
              <a:t> </a:t>
            </a:r>
            <a:r>
              <a:rPr lang="zh-CN" altLang="en-US" u="sng">
                <a:solidFill>
                  <a:srgbClr val="0070C0"/>
                </a:solidFill>
                <a:sym typeface="+mn-ea"/>
              </a:rPr>
              <a:t>OnLineCount</a:t>
            </a:r>
            <a:r>
              <a:rPr lang="en-US" u="sng" dirty="0" smtClean="0">
                <a:solidFill>
                  <a:srgbClr val="0070C0"/>
                </a:solidFill>
              </a:rPr>
              <a:t>Li</a:t>
            </a:r>
            <a:r>
              <a:rPr lang="en-US" altLang="zh-CN" u="sng">
                <a:solidFill>
                  <a:srgbClr val="0070C0"/>
                </a:solidFill>
                <a:sym typeface="+mn-ea"/>
              </a:rPr>
              <a:t>stener.java</a:t>
            </a:r>
            <a:endParaRPr lang="en-US" altLang="zh-CN" u="sng" dirty="0" smtClean="0">
              <a:solidFill>
                <a:srgbClr val="0070C0"/>
              </a:solidFill>
              <a:sym typeface="+mn-ea"/>
            </a:endParaRPr>
          </a:p>
        </p:txBody>
      </p:sp>
      <p:sp>
        <p:nvSpPr>
          <p:cNvPr id="5" name="TextBox 4"/>
          <p:cNvSpPr txBox="1"/>
          <p:nvPr/>
        </p:nvSpPr>
        <p:spPr>
          <a:xfrm>
            <a:off x="812800" y="1153795"/>
            <a:ext cx="10567035" cy="4892675"/>
          </a:xfrm>
          <a:prstGeom prst="rect">
            <a:avLst/>
          </a:prstGeom>
          <a:solidFill>
            <a:schemeClr val="bg1">
              <a:lumMod val="95000"/>
            </a:schemeClr>
          </a:solidFill>
        </p:spPr>
        <p:txBody>
          <a:bodyPr wrap="square" rtlCol="0">
            <a:spAutoFit/>
          </a:bodyPr>
          <a:p>
            <a:r>
              <a:rPr lang="zh-CN" altLang="en-US" sz="2400">
                <a:sym typeface="+mn-ea"/>
              </a:rPr>
              <a:t>@WebListener</a:t>
            </a:r>
            <a:endParaRPr lang="zh-CN" altLang="en-US" sz="2400"/>
          </a:p>
          <a:p>
            <a:r>
              <a:rPr lang="zh-CN" altLang="en-US" sz="2400">
                <a:sym typeface="+mn-ea"/>
              </a:rPr>
              <a:t>public class OnLineCount</a:t>
            </a:r>
            <a:r>
              <a:rPr lang="en-US" altLang="zh-CN" sz="2400">
                <a:sym typeface="+mn-ea"/>
              </a:rPr>
              <a:t>Listener</a:t>
            </a:r>
            <a:r>
              <a:rPr lang="zh-CN" altLang="en-US" sz="2400">
                <a:sym typeface="+mn-ea"/>
              </a:rPr>
              <a:t> implements HttpSessionListener {</a:t>
            </a:r>
            <a:endParaRPr lang="zh-CN" altLang="en-US" sz="2400"/>
          </a:p>
          <a:p>
            <a:r>
              <a:rPr lang="zh-CN" altLang="en-US" sz="2400">
                <a:sym typeface="+mn-ea"/>
              </a:rPr>
              <a:t>	// 统计session数量</a:t>
            </a:r>
            <a:endParaRPr lang="zh-CN" altLang="en-US" sz="2400"/>
          </a:p>
          <a:p>
            <a:r>
              <a:rPr lang="zh-CN" altLang="en-US" sz="2400">
                <a:sym typeface="+mn-ea"/>
              </a:rPr>
              <a:t>	private int count = 0 ;</a:t>
            </a:r>
            <a:endParaRPr lang="zh-CN" altLang="en-US" sz="2400"/>
          </a:p>
          <a:p>
            <a:r>
              <a:rPr lang="zh-CN" altLang="en-US" sz="2400">
                <a:sym typeface="+mn-ea"/>
              </a:rPr>
              <a:t> //监听session的创建</a:t>
            </a:r>
            <a:endParaRPr lang="zh-CN" altLang="en-US" sz="2400"/>
          </a:p>
          <a:p>
            <a:r>
              <a:rPr lang="zh-CN" altLang="en-US" sz="2400">
                <a:sym typeface="+mn-ea"/>
              </a:rPr>
              <a:t>    public void sessionCreated(HttpSessionEvent se)  { </a:t>
            </a:r>
            <a:endParaRPr lang="zh-CN" altLang="en-US" sz="2400"/>
          </a:p>
          <a:p>
            <a:r>
              <a:rPr lang="zh-CN" altLang="en-US" sz="2400">
                <a:sym typeface="+mn-ea"/>
              </a:rPr>
              <a:t>         count++;</a:t>
            </a:r>
            <a:endParaRPr lang="zh-CN" altLang="en-US" sz="2400"/>
          </a:p>
          <a:p>
            <a:r>
              <a:rPr lang="zh-CN" altLang="en-US" sz="2400">
                <a:sym typeface="+mn-ea"/>
              </a:rPr>
              <a:t>         se.getSession().setAttribute("Count", count);</a:t>
            </a:r>
            <a:endParaRPr lang="zh-CN" altLang="en-US" sz="2400"/>
          </a:p>
          <a:p>
            <a:r>
              <a:rPr lang="zh-CN" altLang="en-US" sz="2400">
                <a:sym typeface="+mn-ea"/>
              </a:rPr>
              <a:t>    }</a:t>
            </a:r>
            <a:endParaRPr lang="zh-CN" altLang="en-US" sz="2400"/>
          </a:p>
          <a:p>
            <a:r>
              <a:rPr lang="zh-CN" altLang="en-US" sz="2400">
                <a:sym typeface="+mn-ea"/>
              </a:rPr>
              <a:t>    //监听session的销毁</a:t>
            </a:r>
            <a:endParaRPr lang="zh-CN" altLang="en-US" sz="2400"/>
          </a:p>
          <a:p>
            <a:r>
              <a:rPr lang="zh-CN" altLang="en-US" sz="2400">
                <a:sym typeface="+mn-ea"/>
              </a:rPr>
              <a:t>    public void sessionDestroyed(HttpSessionEvent se)  { </a:t>
            </a:r>
            <a:endParaRPr lang="zh-CN" altLang="en-US" sz="2400"/>
          </a:p>
          <a:p>
            <a:r>
              <a:rPr lang="zh-CN" altLang="en-US" sz="2400">
                <a:sym typeface="+mn-ea"/>
              </a:rPr>
              <a:t>        count--;</a:t>
            </a:r>
            <a:endParaRPr lang="zh-CN" altLang="en-US" sz="2400"/>
          </a:p>
          <a:p>
            <a:r>
              <a:rPr lang="zh-CN" altLang="en-US" sz="2400">
                <a:sym typeface="+mn-ea"/>
              </a:rPr>
              <a:t>        se.getSession().setAttribute("Count", count);  }</a:t>
            </a:r>
            <a:endParaRPr lang="en-US" altLang="zh-CN" sz="2400" dirty="0" smtClean="0">
              <a:ea typeface="微软雅黑 Light"/>
            </a:endParaRP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内容占位符 5"/>
          <p:cNvPicPr>
            <a:picLocks noChangeAspect="1"/>
          </p:cNvPicPr>
          <p:nvPr>
            <p:ph idx="1"/>
          </p:nvPr>
        </p:nvPicPr>
        <p:blipFill>
          <a:blip r:embed="rId1"/>
          <a:stretch>
            <a:fillRect/>
          </a:stretch>
        </p:blipFill>
        <p:spPr>
          <a:xfrm>
            <a:off x="5221605" y="2343785"/>
            <a:ext cx="5188585" cy="2170430"/>
          </a:xfrm>
          <a:prstGeom prst="rect">
            <a:avLst/>
          </a:prstGeom>
        </p:spPr>
      </p:pic>
      <p:sp>
        <p:nvSpPr>
          <p:cNvPr id="7" name="文本框 6"/>
          <p:cNvSpPr txBox="1"/>
          <p:nvPr/>
        </p:nvSpPr>
        <p:spPr>
          <a:xfrm>
            <a:off x="851535" y="2690495"/>
            <a:ext cx="3996690" cy="1198880"/>
          </a:xfrm>
          <a:prstGeom prst="rect">
            <a:avLst/>
          </a:prstGeom>
          <a:noFill/>
        </p:spPr>
        <p:txBody>
          <a:bodyPr wrap="square" rtlCol="0" anchor="t">
            <a:spAutoFit/>
          </a:bodyPr>
          <a:p>
            <a:r>
              <a:rPr lang="zh-CN" altLang="en-US"/>
              <a:t>&lt;body&gt;</a:t>
            </a:r>
            <a:endParaRPr lang="zh-CN" altLang="en-US"/>
          </a:p>
          <a:p>
            <a:r>
              <a:rPr lang="zh-CN" altLang="en-US"/>
              <a:t>  在线统计：&lt;%=</a:t>
            </a:r>
            <a:r>
              <a:rPr lang="en-US" altLang="zh-CN"/>
              <a:t>session</a:t>
            </a:r>
            <a:r>
              <a:rPr lang="zh-CN" altLang="en-US"/>
              <a:t>.getAttribute("Count") %&gt;</a:t>
            </a:r>
            <a:endParaRPr lang="zh-CN" altLang="en-US"/>
          </a:p>
          <a:p>
            <a:r>
              <a:rPr lang="zh-CN" altLang="en-US"/>
              <a:t>&lt;/body&gt;</a:t>
            </a:r>
            <a:endParaRPr lang="zh-CN" altLang="en-US"/>
          </a:p>
        </p:txBody>
      </p:sp>
      <p:sp>
        <p:nvSpPr>
          <p:cNvPr id="8" name="TextBox 5">
            <a:hlinkClick r:id="rId2" action="ppaction://hlinkfile"/>
          </p:cNvPr>
          <p:cNvSpPr txBox="1"/>
          <p:nvPr/>
        </p:nvSpPr>
        <p:spPr>
          <a:xfrm>
            <a:off x="10231755" y="164465"/>
            <a:ext cx="1322070" cy="645160"/>
          </a:xfrm>
          <a:prstGeom prst="rect">
            <a:avLst/>
          </a:prstGeom>
          <a:noFill/>
        </p:spPr>
        <p:txBody>
          <a:bodyPr wrap="square" rtlCol="0">
            <a:spAutoFit/>
          </a:bodyPr>
          <a:p>
            <a:r>
              <a:rPr lang="zh-CN" altLang="en-US" dirty="0" smtClean="0"/>
              <a:t>课堂案例：</a:t>
            </a:r>
            <a:endParaRPr lang="zh-CN" altLang="en-US" dirty="0" smtClean="0"/>
          </a:p>
          <a:p>
            <a:r>
              <a:rPr lang="en-US" u="sng" dirty="0" smtClean="0">
                <a:solidFill>
                  <a:srgbClr val="0070C0"/>
                </a:solidFill>
              </a:rPr>
              <a:t> online.jsp</a:t>
            </a:r>
            <a:endParaRPr lang="en-US" u="sng" dirty="0" smtClean="0">
              <a:solidFill>
                <a:srgbClr val="0070C0"/>
              </a:solidFill>
            </a:endParaRPr>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667385" y="1284605"/>
            <a:ext cx="10253345" cy="4154170"/>
          </a:xfrm>
          <a:prstGeom prst="rect">
            <a:avLst/>
          </a:prstGeom>
          <a:noFill/>
        </p:spPr>
        <p:txBody>
          <a:bodyPr wrap="square" rtlCol="0" anchor="t">
            <a:spAutoFit/>
          </a:bodyPr>
          <a:p>
            <a:r>
              <a:rPr lang="zh-CN" altLang="en-US" sz="2400"/>
              <a:t>servlet中对session的</a:t>
            </a:r>
            <a:r>
              <a:rPr lang="zh-CN" altLang="en-US" sz="2400" b="1">
                <a:solidFill>
                  <a:srgbClr val="FF0000"/>
                </a:solidFill>
              </a:rPr>
              <a:t>监听</a:t>
            </a:r>
            <a:r>
              <a:rPr lang="zh-CN" altLang="en-US" sz="2400"/>
              <a:t>有很多接口，功能很灵活，最常用的是监听Session和Attribute。</a:t>
            </a:r>
            <a:endParaRPr lang="zh-CN" altLang="en-US" sz="2400"/>
          </a:p>
          <a:p>
            <a:endParaRPr lang="zh-CN" altLang="en-US" sz="2400"/>
          </a:p>
          <a:p>
            <a:r>
              <a:rPr lang="zh-CN" altLang="en-US" sz="2400"/>
              <a:t>这里要澄清一下概念，servlet中的session监听和Attribute监听含义有差别，session监听指的不是我们一般所理解的放置一个session或者销毁一个session，这是Attribute监听的功能，因为servlet中放置session的语法是session.setAttribute(“session名”,要放入的对象)。</a:t>
            </a:r>
            <a:endParaRPr lang="zh-CN" altLang="en-US" sz="2400"/>
          </a:p>
          <a:p>
            <a:endParaRPr lang="zh-CN" altLang="en-US" sz="2400"/>
          </a:p>
          <a:p>
            <a:r>
              <a:rPr lang="zh-CN" altLang="en-US" sz="2400"/>
              <a:t>而session监听，监听的是HTTP连接，只要有用户与server连接，就算连接的是一个空白的jsp页面，也会触发session事件，所以此处的session实际上指的是connection，用来统计当前在线用户数最合适了 </a:t>
            </a:r>
            <a:endParaRPr lang="zh-CN" altLang="en-US" sz="2400"/>
          </a:p>
        </p:txBody>
      </p:sp>
      <p:sp>
        <p:nvSpPr>
          <p:cNvPr id="4" name="标题 3"/>
          <p:cNvSpPr>
            <a:spLocks noGrp="1"/>
          </p:cNvSpPr>
          <p:nvPr>
            <p:ph type="title"/>
          </p:nvPr>
        </p:nvSpPr>
        <p:spPr/>
        <p:txBody>
          <a:bodyPr/>
          <a:p>
            <a:r>
              <a:rPr lang="zh-CN" altLang="en-US">
                <a:sym typeface="+mn-ea"/>
              </a:rPr>
              <a:t>servlet中的session监听和Attribute监听</a:t>
            </a:r>
            <a:endParaRPr lang="en-US" altLang="zh-CN"/>
          </a:p>
        </p:txBody>
      </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smtClean="0">
                <a:sym typeface="+mn-ea"/>
              </a:rPr>
              <a:t>HttpSessionAttributeListener</a:t>
            </a:r>
            <a:r>
              <a:rPr lang="zh-CN" altLang="en-US" dirty="0" smtClean="0">
                <a:sym typeface="+mn-ea"/>
              </a:rPr>
              <a:t>和</a:t>
            </a:r>
            <a:r>
              <a:rPr lang="en-US" altLang="zh-CN" dirty="0" err="1" smtClean="0">
                <a:sym typeface="+mn-ea"/>
              </a:rPr>
              <a:t>HttpSessionBindingListener</a:t>
            </a:r>
            <a:r>
              <a:rPr lang="zh-CN" altLang="en-US" dirty="0" err="1" smtClean="0">
                <a:sym typeface="+mn-ea"/>
              </a:rPr>
              <a:t>的</a:t>
            </a:r>
            <a:r>
              <a:rPr lang="zh-CN" altLang="en-US" dirty="0" smtClean="0">
                <a:sym typeface="+mn-ea"/>
              </a:rPr>
              <a:t>区别</a:t>
            </a:r>
            <a:r>
              <a:rPr lang="en-US" altLang="zh-CN" dirty="0" smtClean="0">
                <a:sym typeface="+mn-ea"/>
              </a:rPr>
              <a:t>-1</a:t>
            </a:r>
            <a:endParaRPr lang="zh-CN" altLang="en-US" dirty="0"/>
          </a:p>
        </p:txBody>
      </p:sp>
      <p:sp>
        <p:nvSpPr>
          <p:cNvPr id="3" name="内容占位符 2"/>
          <p:cNvSpPr>
            <a:spLocks noGrp="1"/>
          </p:cNvSpPr>
          <p:nvPr>
            <p:ph idx="1"/>
          </p:nvPr>
        </p:nvSpPr>
        <p:spPr/>
        <p:txBody>
          <a:bodyPr>
            <a:normAutofit/>
          </a:bodyPr>
          <a:lstStyle/>
          <a:p>
            <a:pPr lvl="1"/>
            <a:r>
              <a:rPr lang="zh-CN" altLang="en-US" dirty="0"/>
              <a:t>这两个监听器在文章中简称为BindingListener和AttributeListener.</a:t>
            </a:r>
            <a:endParaRPr lang="zh-CN" altLang="en-US" dirty="0"/>
          </a:p>
          <a:p>
            <a:pPr lvl="1"/>
            <a:r>
              <a:rPr lang="zh-CN" altLang="en-US" dirty="0"/>
              <a:t> 1.BindingListener有两个方法</a:t>
            </a:r>
            <a:endParaRPr lang="zh-CN" altLang="en-US" dirty="0"/>
          </a:p>
          <a:p>
            <a:pPr lvl="1"/>
            <a:r>
              <a:rPr lang="zh-CN" altLang="en-US" dirty="0"/>
              <a:t>valueBound(HttpSessinBindingEvent)</a:t>
            </a:r>
            <a:endParaRPr lang="zh-CN" altLang="en-US" dirty="0"/>
          </a:p>
          <a:p>
            <a:pPr lvl="1"/>
            <a:r>
              <a:rPr lang="zh-CN" altLang="en-US" dirty="0">
                <a:sym typeface="+mn-ea"/>
              </a:rPr>
              <a:t>实现BindingListener接口的对象被</a:t>
            </a:r>
            <a:r>
              <a:rPr lang="zh-CN" altLang="en-US" b="1" dirty="0">
                <a:solidFill>
                  <a:srgbClr val="FF0000"/>
                </a:solidFill>
                <a:sym typeface="+mn-ea"/>
              </a:rPr>
              <a:t>绑定</a:t>
            </a:r>
            <a:r>
              <a:rPr lang="zh-CN" altLang="en-US" dirty="0">
                <a:sym typeface="+mn-ea"/>
              </a:rPr>
              <a:t>到session时触发valueBound事件,</a:t>
            </a:r>
            <a:endParaRPr lang="zh-CN" altLang="en-US" dirty="0"/>
          </a:p>
          <a:p>
            <a:pPr lvl="1"/>
            <a:r>
              <a:rPr lang="zh-CN" altLang="en-US" dirty="0"/>
              <a:t>valueUnbount(HttpSessionBindingEvent)</a:t>
            </a:r>
            <a:endParaRPr lang="zh-CN" altLang="en-US" dirty="0"/>
          </a:p>
          <a:p>
            <a:pPr lvl="1"/>
            <a:r>
              <a:rPr lang="zh-CN" altLang="en-US" b="1" dirty="0">
                <a:solidFill>
                  <a:srgbClr val="FF0000"/>
                </a:solidFill>
              </a:rPr>
              <a:t>解除绑定</a:t>
            </a:r>
            <a:r>
              <a:rPr lang="zh-CN" altLang="en-US" dirty="0"/>
              <a:t>时触发valueUnbound事件</a:t>
            </a:r>
            <a:endParaRPr lang="zh-CN" altLang="en-US" dirty="0"/>
          </a:p>
          <a:p>
            <a:pPr lvl="1"/>
            <a:r>
              <a:rPr lang="zh-CN" altLang="en-US" b="1" dirty="0">
                <a:solidFill>
                  <a:srgbClr val="FF0000"/>
                </a:solidFill>
              </a:rPr>
              <a:t>注意</a:t>
            </a:r>
            <a:r>
              <a:rPr lang="zh-CN" altLang="en-US" dirty="0"/>
              <a:t>：只有当该监听器(UserObject)保存到session中或从session移除时才会触发事件，其他没有实现该listener对象保存到session时不会触发该事件。</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00025" y="641350"/>
            <a:ext cx="11791950" cy="5575300"/>
          </a:xfrm>
        </p:spPr>
        <p:txBody>
          <a:bodyPr>
            <a:noAutofit/>
          </a:bodyPr>
          <a:p>
            <a:r>
              <a:rPr lang="zh-CN" altLang="en-US" sz="2400"/>
              <a:t> 2.AttributeListener接口三个方法</a:t>
            </a:r>
            <a:endParaRPr lang="zh-CN" altLang="en-US" sz="2400"/>
          </a:p>
          <a:p>
            <a:r>
              <a:rPr lang="zh-CN" altLang="en-US" sz="2400"/>
              <a:t>attributeAdded(HttpSessionBindingEvent),</a:t>
            </a:r>
            <a:endParaRPr lang="zh-CN" altLang="en-US" sz="2400"/>
          </a:p>
          <a:p>
            <a:r>
              <a:rPr lang="zh-CN" altLang="en-US" sz="2400"/>
              <a:t>attributeRemoved(HttpSessionBindingEvent),</a:t>
            </a:r>
            <a:endParaRPr lang="zh-CN" altLang="en-US" sz="2400"/>
          </a:p>
          <a:p>
            <a:r>
              <a:rPr lang="zh-CN" altLang="en-US" sz="2400"/>
              <a:t>attributeReplaced(HttpSeesionEvent)。</a:t>
            </a:r>
            <a:endParaRPr lang="zh-CN" altLang="en-US" sz="2400"/>
          </a:p>
          <a:p>
            <a:r>
              <a:rPr lang="zh-CN" altLang="en-US" sz="2400"/>
              <a:t>当在session中添加、移除或更改属性值时会触发相应的事件。</a:t>
            </a:r>
            <a:endParaRPr lang="zh-CN" altLang="en-US" sz="2400"/>
          </a:p>
          <a:p>
            <a:endParaRPr lang="zh-CN" altLang="en-US" sz="2400"/>
          </a:p>
          <a:p>
            <a:endParaRPr lang="zh-CN" altLang="en-US" sz="2400"/>
          </a:p>
        </p:txBody>
      </p:sp>
      <p:sp>
        <p:nvSpPr>
          <p:cNvPr id="5" name="标题 1"/>
          <p:cNvSpPr>
            <a:spLocks noGrp="1"/>
          </p:cNvSpPr>
          <p:nvPr/>
        </p:nvSpPr>
        <p:spPr>
          <a:xfrm>
            <a:off x="186843" y="50411"/>
            <a:ext cx="11573813" cy="849126"/>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3000" kern="1200">
                <a:solidFill>
                  <a:schemeClr val="tx1">
                    <a:lumMod val="65000"/>
                    <a:lumOff val="35000"/>
                  </a:schemeClr>
                </a:solidFill>
                <a:latin typeface="微软雅黑 Light" panose="020B0502040204020203" pitchFamily="34" charset="-122"/>
                <a:ea typeface="微软雅黑 Light" panose="020B0502040204020203" pitchFamily="34" charset="-122"/>
                <a:cs typeface="+mj-cs"/>
              </a:defRPr>
            </a:lvl1pPr>
          </a:lstStyle>
          <a:p>
            <a:r>
              <a:rPr lang="en-US" altLang="zh-CN" dirty="0" err="1" smtClean="0">
                <a:sym typeface="+mn-ea"/>
              </a:rPr>
              <a:t>HttpSessionAttributeListener</a:t>
            </a:r>
            <a:r>
              <a:rPr lang="zh-CN" altLang="en-US" dirty="0" smtClean="0">
                <a:sym typeface="+mn-ea"/>
              </a:rPr>
              <a:t>和</a:t>
            </a:r>
            <a:r>
              <a:rPr lang="en-US" altLang="zh-CN" dirty="0" err="1" smtClean="0">
                <a:sym typeface="+mn-ea"/>
              </a:rPr>
              <a:t>HttpSessionBindingListener</a:t>
            </a:r>
            <a:r>
              <a:rPr lang="zh-CN" altLang="en-US" dirty="0" err="1" smtClean="0">
                <a:sym typeface="+mn-ea"/>
              </a:rPr>
              <a:t>的</a:t>
            </a:r>
            <a:r>
              <a:rPr lang="zh-CN" altLang="en-US" dirty="0" smtClean="0">
                <a:sym typeface="+mn-ea"/>
              </a:rPr>
              <a:t>区别</a:t>
            </a:r>
            <a:r>
              <a:rPr lang="en-US" altLang="zh-CN" dirty="0" smtClean="0">
                <a:sym typeface="+mn-ea"/>
              </a:rPr>
              <a:t>-2</a:t>
            </a:r>
            <a:endParaRPr lang="zh-CN" altLang="en-US" dirty="0"/>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t">
            <a:normAutofit/>
          </a:bodyPr>
          <a:lstStyle/>
          <a:p>
            <a:pPr>
              <a:lnSpc>
                <a:spcPct val="150000"/>
              </a:lnSpc>
            </a:pPr>
            <a:r>
              <a:rPr lang="zh-CN" altLang="en-US" dirty="0" smtClean="0"/>
              <a:t>本章内容：共</a:t>
            </a:r>
            <a:r>
              <a:rPr lang="en-US" altLang="zh-CN" dirty="0" smtClean="0"/>
              <a:t>2</a:t>
            </a:r>
            <a:r>
              <a:rPr lang="zh-CN" altLang="en-US" dirty="0" smtClean="0"/>
              <a:t>小节，</a:t>
            </a:r>
            <a:r>
              <a:rPr lang="en-US" altLang="zh-CN" dirty="0" smtClean="0"/>
              <a:t>10</a:t>
            </a:r>
            <a:r>
              <a:rPr lang="zh-CN" altLang="en-US" dirty="0" smtClean="0"/>
              <a:t>个知识点</a:t>
            </a:r>
            <a:endParaRPr lang="zh-CN" altLang="en-US" dirty="0"/>
          </a:p>
        </p:txBody>
      </p:sp>
      <p:sp>
        <p:nvSpPr>
          <p:cNvPr id="3" name="内容占位符 2"/>
          <p:cNvSpPr>
            <a:spLocks noGrp="1"/>
          </p:cNvSpPr>
          <p:nvPr>
            <p:ph idx="1"/>
          </p:nvPr>
        </p:nvSpPr>
        <p:spPr>
          <a:xfrm>
            <a:off x="838200" y="1168400"/>
            <a:ext cx="10515600" cy="4555067"/>
          </a:xfrm>
        </p:spPr>
        <p:txBody>
          <a:bodyPr>
            <a:normAutofit/>
          </a:bodyPr>
          <a:lstStyle/>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1</a:t>
            </a:r>
            <a:r>
              <a:rPr lang="zh-CN" altLang="en-US" dirty="0" smtClean="0">
                <a:solidFill>
                  <a:schemeClr val="tx1">
                    <a:lumMod val="75000"/>
                    <a:lumOff val="25000"/>
                  </a:schemeClr>
                </a:solidFill>
              </a:rPr>
              <a:t>节：监听器</a:t>
            </a:r>
            <a:endParaRPr lang="en-US" altLang="zh-CN" dirty="0" smtClean="0">
              <a:solidFill>
                <a:schemeClr val="tx1">
                  <a:lumMod val="75000"/>
                  <a:lumOff val="25000"/>
                </a:schemeClr>
              </a:solidFill>
            </a:endParaRPr>
          </a:p>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2</a:t>
            </a:r>
            <a:r>
              <a:rPr lang="zh-CN" altLang="en-US" dirty="0" smtClean="0">
                <a:solidFill>
                  <a:schemeClr val="tx1">
                    <a:lumMod val="75000"/>
                    <a:lumOff val="25000"/>
                  </a:schemeClr>
                </a:solidFill>
              </a:rPr>
              <a:t>节：过滤器</a:t>
            </a:r>
            <a:endParaRPr lang="zh-CN" altLang="en-US"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dirty="0" err="1" smtClean="0">
                <a:sym typeface="+mn-ea"/>
              </a:rPr>
              <a:t>HttpSessionAttributeListener</a:t>
            </a:r>
            <a:r>
              <a:rPr lang="zh-CN" altLang="en-US" dirty="0" smtClean="0">
                <a:sym typeface="+mn-ea"/>
              </a:rPr>
              <a:t>和</a:t>
            </a:r>
            <a:r>
              <a:rPr lang="en-US" altLang="zh-CN" dirty="0" err="1" smtClean="0">
                <a:sym typeface="+mn-ea"/>
              </a:rPr>
              <a:t>HttpSessionBindingListener</a:t>
            </a:r>
            <a:r>
              <a:rPr lang="zh-CN" altLang="en-US" dirty="0" err="1" smtClean="0">
                <a:sym typeface="+mn-ea"/>
              </a:rPr>
              <a:t>的</a:t>
            </a:r>
            <a:r>
              <a:rPr lang="zh-CN" altLang="en-US" dirty="0" smtClean="0">
                <a:sym typeface="+mn-ea"/>
              </a:rPr>
              <a:t>区别</a:t>
            </a:r>
            <a:r>
              <a:rPr lang="en-US" altLang="zh-CN" dirty="0" smtClean="0">
                <a:sym typeface="+mn-ea"/>
              </a:rPr>
              <a:t>-3</a:t>
            </a:r>
            <a:endParaRPr lang="zh-CN" altLang="en-US"/>
          </a:p>
        </p:txBody>
      </p:sp>
      <p:sp>
        <p:nvSpPr>
          <p:cNvPr id="3" name="内容占位符 2"/>
          <p:cNvSpPr>
            <a:spLocks noGrp="1"/>
          </p:cNvSpPr>
          <p:nvPr>
            <p:ph idx="1"/>
          </p:nvPr>
        </p:nvSpPr>
        <p:spPr/>
        <p:txBody>
          <a:bodyPr/>
          <a:p>
            <a:r>
              <a:rPr lang="en-US" altLang="zh-CN" sz="2400">
                <a:sym typeface="+mn-ea"/>
              </a:rPr>
              <a:t>a</a:t>
            </a:r>
            <a:r>
              <a:rPr lang="zh-CN" altLang="en-US" sz="2400">
                <a:sym typeface="+mn-ea"/>
              </a:rPr>
              <a:t>.只有实现了HttpSessionBindingListener的类</a:t>
            </a:r>
            <a:endParaRPr lang="zh-CN" altLang="en-US" sz="2400">
              <a:sym typeface="+mn-ea"/>
            </a:endParaRPr>
          </a:p>
          <a:p>
            <a:pPr marL="0" indent="0">
              <a:buNone/>
            </a:pPr>
            <a:r>
              <a:rPr lang="zh-CN" altLang="en-US" sz="2400">
                <a:sym typeface="+mn-ea"/>
              </a:rPr>
              <a:t>  在和session绑定、解除绑定时触发其事件。</a:t>
            </a:r>
            <a:endParaRPr lang="zh-CN" altLang="en-US" sz="2400">
              <a:sym typeface="+mn-ea"/>
            </a:endParaRPr>
          </a:p>
          <a:p>
            <a:endParaRPr lang="zh-CN" altLang="en-US" sz="2400"/>
          </a:p>
          <a:p>
            <a:r>
              <a:rPr lang="en-US" altLang="zh-CN" sz="2400">
                <a:sym typeface="+mn-ea"/>
              </a:rPr>
              <a:t>b</a:t>
            </a:r>
            <a:r>
              <a:rPr lang="zh-CN" altLang="en-US" sz="2400">
                <a:sym typeface="+mn-ea"/>
              </a:rPr>
              <a:t>.实现了HttpSessionAttributeListener后</a:t>
            </a:r>
            <a:endParaRPr lang="zh-CN" altLang="en-US" sz="2400">
              <a:sym typeface="+mn-ea"/>
            </a:endParaRPr>
          </a:p>
          <a:p>
            <a:pPr marL="0" indent="0">
              <a:buNone/>
            </a:pPr>
            <a:r>
              <a:rPr lang="zh-CN" altLang="en-US" sz="2400">
                <a:sym typeface="+mn-ea"/>
              </a:rPr>
              <a:t>   任何对象（</a:t>
            </a:r>
            <a:r>
              <a:rPr lang="zh-CN" altLang="en-US" sz="2400" b="1">
                <a:solidFill>
                  <a:srgbClr val="FF0000"/>
                </a:solidFill>
                <a:sym typeface="+mn-ea"/>
              </a:rPr>
              <a:t>不论</a:t>
            </a:r>
            <a:r>
              <a:rPr lang="zh-CN" altLang="en-US" sz="2400">
                <a:sym typeface="+mn-ea"/>
              </a:rPr>
              <a:t>其是否实现了AttributeListener)在变化时均触发对应的事件。</a:t>
            </a:r>
            <a:endParaRPr lang="zh-CN" altLang="en-US" sz="2400"/>
          </a:p>
        </p:txBody>
      </p:sp>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本节总结提问</a:t>
            </a:r>
            <a:r>
              <a:rPr lang="en-US" altLang="zh-CN" dirty="0" smtClean="0"/>
              <a:t>【</a:t>
            </a:r>
            <a:r>
              <a:rPr lang="zh-CN" altLang="en-US" dirty="0" smtClean="0"/>
              <a:t>监听器</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r>
              <a:rPr lang="en-US" altLang="zh-CN" sz="2400" dirty="0" err="1" smtClean="0"/>
              <a:t>Servlet</a:t>
            </a:r>
            <a:r>
              <a:rPr lang="zh-CN" altLang="en-US" sz="2400" dirty="0" smtClean="0"/>
              <a:t>规范中定义了多少种事件，多少种监听器？</a:t>
            </a:r>
            <a:endParaRPr lang="en-US" altLang="zh-CN" sz="2400" dirty="0" smtClean="0"/>
          </a:p>
          <a:p>
            <a:r>
              <a:rPr lang="zh-CN" altLang="en-US" sz="2400" dirty="0" smtClean="0"/>
              <a:t>编写监听器的步骤是什么？</a:t>
            </a:r>
            <a:endParaRPr lang="en-US" altLang="zh-CN" sz="2400" dirty="0" smtClean="0"/>
          </a:p>
          <a:p>
            <a:r>
              <a:rPr lang="zh-CN" altLang="en-US" sz="2400" dirty="0" smtClean="0"/>
              <a:t>如何配置监听器？</a:t>
            </a:r>
            <a:endParaRPr lang="en-US" altLang="zh-CN" sz="2400" dirty="0" smtClean="0"/>
          </a:p>
        </p:txBody>
      </p:sp>
    </p:spTree>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smtClean="0"/>
              <a:t>【</a:t>
            </a:r>
            <a:r>
              <a:rPr lang="zh-CN" altLang="en-US" dirty="0" smtClean="0"/>
              <a:t>监听器</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Web</a:t>
            </a:r>
            <a:r>
              <a:rPr lang="zh-CN" altLang="en-US" sz="2400" dirty="0" smtClean="0"/>
              <a:t>应用中定义了六种事件类型，每种事件类型至少有一个监听器。分为上下文相关、会话相关、请求相关；</a:t>
            </a:r>
            <a:endParaRPr lang="en-US" altLang="zh-CN" sz="2400" dirty="0" smtClean="0"/>
          </a:p>
          <a:p>
            <a:r>
              <a:rPr lang="zh-CN" altLang="en-US" sz="2400" dirty="0" smtClean="0"/>
              <a:t>监听器共有</a:t>
            </a:r>
            <a:r>
              <a:rPr lang="en-US" altLang="zh-CN" sz="2400" dirty="0" smtClean="0"/>
              <a:t>8</a:t>
            </a:r>
            <a:r>
              <a:rPr lang="zh-CN" altLang="en-US" sz="2400" dirty="0" smtClean="0"/>
              <a:t>种，其中会话相关的</a:t>
            </a:r>
            <a:r>
              <a:rPr lang="en-US" altLang="zh-CN" sz="2400" dirty="0" smtClean="0"/>
              <a:t>4</a:t>
            </a:r>
            <a:r>
              <a:rPr lang="zh-CN" altLang="en-US" sz="2400" dirty="0" smtClean="0"/>
              <a:t>种，其他的分别两种；</a:t>
            </a:r>
            <a:endParaRPr lang="en-US" altLang="zh-CN" sz="2400" dirty="0" smtClean="0"/>
          </a:p>
          <a:p>
            <a:r>
              <a:rPr lang="zh-CN" altLang="en-US" sz="2400" dirty="0" smtClean="0"/>
              <a:t>使用监听器非常简单，只要自定义类实现相应的监听器接口，重写监听器里的方法即可；</a:t>
            </a:r>
            <a:endParaRPr lang="en-US" altLang="zh-CN" sz="2400" dirty="0" smtClean="0"/>
          </a:p>
          <a:p>
            <a:r>
              <a:rPr lang="zh-CN" altLang="en-US" sz="2400" dirty="0" smtClean="0"/>
              <a:t>监听器要生效，需要在</a:t>
            </a:r>
            <a:r>
              <a:rPr lang="en-US" altLang="zh-CN" sz="2400" dirty="0" smtClean="0"/>
              <a:t>web.xml</a:t>
            </a:r>
            <a:r>
              <a:rPr lang="zh-CN" altLang="en-US" sz="2400" dirty="0" smtClean="0"/>
              <a:t>中使用</a:t>
            </a:r>
            <a:r>
              <a:rPr lang="en-US" altLang="zh-CN" sz="2400" dirty="0" smtClean="0"/>
              <a:t>&lt;listener&gt;</a:t>
            </a:r>
            <a:r>
              <a:rPr lang="zh-CN" altLang="en-US" sz="2400" dirty="0" smtClean="0"/>
              <a:t>标签配置</a:t>
            </a:r>
            <a:r>
              <a:rPr lang="en-US" altLang="zh-CN" sz="2400" dirty="0" smtClean="0"/>
              <a:t>,</a:t>
            </a:r>
            <a:r>
              <a:rPr lang="zh-CN" altLang="zh-CN" sz="2400" dirty="0" smtClean="0"/>
              <a:t>也可以通过注解配置监听器</a:t>
            </a:r>
            <a:r>
              <a:rPr lang="zh-CN" altLang="en-US" sz="2400" dirty="0" smtClean="0"/>
              <a:t>；</a:t>
            </a:r>
            <a:endParaRPr lang="en-US" altLang="zh-CN" sz="2400" dirty="0" smtClean="0"/>
          </a:p>
          <a:p>
            <a:endParaRPr lang="en-US" altLang="zh-CN" sz="2400" dirty="0"/>
          </a:p>
          <a:p>
            <a:pPr>
              <a:defRPr/>
            </a:pPr>
            <a:endParaRPr lang="en-US" altLang="zh-CN" sz="2400" dirty="0"/>
          </a:p>
          <a:p>
            <a:pPr>
              <a:defRPr/>
            </a:pPr>
            <a:endParaRPr lang="en-US" altLang="zh-CN" sz="2400" dirty="0"/>
          </a:p>
          <a:p>
            <a:pPr>
              <a:defRPr/>
            </a:pPr>
            <a:endParaRPr lang="zh-CN" altLang="en-US" sz="2400" dirty="0"/>
          </a:p>
          <a:p>
            <a:endParaRPr lang="en-US" altLang="zh-CN" sz="2400" dirty="0"/>
          </a:p>
          <a:p>
            <a:endParaRPr lang="zh-CN" altLang="en-US" sz="2400" dirty="0"/>
          </a:p>
          <a:p>
            <a:endParaRPr lang="zh-CN" altLang="en-US" sz="2400" dirty="0"/>
          </a:p>
        </p:txBody>
      </p:sp>
    </p:spTree>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2</a:t>
            </a:r>
            <a:r>
              <a:rPr lang="zh-CN" altLang="en-US" dirty="0" smtClean="0"/>
              <a:t>节</a:t>
            </a:r>
            <a:r>
              <a:rPr lang="en-US" altLang="zh-CN" dirty="0" smtClean="0"/>
              <a:t>【</a:t>
            </a:r>
            <a:r>
              <a:rPr lang="zh-CN" altLang="en-US" dirty="0" smtClean="0"/>
              <a:t>过滤器</a:t>
            </a:r>
            <a:r>
              <a:rPr lang="en-US" altLang="zh-CN" dirty="0" smtClean="0"/>
              <a:t>】</a:t>
            </a:r>
            <a:endParaRPr lang="zh-CN" altLang="en-US" dirty="0"/>
          </a:p>
        </p:txBody>
      </p:sp>
      <p:sp>
        <p:nvSpPr>
          <p:cNvPr id="3" name="内容占位符 2"/>
          <p:cNvSpPr>
            <a:spLocks noGrp="1"/>
          </p:cNvSpPr>
          <p:nvPr>
            <p:ph idx="1"/>
          </p:nvPr>
        </p:nvSpPr>
        <p:spPr/>
        <p:txBody>
          <a:bodyPr vert="horz" lIns="91440" tIns="45720" rIns="91440" bIns="45720" rtlCol="0">
            <a:normAutofit/>
          </a:bodyPr>
          <a:lstStyle/>
          <a:p>
            <a:r>
              <a:rPr lang="zh-CN" altLang="en-US" dirty="0" smtClean="0"/>
              <a:t>知识点</a:t>
            </a:r>
            <a:r>
              <a:rPr lang="en-US" altLang="zh-CN" dirty="0" smtClean="0"/>
              <a:t>1</a:t>
            </a:r>
            <a:r>
              <a:rPr lang="zh-CN" altLang="en-US" dirty="0" smtClean="0"/>
              <a:t>：过滤器的作用</a:t>
            </a:r>
            <a:endParaRPr lang="zh-CN" altLang="en-US" dirty="0" smtClean="0"/>
          </a:p>
          <a:p>
            <a:r>
              <a:rPr lang="zh-CN" altLang="en-US" dirty="0" smtClean="0"/>
              <a:t>知识点</a:t>
            </a:r>
            <a:r>
              <a:rPr lang="en-US" altLang="zh-CN" dirty="0" smtClean="0"/>
              <a:t>2</a:t>
            </a:r>
            <a:r>
              <a:rPr lang="zh-CN" altLang="en-US" dirty="0" smtClean="0"/>
              <a:t>：过滤器的开发方法</a:t>
            </a:r>
            <a:endParaRPr lang="zh-CN" altLang="en-US" dirty="0" smtClean="0"/>
          </a:p>
          <a:p>
            <a:r>
              <a:rPr lang="zh-CN" altLang="en-US" dirty="0" smtClean="0"/>
              <a:t>知识点</a:t>
            </a:r>
            <a:r>
              <a:rPr lang="en-US" altLang="zh-CN" dirty="0" smtClean="0"/>
              <a:t>3</a:t>
            </a:r>
            <a:r>
              <a:rPr lang="zh-CN" altLang="en-US" dirty="0" smtClean="0"/>
              <a:t>：过滤器的配置</a:t>
            </a:r>
            <a:endParaRPr lang="zh-CN" altLang="en-US" dirty="0" smtClean="0"/>
          </a:p>
          <a:p>
            <a:r>
              <a:rPr lang="zh-CN" altLang="en-US" dirty="0" smtClean="0"/>
              <a:t>知识点</a:t>
            </a:r>
            <a:r>
              <a:rPr lang="en-US" altLang="zh-CN" dirty="0" smtClean="0"/>
              <a:t>4</a:t>
            </a:r>
            <a:r>
              <a:rPr lang="zh-CN" altLang="en-US" dirty="0" smtClean="0"/>
              <a:t>：利用过滤器实现访问控制</a:t>
            </a:r>
            <a:endParaRPr lang="zh-CN" altLang="en-US" dirty="0" smtClean="0"/>
          </a:p>
          <a:p>
            <a:r>
              <a:rPr lang="zh-CN" altLang="en-US" dirty="0" smtClean="0"/>
              <a:t>知识点</a:t>
            </a:r>
            <a:r>
              <a:rPr lang="en-US" altLang="zh-CN" dirty="0" smtClean="0"/>
              <a:t>5</a:t>
            </a:r>
            <a:r>
              <a:rPr lang="zh-CN" altLang="en-US" dirty="0" smtClean="0"/>
              <a:t>：防盗链等其他过滤器应用场景</a:t>
            </a:r>
            <a:endParaRPr lang="zh-CN" altLang="en-US" dirty="0" smtClean="0"/>
          </a:p>
        </p:txBody>
      </p:sp>
    </p:spTree>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smtClean="0"/>
              <a:t>：过滤器的作用</a:t>
            </a:r>
            <a:endParaRPr lang="zh-CN" altLang="en-US" dirty="0"/>
          </a:p>
        </p:txBody>
      </p:sp>
      <p:sp>
        <p:nvSpPr>
          <p:cNvPr id="3" name="内容占位符 2"/>
          <p:cNvSpPr>
            <a:spLocks noGrp="1"/>
          </p:cNvSpPr>
          <p:nvPr>
            <p:ph idx="1"/>
          </p:nvPr>
        </p:nvSpPr>
        <p:spPr>
          <a:xfrm>
            <a:off x="297815" y="631190"/>
            <a:ext cx="11791950" cy="6306185"/>
          </a:xfrm>
        </p:spPr>
        <p:txBody>
          <a:bodyPr>
            <a:normAutofit/>
          </a:bodyPr>
          <a:lstStyle/>
          <a:p>
            <a:r>
              <a:rPr lang="zh-CN" altLang="en-US" sz="2400" dirty="0" smtClean="0"/>
              <a:t>在</a:t>
            </a:r>
            <a:r>
              <a:rPr lang="en-US" altLang="zh-CN" sz="2400" dirty="0" smtClean="0"/>
              <a:t>Web</a:t>
            </a:r>
            <a:r>
              <a:rPr lang="zh-CN" altLang="en-US" sz="2400" dirty="0" smtClean="0"/>
              <a:t>应用中，如果对服务器端的多个资源（</a:t>
            </a:r>
            <a:r>
              <a:rPr lang="en-US" altLang="zh-CN" sz="2400" dirty="0" err="1" smtClean="0"/>
              <a:t>Servlet</a:t>
            </a:r>
            <a:r>
              <a:rPr lang="en-US" altLang="zh-CN" sz="2400" dirty="0" smtClean="0"/>
              <a:t>/JSP</a:t>
            </a:r>
            <a:r>
              <a:rPr lang="zh-CN" altLang="en-US" sz="2400" dirty="0" smtClean="0"/>
              <a:t>）有“通用”的处理，可以在每个资源中写相同的代码，而这样做显然过于冗余，修改时就需要逐一修改，效率低下；</a:t>
            </a:r>
            <a:endParaRPr lang="en-US" altLang="zh-CN" sz="2400" dirty="0" smtClean="0"/>
          </a:p>
          <a:p>
            <a:r>
              <a:rPr lang="zh-CN" altLang="en-US" sz="2400" dirty="0" smtClean="0"/>
              <a:t>过滤器可以解决这样的问题：把通用的、相同的处理代码用过滤器实现，然后在</a:t>
            </a:r>
            <a:r>
              <a:rPr lang="en-US" altLang="zh-CN" sz="2400" dirty="0" smtClean="0"/>
              <a:t>web.xml</a:t>
            </a:r>
            <a:r>
              <a:rPr lang="zh-CN" altLang="en-US" sz="2400" dirty="0" smtClean="0"/>
              <a:t>中将过滤器配置给相关的资源使用即可；</a:t>
            </a:r>
            <a:endParaRPr lang="en-US" altLang="zh-CN" sz="2400" dirty="0" smtClean="0"/>
          </a:p>
        </p:txBody>
      </p:sp>
      <p:sp>
        <p:nvSpPr>
          <p:cNvPr id="38" name="Oval 37"/>
          <p:cNvSpPr/>
          <p:nvPr/>
        </p:nvSpPr>
        <p:spPr>
          <a:xfrm>
            <a:off x="7775426" y="3042791"/>
            <a:ext cx="2317531" cy="7725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ServletX</a:t>
            </a:r>
            <a:endParaRPr lang="en-US" dirty="0"/>
          </a:p>
        </p:txBody>
      </p:sp>
      <p:sp>
        <p:nvSpPr>
          <p:cNvPr id="39" name="Oval 38"/>
          <p:cNvSpPr/>
          <p:nvPr/>
        </p:nvSpPr>
        <p:spPr>
          <a:xfrm>
            <a:off x="7680325" y="3815715"/>
            <a:ext cx="2317750" cy="9302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ServletY</a:t>
            </a:r>
            <a:endParaRPr lang="en-US" dirty="0"/>
          </a:p>
        </p:txBody>
      </p:sp>
      <p:sp>
        <p:nvSpPr>
          <p:cNvPr id="40" name="Oval 39"/>
          <p:cNvSpPr/>
          <p:nvPr/>
        </p:nvSpPr>
        <p:spPr>
          <a:xfrm>
            <a:off x="7608168" y="4823688"/>
            <a:ext cx="2317531" cy="7725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x.jsp</a:t>
            </a:r>
            <a:endParaRPr lang="en-US" dirty="0"/>
          </a:p>
        </p:txBody>
      </p:sp>
      <p:sp>
        <p:nvSpPr>
          <p:cNvPr id="41" name="Oval 40"/>
          <p:cNvSpPr/>
          <p:nvPr/>
        </p:nvSpPr>
        <p:spPr>
          <a:xfrm>
            <a:off x="7680558" y="5596344"/>
            <a:ext cx="2317531" cy="7725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y.jsp</a:t>
            </a:r>
            <a:endParaRPr lang="en-US" dirty="0"/>
          </a:p>
        </p:txBody>
      </p:sp>
      <p:sp>
        <p:nvSpPr>
          <p:cNvPr id="42" name="Rectangle 41"/>
          <p:cNvSpPr/>
          <p:nvPr/>
        </p:nvSpPr>
        <p:spPr>
          <a:xfrm>
            <a:off x="898634" y="4493172"/>
            <a:ext cx="1749973" cy="993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客户端</a:t>
            </a:r>
            <a:endParaRPr lang="en-US" dirty="0"/>
          </a:p>
        </p:txBody>
      </p:sp>
      <p:cxnSp>
        <p:nvCxnSpPr>
          <p:cNvPr id="45" name="Straight Arrow Connector 44"/>
          <p:cNvCxnSpPr>
            <a:endCxn id="38" idx="2"/>
          </p:cNvCxnSpPr>
          <p:nvPr/>
        </p:nvCxnSpPr>
        <p:spPr>
          <a:xfrm flipV="1">
            <a:off x="2601967" y="3429681"/>
            <a:ext cx="5173459" cy="10541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2" idx="3"/>
            <a:endCxn id="39" idx="2"/>
          </p:cNvCxnSpPr>
          <p:nvPr/>
        </p:nvCxnSpPr>
        <p:spPr>
          <a:xfrm flipV="1">
            <a:off x="2648607" y="4281126"/>
            <a:ext cx="5031740" cy="7086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2" idx="3"/>
            <a:endCxn id="40" idx="2"/>
          </p:cNvCxnSpPr>
          <p:nvPr/>
        </p:nvCxnSpPr>
        <p:spPr>
          <a:xfrm>
            <a:off x="2648607" y="4989786"/>
            <a:ext cx="4959350" cy="2203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2" idx="3"/>
            <a:endCxn id="41" idx="2"/>
          </p:cNvCxnSpPr>
          <p:nvPr/>
        </p:nvCxnSpPr>
        <p:spPr>
          <a:xfrm>
            <a:off x="2648607" y="4989786"/>
            <a:ext cx="5031740" cy="993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3878317" y="3894083"/>
            <a:ext cx="551793" cy="21914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编码过滤器</a:t>
            </a:r>
            <a:endParaRPr lang="en-US" dirty="0"/>
          </a:p>
        </p:txBody>
      </p:sp>
      <p:sp>
        <p:nvSpPr>
          <p:cNvPr id="55" name="Rectangle 54"/>
          <p:cNvSpPr/>
          <p:nvPr/>
        </p:nvSpPr>
        <p:spPr>
          <a:xfrm>
            <a:off x="5087007" y="3888827"/>
            <a:ext cx="551793" cy="21914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权限过滤器</a:t>
            </a:r>
            <a:endParaRPr lang="en-US" dirty="0"/>
          </a:p>
        </p:txBody>
      </p:sp>
      <p:sp>
        <p:nvSpPr>
          <p:cNvPr id="56" name="Rectangle 55"/>
          <p:cNvSpPr/>
          <p:nvPr/>
        </p:nvSpPr>
        <p:spPr>
          <a:xfrm>
            <a:off x="6096000" y="3933056"/>
            <a:ext cx="551793" cy="2191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加密过滤器</a:t>
            </a:r>
            <a:endParaRPr lang="en-US" dirty="0"/>
          </a:p>
        </p:txBody>
      </p:sp>
      <p:sp>
        <p:nvSpPr>
          <p:cNvPr id="57" name="TextBox 56"/>
          <p:cNvSpPr txBox="1"/>
          <p:nvPr/>
        </p:nvSpPr>
        <p:spPr>
          <a:xfrm>
            <a:off x="3659411" y="5861139"/>
            <a:ext cx="3058510" cy="646331"/>
          </a:xfrm>
          <a:prstGeom prst="rect">
            <a:avLst/>
          </a:prstGeom>
          <a:solidFill>
            <a:schemeClr val="accent6"/>
          </a:solidFill>
        </p:spPr>
        <p:txBody>
          <a:bodyPr wrap="square" rtlCol="0">
            <a:spAutoFit/>
          </a:bodyPr>
          <a:lstStyle/>
          <a:p>
            <a:r>
              <a:rPr lang="zh-CN" altLang="en-US" dirty="0" smtClean="0"/>
              <a:t>多个过滤器同时过滤称为一个过滤链。（</a:t>
            </a:r>
            <a:r>
              <a:rPr lang="en-US" altLang="zh-CN" dirty="0" smtClean="0"/>
              <a:t>Filter chain</a:t>
            </a:r>
            <a:r>
              <a:rPr lang="zh-CN" altLang="en-US" dirty="0" smtClean="0"/>
              <a:t>）</a:t>
            </a:r>
            <a:endParaRPr lang="en-US" dirty="0"/>
          </a:p>
        </p:txBody>
      </p:sp>
    </p:spTree>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a:t>
            </a:r>
            <a:r>
              <a:rPr lang="zh-CN" altLang="en-US" dirty="0" smtClean="0"/>
              <a:t>点</a:t>
            </a:r>
            <a:r>
              <a:rPr lang="en-US" altLang="zh-CN" dirty="0" smtClean="0"/>
              <a:t>2</a:t>
            </a:r>
            <a:r>
              <a:rPr lang="zh-CN" altLang="en-US" dirty="0" smtClean="0"/>
              <a:t>：过滤器的开发方法</a:t>
            </a:r>
            <a:r>
              <a:rPr lang="en-US" altLang="zh-CN" dirty="0" smtClean="0"/>
              <a:t>-1</a:t>
            </a:r>
            <a:endParaRPr lang="zh-CN" altLang="en-US" dirty="0"/>
          </a:p>
        </p:txBody>
      </p:sp>
      <p:sp>
        <p:nvSpPr>
          <p:cNvPr id="3" name="内容占位符 2"/>
          <p:cNvSpPr>
            <a:spLocks noGrp="1"/>
          </p:cNvSpPr>
          <p:nvPr>
            <p:ph idx="1"/>
          </p:nvPr>
        </p:nvSpPr>
        <p:spPr>
          <a:xfrm>
            <a:off x="186570" y="899048"/>
            <a:ext cx="11792070" cy="2490538"/>
          </a:xfrm>
        </p:spPr>
        <p:txBody>
          <a:bodyPr>
            <a:normAutofit lnSpcReduction="10000"/>
          </a:bodyPr>
          <a:lstStyle/>
          <a:p>
            <a:r>
              <a:rPr lang="zh-CN" altLang="en-US" sz="2400" dirty="0" smtClean="0"/>
              <a:t>过滤器的开发非常简单：</a:t>
            </a:r>
            <a:endParaRPr lang="en-US" altLang="zh-CN" sz="2400" dirty="0" smtClean="0"/>
          </a:p>
          <a:p>
            <a:pPr lvl="1"/>
            <a:r>
              <a:rPr lang="zh-CN" altLang="en-US" dirty="0" smtClean="0"/>
              <a:t>自定义类实现</a:t>
            </a:r>
            <a:r>
              <a:rPr lang="en-US" altLang="zh-CN" dirty="0" smtClean="0"/>
              <a:t>Filter</a:t>
            </a:r>
            <a:r>
              <a:rPr lang="zh-CN" altLang="en-US" dirty="0" smtClean="0"/>
              <a:t>接口；</a:t>
            </a:r>
            <a:endParaRPr lang="en-US" altLang="zh-CN" dirty="0" smtClean="0"/>
          </a:p>
          <a:p>
            <a:pPr lvl="1"/>
            <a:r>
              <a:rPr lang="zh-CN" altLang="en-US" dirty="0" smtClean="0"/>
              <a:t>实现接口中的方法，重点是</a:t>
            </a:r>
            <a:r>
              <a:rPr lang="en-US" altLang="zh-CN" dirty="0" err="1" smtClean="0"/>
              <a:t>doFilter</a:t>
            </a:r>
            <a:r>
              <a:rPr lang="zh-CN" altLang="en-US" dirty="0" smtClean="0"/>
              <a:t>方法：</a:t>
            </a:r>
            <a:endParaRPr lang="en-US" altLang="zh-CN" dirty="0" smtClean="0"/>
          </a:p>
          <a:p>
            <a:r>
              <a:rPr lang="en-US" altLang="zh-CN" sz="2400" dirty="0" smtClean="0"/>
              <a:t>Filter</a:t>
            </a:r>
            <a:r>
              <a:rPr lang="zh-CN" altLang="en-US" sz="2400" dirty="0" smtClean="0"/>
              <a:t>接口中有三个方法，如下；</a:t>
            </a:r>
            <a:endParaRPr lang="en-US" altLang="zh-CN" sz="2400" dirty="0" smtClean="0"/>
          </a:p>
        </p:txBody>
      </p:sp>
      <p:graphicFrame>
        <p:nvGraphicFramePr>
          <p:cNvPr id="38" name="Table 37"/>
          <p:cNvGraphicFramePr>
            <a:graphicFrameLocks noGrp="1"/>
          </p:cNvGraphicFramePr>
          <p:nvPr>
            <p:custDataLst>
              <p:tags r:id="rId1"/>
            </p:custDataLst>
          </p:nvPr>
        </p:nvGraphicFramePr>
        <p:xfrm>
          <a:off x="454586" y="3364260"/>
          <a:ext cx="11006945" cy="2570751"/>
        </p:xfrm>
        <a:graphic>
          <a:graphicData uri="http://schemas.openxmlformats.org/drawingml/2006/table">
            <a:tbl>
              <a:tblPr firstRow="1" bandRow="1">
                <a:tableStyleId>{5C22544A-7EE6-4342-B048-85BDC9FD1C3A}</a:tableStyleId>
              </a:tblPr>
              <a:tblGrid>
                <a:gridCol w="5423945"/>
                <a:gridCol w="5583000"/>
              </a:tblGrid>
              <a:tr h="376191">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582808">
                <a:tc>
                  <a:txBody>
                    <a:bodyPr/>
                    <a:lstStyle/>
                    <a:p>
                      <a:pPr algn="l"/>
                      <a:r>
                        <a:rPr lang="en-US" dirty="0" smtClean="0"/>
                        <a:t>void init(</a:t>
                      </a:r>
                      <a:r>
                        <a:rPr lang="en-US" dirty="0" err="1" smtClean="0"/>
                        <a:t>FilterConfig</a:t>
                      </a:r>
                      <a:r>
                        <a:rPr lang="en-US" dirty="0" smtClean="0"/>
                        <a:t> </a:t>
                      </a:r>
                      <a:r>
                        <a:rPr lang="en-US" dirty="0" err="1" smtClean="0"/>
                        <a:t>filterConfig</a:t>
                      </a:r>
                      <a:r>
                        <a:rPr lang="en-US" dirty="0" smtClean="0"/>
                        <a:t>) </a:t>
                      </a:r>
                      <a:endParaRPr lang="en-US" dirty="0" smtClean="0"/>
                    </a:p>
                    <a:p>
                      <a:pPr algn="l"/>
                      <a:r>
                        <a:rPr lang="en-US" dirty="0" smtClean="0"/>
                        <a:t> </a:t>
                      </a:r>
                      <a:endParaRPr lang="en-US" dirty="0" smtClean="0"/>
                    </a:p>
                  </a:txBody>
                  <a:tcPr/>
                </a:tc>
                <a:tc>
                  <a:txBody>
                    <a:bodyPr/>
                    <a:lstStyle/>
                    <a:p>
                      <a:r>
                        <a:rPr lang="zh-CN" altLang="en-US" dirty="0" smtClean="0"/>
                        <a:t>容器初始化过滤器对象后调用该方法，其中参数可以获取过滤器配置信息；</a:t>
                      </a:r>
                      <a:endParaRPr lang="en-US" dirty="0"/>
                    </a:p>
                  </a:txBody>
                  <a:tcPr/>
                </a:tc>
              </a:tr>
              <a:tr h="914400">
                <a:tc>
                  <a:txBody>
                    <a:bodyPr/>
                    <a:lstStyle/>
                    <a:p>
                      <a:pPr algn="l"/>
                      <a:r>
                        <a:rPr lang="fr-FR" altLang="zh-CN" sz="1800" kern="1200" dirty="0" err="1" smtClean="0">
                          <a:solidFill>
                            <a:schemeClr val="dk1"/>
                          </a:solidFill>
                          <a:latin typeface="+mn-lt"/>
                          <a:ea typeface="+mn-ea"/>
                          <a:cs typeface="+mn-cs"/>
                        </a:rPr>
                        <a:t>void</a:t>
                      </a:r>
                      <a:r>
                        <a:rPr lang="fr-FR" altLang="zh-CN" sz="1800" kern="1200" dirty="0" smtClean="0">
                          <a:solidFill>
                            <a:schemeClr val="dk1"/>
                          </a:solidFill>
                          <a:latin typeface="+mn-lt"/>
                          <a:ea typeface="+mn-ea"/>
                          <a:cs typeface="+mn-cs"/>
                        </a:rPr>
                        <a:t> </a:t>
                      </a:r>
                      <a:r>
                        <a:rPr lang="fr-FR" altLang="zh-CN" sz="1800" kern="1200" dirty="0" err="1" smtClean="0">
                          <a:solidFill>
                            <a:schemeClr val="dk1"/>
                          </a:solidFill>
                          <a:latin typeface="+mn-lt"/>
                          <a:ea typeface="+mn-ea"/>
                          <a:cs typeface="+mn-cs"/>
                        </a:rPr>
                        <a:t>doFilter</a:t>
                      </a:r>
                      <a:r>
                        <a:rPr lang="fr-FR" altLang="zh-CN" sz="1800" kern="1200" dirty="0" smtClean="0">
                          <a:solidFill>
                            <a:schemeClr val="dk1"/>
                          </a:solidFill>
                          <a:latin typeface="+mn-lt"/>
                          <a:ea typeface="+mn-ea"/>
                          <a:cs typeface="+mn-cs"/>
                        </a:rPr>
                        <a:t>(</a:t>
                      </a:r>
                      <a:r>
                        <a:rPr lang="fr-FR" altLang="zh-CN" sz="1800" kern="1200" dirty="0" err="1" smtClean="0">
                          <a:solidFill>
                            <a:schemeClr val="dk1"/>
                          </a:solidFill>
                          <a:latin typeface="+mn-lt"/>
                          <a:ea typeface="+mn-ea"/>
                          <a:cs typeface="+mn-cs"/>
                        </a:rPr>
                        <a:t>ServletRequest</a:t>
                      </a:r>
                      <a:r>
                        <a:rPr lang="fr-FR" altLang="zh-CN" sz="1800" kern="1200" dirty="0" smtClean="0">
                          <a:solidFill>
                            <a:schemeClr val="dk1"/>
                          </a:solidFill>
                          <a:latin typeface="+mn-lt"/>
                          <a:ea typeface="+mn-ea"/>
                          <a:cs typeface="+mn-cs"/>
                        </a:rPr>
                        <a:t> </a:t>
                      </a:r>
                      <a:r>
                        <a:rPr lang="fr-FR" altLang="zh-CN" sz="1800" kern="1200" dirty="0" err="1" smtClean="0">
                          <a:solidFill>
                            <a:schemeClr val="dk1"/>
                          </a:solidFill>
                          <a:latin typeface="+mn-lt"/>
                          <a:ea typeface="+mn-ea"/>
                          <a:cs typeface="+mn-cs"/>
                        </a:rPr>
                        <a:t>request</a:t>
                      </a:r>
                      <a:r>
                        <a:rPr lang="fr-FR" altLang="zh-CN" sz="1800" kern="1200" dirty="0" smtClean="0">
                          <a:solidFill>
                            <a:schemeClr val="dk1"/>
                          </a:solidFill>
                          <a:latin typeface="+mn-lt"/>
                          <a:ea typeface="+mn-ea"/>
                          <a:cs typeface="+mn-cs"/>
                        </a:rPr>
                        <a:t>, </a:t>
                      </a:r>
                      <a:r>
                        <a:rPr lang="fr-FR" altLang="zh-CN" sz="1800" kern="1200" dirty="0" err="1" smtClean="0">
                          <a:solidFill>
                            <a:schemeClr val="dk1"/>
                          </a:solidFill>
                          <a:latin typeface="+mn-lt"/>
                          <a:ea typeface="+mn-ea"/>
                          <a:cs typeface="+mn-cs"/>
                        </a:rPr>
                        <a:t>ServletResponse</a:t>
                      </a:r>
                      <a:r>
                        <a:rPr lang="fr-FR" altLang="zh-CN" sz="1800" kern="1200" dirty="0" smtClean="0">
                          <a:solidFill>
                            <a:schemeClr val="dk1"/>
                          </a:solidFill>
                          <a:latin typeface="+mn-lt"/>
                          <a:ea typeface="+mn-ea"/>
                          <a:cs typeface="+mn-cs"/>
                        </a:rPr>
                        <a:t> </a:t>
                      </a:r>
                      <a:r>
                        <a:rPr lang="fr-FR" altLang="zh-CN" sz="1800" kern="1200" dirty="0" err="1" smtClean="0">
                          <a:solidFill>
                            <a:schemeClr val="dk1"/>
                          </a:solidFill>
                          <a:latin typeface="+mn-lt"/>
                          <a:ea typeface="+mn-ea"/>
                          <a:cs typeface="+mn-cs"/>
                        </a:rPr>
                        <a:t>response</a:t>
                      </a:r>
                      <a:r>
                        <a:rPr lang="fr-FR" altLang="zh-CN" sz="1800" kern="1200" dirty="0" smtClean="0">
                          <a:solidFill>
                            <a:schemeClr val="dk1"/>
                          </a:solidFill>
                          <a:latin typeface="+mn-lt"/>
                          <a:ea typeface="+mn-ea"/>
                          <a:cs typeface="+mn-cs"/>
                        </a:rPr>
                        <a:t>, </a:t>
                      </a:r>
                      <a:r>
                        <a:rPr lang="fr-FR" altLang="zh-CN" sz="1800" kern="1200" dirty="0" err="1" smtClean="0">
                          <a:solidFill>
                            <a:schemeClr val="dk1"/>
                          </a:solidFill>
                          <a:latin typeface="+mn-lt"/>
                          <a:ea typeface="+mn-ea"/>
                          <a:cs typeface="+mn-cs"/>
                        </a:rPr>
                        <a:t>FilterChain</a:t>
                      </a:r>
                      <a:r>
                        <a:rPr lang="fr-FR" altLang="zh-CN" sz="1800" kern="1200" dirty="0" smtClean="0">
                          <a:solidFill>
                            <a:schemeClr val="dk1"/>
                          </a:solidFill>
                          <a:latin typeface="+mn-lt"/>
                          <a:ea typeface="+mn-ea"/>
                          <a:cs typeface="+mn-cs"/>
                        </a:rPr>
                        <a:t> </a:t>
                      </a:r>
                      <a:r>
                        <a:rPr lang="fr-FR" altLang="zh-CN" sz="1800" kern="1200" dirty="0" err="1" smtClean="0">
                          <a:solidFill>
                            <a:schemeClr val="dk1"/>
                          </a:solidFill>
                          <a:latin typeface="+mn-lt"/>
                          <a:ea typeface="+mn-ea"/>
                          <a:cs typeface="+mn-cs"/>
                        </a:rPr>
                        <a:t>chain</a:t>
                      </a:r>
                      <a:r>
                        <a:rPr lang="fr-FR" altLang="zh-CN" sz="1800" kern="1200" dirty="0" smtClean="0">
                          <a:solidFill>
                            <a:schemeClr val="dk1"/>
                          </a:solidFill>
                          <a:latin typeface="+mn-lt"/>
                          <a:ea typeface="+mn-ea"/>
                          <a:cs typeface="+mn-cs"/>
                        </a:rPr>
                        <a:t>) </a:t>
                      </a:r>
                      <a:endParaRPr lang="fr-FR" altLang="zh-CN" sz="1800" kern="1200" dirty="0" smtClean="0">
                        <a:solidFill>
                          <a:schemeClr val="dk1"/>
                        </a:solidFill>
                        <a:latin typeface="+mn-lt"/>
                        <a:ea typeface="+mn-ea"/>
                        <a:cs typeface="+mn-cs"/>
                      </a:endParaRPr>
                    </a:p>
                    <a:p>
                      <a:pPr algn="l"/>
                      <a:r>
                        <a:rPr lang="en-US" altLang="zh-CN" dirty="0" smtClean="0">
                          <a:solidFill>
                            <a:srgbClr val="C00000"/>
                          </a:solidFill>
                        </a:rPr>
                        <a:t>  </a:t>
                      </a:r>
                      <a:endParaRPr lang="en-US" altLang="zh-CN" dirty="0" smtClean="0">
                        <a:solidFill>
                          <a:srgbClr val="C00000"/>
                        </a:solidFill>
                      </a:endParaRPr>
                    </a:p>
                  </a:txBody>
                  <a:tcPr/>
                </a:tc>
                <a:tc>
                  <a:txBody>
                    <a:bodyPr/>
                    <a:lstStyle/>
                    <a:p>
                      <a:r>
                        <a:rPr lang="zh-CN" altLang="en-US" dirty="0" smtClean="0">
                          <a:solidFill>
                            <a:schemeClr val="tx1"/>
                          </a:solidFill>
                        </a:rPr>
                        <a:t>过滤器的服务方法，有三个参数，其中</a:t>
                      </a:r>
                      <a:r>
                        <a:rPr lang="en-US" altLang="zh-CN" dirty="0" err="1" smtClean="0">
                          <a:solidFill>
                            <a:schemeClr val="tx1"/>
                          </a:solidFill>
                        </a:rPr>
                        <a:t>FilterChain</a:t>
                      </a:r>
                      <a:r>
                        <a:rPr lang="zh-CN" altLang="en-US" dirty="0" smtClean="0">
                          <a:solidFill>
                            <a:schemeClr val="tx1"/>
                          </a:solidFill>
                        </a:rPr>
                        <a:t>中也定义了名字为</a:t>
                      </a:r>
                      <a:r>
                        <a:rPr lang="en-US" altLang="zh-CN" dirty="0" err="1" smtClean="0">
                          <a:solidFill>
                            <a:schemeClr val="tx1"/>
                          </a:solidFill>
                        </a:rPr>
                        <a:t>doFilter</a:t>
                      </a:r>
                      <a:r>
                        <a:rPr lang="zh-CN" altLang="en-US" dirty="0" smtClean="0">
                          <a:solidFill>
                            <a:schemeClr val="tx1"/>
                          </a:solidFill>
                        </a:rPr>
                        <a:t>方法，不过只有两个参数，可以把当前的请求和响应沿着过滤链进行传递；</a:t>
                      </a:r>
                      <a:endParaRPr lang="en-US" dirty="0">
                        <a:solidFill>
                          <a:schemeClr val="tx1"/>
                        </a:solidFill>
                      </a:endParaRPr>
                    </a:p>
                  </a:txBody>
                  <a:tcPr/>
                </a:tc>
              </a:tr>
              <a:tr h="582808">
                <a:tc>
                  <a:txBody>
                    <a:bodyPr/>
                    <a:lstStyle/>
                    <a:p>
                      <a:pPr marL="0" algn="l" defTabSz="914400" rtl="0" eaLnBrk="1" latinLnBrk="0" hangingPunct="1"/>
                      <a:r>
                        <a:rPr lang="en-US" altLang="zh-CN" sz="1800" kern="1200" dirty="0" smtClean="0">
                          <a:solidFill>
                            <a:schemeClr val="dk1"/>
                          </a:solidFill>
                          <a:latin typeface="+mn-lt"/>
                          <a:ea typeface="+mn-ea"/>
                          <a:cs typeface="+mn-cs"/>
                        </a:rPr>
                        <a:t>void destroy() </a:t>
                      </a:r>
                      <a:endParaRPr lang="en-US" altLang="zh-CN" sz="1800" kern="1200" dirty="0" smtClean="0">
                        <a:solidFill>
                          <a:schemeClr val="dk1"/>
                        </a:solidFill>
                        <a:latin typeface="+mn-lt"/>
                        <a:ea typeface="+mn-ea"/>
                        <a:cs typeface="+mn-cs"/>
                      </a:endParaRPr>
                    </a:p>
                    <a:p>
                      <a:pPr algn="l"/>
                      <a:r>
                        <a:rPr lang="en-US" altLang="zh-CN" dirty="0" smtClean="0">
                          <a:solidFill>
                            <a:srgbClr val="C00000"/>
                          </a:solidFill>
                        </a:rPr>
                        <a:t> </a:t>
                      </a:r>
                      <a:endParaRPr lang="en-US" altLang="zh-CN" dirty="0" smtClean="0">
                        <a:solidFill>
                          <a:srgbClr val="C00000"/>
                        </a:solidFill>
                      </a:endParaRPr>
                    </a:p>
                  </a:txBody>
                  <a:tcPr/>
                </a:tc>
                <a:tc>
                  <a:txBody>
                    <a:bodyPr/>
                    <a:lstStyle/>
                    <a:p>
                      <a:r>
                        <a:rPr lang="zh-CN" altLang="en-US" dirty="0" smtClean="0">
                          <a:solidFill>
                            <a:schemeClr val="tx1"/>
                          </a:solidFill>
                        </a:rPr>
                        <a:t>容器销毁过滤器对象前进行调用；</a:t>
                      </a:r>
                      <a:endParaRPr lang="en-US" dirty="0">
                        <a:solidFill>
                          <a:schemeClr val="tx1"/>
                        </a:solidFill>
                      </a:endParaRPr>
                    </a:p>
                  </a:txBody>
                  <a:tcPr/>
                </a:tc>
              </a:tr>
            </a:tbl>
          </a:graphicData>
        </a:graphic>
      </p:graphicFrame>
    </p:spTree>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a:t>
            </a:r>
            <a:r>
              <a:rPr lang="zh-CN" altLang="en-US" dirty="0" smtClean="0"/>
              <a:t>点</a:t>
            </a:r>
            <a:r>
              <a:rPr lang="en-US" altLang="zh-CN" dirty="0" smtClean="0"/>
              <a:t>2</a:t>
            </a:r>
            <a:r>
              <a:rPr lang="zh-CN" altLang="en-US" dirty="0" smtClean="0"/>
              <a:t>：过滤器的开发方法</a:t>
            </a:r>
            <a:r>
              <a:rPr lang="en-US" altLang="zh-CN" dirty="0" smtClean="0"/>
              <a:t>-2</a:t>
            </a:r>
            <a:endParaRPr lang="zh-CN" altLang="en-US" dirty="0"/>
          </a:p>
        </p:txBody>
      </p:sp>
      <p:sp>
        <p:nvSpPr>
          <p:cNvPr id="3" name="内容占位符 2"/>
          <p:cNvSpPr>
            <a:spLocks noGrp="1"/>
          </p:cNvSpPr>
          <p:nvPr>
            <p:ph idx="1"/>
          </p:nvPr>
        </p:nvSpPr>
        <p:spPr>
          <a:xfrm>
            <a:off x="186570" y="899048"/>
            <a:ext cx="11792070" cy="5580580"/>
          </a:xfrm>
        </p:spPr>
        <p:txBody>
          <a:bodyPr>
            <a:normAutofit/>
          </a:bodyPr>
          <a:lstStyle/>
          <a:p>
            <a:r>
              <a:rPr lang="zh-CN" altLang="en-US" sz="2400" dirty="0" smtClean="0"/>
              <a:t>可见，除了</a:t>
            </a:r>
            <a:r>
              <a:rPr lang="en-US" altLang="zh-CN" sz="2400" dirty="0" smtClean="0"/>
              <a:t>Filter</a:t>
            </a:r>
            <a:r>
              <a:rPr lang="zh-CN" altLang="en-US" sz="2400" dirty="0" smtClean="0"/>
              <a:t>接口外，与过滤器有关的还有</a:t>
            </a:r>
            <a:r>
              <a:rPr lang="en-US" altLang="zh-CN" sz="2400" dirty="0" err="1" smtClean="0"/>
              <a:t>FilterConfig</a:t>
            </a:r>
            <a:r>
              <a:rPr lang="zh-CN" altLang="en-US" sz="2400" dirty="0" smtClean="0"/>
              <a:t>和</a:t>
            </a:r>
            <a:r>
              <a:rPr lang="en-US" altLang="zh-CN" sz="2400" dirty="0" err="1" smtClean="0"/>
              <a:t>FilterChain</a:t>
            </a:r>
            <a:r>
              <a:rPr lang="zh-CN" altLang="en-US" sz="2400" dirty="0" smtClean="0"/>
              <a:t>接口；</a:t>
            </a:r>
            <a:endParaRPr lang="en-US" altLang="zh-CN" sz="2400" dirty="0" smtClean="0"/>
          </a:p>
          <a:p>
            <a:r>
              <a:rPr lang="zh-CN" altLang="en-US" sz="2400" dirty="0" smtClean="0"/>
              <a:t>其中</a:t>
            </a:r>
            <a:r>
              <a:rPr lang="en-US" altLang="zh-CN" sz="2400" dirty="0" err="1" smtClean="0"/>
              <a:t>FilterConfig</a:t>
            </a:r>
            <a:r>
              <a:rPr lang="zh-CN" altLang="en-US" sz="2400" dirty="0" smtClean="0"/>
              <a:t>接口中定义了如下方法：</a:t>
            </a:r>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pPr lvl="1">
              <a:buNone/>
            </a:pPr>
            <a:endParaRPr lang="en-US" altLang="zh-CN" sz="2400" dirty="0" smtClean="0"/>
          </a:p>
        </p:txBody>
      </p:sp>
      <p:graphicFrame>
        <p:nvGraphicFramePr>
          <p:cNvPr id="38" name="Table 37"/>
          <p:cNvGraphicFramePr>
            <a:graphicFrameLocks noGrp="1"/>
          </p:cNvGraphicFramePr>
          <p:nvPr/>
        </p:nvGraphicFramePr>
        <p:xfrm>
          <a:off x="328462" y="2276439"/>
          <a:ext cx="11006945" cy="3403334"/>
        </p:xfrm>
        <a:graphic>
          <a:graphicData uri="http://schemas.openxmlformats.org/drawingml/2006/table">
            <a:tbl>
              <a:tblPr firstRow="1" bandRow="1">
                <a:tableStyleId>{5C22544A-7EE6-4342-B048-85BDC9FD1C3A}</a:tableStyleId>
              </a:tblPr>
              <a:tblGrid>
                <a:gridCol w="5423945"/>
                <a:gridCol w="5583000"/>
              </a:tblGrid>
              <a:tr h="376191">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582808">
                <a:tc>
                  <a:txBody>
                    <a:bodyPr/>
                    <a:lstStyle/>
                    <a:p>
                      <a:pPr algn="l"/>
                      <a:r>
                        <a:rPr lang="en-US" dirty="0" err="1" smtClean="0"/>
                        <a:t>java.lang.String</a:t>
                      </a:r>
                      <a:r>
                        <a:rPr lang="en-US" dirty="0" smtClean="0"/>
                        <a:t> </a:t>
                      </a:r>
                      <a:r>
                        <a:rPr lang="en-US" dirty="0" err="1" smtClean="0"/>
                        <a:t>getFilterName</a:t>
                      </a:r>
                      <a:r>
                        <a:rPr lang="en-US" dirty="0" smtClean="0"/>
                        <a:t>() </a:t>
                      </a:r>
                      <a:endParaRPr lang="en-US" dirty="0" smtClean="0"/>
                    </a:p>
                    <a:p>
                      <a:pPr algn="l"/>
                      <a:r>
                        <a:rPr lang="en-US" dirty="0" smtClean="0"/>
                        <a:t>  </a:t>
                      </a:r>
                      <a:endParaRPr lang="en-US" dirty="0" smtClean="0"/>
                    </a:p>
                  </a:txBody>
                  <a:tcPr/>
                </a:tc>
                <a:tc>
                  <a:txBody>
                    <a:bodyPr/>
                    <a:lstStyle/>
                    <a:p>
                      <a:r>
                        <a:rPr lang="zh-CN" altLang="en-US" dirty="0" smtClean="0"/>
                        <a:t>返回</a:t>
                      </a:r>
                      <a:r>
                        <a:rPr lang="en-US" altLang="zh-CN" dirty="0" smtClean="0"/>
                        <a:t>web.xml</a:t>
                      </a:r>
                      <a:r>
                        <a:rPr lang="zh-CN" altLang="en-US" dirty="0" smtClean="0"/>
                        <a:t>中配置的</a:t>
                      </a:r>
                      <a:r>
                        <a:rPr lang="en-US" altLang="zh-CN" dirty="0" smtClean="0"/>
                        <a:t>Filter</a:t>
                      </a:r>
                      <a:r>
                        <a:rPr lang="zh-CN" altLang="en-US" dirty="0" smtClean="0"/>
                        <a:t>的名字信息；</a:t>
                      </a:r>
                      <a:endParaRPr lang="en-US" dirty="0"/>
                    </a:p>
                  </a:txBody>
                  <a:tcPr/>
                </a:tc>
              </a:tr>
              <a:tr h="832583">
                <a:tc>
                  <a:txBody>
                    <a:bodyPr/>
                    <a:lstStyle/>
                    <a:p>
                      <a:pPr algn="l"/>
                      <a:r>
                        <a:rPr lang="fr-FR" altLang="zh-CN" sz="1800" kern="1200" dirty="0" err="1" smtClean="0">
                          <a:solidFill>
                            <a:schemeClr val="dk1"/>
                          </a:solidFill>
                          <a:latin typeface="+mn-lt"/>
                          <a:ea typeface="+mn-ea"/>
                          <a:cs typeface="+mn-cs"/>
                        </a:rPr>
                        <a:t>java.lang.String</a:t>
                      </a:r>
                      <a:r>
                        <a:rPr lang="fr-FR" altLang="zh-CN" sz="1800" kern="1200" dirty="0" smtClean="0">
                          <a:solidFill>
                            <a:schemeClr val="dk1"/>
                          </a:solidFill>
                          <a:latin typeface="+mn-lt"/>
                          <a:ea typeface="+mn-ea"/>
                          <a:cs typeface="+mn-cs"/>
                        </a:rPr>
                        <a:t> </a:t>
                      </a:r>
                      <a:r>
                        <a:rPr lang="fr-FR" altLang="zh-CN" sz="1800" kern="1200" dirty="0" err="1" smtClean="0">
                          <a:solidFill>
                            <a:schemeClr val="dk1"/>
                          </a:solidFill>
                          <a:latin typeface="+mn-lt"/>
                          <a:ea typeface="+mn-ea"/>
                          <a:cs typeface="+mn-cs"/>
                        </a:rPr>
                        <a:t>getInitParameter</a:t>
                      </a:r>
                      <a:r>
                        <a:rPr lang="fr-FR" altLang="zh-CN" sz="1800" kern="1200" dirty="0" smtClean="0">
                          <a:solidFill>
                            <a:schemeClr val="dk1"/>
                          </a:solidFill>
                          <a:latin typeface="+mn-lt"/>
                          <a:ea typeface="+mn-ea"/>
                          <a:cs typeface="+mn-cs"/>
                        </a:rPr>
                        <a:t>(</a:t>
                      </a:r>
                      <a:r>
                        <a:rPr lang="fr-FR" altLang="zh-CN" sz="1800" kern="1200" dirty="0" err="1" smtClean="0">
                          <a:solidFill>
                            <a:schemeClr val="dk1"/>
                          </a:solidFill>
                          <a:latin typeface="+mn-lt"/>
                          <a:ea typeface="+mn-ea"/>
                          <a:cs typeface="+mn-cs"/>
                        </a:rPr>
                        <a:t>java.lang.String</a:t>
                      </a:r>
                      <a:r>
                        <a:rPr lang="fr-FR" altLang="zh-CN" sz="1800" kern="1200" dirty="0" smtClean="0">
                          <a:solidFill>
                            <a:schemeClr val="dk1"/>
                          </a:solidFill>
                          <a:latin typeface="+mn-lt"/>
                          <a:ea typeface="+mn-ea"/>
                          <a:cs typeface="+mn-cs"/>
                        </a:rPr>
                        <a:t> </a:t>
                      </a:r>
                      <a:r>
                        <a:rPr lang="fr-FR" altLang="zh-CN" sz="1800" kern="1200" dirty="0" err="1" smtClean="0">
                          <a:solidFill>
                            <a:schemeClr val="dk1"/>
                          </a:solidFill>
                          <a:latin typeface="+mn-lt"/>
                          <a:ea typeface="+mn-ea"/>
                          <a:cs typeface="+mn-cs"/>
                        </a:rPr>
                        <a:t>name</a:t>
                      </a:r>
                      <a:r>
                        <a:rPr lang="fr-FR" altLang="zh-CN" sz="1800" kern="1200" dirty="0" smtClean="0">
                          <a:solidFill>
                            <a:schemeClr val="dk1"/>
                          </a:solidFill>
                          <a:latin typeface="+mn-lt"/>
                          <a:ea typeface="+mn-ea"/>
                          <a:cs typeface="+mn-cs"/>
                        </a:rPr>
                        <a:t>) </a:t>
                      </a:r>
                      <a:endParaRPr lang="fr-FR" altLang="zh-CN" sz="1800" kern="1200" dirty="0" smtClean="0">
                        <a:solidFill>
                          <a:schemeClr val="dk1"/>
                        </a:solidFill>
                        <a:latin typeface="+mn-lt"/>
                        <a:ea typeface="+mn-ea"/>
                        <a:cs typeface="+mn-cs"/>
                      </a:endParaRPr>
                    </a:p>
                    <a:p>
                      <a:pPr algn="l"/>
                      <a:r>
                        <a:rPr lang="fr-FR" altLang="zh-CN" sz="1800" kern="1200" dirty="0" smtClean="0">
                          <a:solidFill>
                            <a:schemeClr val="dk1"/>
                          </a:solidFill>
                          <a:latin typeface="+mn-lt"/>
                          <a:ea typeface="+mn-ea"/>
                          <a:cs typeface="+mn-cs"/>
                        </a:rPr>
                        <a:t> </a:t>
                      </a:r>
                      <a:r>
                        <a:rPr lang="en-US" altLang="zh-CN" dirty="0" smtClean="0">
                          <a:solidFill>
                            <a:srgbClr val="C00000"/>
                          </a:solidFill>
                        </a:rPr>
                        <a:t>  </a:t>
                      </a:r>
                      <a:endParaRPr lang="en-US" altLang="zh-CN" dirty="0" smtClean="0">
                        <a:solidFill>
                          <a:srgbClr val="C00000"/>
                        </a:solidFill>
                      </a:endParaRPr>
                    </a:p>
                  </a:txBody>
                  <a:tcPr/>
                </a:tc>
                <a:tc>
                  <a:txBody>
                    <a:bodyPr/>
                    <a:lstStyle/>
                    <a:p>
                      <a:r>
                        <a:rPr lang="zh-CN" altLang="en-US" dirty="0" smtClean="0"/>
                        <a:t>返回</a:t>
                      </a:r>
                      <a:r>
                        <a:rPr lang="en-US" altLang="zh-CN" dirty="0" smtClean="0"/>
                        <a:t>web.xml</a:t>
                      </a:r>
                      <a:r>
                        <a:rPr lang="zh-CN" altLang="en-US" dirty="0" smtClean="0"/>
                        <a:t>中配置的</a:t>
                      </a:r>
                      <a:r>
                        <a:rPr lang="en-US" altLang="zh-CN" dirty="0" smtClean="0"/>
                        <a:t>Filter</a:t>
                      </a:r>
                      <a:r>
                        <a:rPr lang="zh-CN" altLang="en-US" dirty="0" smtClean="0"/>
                        <a:t>的初始化参数的值；与</a:t>
                      </a:r>
                      <a:r>
                        <a:rPr lang="en-US" altLang="zh-CN" dirty="0" err="1" smtClean="0"/>
                        <a:t>Servlet</a:t>
                      </a:r>
                      <a:r>
                        <a:rPr lang="zh-CN" altLang="en-US" dirty="0" smtClean="0"/>
                        <a:t>初始化参数类似，只能在当前的</a:t>
                      </a:r>
                      <a:r>
                        <a:rPr lang="en-US" altLang="zh-CN" dirty="0" smtClean="0"/>
                        <a:t>Filter</a:t>
                      </a:r>
                      <a:r>
                        <a:rPr lang="zh-CN" altLang="en-US" dirty="0" smtClean="0"/>
                        <a:t>中使用；</a:t>
                      </a:r>
                      <a:endParaRPr lang="en-US" dirty="0"/>
                    </a:p>
                  </a:txBody>
                  <a:tcPr/>
                </a:tc>
              </a:tr>
              <a:tr h="582808">
                <a:tc>
                  <a:txBody>
                    <a:bodyPr/>
                    <a:lstStyle/>
                    <a:p>
                      <a:pPr marL="0" algn="l" defTabSz="914400" rtl="0" eaLnBrk="1" latinLnBrk="0" hangingPunct="1"/>
                      <a:r>
                        <a:rPr lang="en-US" altLang="zh-CN" sz="1800" kern="1200" dirty="0" err="1" smtClean="0">
                          <a:solidFill>
                            <a:schemeClr val="dk1"/>
                          </a:solidFill>
                          <a:latin typeface="+mn-lt"/>
                          <a:ea typeface="+mn-ea"/>
                          <a:cs typeface="+mn-cs"/>
                        </a:rPr>
                        <a:t>java.util.Enumeration</a:t>
                      </a:r>
                      <a:r>
                        <a:rPr lang="en-US" altLang="zh-CN" sz="1800" kern="1200" dirty="0" smtClean="0">
                          <a:solidFill>
                            <a:schemeClr val="dk1"/>
                          </a:solidFill>
                          <a:latin typeface="+mn-lt"/>
                          <a:ea typeface="+mn-ea"/>
                          <a:cs typeface="+mn-cs"/>
                        </a:rPr>
                        <a:t>&lt;</a:t>
                      </a:r>
                      <a:r>
                        <a:rPr lang="en-US" altLang="zh-CN" sz="1800" kern="1200" dirty="0" err="1" smtClean="0">
                          <a:solidFill>
                            <a:schemeClr val="dk1"/>
                          </a:solidFill>
                          <a:latin typeface="+mn-lt"/>
                          <a:ea typeface="+mn-ea"/>
                          <a:cs typeface="+mn-cs"/>
                        </a:rPr>
                        <a:t>java.lang.String</a:t>
                      </a:r>
                      <a:r>
                        <a:rPr lang="en-US" altLang="zh-CN" sz="1800" kern="1200" dirty="0" smtClean="0">
                          <a:solidFill>
                            <a:schemeClr val="dk1"/>
                          </a:solidFill>
                          <a:latin typeface="+mn-lt"/>
                          <a:ea typeface="+mn-ea"/>
                          <a:cs typeface="+mn-cs"/>
                        </a:rPr>
                        <a:t>&gt; </a:t>
                      </a:r>
                      <a:r>
                        <a:rPr lang="en-US" altLang="zh-CN" sz="1800" kern="1200" dirty="0" err="1" smtClean="0">
                          <a:solidFill>
                            <a:schemeClr val="dk1"/>
                          </a:solidFill>
                          <a:latin typeface="+mn-lt"/>
                          <a:ea typeface="+mn-ea"/>
                          <a:cs typeface="+mn-cs"/>
                        </a:rPr>
                        <a:t>getInitParameterNames</a:t>
                      </a:r>
                      <a:r>
                        <a:rPr lang="en-US" altLang="zh-CN" sz="1800" kern="1200" dirty="0" smtClean="0">
                          <a:solidFill>
                            <a:schemeClr val="dk1"/>
                          </a:solidFill>
                          <a:latin typeface="+mn-lt"/>
                          <a:ea typeface="+mn-ea"/>
                          <a:cs typeface="+mn-cs"/>
                        </a:rPr>
                        <a:t>() </a:t>
                      </a:r>
                      <a:endParaRPr lang="en-US" altLang="zh-CN" sz="1800" kern="1200" dirty="0" smtClean="0">
                        <a:solidFill>
                          <a:schemeClr val="dk1"/>
                        </a:solidFill>
                        <a:latin typeface="+mn-lt"/>
                        <a:ea typeface="+mn-ea"/>
                        <a:cs typeface="+mn-cs"/>
                      </a:endParaRPr>
                    </a:p>
                    <a:p>
                      <a:pPr marL="0" algn="l" defTabSz="914400" rtl="0" eaLnBrk="1" latinLnBrk="0" hangingPunct="1"/>
                      <a:r>
                        <a:rPr lang="en-US" altLang="zh-CN" sz="1800" kern="1200" dirty="0" smtClean="0">
                          <a:solidFill>
                            <a:schemeClr val="dk1"/>
                          </a:solidFill>
                          <a:latin typeface="+mn-lt"/>
                          <a:ea typeface="+mn-ea"/>
                          <a:cs typeface="+mn-cs"/>
                        </a:rPr>
                        <a:t> </a:t>
                      </a:r>
                      <a:r>
                        <a:rPr lang="en-US" altLang="zh-CN" dirty="0" smtClean="0">
                          <a:solidFill>
                            <a:srgbClr val="C00000"/>
                          </a:solidFill>
                        </a:rPr>
                        <a:t> </a:t>
                      </a:r>
                      <a:endParaRPr lang="en-US" altLang="zh-CN" dirty="0" smtClean="0">
                        <a:solidFill>
                          <a:srgbClr val="C00000"/>
                        </a:solidFill>
                      </a:endParaRPr>
                    </a:p>
                  </a:txBody>
                  <a:tcPr/>
                </a:tc>
                <a:tc>
                  <a:txBody>
                    <a:bodyPr/>
                    <a:lstStyle/>
                    <a:p>
                      <a:r>
                        <a:rPr lang="zh-CN" altLang="en-US" dirty="0" smtClean="0"/>
                        <a:t>返回</a:t>
                      </a:r>
                      <a:r>
                        <a:rPr lang="en-US" altLang="zh-CN" dirty="0" smtClean="0"/>
                        <a:t>web.xml</a:t>
                      </a:r>
                      <a:r>
                        <a:rPr lang="zh-CN" altLang="en-US" dirty="0" smtClean="0"/>
                        <a:t>中配置的</a:t>
                      </a:r>
                      <a:r>
                        <a:rPr lang="en-US" altLang="zh-CN" dirty="0" smtClean="0"/>
                        <a:t>Filter</a:t>
                      </a:r>
                      <a:r>
                        <a:rPr lang="zh-CN" altLang="en-US" dirty="0" smtClean="0"/>
                        <a:t>的所有初始化参数的名字；</a:t>
                      </a:r>
                      <a:endParaRPr lang="en-US" dirty="0">
                        <a:solidFill>
                          <a:schemeClr val="tx1"/>
                        </a:solidFill>
                      </a:endParaRPr>
                    </a:p>
                  </a:txBody>
                  <a:tcPr/>
                </a:tc>
              </a:tr>
              <a:tr h="582808">
                <a:tc>
                  <a:txBody>
                    <a:bodyPr/>
                    <a:lstStyle/>
                    <a:p>
                      <a:pPr marL="0" algn="l" defTabSz="914400" rtl="0" eaLnBrk="1" latinLnBrk="0" hangingPunct="1"/>
                      <a:r>
                        <a:rPr lang="en-US" altLang="zh-CN" sz="1800" kern="1200" dirty="0" err="1" smtClean="0">
                          <a:solidFill>
                            <a:schemeClr val="dk1"/>
                          </a:solidFill>
                          <a:latin typeface="+mn-lt"/>
                          <a:ea typeface="+mn-ea"/>
                          <a:cs typeface="+mn-cs"/>
                        </a:rPr>
                        <a:t>ServletContext</a:t>
                      </a:r>
                      <a:r>
                        <a:rPr lang="en-US" altLang="zh-CN" sz="1800" kern="1200" dirty="0" smtClean="0">
                          <a:solidFill>
                            <a:schemeClr val="dk1"/>
                          </a:solidFill>
                          <a:latin typeface="+mn-lt"/>
                          <a:ea typeface="+mn-ea"/>
                          <a:cs typeface="+mn-cs"/>
                        </a:rPr>
                        <a:t> </a:t>
                      </a:r>
                      <a:r>
                        <a:rPr lang="en-US" altLang="zh-CN" sz="1800" kern="1200" dirty="0" err="1" smtClean="0">
                          <a:solidFill>
                            <a:schemeClr val="dk1"/>
                          </a:solidFill>
                          <a:latin typeface="+mn-lt"/>
                          <a:ea typeface="+mn-ea"/>
                          <a:cs typeface="+mn-cs"/>
                        </a:rPr>
                        <a:t>getServletContext</a:t>
                      </a:r>
                      <a:r>
                        <a:rPr lang="en-US" altLang="zh-CN" sz="1800" kern="1200" dirty="0" smtClean="0">
                          <a:solidFill>
                            <a:schemeClr val="dk1"/>
                          </a:solidFill>
                          <a:latin typeface="+mn-lt"/>
                          <a:ea typeface="+mn-ea"/>
                          <a:cs typeface="+mn-cs"/>
                        </a:rPr>
                        <a:t>() </a:t>
                      </a:r>
                      <a:endParaRPr lang="en-US" altLang="zh-CN" sz="1800" kern="1200" dirty="0" smtClean="0">
                        <a:solidFill>
                          <a:schemeClr val="dk1"/>
                        </a:solidFill>
                        <a:latin typeface="+mn-lt"/>
                        <a:ea typeface="+mn-ea"/>
                        <a:cs typeface="+mn-cs"/>
                      </a:endParaRPr>
                    </a:p>
                    <a:p>
                      <a:pPr marL="0" algn="l" defTabSz="914400" rtl="0" eaLnBrk="1" latinLnBrk="0" hangingPunct="1"/>
                      <a:r>
                        <a:rPr lang="en-US" altLang="zh-CN" sz="1800" kern="1200" dirty="0" smtClean="0">
                          <a:solidFill>
                            <a:schemeClr val="dk1"/>
                          </a:solidFill>
                          <a:latin typeface="+mn-lt"/>
                          <a:ea typeface="+mn-ea"/>
                          <a:cs typeface="+mn-cs"/>
                        </a:rPr>
                        <a:t> </a:t>
                      </a:r>
                      <a:endParaRPr lang="en-US" altLang="zh-CN" sz="1800" kern="1200" dirty="0" smtClean="0">
                        <a:solidFill>
                          <a:schemeClr val="dk1"/>
                        </a:solidFill>
                        <a:latin typeface="+mn-lt"/>
                        <a:ea typeface="+mn-ea"/>
                        <a:cs typeface="+mn-cs"/>
                      </a:endParaRPr>
                    </a:p>
                  </a:txBody>
                  <a:tcPr/>
                </a:tc>
                <a:tc>
                  <a:txBody>
                    <a:bodyPr/>
                    <a:lstStyle/>
                    <a:p>
                      <a:r>
                        <a:rPr lang="zh-CN" altLang="en-US" dirty="0" smtClean="0">
                          <a:solidFill>
                            <a:schemeClr val="tx1"/>
                          </a:solidFill>
                        </a:rPr>
                        <a:t>返回当前的上下文对象；</a:t>
                      </a:r>
                      <a:endParaRPr lang="en-US" dirty="0">
                        <a:solidFill>
                          <a:schemeClr val="tx1"/>
                        </a:solidFill>
                      </a:endParaRPr>
                    </a:p>
                  </a:txBody>
                  <a:tcPr/>
                </a:tc>
              </a:tr>
            </a:tbl>
          </a:graphicData>
        </a:graphic>
      </p:graphicFrame>
    </p:spTree>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a:t>
            </a:r>
            <a:r>
              <a:rPr lang="zh-CN" altLang="en-US" dirty="0" smtClean="0"/>
              <a:t>点</a:t>
            </a:r>
            <a:r>
              <a:rPr lang="en-US" altLang="zh-CN" dirty="0" smtClean="0"/>
              <a:t>2</a:t>
            </a:r>
            <a:r>
              <a:rPr lang="zh-CN" altLang="en-US" dirty="0" smtClean="0"/>
              <a:t>：过滤器的开发方法</a:t>
            </a:r>
            <a:r>
              <a:rPr lang="en-US" altLang="zh-CN" dirty="0" smtClean="0"/>
              <a:t>-3</a:t>
            </a:r>
            <a:endParaRPr lang="zh-CN" altLang="en-US" dirty="0"/>
          </a:p>
        </p:txBody>
      </p:sp>
      <p:sp>
        <p:nvSpPr>
          <p:cNvPr id="3" name="内容占位符 2"/>
          <p:cNvSpPr>
            <a:spLocks noGrp="1"/>
          </p:cNvSpPr>
          <p:nvPr>
            <p:ph idx="1"/>
          </p:nvPr>
        </p:nvSpPr>
        <p:spPr>
          <a:xfrm>
            <a:off x="186570" y="899048"/>
            <a:ext cx="11792070" cy="5580580"/>
          </a:xfrm>
        </p:spPr>
        <p:txBody>
          <a:bodyPr>
            <a:normAutofit/>
          </a:bodyPr>
          <a:lstStyle/>
          <a:p>
            <a:r>
              <a:rPr lang="zh-CN" altLang="en-US" sz="2400" dirty="0" smtClean="0"/>
              <a:t>可见，除了</a:t>
            </a:r>
            <a:r>
              <a:rPr lang="en-US" altLang="zh-CN" sz="2400" dirty="0" smtClean="0"/>
              <a:t>Filter</a:t>
            </a:r>
            <a:r>
              <a:rPr lang="zh-CN" altLang="en-US" sz="2400" dirty="0" smtClean="0"/>
              <a:t>接口外，与过滤器有关的还有</a:t>
            </a:r>
            <a:r>
              <a:rPr lang="en-US" altLang="zh-CN" sz="2400" dirty="0" err="1" smtClean="0"/>
              <a:t>FilterConfig</a:t>
            </a:r>
            <a:r>
              <a:rPr lang="zh-CN" altLang="en-US" sz="2400" dirty="0" smtClean="0"/>
              <a:t>和</a:t>
            </a:r>
            <a:r>
              <a:rPr lang="en-US" altLang="zh-CN" sz="2400" dirty="0" err="1" smtClean="0"/>
              <a:t>FilterChain</a:t>
            </a:r>
            <a:r>
              <a:rPr lang="zh-CN" altLang="en-US" sz="2400" dirty="0" smtClean="0"/>
              <a:t>接口；</a:t>
            </a:r>
            <a:endParaRPr lang="en-US" altLang="zh-CN" sz="2400" dirty="0" smtClean="0"/>
          </a:p>
          <a:p>
            <a:r>
              <a:rPr lang="zh-CN" altLang="en-US" sz="2400" dirty="0" smtClean="0"/>
              <a:t>其中</a:t>
            </a:r>
            <a:r>
              <a:rPr lang="en-US" altLang="zh-CN" sz="2400" dirty="0" err="1" smtClean="0"/>
              <a:t>FilterChain</a:t>
            </a:r>
            <a:r>
              <a:rPr lang="zh-CN" altLang="en-US" sz="2400" dirty="0" smtClean="0"/>
              <a:t>接口中定义了如下方法：</a:t>
            </a:r>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pPr lvl="1">
              <a:buNone/>
            </a:pPr>
            <a:endParaRPr lang="en-US" altLang="zh-CN" sz="2400" dirty="0" smtClean="0"/>
          </a:p>
        </p:txBody>
      </p:sp>
      <p:graphicFrame>
        <p:nvGraphicFramePr>
          <p:cNvPr id="38" name="Table 37"/>
          <p:cNvGraphicFramePr>
            <a:graphicFrameLocks noGrp="1"/>
          </p:cNvGraphicFramePr>
          <p:nvPr/>
        </p:nvGraphicFramePr>
        <p:xfrm>
          <a:off x="328462" y="2449860"/>
          <a:ext cx="11006945" cy="1564911"/>
        </p:xfrm>
        <a:graphic>
          <a:graphicData uri="http://schemas.openxmlformats.org/drawingml/2006/table">
            <a:tbl>
              <a:tblPr firstRow="1" bandRow="1">
                <a:tableStyleId>{5C22544A-7EE6-4342-B048-85BDC9FD1C3A}</a:tableStyleId>
              </a:tblPr>
              <a:tblGrid>
                <a:gridCol w="5423945"/>
                <a:gridCol w="5583000"/>
              </a:tblGrid>
              <a:tr h="376191">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582808">
                <a:tc>
                  <a:txBody>
                    <a:bodyPr/>
                    <a:lstStyle/>
                    <a:p>
                      <a:pPr algn="l"/>
                      <a:r>
                        <a:rPr lang="en-US" dirty="0" err="1" smtClean="0"/>
                        <a:t>doFilter</a:t>
                      </a:r>
                      <a:r>
                        <a:rPr lang="en-US" dirty="0" smtClean="0"/>
                        <a:t>(</a:t>
                      </a:r>
                      <a:r>
                        <a:rPr lang="en-US" dirty="0" err="1" smtClean="0"/>
                        <a:t>ServletRequest</a:t>
                      </a:r>
                      <a:r>
                        <a:rPr lang="en-US" dirty="0" smtClean="0"/>
                        <a:t> request, </a:t>
                      </a:r>
                      <a:r>
                        <a:rPr lang="en-US" dirty="0" err="1" smtClean="0"/>
                        <a:t>ServletResponse</a:t>
                      </a:r>
                      <a:r>
                        <a:rPr lang="en-US" dirty="0" smtClean="0"/>
                        <a:t> response) </a:t>
                      </a:r>
                      <a:endParaRPr lang="en-US" dirty="0" smtClean="0"/>
                    </a:p>
                    <a:p>
                      <a:pPr algn="l"/>
                      <a:r>
                        <a:rPr lang="en-US" dirty="0" smtClean="0"/>
                        <a:t>  </a:t>
                      </a:r>
                      <a:endParaRPr lang="en-US" dirty="0" smtClean="0"/>
                    </a:p>
                  </a:txBody>
                  <a:tcPr/>
                </a:tc>
                <a:tc>
                  <a:txBody>
                    <a:bodyPr/>
                    <a:lstStyle/>
                    <a:p>
                      <a:r>
                        <a:rPr lang="zh-CN" altLang="en-US" dirty="0" smtClean="0"/>
                        <a:t>如果当前的过滤器之后还有其他过滤器，则调用下一个过滤器；如果已经是最后一个过滤器，则调用目标资源；同时将请求和响应传到下一个资源；此方法是过滤器编程中最常用的方法；</a:t>
                      </a:r>
                      <a:endParaRPr lang="en-US" dirty="0"/>
                    </a:p>
                  </a:txBody>
                  <a:tcPr/>
                </a:tc>
              </a:tr>
            </a:tbl>
          </a:graphicData>
        </a:graphic>
      </p:graphicFrame>
    </p:spTree>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注解创建</a:t>
            </a:r>
            <a:endParaRPr lang="zh-CN" altLang="en-US"/>
          </a:p>
        </p:txBody>
      </p:sp>
      <p:pic>
        <p:nvPicPr>
          <p:cNvPr id="4" name="内容占位符 3"/>
          <p:cNvPicPr>
            <a:picLocks noChangeAspect="1"/>
          </p:cNvPicPr>
          <p:nvPr>
            <p:ph idx="1"/>
          </p:nvPr>
        </p:nvPicPr>
        <p:blipFill>
          <a:blip r:embed="rId1"/>
          <a:stretch>
            <a:fillRect/>
          </a:stretch>
        </p:blipFill>
        <p:spPr>
          <a:xfrm>
            <a:off x="330835" y="875030"/>
            <a:ext cx="5526405" cy="5108575"/>
          </a:xfrm>
          <a:prstGeom prst="rect">
            <a:avLst/>
          </a:prstGeom>
        </p:spPr>
      </p:pic>
      <p:pic>
        <p:nvPicPr>
          <p:cNvPr id="5" name="图片 4"/>
          <p:cNvPicPr>
            <a:picLocks noChangeAspect="1"/>
          </p:cNvPicPr>
          <p:nvPr/>
        </p:nvPicPr>
        <p:blipFill>
          <a:blip r:embed="rId2"/>
          <a:stretch>
            <a:fillRect/>
          </a:stretch>
        </p:blipFill>
        <p:spPr>
          <a:xfrm>
            <a:off x="6457950" y="932815"/>
            <a:ext cx="4876800" cy="4992370"/>
          </a:xfrm>
          <a:prstGeom prst="rect">
            <a:avLst/>
          </a:prstGeom>
        </p:spPr>
      </p:pic>
    </p:spTree>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extBox 5">
            <a:hlinkClick r:id="rId1" action="ppaction://hlinkfile"/>
          </p:cNvPr>
          <p:cNvSpPr txBox="1"/>
          <p:nvPr/>
        </p:nvSpPr>
        <p:spPr>
          <a:xfrm>
            <a:off x="9616966" y="116632"/>
            <a:ext cx="2379091" cy="645160"/>
          </a:xfrm>
          <a:prstGeom prst="rect">
            <a:avLst/>
          </a:prstGeom>
          <a:noFill/>
        </p:spPr>
        <p:txBody>
          <a:bodyPr wrap="square" rtlCol="0">
            <a:spAutoFit/>
          </a:bodyPr>
          <a:lstStyle/>
          <a:p>
            <a:r>
              <a:rPr lang="zh-CN" altLang="en-US" dirty="0" smtClean="0"/>
              <a:t>课堂案例：</a:t>
            </a:r>
            <a:r>
              <a:rPr lang="en-US" dirty="0" smtClean="0"/>
              <a:t> </a:t>
            </a:r>
            <a:r>
              <a:rPr lang="zh-CN" altLang="en-US" u="sng">
                <a:solidFill>
                  <a:srgbClr val="0070C0"/>
                </a:solidFill>
                <a:sym typeface="+mn-ea"/>
              </a:rPr>
              <a:t>IPFilterTest</a:t>
            </a:r>
            <a:r>
              <a:rPr lang="en-US" altLang="zh-CN" u="sng">
                <a:solidFill>
                  <a:srgbClr val="0070C0"/>
                </a:solidFill>
                <a:sym typeface="+mn-ea"/>
              </a:rPr>
              <a:t>.java</a:t>
            </a:r>
            <a:endParaRPr lang="en-US" altLang="zh-CN" u="sng" dirty="0" smtClean="0">
              <a:solidFill>
                <a:srgbClr val="0070C0"/>
              </a:solidFill>
              <a:sym typeface="+mn-ea"/>
            </a:endParaRPr>
          </a:p>
        </p:txBody>
      </p:sp>
      <p:sp>
        <p:nvSpPr>
          <p:cNvPr id="5" name="TextBox 4"/>
          <p:cNvSpPr txBox="1"/>
          <p:nvPr/>
        </p:nvSpPr>
        <p:spPr>
          <a:xfrm>
            <a:off x="812800" y="1153795"/>
            <a:ext cx="10567035" cy="4246245"/>
          </a:xfrm>
          <a:prstGeom prst="rect">
            <a:avLst/>
          </a:prstGeom>
          <a:solidFill>
            <a:schemeClr val="bg1">
              <a:lumMod val="95000"/>
            </a:schemeClr>
          </a:solidFill>
        </p:spPr>
        <p:txBody>
          <a:bodyPr wrap="square" rtlCol="0">
            <a:spAutoFit/>
          </a:bodyPr>
          <a:p>
            <a:r>
              <a:rPr lang="zh-CN" altLang="en-US">
                <a:sym typeface="+mn-ea"/>
              </a:rPr>
              <a:t>@WebFilter(urlPatterns = { "/IPFilterTest" }, </a:t>
            </a:r>
            <a:endParaRPr lang="zh-CN" altLang="en-US"/>
          </a:p>
          <a:p>
            <a:r>
              <a:rPr lang="zh-CN" altLang="en-US">
                <a:sym typeface="+mn-ea"/>
              </a:rPr>
              <a:t>		initParams = { </a:t>
            </a:r>
            <a:endParaRPr lang="zh-CN" altLang="en-US"/>
          </a:p>
          <a:p>
            <a:r>
              <a:rPr lang="zh-CN" altLang="en-US">
                <a:sym typeface="+mn-ea"/>
              </a:rPr>
              <a:t>		@WebInitParam(name = "ip", value = "0:0:0:0:0:0:0:1")</a:t>
            </a:r>
            <a:endParaRPr lang="zh-CN" altLang="en-US"/>
          </a:p>
          <a:p>
            <a:r>
              <a:rPr lang="zh-CN" altLang="en-US">
                <a:sym typeface="+mn-ea"/>
              </a:rPr>
              <a:t>})</a:t>
            </a:r>
            <a:endParaRPr lang="zh-CN" altLang="en-US">
              <a:sym typeface="+mn-ea"/>
            </a:endParaRPr>
          </a:p>
          <a:p>
            <a:endParaRPr lang="zh-CN" altLang="en-US"/>
          </a:p>
          <a:p>
            <a:r>
              <a:rPr lang="zh-CN" altLang="en-US">
                <a:sym typeface="+mn-ea"/>
              </a:rPr>
              <a:t>public class IPFilterTest implements Filter {</a:t>
            </a:r>
            <a:endParaRPr lang="zh-CN" altLang="en-US"/>
          </a:p>
          <a:p>
            <a:r>
              <a:rPr lang="zh-CN" altLang="en-US">
                <a:sym typeface="+mn-ea"/>
              </a:rPr>
              <a:t>	protected FilterConfig filterConfig;</a:t>
            </a:r>
            <a:endParaRPr lang="zh-CN" altLang="en-US"/>
          </a:p>
          <a:p>
            <a:r>
              <a:rPr lang="zh-CN" altLang="en-US">
                <a:sym typeface="+mn-ea"/>
              </a:rPr>
              <a:t>	protected String ip;</a:t>
            </a:r>
            <a:endParaRPr lang="zh-CN" altLang="en-US"/>
          </a:p>
          <a:p>
            <a:r>
              <a:rPr lang="zh-CN" altLang="en-US">
                <a:sym typeface="+mn-ea"/>
              </a:rPr>
              <a:t>//初始化方法就是过滤器初始化的时候调用该方法，这个过滤器初始化的工作就是从配置文件中读取参</a:t>
            </a:r>
            <a:r>
              <a:rPr lang="en-US" altLang="zh-CN">
                <a:sym typeface="+mn-ea"/>
              </a:rPr>
              <a:t>//</a:t>
            </a:r>
            <a:r>
              <a:rPr lang="zh-CN" altLang="en-US">
                <a:sym typeface="+mn-ea"/>
              </a:rPr>
              <a:t>数的内容</a:t>
            </a:r>
            <a:endParaRPr lang="zh-CN" altLang="en-US"/>
          </a:p>
          <a:p>
            <a:r>
              <a:rPr lang="zh-CN" altLang="en-US">
                <a:sym typeface="+mn-ea"/>
              </a:rPr>
              <a:t>	public void init(FilterConfig fConfig) throws ServletException {</a:t>
            </a:r>
            <a:endParaRPr lang="zh-CN" altLang="en-US"/>
          </a:p>
          <a:p>
            <a:r>
              <a:rPr lang="zh-CN" altLang="en-US">
                <a:sym typeface="+mn-ea"/>
              </a:rPr>
              <a:t>		this.filterConfig = fConfig;</a:t>
            </a:r>
            <a:endParaRPr lang="zh-CN" altLang="en-US"/>
          </a:p>
          <a:p>
            <a:r>
              <a:rPr lang="zh-CN" altLang="en-US">
                <a:sym typeface="+mn-ea"/>
              </a:rPr>
              <a:t>		this.ip = this.filterConfig.getInitParameter("ip");</a:t>
            </a:r>
            <a:endParaRPr lang="zh-CN" altLang="en-US"/>
          </a:p>
          <a:p>
            <a:r>
              <a:rPr lang="zh-CN" altLang="en-US">
                <a:sym typeface="+mn-ea"/>
              </a:rPr>
              <a:t>		System.out.println(ip);</a:t>
            </a:r>
            <a:endParaRPr lang="zh-CN" altLang="en-US">
              <a:sym typeface="+mn-ea"/>
            </a:endParaRPr>
          </a:p>
          <a:p>
            <a:r>
              <a:rPr lang="zh-CN" altLang="en-US">
                <a:sym typeface="+mn-ea"/>
              </a:rPr>
              <a:t>}</a:t>
            </a:r>
            <a:endParaRPr lang="en-US" altLang="zh-CN" dirty="0" smtClean="0">
              <a:ea typeface="微软雅黑 Light"/>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本章目标</a:t>
            </a:r>
            <a:endParaRPr lang="en-US" dirty="0"/>
          </a:p>
        </p:txBody>
      </p:sp>
      <p:sp>
        <p:nvSpPr>
          <p:cNvPr id="3" name="Content Placeholder 2"/>
          <p:cNvSpPr>
            <a:spLocks noGrp="1"/>
          </p:cNvSpPr>
          <p:nvPr>
            <p:ph idx="1"/>
          </p:nvPr>
        </p:nvSpPr>
        <p:spPr>
          <a:xfrm>
            <a:off x="838200" y="982133"/>
            <a:ext cx="10515600" cy="5309130"/>
          </a:xfrm>
        </p:spPr>
        <p:txBody>
          <a:bodyPr>
            <a:normAutofit/>
          </a:bodyPr>
          <a:lstStyle/>
          <a:p>
            <a:r>
              <a:rPr lang="zh-CN" altLang="en-US" dirty="0" smtClean="0"/>
              <a:t>理解监听器和过滤器的作用</a:t>
            </a:r>
            <a:endParaRPr lang="en-US" altLang="zh-CN" dirty="0" smtClean="0"/>
          </a:p>
          <a:p>
            <a:r>
              <a:rPr lang="zh-CN" altLang="en-US" dirty="0" smtClean="0"/>
              <a:t>能够编写监听器和过滤器并进行配置使用；</a:t>
            </a:r>
            <a:endParaRPr lang="en-US" altLang="zh-CN" dirty="0" smtClean="0"/>
          </a:p>
          <a:p>
            <a:pPr>
              <a:buNone/>
            </a:pPr>
            <a:endParaRPr lang="en-US" altLang="zh-CN" dirty="0" smtClean="0"/>
          </a:p>
          <a:p>
            <a:endParaRPr lang="en-US" dirty="0"/>
          </a:p>
        </p:txBody>
      </p:sp>
    </p:spTree>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Box 5">
            <a:hlinkClick r:id="rId1" action="ppaction://hlinkfile"/>
          </p:cNvPr>
          <p:cNvSpPr txBox="1"/>
          <p:nvPr/>
        </p:nvSpPr>
        <p:spPr>
          <a:xfrm>
            <a:off x="9616966" y="116632"/>
            <a:ext cx="2379091" cy="645160"/>
          </a:xfrm>
          <a:prstGeom prst="rect">
            <a:avLst/>
          </a:prstGeom>
          <a:noFill/>
        </p:spPr>
        <p:txBody>
          <a:bodyPr wrap="square" rtlCol="0">
            <a:spAutoFit/>
          </a:bodyPr>
          <a:p>
            <a:r>
              <a:rPr lang="zh-CN" altLang="en-US" dirty="0" smtClean="0"/>
              <a:t>课堂案例：</a:t>
            </a:r>
            <a:r>
              <a:rPr lang="en-US" dirty="0" smtClean="0"/>
              <a:t> </a:t>
            </a:r>
            <a:r>
              <a:rPr lang="zh-CN" altLang="en-US" u="sng">
                <a:solidFill>
                  <a:srgbClr val="0070C0"/>
                </a:solidFill>
                <a:sym typeface="+mn-ea"/>
              </a:rPr>
              <a:t>IPFilterTest</a:t>
            </a:r>
            <a:r>
              <a:rPr lang="en-US" altLang="zh-CN" u="sng">
                <a:solidFill>
                  <a:srgbClr val="0070C0"/>
                </a:solidFill>
                <a:sym typeface="+mn-ea"/>
              </a:rPr>
              <a:t>.java</a:t>
            </a:r>
            <a:endParaRPr lang="en-US" altLang="zh-CN" u="sng" dirty="0" smtClean="0">
              <a:solidFill>
                <a:srgbClr val="0070C0"/>
              </a:solidFill>
              <a:sym typeface="+mn-ea"/>
            </a:endParaRPr>
          </a:p>
        </p:txBody>
      </p:sp>
      <p:sp>
        <p:nvSpPr>
          <p:cNvPr id="5" name="TextBox 4"/>
          <p:cNvSpPr txBox="1"/>
          <p:nvPr/>
        </p:nvSpPr>
        <p:spPr>
          <a:xfrm>
            <a:off x="495935" y="1153795"/>
            <a:ext cx="10567035" cy="4246245"/>
          </a:xfrm>
          <a:prstGeom prst="rect">
            <a:avLst/>
          </a:prstGeom>
          <a:solidFill>
            <a:schemeClr val="bg1">
              <a:lumMod val="95000"/>
            </a:schemeClr>
          </a:solidFill>
        </p:spPr>
        <p:txBody>
          <a:bodyPr wrap="square" rtlCol="0">
            <a:spAutoFit/>
          </a:bodyPr>
          <a:p>
            <a:r>
              <a:rPr lang="zh-CN" altLang="en-US">
                <a:sym typeface="+mn-ea"/>
              </a:rPr>
              <a:t>//该方法就是这个过滤器真正要执行的处理功能，本例主要是实现了对IP的限制</a:t>
            </a:r>
            <a:endParaRPr lang="zh-CN" altLang="en-US"/>
          </a:p>
          <a:p>
            <a:r>
              <a:rPr lang="zh-CN" altLang="en-US">
                <a:sym typeface="+mn-ea"/>
              </a:rPr>
              <a:t>public void doFilter(ServletRequest request, ServletResponse response, FilterChain chain) throws IOException, ServletException {</a:t>
            </a:r>
            <a:endParaRPr lang="zh-CN" altLang="en-US"/>
          </a:p>
          <a:p>
            <a:r>
              <a:rPr lang="zh-CN" altLang="en-US">
                <a:sym typeface="+mn-ea"/>
              </a:rPr>
              <a:t>		String remoteIP = request.getRemoteAddr();</a:t>
            </a:r>
            <a:endParaRPr lang="zh-CN" altLang="en-US"/>
          </a:p>
          <a:p>
            <a:r>
              <a:rPr lang="zh-CN" altLang="en-US">
                <a:sym typeface="+mn-ea"/>
              </a:rPr>
              <a:t>		System.out.println(remoteIP+" "+ip);</a:t>
            </a:r>
            <a:endParaRPr lang="zh-CN" altLang="en-US"/>
          </a:p>
          <a:p>
            <a:r>
              <a:rPr lang="zh-CN" altLang="en-US">
                <a:sym typeface="+mn-ea"/>
              </a:rPr>
              <a:t>		if(remoteIP.equals(ip)) {</a:t>
            </a:r>
            <a:endParaRPr lang="zh-CN" altLang="en-US"/>
          </a:p>
          <a:p>
            <a:r>
              <a:rPr lang="zh-CN" altLang="en-US">
                <a:sym typeface="+mn-ea"/>
              </a:rPr>
              <a:t>			response.setContentType("text/html;charset=utf-8");</a:t>
            </a:r>
            <a:endParaRPr lang="zh-CN" altLang="en-US"/>
          </a:p>
          <a:p>
            <a:r>
              <a:rPr lang="zh-CN" altLang="en-US">
                <a:sym typeface="+mn-ea"/>
              </a:rPr>
              <a:t>			PrintWriter out = response.getWriter();</a:t>
            </a:r>
            <a:endParaRPr lang="zh-CN" altLang="en-US"/>
          </a:p>
          <a:p>
            <a:r>
              <a:rPr lang="zh-CN" altLang="en-US">
                <a:sym typeface="+mn-ea"/>
              </a:rPr>
              <a:t>			out.println("&lt;b&gt;你的IP地址被禁用，&lt;br&gt;");</a:t>
            </a:r>
            <a:endParaRPr lang="zh-CN" altLang="en-US"/>
          </a:p>
          <a:p>
            <a:r>
              <a:rPr lang="zh-CN" altLang="en-US">
                <a:sym typeface="+mn-ea"/>
              </a:rPr>
              <a:t>			System.out.println("不让你访问了！！！");</a:t>
            </a:r>
            <a:endParaRPr lang="zh-CN" altLang="en-US"/>
          </a:p>
          <a:p>
            <a:r>
              <a:rPr lang="zh-CN" altLang="en-US">
                <a:sym typeface="+mn-ea"/>
              </a:rPr>
              <a:t>		}else{</a:t>
            </a:r>
            <a:endParaRPr lang="zh-CN" altLang="en-US"/>
          </a:p>
          <a:p>
            <a:r>
              <a:rPr lang="zh-CN" altLang="en-US">
                <a:sym typeface="+mn-ea"/>
              </a:rPr>
              <a:t>			PrintWriter out = response.getWriter();out.println(remoteIP+"	"+ip);</a:t>
            </a:r>
            <a:endParaRPr lang="zh-CN" altLang="en-US"/>
          </a:p>
          <a:p>
            <a:r>
              <a:rPr lang="zh-CN" altLang="en-US">
                <a:sym typeface="+mn-ea"/>
              </a:rPr>
              <a:t>			chain.doFilter(request,response);</a:t>
            </a:r>
            <a:endParaRPr lang="zh-CN" altLang="en-US"/>
          </a:p>
          <a:p>
            <a:r>
              <a:rPr lang="zh-CN" altLang="en-US">
                <a:sym typeface="+mn-ea"/>
              </a:rPr>
              <a:t>		}chain.doFilter(request, response);</a:t>
            </a:r>
            <a:endParaRPr lang="zh-CN" altLang="en-US"/>
          </a:p>
          <a:p>
            <a:r>
              <a:rPr lang="zh-CN" altLang="en-US">
                <a:sym typeface="+mn-ea"/>
              </a:rPr>
              <a:t>	}</a:t>
            </a:r>
            <a:endParaRPr lang="en-US" altLang="zh-CN" dirty="0" smtClean="0">
              <a:ea typeface="微软雅黑 Light"/>
            </a:endParaRPr>
          </a:p>
        </p:txBody>
      </p:sp>
    </p:spTree>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a:t>
            </a:r>
            <a:r>
              <a:rPr lang="zh-CN" altLang="en-US" dirty="0" smtClean="0"/>
              <a:t>点</a:t>
            </a:r>
            <a:r>
              <a:rPr lang="en-US" altLang="zh-CN" dirty="0" smtClean="0"/>
              <a:t>2</a:t>
            </a:r>
            <a:r>
              <a:rPr lang="zh-CN" altLang="en-US" dirty="0" smtClean="0"/>
              <a:t>：过滤器的开发方法</a:t>
            </a:r>
            <a:r>
              <a:rPr lang="en-US" altLang="zh-CN" dirty="0" smtClean="0"/>
              <a:t>-4</a:t>
            </a:r>
            <a:endParaRPr lang="zh-CN" altLang="en-US" dirty="0"/>
          </a:p>
        </p:txBody>
      </p:sp>
      <p:sp>
        <p:nvSpPr>
          <p:cNvPr id="3" name="内容占位符 2"/>
          <p:cNvSpPr>
            <a:spLocks noGrp="1"/>
          </p:cNvSpPr>
          <p:nvPr>
            <p:ph idx="1"/>
          </p:nvPr>
        </p:nvSpPr>
        <p:spPr>
          <a:xfrm>
            <a:off x="204350" y="638698"/>
            <a:ext cx="11792070" cy="5580580"/>
          </a:xfrm>
        </p:spPr>
        <p:txBody>
          <a:bodyPr>
            <a:normAutofit/>
          </a:bodyPr>
          <a:lstStyle/>
          <a:p>
            <a:r>
              <a:rPr lang="zh-CN" altLang="en-US" sz="2400" dirty="0" smtClean="0"/>
              <a:t>编写编码格式过滤器</a:t>
            </a:r>
            <a:r>
              <a:rPr lang="en-US" altLang="zh-CN" sz="2400" dirty="0" err="1" smtClean="0"/>
              <a:t>CharacterFilter</a:t>
            </a:r>
            <a:r>
              <a:rPr lang="zh-CN" altLang="en-US" sz="2400" dirty="0" smtClean="0"/>
              <a:t>；</a:t>
            </a:r>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pPr lvl="1">
              <a:buNone/>
            </a:pPr>
            <a:endParaRPr lang="en-US" altLang="zh-CN" sz="2400" dirty="0" smtClean="0"/>
          </a:p>
        </p:txBody>
      </p:sp>
      <p:sp>
        <p:nvSpPr>
          <p:cNvPr id="5" name="TextBox 4"/>
          <p:cNvSpPr txBox="1"/>
          <p:nvPr/>
        </p:nvSpPr>
        <p:spPr>
          <a:xfrm>
            <a:off x="370508" y="1502688"/>
            <a:ext cx="11390567" cy="4799965"/>
          </a:xfrm>
          <a:prstGeom prst="rect">
            <a:avLst/>
          </a:prstGeom>
          <a:solidFill>
            <a:schemeClr val="bg1">
              <a:lumMod val="95000"/>
            </a:schemeClr>
          </a:solidFill>
        </p:spPr>
        <p:txBody>
          <a:bodyPr wrap="square" rtlCol="0">
            <a:spAutoFit/>
          </a:bodyPr>
          <a:lstStyle/>
          <a:p>
            <a:r>
              <a:rPr lang="en-US" altLang="zh-CN" dirty="0" smtClean="0">
                <a:ea typeface="微软雅黑 Light"/>
              </a:rPr>
              <a:t>	public class </a:t>
            </a:r>
            <a:r>
              <a:rPr lang="en-US" altLang="zh-CN" dirty="0" err="1" smtClean="0">
                <a:ea typeface="微软雅黑 Light"/>
              </a:rPr>
              <a:t>CharacterFilter</a:t>
            </a:r>
            <a:r>
              <a:rPr lang="en-US" altLang="zh-CN" dirty="0" smtClean="0">
                <a:ea typeface="微软雅黑 Light"/>
              </a:rPr>
              <a:t> implements Filter {</a:t>
            </a:r>
            <a:endParaRPr lang="en-US" altLang="zh-CN" dirty="0" smtClean="0">
              <a:ea typeface="微软雅黑 Light"/>
            </a:endParaRPr>
          </a:p>
          <a:p>
            <a:r>
              <a:rPr lang="en-US" altLang="zh-CN" dirty="0" smtClean="0">
                <a:ea typeface="微软雅黑 Light"/>
              </a:rPr>
              <a:t>	private String character;</a:t>
            </a:r>
            <a:endParaRPr lang="en-US" altLang="zh-CN" dirty="0" smtClean="0">
              <a:ea typeface="微软雅黑 Light"/>
            </a:endParaRPr>
          </a:p>
          <a:p>
            <a:r>
              <a:rPr lang="en-US" altLang="zh-CN" dirty="0" smtClean="0">
                <a:ea typeface="微软雅黑 Light"/>
              </a:rPr>
              <a:t>	@Override</a:t>
            </a:r>
            <a:endParaRPr lang="en-US" altLang="zh-CN" dirty="0" smtClean="0">
              <a:ea typeface="微软雅黑 Light"/>
            </a:endParaRPr>
          </a:p>
          <a:p>
            <a:r>
              <a:rPr lang="en-US" altLang="zh-CN" dirty="0" smtClean="0">
                <a:ea typeface="微软雅黑 Light"/>
              </a:rPr>
              <a:t>	public void destroy() {</a:t>
            </a:r>
            <a:endParaRPr lang="en-US" altLang="zh-CN" dirty="0" smtClean="0">
              <a:ea typeface="微软雅黑 Light"/>
            </a:endParaRPr>
          </a:p>
          <a:p>
            <a:r>
              <a:rPr lang="en-US" altLang="zh-CN" dirty="0" smtClean="0">
                <a:ea typeface="微软雅黑 Light"/>
              </a:rPr>
              <a:t>	}</a:t>
            </a:r>
            <a:endParaRPr lang="en-US" altLang="zh-CN" dirty="0" smtClean="0">
              <a:ea typeface="微软雅黑 Light"/>
            </a:endParaRPr>
          </a:p>
          <a:p>
            <a:endParaRPr lang="en-US" altLang="zh-CN" dirty="0" smtClean="0">
              <a:ea typeface="微软雅黑 Light"/>
            </a:endParaRPr>
          </a:p>
          <a:p>
            <a:r>
              <a:rPr lang="en-US" altLang="zh-CN" dirty="0" smtClean="0">
                <a:ea typeface="微软雅黑 Light"/>
              </a:rPr>
              <a:t>	@Override</a:t>
            </a:r>
            <a:endParaRPr lang="en-US" altLang="zh-CN" dirty="0" smtClean="0">
              <a:ea typeface="微软雅黑 Light"/>
            </a:endParaRPr>
          </a:p>
          <a:p>
            <a:r>
              <a:rPr lang="en-US" altLang="zh-CN" dirty="0" smtClean="0">
                <a:ea typeface="微软雅黑 Light"/>
              </a:rPr>
              <a:t>	public void </a:t>
            </a:r>
            <a:r>
              <a:rPr lang="en-US" altLang="zh-CN" dirty="0" err="1" smtClean="0">
                <a:ea typeface="微软雅黑 Light"/>
              </a:rPr>
              <a:t>doFilter</a:t>
            </a:r>
            <a:r>
              <a:rPr lang="en-US" altLang="zh-CN" dirty="0" smtClean="0">
                <a:ea typeface="微软雅黑 Light"/>
              </a:rPr>
              <a:t>(</a:t>
            </a:r>
            <a:r>
              <a:rPr lang="en-US" altLang="zh-CN" dirty="0" err="1" smtClean="0">
                <a:ea typeface="微软雅黑 Light"/>
              </a:rPr>
              <a:t>ServletRequest</a:t>
            </a:r>
            <a:r>
              <a:rPr lang="en-US" altLang="zh-CN" dirty="0" smtClean="0">
                <a:ea typeface="微软雅黑 Light"/>
              </a:rPr>
              <a:t> arg0, </a:t>
            </a:r>
            <a:r>
              <a:rPr lang="en-US" altLang="zh-CN" dirty="0" err="1" smtClean="0">
                <a:ea typeface="微软雅黑 Light"/>
              </a:rPr>
              <a:t>ServletResponse</a:t>
            </a:r>
            <a:r>
              <a:rPr lang="en-US" altLang="zh-CN" dirty="0" smtClean="0">
                <a:ea typeface="微软雅黑 Light"/>
              </a:rPr>
              <a:t> arg1,</a:t>
            </a:r>
            <a:endParaRPr lang="en-US" altLang="zh-CN" dirty="0" smtClean="0">
              <a:ea typeface="微软雅黑 Light"/>
            </a:endParaRPr>
          </a:p>
          <a:p>
            <a:r>
              <a:rPr lang="en-US" altLang="zh-CN" dirty="0" smtClean="0">
                <a:ea typeface="微软雅黑 Light"/>
              </a:rPr>
              <a:t>			</a:t>
            </a:r>
            <a:r>
              <a:rPr lang="en-US" altLang="zh-CN" dirty="0" err="1" smtClean="0">
                <a:ea typeface="微软雅黑 Light"/>
              </a:rPr>
              <a:t>FilterChain</a:t>
            </a:r>
            <a:r>
              <a:rPr lang="en-US" altLang="zh-CN" dirty="0" smtClean="0">
                <a:ea typeface="微软雅黑 Light"/>
              </a:rPr>
              <a:t> arg2) throws </a:t>
            </a:r>
            <a:r>
              <a:rPr lang="en-US" altLang="zh-CN" dirty="0" err="1" smtClean="0">
                <a:ea typeface="微软雅黑 Light"/>
              </a:rPr>
              <a:t>IOException</a:t>
            </a:r>
            <a:r>
              <a:rPr lang="en-US" altLang="zh-CN" dirty="0" smtClean="0">
                <a:ea typeface="微软雅黑 Light"/>
              </a:rPr>
              <a:t>, </a:t>
            </a:r>
            <a:r>
              <a:rPr lang="en-US" altLang="zh-CN" dirty="0" err="1" smtClean="0">
                <a:ea typeface="微软雅黑 Light"/>
              </a:rPr>
              <a:t>ServletException</a:t>
            </a:r>
            <a:r>
              <a:rPr lang="en-US" altLang="zh-CN" dirty="0" smtClean="0">
                <a:ea typeface="微软雅黑 Light"/>
              </a:rPr>
              <a:t> {</a:t>
            </a:r>
            <a:endParaRPr lang="en-US" altLang="zh-CN" dirty="0" smtClean="0">
              <a:ea typeface="微软雅黑 Light"/>
            </a:endParaRPr>
          </a:p>
          <a:p>
            <a:r>
              <a:rPr lang="en-US" altLang="zh-CN" dirty="0" smtClean="0">
                <a:ea typeface="微软雅黑 Light"/>
              </a:rPr>
              <a:t>		</a:t>
            </a:r>
            <a:r>
              <a:rPr lang="en-US" altLang="zh-CN" dirty="0" err="1" smtClean="0">
                <a:ea typeface="微软雅黑 Light"/>
              </a:rPr>
              <a:t>HttpServletRequest</a:t>
            </a:r>
            <a:r>
              <a:rPr lang="en-US" altLang="zh-CN" dirty="0" smtClean="0">
                <a:ea typeface="微软雅黑 Light"/>
              </a:rPr>
              <a:t> request=(</a:t>
            </a:r>
            <a:r>
              <a:rPr lang="en-US" altLang="zh-CN" dirty="0" err="1" smtClean="0">
                <a:ea typeface="微软雅黑 Light"/>
              </a:rPr>
              <a:t>HttpServletRequest</a:t>
            </a:r>
            <a:r>
              <a:rPr lang="en-US" altLang="zh-CN" dirty="0" smtClean="0">
                <a:ea typeface="微软雅黑 Light"/>
              </a:rPr>
              <a:t>)arg0;</a:t>
            </a:r>
            <a:endParaRPr lang="en-US" altLang="zh-CN" dirty="0" smtClean="0">
              <a:ea typeface="微软雅黑 Light"/>
            </a:endParaRPr>
          </a:p>
          <a:p>
            <a:r>
              <a:rPr lang="en-US" altLang="zh-CN" dirty="0" smtClean="0">
                <a:ea typeface="微软雅黑 Light"/>
              </a:rPr>
              <a:t>		</a:t>
            </a:r>
            <a:r>
              <a:rPr lang="en-US" altLang="zh-CN" dirty="0" err="1" smtClean="0">
                <a:ea typeface="微软雅黑 Light"/>
              </a:rPr>
              <a:t>request.setCharacterEncoding</a:t>
            </a:r>
            <a:r>
              <a:rPr lang="en-US" altLang="zh-CN" dirty="0" smtClean="0">
                <a:ea typeface="微软雅黑 Light"/>
              </a:rPr>
              <a:t>(character);</a:t>
            </a:r>
            <a:endParaRPr lang="en-US" altLang="zh-CN" dirty="0" smtClean="0">
              <a:ea typeface="微软雅黑 Light"/>
            </a:endParaRPr>
          </a:p>
          <a:p>
            <a:r>
              <a:rPr lang="en-US" altLang="zh-CN" dirty="0" smtClean="0">
                <a:ea typeface="微软雅黑 Light"/>
              </a:rPr>
              <a:t>		arg2.doFilter(arg0, arg1);</a:t>
            </a:r>
            <a:endParaRPr lang="en-US" altLang="zh-CN" dirty="0" smtClean="0">
              <a:ea typeface="微软雅黑 Light"/>
            </a:endParaRPr>
          </a:p>
          <a:p>
            <a:r>
              <a:rPr lang="en-US" altLang="zh-CN" dirty="0" smtClean="0">
                <a:ea typeface="微软雅黑 Light"/>
              </a:rPr>
              <a:t>	}</a:t>
            </a:r>
            <a:endParaRPr lang="en-US" altLang="zh-CN" dirty="0" smtClean="0">
              <a:ea typeface="微软雅黑 Light"/>
            </a:endParaRPr>
          </a:p>
          <a:p>
            <a:r>
              <a:rPr lang="en-US" altLang="zh-CN" dirty="0" smtClean="0">
                <a:ea typeface="微软雅黑 Light"/>
              </a:rPr>
              <a:t>	@Override</a:t>
            </a:r>
            <a:endParaRPr lang="en-US" altLang="zh-CN" dirty="0" smtClean="0">
              <a:ea typeface="微软雅黑 Light"/>
            </a:endParaRPr>
          </a:p>
          <a:p>
            <a:r>
              <a:rPr lang="en-US" altLang="zh-CN" dirty="0" smtClean="0">
                <a:ea typeface="微软雅黑 Light"/>
              </a:rPr>
              <a:t>	public void init(</a:t>
            </a:r>
            <a:r>
              <a:rPr lang="en-US" altLang="zh-CN" dirty="0" err="1" smtClean="0">
                <a:ea typeface="微软雅黑 Light"/>
              </a:rPr>
              <a:t>FilterConfig</a:t>
            </a:r>
            <a:r>
              <a:rPr lang="en-US" altLang="zh-CN" dirty="0" smtClean="0">
                <a:ea typeface="微软雅黑 Light"/>
              </a:rPr>
              <a:t> </a:t>
            </a:r>
            <a:r>
              <a:rPr lang="en-US" altLang="zh-CN" dirty="0" err="1" smtClean="0">
                <a:ea typeface="微软雅黑 Light"/>
              </a:rPr>
              <a:t>filterConfig</a:t>
            </a:r>
            <a:r>
              <a:rPr lang="en-US" altLang="zh-CN" dirty="0" smtClean="0">
                <a:ea typeface="微软雅黑 Light"/>
              </a:rPr>
              <a:t>) throws </a:t>
            </a:r>
            <a:r>
              <a:rPr lang="en-US" altLang="zh-CN" dirty="0" err="1" smtClean="0">
                <a:ea typeface="微软雅黑 Light"/>
              </a:rPr>
              <a:t>ServletException</a:t>
            </a:r>
            <a:r>
              <a:rPr lang="en-US" altLang="zh-CN" dirty="0" smtClean="0">
                <a:ea typeface="微软雅黑 Light"/>
              </a:rPr>
              <a:t> {</a:t>
            </a:r>
            <a:endParaRPr lang="en-US" altLang="zh-CN" dirty="0" smtClean="0">
              <a:ea typeface="微软雅黑 Light"/>
            </a:endParaRPr>
          </a:p>
          <a:p>
            <a:r>
              <a:rPr lang="en-US" altLang="zh-CN" dirty="0" smtClean="0">
                <a:ea typeface="微软雅黑 Light"/>
              </a:rPr>
              <a:t>		character=</a:t>
            </a:r>
            <a:r>
              <a:rPr lang="en-US" altLang="zh-CN" dirty="0" err="1" smtClean="0">
                <a:ea typeface="微软雅黑 Light"/>
              </a:rPr>
              <a:t>filterConfig.getInitParameter</a:t>
            </a:r>
            <a:r>
              <a:rPr lang="en-US" altLang="zh-CN" dirty="0" smtClean="0">
                <a:ea typeface="微软雅黑 Light"/>
              </a:rPr>
              <a:t>("character");</a:t>
            </a:r>
            <a:endParaRPr lang="en-US" altLang="zh-CN" dirty="0" smtClean="0">
              <a:ea typeface="微软雅黑 Light"/>
            </a:endParaRPr>
          </a:p>
          <a:p>
            <a:r>
              <a:rPr lang="en-US" altLang="zh-CN" dirty="0" smtClean="0">
                <a:ea typeface="微软雅黑 Light"/>
              </a:rPr>
              <a:t>}}</a:t>
            </a:r>
            <a:endParaRPr lang="en-US" altLang="zh-CN" dirty="0" smtClean="0">
              <a:ea typeface="微软雅黑 Light"/>
            </a:endParaRPr>
          </a:p>
        </p:txBody>
      </p:sp>
      <p:sp>
        <p:nvSpPr>
          <p:cNvPr id="6" name="TextBox 5">
            <a:hlinkClick r:id="rId1" action="ppaction://hlinkfile"/>
          </p:cNvPr>
          <p:cNvSpPr txBox="1"/>
          <p:nvPr/>
        </p:nvSpPr>
        <p:spPr>
          <a:xfrm>
            <a:off x="9616966" y="116632"/>
            <a:ext cx="2379091" cy="646331"/>
          </a:xfrm>
          <a:prstGeom prst="rect">
            <a:avLst/>
          </a:prstGeom>
          <a:noFill/>
        </p:spPr>
        <p:txBody>
          <a:bodyPr wrap="square" rtlCol="0">
            <a:spAutoFit/>
          </a:bodyPr>
          <a:lstStyle/>
          <a:p>
            <a:r>
              <a:rPr lang="zh-CN" altLang="en-US" dirty="0" smtClean="0"/>
              <a:t>课堂案例：</a:t>
            </a:r>
            <a:r>
              <a:rPr lang="en-US" dirty="0" smtClean="0"/>
              <a:t> </a:t>
            </a:r>
            <a:r>
              <a:rPr lang="en-US" dirty="0" smtClean="0">
                <a:hlinkClick r:id="rId2" action="ppaction://hlinkfile"/>
              </a:rPr>
              <a:t>CharacterFilter</a:t>
            </a:r>
            <a:r>
              <a:rPr lang="en-US" altLang="zh-CN" dirty="0" smtClean="0">
                <a:hlinkClick r:id="rId2" action="ppaction://hlinkfile"/>
              </a:rPr>
              <a:t>.java</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a:t>
            </a:r>
            <a:r>
              <a:rPr lang="zh-CN" altLang="en-US" dirty="0" smtClean="0"/>
              <a:t>点</a:t>
            </a:r>
            <a:r>
              <a:rPr lang="en-US" altLang="zh-CN" dirty="0" smtClean="0"/>
              <a:t>3</a:t>
            </a:r>
            <a:r>
              <a:rPr lang="zh-CN" altLang="en-US" dirty="0" smtClean="0"/>
              <a:t>：过滤器的配置</a:t>
            </a:r>
            <a:r>
              <a:rPr lang="en-US" altLang="zh-CN" dirty="0" smtClean="0"/>
              <a:t>-1</a:t>
            </a:r>
            <a:endParaRPr lang="zh-CN" altLang="en-US" dirty="0"/>
          </a:p>
        </p:txBody>
      </p:sp>
      <p:sp>
        <p:nvSpPr>
          <p:cNvPr id="3" name="内容占位符 2"/>
          <p:cNvSpPr>
            <a:spLocks noGrp="1"/>
          </p:cNvSpPr>
          <p:nvPr>
            <p:ph idx="1"/>
          </p:nvPr>
        </p:nvSpPr>
        <p:spPr>
          <a:xfrm>
            <a:off x="186570" y="899047"/>
            <a:ext cx="11792070" cy="5013021"/>
          </a:xfrm>
        </p:spPr>
        <p:txBody>
          <a:bodyPr>
            <a:normAutofit/>
          </a:bodyPr>
          <a:lstStyle/>
          <a:p>
            <a:r>
              <a:rPr lang="zh-CN" altLang="en-US" sz="2400" dirty="0" smtClean="0"/>
              <a:t>编写过滤器后，要使过滤器生效，必须在</a:t>
            </a:r>
            <a:r>
              <a:rPr lang="en-US" altLang="zh-CN" sz="2400" dirty="0" smtClean="0"/>
              <a:t>web.xml</a:t>
            </a:r>
            <a:r>
              <a:rPr lang="zh-CN" altLang="en-US" sz="2400" dirty="0" smtClean="0"/>
              <a:t>中进行配置，主要配置信息有：</a:t>
            </a:r>
            <a:endParaRPr lang="en-US" altLang="zh-CN" sz="2400" dirty="0" smtClean="0"/>
          </a:p>
          <a:p>
            <a:pPr lvl="1"/>
            <a:r>
              <a:rPr lang="zh-CN" altLang="en-US" dirty="0" smtClean="0"/>
              <a:t>过滤器的名字和过滤器的类信息；</a:t>
            </a:r>
            <a:endParaRPr lang="en-US" altLang="zh-CN" dirty="0" smtClean="0"/>
          </a:p>
          <a:p>
            <a:pPr lvl="1"/>
            <a:r>
              <a:rPr lang="zh-CN" altLang="en-US" dirty="0" smtClean="0"/>
              <a:t>过滤器对哪些</a:t>
            </a:r>
            <a:r>
              <a:rPr lang="en-US" altLang="zh-CN" dirty="0" smtClean="0"/>
              <a:t>URL</a:t>
            </a:r>
            <a:r>
              <a:rPr lang="zh-CN" altLang="en-US" dirty="0" smtClean="0"/>
              <a:t>生效；</a:t>
            </a:r>
            <a:endParaRPr lang="en-US" altLang="zh-CN" dirty="0" smtClean="0"/>
          </a:p>
          <a:p>
            <a:pPr lvl="1"/>
            <a:r>
              <a:rPr lang="zh-CN" altLang="en-US" dirty="0" smtClean="0"/>
              <a:t>过滤器对这些</a:t>
            </a:r>
            <a:r>
              <a:rPr lang="en-US" altLang="zh-CN" dirty="0" smtClean="0"/>
              <a:t>URL</a:t>
            </a:r>
            <a:r>
              <a:rPr lang="zh-CN" altLang="en-US" dirty="0" smtClean="0"/>
              <a:t>生效时的访问方式；</a:t>
            </a:r>
            <a:endParaRPr lang="en-US" altLang="zh-CN" dirty="0" smtClean="0"/>
          </a:p>
          <a:p>
            <a:pPr lvl="1"/>
            <a:r>
              <a:rPr lang="zh-CN" altLang="en-US" dirty="0" smtClean="0"/>
              <a:t>过滤器初始化参数；</a:t>
            </a:r>
            <a:endParaRPr lang="en-US" altLang="zh-CN" dirty="0" smtClean="0"/>
          </a:p>
          <a:p>
            <a:r>
              <a:rPr lang="en-US" altLang="zh-CN" sz="2400" dirty="0" smtClean="0"/>
              <a:t> </a:t>
            </a:r>
            <a:r>
              <a:rPr lang="zh-CN" altLang="en-US" sz="2400" dirty="0" smtClean="0"/>
              <a:t>一个过滤器可以配置给多个</a:t>
            </a:r>
            <a:r>
              <a:rPr lang="en-US" altLang="zh-CN" sz="2400" dirty="0" smtClean="0"/>
              <a:t>URL</a:t>
            </a:r>
            <a:r>
              <a:rPr lang="zh-CN" altLang="en-US" sz="2400" dirty="0" smtClean="0"/>
              <a:t>，一个</a:t>
            </a:r>
            <a:r>
              <a:rPr lang="en-US" altLang="zh-CN" sz="2400" dirty="0" smtClean="0"/>
              <a:t>URL</a:t>
            </a:r>
            <a:r>
              <a:rPr lang="zh-CN" altLang="en-US" sz="2400" dirty="0" smtClean="0"/>
              <a:t>也可以配置多个过滤器，按照配置顺序执行；多个过滤器组成一个过滤链；</a:t>
            </a:r>
            <a:endParaRPr lang="en-US" altLang="zh-CN" sz="2400" dirty="0" smtClean="0"/>
          </a:p>
          <a:p>
            <a:pPr lvl="1"/>
            <a:endParaRPr lang="en-US" altLang="zh-CN" dirty="0" smtClean="0"/>
          </a:p>
          <a:p>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a:t>
            </a:r>
            <a:r>
              <a:rPr lang="zh-CN" altLang="en-US" dirty="0" smtClean="0"/>
              <a:t>点</a:t>
            </a:r>
            <a:r>
              <a:rPr lang="en-US" altLang="zh-CN" dirty="0" smtClean="0"/>
              <a:t>3</a:t>
            </a:r>
            <a:r>
              <a:rPr lang="zh-CN" altLang="en-US" dirty="0" smtClean="0"/>
              <a:t>：过滤器的配置</a:t>
            </a:r>
            <a:endParaRPr lang="zh-CN" altLang="en-US" dirty="0"/>
          </a:p>
        </p:txBody>
      </p:sp>
      <p:sp>
        <p:nvSpPr>
          <p:cNvPr id="3" name="内容占位符 2"/>
          <p:cNvSpPr>
            <a:spLocks noGrp="1"/>
          </p:cNvSpPr>
          <p:nvPr>
            <p:ph idx="1"/>
          </p:nvPr>
        </p:nvSpPr>
        <p:spPr>
          <a:xfrm>
            <a:off x="186570" y="899048"/>
            <a:ext cx="11792070" cy="693269"/>
          </a:xfrm>
        </p:spPr>
        <p:txBody>
          <a:bodyPr>
            <a:normAutofit/>
          </a:bodyPr>
          <a:lstStyle/>
          <a:p>
            <a:r>
              <a:rPr lang="zh-CN" altLang="en-US" sz="2400" dirty="0" smtClean="0"/>
              <a:t>以前面的</a:t>
            </a:r>
            <a:r>
              <a:rPr lang="en-US" altLang="zh-CN" sz="2400" dirty="0" err="1" smtClean="0"/>
              <a:t>CharacterFilter</a:t>
            </a:r>
            <a:r>
              <a:rPr lang="zh-CN" altLang="en-US" sz="2400" dirty="0" smtClean="0"/>
              <a:t>为例，配置信息如下：</a:t>
            </a:r>
            <a:endParaRPr lang="en-US" altLang="zh-CN" dirty="0" smtClean="0"/>
          </a:p>
        </p:txBody>
      </p:sp>
      <p:sp>
        <p:nvSpPr>
          <p:cNvPr id="38" name="TextBox 37"/>
          <p:cNvSpPr txBox="1"/>
          <p:nvPr/>
        </p:nvSpPr>
        <p:spPr>
          <a:xfrm>
            <a:off x="433570" y="1502688"/>
            <a:ext cx="11390567" cy="5077460"/>
          </a:xfrm>
          <a:prstGeom prst="rect">
            <a:avLst/>
          </a:prstGeom>
          <a:solidFill>
            <a:schemeClr val="bg1">
              <a:lumMod val="95000"/>
            </a:schemeClr>
          </a:solidFill>
        </p:spPr>
        <p:txBody>
          <a:bodyPr wrap="square" rtlCol="0">
            <a:spAutoFit/>
          </a:bodyPr>
          <a:lstStyle/>
          <a:p>
            <a:r>
              <a:rPr lang="en-US" altLang="zh-CN" dirty="0" smtClean="0">
                <a:ea typeface="微软雅黑 Light"/>
              </a:rPr>
              <a:t>                   &lt;filter&gt;</a:t>
            </a:r>
            <a:endParaRPr lang="en-US" altLang="zh-CN" dirty="0" smtClean="0">
              <a:ea typeface="微软雅黑 Light"/>
            </a:endParaRPr>
          </a:p>
          <a:p>
            <a:r>
              <a:rPr lang="en-US" altLang="zh-CN" dirty="0" smtClean="0">
                <a:ea typeface="微软雅黑 Light"/>
              </a:rPr>
              <a:t>		&lt;filter-name&gt;</a:t>
            </a:r>
            <a:r>
              <a:rPr lang="en-US" altLang="zh-CN" dirty="0" err="1" smtClean="0">
                <a:ea typeface="微软雅黑 Light"/>
              </a:rPr>
              <a:t>CharacterFilter</a:t>
            </a:r>
            <a:r>
              <a:rPr lang="en-US" altLang="zh-CN" dirty="0" smtClean="0">
                <a:ea typeface="微软雅黑 Light"/>
              </a:rPr>
              <a:t>&lt;/filter-name&gt;</a:t>
            </a:r>
            <a:endParaRPr lang="en-US" altLang="zh-CN" dirty="0" smtClean="0">
              <a:ea typeface="微软雅黑 Light"/>
            </a:endParaRPr>
          </a:p>
          <a:p>
            <a:r>
              <a:rPr lang="en-US" altLang="zh-CN" dirty="0" smtClean="0">
                <a:ea typeface="微软雅黑 Light"/>
              </a:rPr>
              <a:t>		&lt;filter-class&gt;</a:t>
            </a:r>
            <a:r>
              <a:rPr lang="en-US" altLang="zh-CN" dirty="0" err="1" smtClean="0">
                <a:ea typeface="微软雅黑 Light"/>
              </a:rPr>
              <a:t>com.chinasofti.chapter6.section02.filter.CharacterFilter</a:t>
            </a:r>
            <a:r>
              <a:rPr lang="en-US" altLang="zh-CN" dirty="0" smtClean="0">
                <a:ea typeface="微软雅黑 Light"/>
              </a:rPr>
              <a:t>&lt;/filter-class&gt;</a:t>
            </a:r>
            <a:endParaRPr lang="en-US" altLang="zh-CN" dirty="0" smtClean="0">
              <a:ea typeface="微软雅黑 Light"/>
            </a:endParaRPr>
          </a:p>
          <a:p>
            <a:r>
              <a:rPr lang="en-US" altLang="zh-CN" dirty="0" smtClean="0">
                <a:ea typeface="微软雅黑 Light"/>
              </a:rPr>
              <a:t>		&lt;init-</a:t>
            </a:r>
            <a:r>
              <a:rPr lang="en-US" altLang="zh-CN" dirty="0" err="1" smtClean="0">
                <a:ea typeface="微软雅黑 Light"/>
              </a:rPr>
              <a:t>param</a:t>
            </a:r>
            <a:r>
              <a:rPr lang="en-US" altLang="zh-CN" dirty="0" smtClean="0">
                <a:ea typeface="微软雅黑 Light"/>
              </a:rPr>
              <a:t>&gt;</a:t>
            </a:r>
            <a:endParaRPr lang="en-US" altLang="zh-CN" dirty="0" smtClean="0">
              <a:ea typeface="微软雅黑 Light"/>
            </a:endParaRPr>
          </a:p>
          <a:p>
            <a:r>
              <a:rPr lang="en-US" altLang="zh-CN" dirty="0" smtClean="0">
                <a:ea typeface="微软雅黑 Light"/>
              </a:rPr>
              <a:t>		&lt;</a:t>
            </a:r>
            <a:r>
              <a:rPr lang="en-US" altLang="zh-CN" dirty="0" err="1" smtClean="0">
                <a:ea typeface="微软雅黑 Light"/>
              </a:rPr>
              <a:t>param</a:t>
            </a:r>
            <a:r>
              <a:rPr lang="en-US" altLang="zh-CN" dirty="0" smtClean="0">
                <a:ea typeface="微软雅黑 Light"/>
              </a:rPr>
              <a:t>-name&gt;character&lt;/</a:t>
            </a:r>
            <a:r>
              <a:rPr lang="en-US" altLang="zh-CN" dirty="0" err="1" smtClean="0">
                <a:ea typeface="微软雅黑 Light"/>
              </a:rPr>
              <a:t>param</a:t>
            </a:r>
            <a:r>
              <a:rPr lang="en-US" altLang="zh-CN" dirty="0" smtClean="0">
                <a:ea typeface="微软雅黑 Light"/>
              </a:rPr>
              <a:t>-name&gt;</a:t>
            </a:r>
            <a:endParaRPr lang="en-US" altLang="zh-CN" dirty="0" smtClean="0">
              <a:ea typeface="微软雅黑 Light"/>
            </a:endParaRPr>
          </a:p>
          <a:p>
            <a:r>
              <a:rPr lang="en-US" altLang="zh-CN" dirty="0" smtClean="0">
                <a:ea typeface="微软雅黑 Light"/>
              </a:rPr>
              <a:t>		&lt;</a:t>
            </a:r>
            <a:r>
              <a:rPr lang="en-US" altLang="zh-CN" dirty="0" err="1" smtClean="0">
                <a:ea typeface="微软雅黑 Light"/>
              </a:rPr>
              <a:t>param</a:t>
            </a:r>
            <a:r>
              <a:rPr lang="en-US" altLang="zh-CN" dirty="0" smtClean="0">
                <a:ea typeface="微软雅黑 Light"/>
              </a:rPr>
              <a:t>-value&gt;</a:t>
            </a:r>
            <a:r>
              <a:rPr lang="en-US" altLang="zh-CN" dirty="0" err="1" smtClean="0">
                <a:ea typeface="微软雅黑 Light"/>
              </a:rPr>
              <a:t>utf</a:t>
            </a:r>
            <a:r>
              <a:rPr lang="en-US" altLang="zh-CN" dirty="0" smtClean="0">
                <a:ea typeface="微软雅黑 Light"/>
              </a:rPr>
              <a:t>-8&lt;/</a:t>
            </a:r>
            <a:r>
              <a:rPr lang="en-US" altLang="zh-CN" dirty="0" err="1" smtClean="0">
                <a:ea typeface="微软雅黑 Light"/>
              </a:rPr>
              <a:t>param</a:t>
            </a:r>
            <a:r>
              <a:rPr lang="en-US" altLang="zh-CN" dirty="0" smtClean="0">
                <a:ea typeface="微软雅黑 Light"/>
              </a:rPr>
              <a:t>-value&gt;</a:t>
            </a:r>
            <a:endParaRPr lang="en-US" altLang="zh-CN" dirty="0" smtClean="0">
              <a:ea typeface="微软雅黑 Light"/>
            </a:endParaRPr>
          </a:p>
          <a:p>
            <a:r>
              <a:rPr lang="en-US" altLang="zh-CN" dirty="0" smtClean="0">
                <a:ea typeface="微软雅黑 Light"/>
              </a:rPr>
              <a:t>		&lt;/init-</a:t>
            </a:r>
            <a:r>
              <a:rPr lang="en-US" altLang="zh-CN" dirty="0" err="1" smtClean="0">
                <a:ea typeface="微软雅黑 Light"/>
              </a:rPr>
              <a:t>param</a:t>
            </a:r>
            <a:r>
              <a:rPr lang="en-US" altLang="zh-CN" dirty="0" smtClean="0">
                <a:ea typeface="微软雅黑 Light"/>
              </a:rPr>
              <a:t>&gt;</a:t>
            </a:r>
            <a:endParaRPr lang="en-US" altLang="zh-CN" dirty="0" smtClean="0">
              <a:ea typeface="微软雅黑 Light"/>
            </a:endParaRPr>
          </a:p>
          <a:p>
            <a:r>
              <a:rPr lang="en-US" altLang="zh-CN" dirty="0" smtClean="0">
                <a:ea typeface="微软雅黑 Light"/>
              </a:rPr>
              <a:t>	&lt;/filter&gt;</a:t>
            </a:r>
            <a:endParaRPr lang="en-US" altLang="zh-CN" dirty="0" smtClean="0">
              <a:ea typeface="微软雅黑 Light"/>
            </a:endParaRPr>
          </a:p>
          <a:p>
            <a:endParaRPr lang="en-US" altLang="zh-CN" dirty="0" smtClean="0">
              <a:ea typeface="微软雅黑 Light"/>
            </a:endParaRPr>
          </a:p>
          <a:p>
            <a:r>
              <a:rPr lang="en-US" altLang="zh-CN" dirty="0" smtClean="0">
                <a:ea typeface="微软雅黑 Light"/>
              </a:rPr>
              <a:t>	&lt;filter-mapping&gt;</a:t>
            </a:r>
            <a:endParaRPr lang="en-US" altLang="zh-CN" dirty="0" smtClean="0">
              <a:ea typeface="微软雅黑 Light"/>
            </a:endParaRPr>
          </a:p>
          <a:p>
            <a:r>
              <a:rPr lang="en-US" altLang="zh-CN" dirty="0" smtClean="0">
                <a:ea typeface="微软雅黑 Light"/>
              </a:rPr>
              <a:t>	    &lt;filter-name&gt;</a:t>
            </a:r>
            <a:r>
              <a:rPr lang="en-US" altLang="zh-CN" dirty="0" err="1" smtClean="0">
                <a:ea typeface="微软雅黑 Light"/>
              </a:rPr>
              <a:t>CharacterFilter</a:t>
            </a:r>
            <a:r>
              <a:rPr lang="en-US" altLang="zh-CN" dirty="0" smtClean="0">
                <a:ea typeface="微软雅黑 Light"/>
              </a:rPr>
              <a:t>&lt;/filter-name&gt;</a:t>
            </a:r>
            <a:endParaRPr lang="en-US" altLang="zh-CN" dirty="0" smtClean="0">
              <a:ea typeface="微软雅黑 Light"/>
            </a:endParaRPr>
          </a:p>
          <a:p>
            <a:r>
              <a:rPr lang="en-US" altLang="zh-CN" dirty="0" smtClean="0">
                <a:ea typeface="微软雅黑 Light"/>
              </a:rPr>
              <a:t>		&lt;</a:t>
            </a:r>
            <a:r>
              <a:rPr lang="en-US" altLang="zh-CN" dirty="0" err="1" smtClean="0">
                <a:ea typeface="微软雅黑 Light"/>
              </a:rPr>
              <a:t>url</a:t>
            </a:r>
            <a:r>
              <a:rPr lang="en-US" altLang="zh-CN" dirty="0" smtClean="0">
                <a:ea typeface="微软雅黑 Light"/>
              </a:rPr>
              <a:t>-pattern&gt;*&lt;/</a:t>
            </a:r>
            <a:r>
              <a:rPr lang="en-US" altLang="zh-CN" dirty="0" err="1" smtClean="0">
                <a:ea typeface="微软雅黑 Light"/>
              </a:rPr>
              <a:t>url</a:t>
            </a:r>
            <a:r>
              <a:rPr lang="en-US" altLang="zh-CN" dirty="0" smtClean="0">
                <a:ea typeface="微软雅黑 Light"/>
              </a:rPr>
              <a:t>-pattern&gt;</a:t>
            </a:r>
            <a:endParaRPr lang="en-US" altLang="zh-CN" dirty="0" smtClean="0">
              <a:ea typeface="微软雅黑 Light"/>
            </a:endParaRPr>
          </a:p>
          <a:p>
            <a:r>
              <a:rPr lang="en-US" altLang="zh-CN" dirty="0" smtClean="0">
                <a:ea typeface="微软雅黑 Light"/>
              </a:rPr>
              <a:t>		&lt;dispatcher&gt;REQUEST&lt;/dispatcher&gt;</a:t>
            </a:r>
            <a:endParaRPr lang="en-US" altLang="zh-CN" dirty="0" smtClean="0">
              <a:ea typeface="微软雅黑 Light"/>
            </a:endParaRPr>
          </a:p>
          <a:p>
            <a:r>
              <a:rPr lang="en-US" altLang="zh-CN" dirty="0" smtClean="0">
                <a:ea typeface="微软雅黑 Light"/>
              </a:rPr>
              <a:t>		&lt;dispatcher&gt;FORWARD&lt;/dispatcher&gt;</a:t>
            </a:r>
            <a:endParaRPr lang="en-US" altLang="zh-CN" dirty="0" smtClean="0">
              <a:ea typeface="微软雅黑 Light"/>
            </a:endParaRPr>
          </a:p>
          <a:p>
            <a:r>
              <a:rPr lang="en-US" altLang="zh-CN" dirty="0" smtClean="0">
                <a:ea typeface="微软雅黑 Light"/>
              </a:rPr>
              <a:t>		&lt;dispatcher&gt;INCLUDE&lt;/dispatcher&gt;</a:t>
            </a:r>
            <a:endParaRPr lang="en-US" altLang="zh-CN" dirty="0" smtClean="0">
              <a:ea typeface="微软雅黑 Light"/>
            </a:endParaRPr>
          </a:p>
          <a:p>
            <a:r>
              <a:rPr lang="en-US" altLang="zh-CN" dirty="0" smtClean="0">
                <a:ea typeface="微软雅黑 Light"/>
              </a:rPr>
              <a:t>		&lt;dispatcher&gt;ERROR&lt;/dispatcher&gt;</a:t>
            </a:r>
            <a:endParaRPr lang="en-US" altLang="zh-CN" dirty="0" smtClean="0">
              <a:ea typeface="微软雅黑 Light"/>
            </a:endParaRPr>
          </a:p>
          <a:p>
            <a:r>
              <a:rPr lang="en-US" altLang="zh-CN" dirty="0" smtClean="0">
                <a:ea typeface="微软雅黑 Light"/>
              </a:rPr>
              <a:t>	&lt;/filter-mapping&gt;</a:t>
            </a:r>
            <a:endParaRPr lang="en-US" altLang="zh-CN" dirty="0" smtClean="0">
              <a:ea typeface="微软雅黑 Light"/>
            </a:endParaRPr>
          </a:p>
          <a:p>
            <a:r>
              <a:rPr lang="en-US" altLang="zh-CN" dirty="0" smtClean="0">
                <a:ea typeface="微软雅黑 Light"/>
              </a:rPr>
              <a:t>	</a:t>
            </a:r>
            <a:endParaRPr lang="en-US" altLang="zh-CN" dirty="0" smtClean="0">
              <a:ea typeface="微软雅黑 Light"/>
            </a:endParaRPr>
          </a:p>
        </p:txBody>
      </p:sp>
      <p:sp>
        <p:nvSpPr>
          <p:cNvPr id="5" name="Rectangle 4"/>
          <p:cNvSpPr/>
          <p:nvPr/>
        </p:nvSpPr>
        <p:spPr>
          <a:xfrm>
            <a:off x="2301766" y="2396359"/>
            <a:ext cx="4099034" cy="110358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49214" y="4556235"/>
            <a:ext cx="4099034" cy="26801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75490" y="4869160"/>
            <a:ext cx="4099034" cy="109020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312276" y="1812945"/>
            <a:ext cx="6453352" cy="58332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 Same Side Corner Rectangle 8"/>
          <p:cNvSpPr/>
          <p:nvPr/>
        </p:nvSpPr>
        <p:spPr>
          <a:xfrm>
            <a:off x="9823166" y="1702697"/>
            <a:ext cx="1923393" cy="804042"/>
          </a:xfrm>
          <a:prstGeom prst="round2Same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配置</a:t>
            </a:r>
            <a:r>
              <a:rPr lang="en-US" altLang="zh-CN" dirty="0" smtClean="0">
                <a:solidFill>
                  <a:schemeClr val="tx1"/>
                </a:solidFill>
              </a:rPr>
              <a:t>Filter</a:t>
            </a:r>
            <a:r>
              <a:rPr lang="zh-CN" altLang="en-US" dirty="0" smtClean="0">
                <a:solidFill>
                  <a:schemeClr val="tx1"/>
                </a:solidFill>
              </a:rPr>
              <a:t>的名字和类</a:t>
            </a:r>
            <a:endParaRPr lang="en-US" dirty="0">
              <a:solidFill>
                <a:schemeClr val="tx1"/>
              </a:solidFill>
            </a:endParaRPr>
          </a:p>
        </p:txBody>
      </p:sp>
      <p:cxnSp>
        <p:nvCxnSpPr>
          <p:cNvPr id="11" name="Straight Connector 10"/>
          <p:cNvCxnSpPr>
            <a:stCxn id="8" idx="3"/>
            <a:endCxn id="9" idx="2"/>
          </p:cNvCxnSpPr>
          <p:nvPr/>
        </p:nvCxnSpPr>
        <p:spPr>
          <a:xfrm flipV="1">
            <a:off x="8765628" y="2104608"/>
            <a:ext cx="1057910" cy="635"/>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Round Same Side Corner Rectangle 11"/>
          <p:cNvSpPr/>
          <p:nvPr/>
        </p:nvSpPr>
        <p:spPr>
          <a:xfrm>
            <a:off x="7104993" y="2532992"/>
            <a:ext cx="1923393" cy="804042"/>
          </a:xfrm>
          <a:prstGeom prst="round2Same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配置</a:t>
            </a:r>
            <a:r>
              <a:rPr lang="en-US" altLang="zh-CN" dirty="0" smtClean="0">
                <a:solidFill>
                  <a:schemeClr val="tx1"/>
                </a:solidFill>
              </a:rPr>
              <a:t>Filter</a:t>
            </a:r>
            <a:r>
              <a:rPr lang="zh-CN" altLang="en-US" dirty="0" smtClean="0">
                <a:solidFill>
                  <a:schemeClr val="tx1"/>
                </a:solidFill>
              </a:rPr>
              <a:t>的初始化参数</a:t>
            </a:r>
            <a:endParaRPr lang="en-US" dirty="0">
              <a:solidFill>
                <a:schemeClr val="tx1"/>
              </a:solidFill>
            </a:endParaRPr>
          </a:p>
        </p:txBody>
      </p:sp>
      <p:cxnSp>
        <p:nvCxnSpPr>
          <p:cNvPr id="13" name="Straight Connector 12"/>
          <p:cNvCxnSpPr>
            <a:endCxn id="12" idx="2"/>
          </p:cNvCxnSpPr>
          <p:nvPr/>
        </p:nvCxnSpPr>
        <p:spPr>
          <a:xfrm flipV="1">
            <a:off x="6411310" y="2935013"/>
            <a:ext cx="693683" cy="15765"/>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4" name="Round Same Side Corner Rectangle 13"/>
          <p:cNvSpPr/>
          <p:nvPr/>
        </p:nvSpPr>
        <p:spPr>
          <a:xfrm>
            <a:off x="7346950" y="3336925"/>
            <a:ext cx="2772410" cy="1035050"/>
          </a:xfrm>
          <a:prstGeom prst="round2Same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配置过滤器能够过滤的资源</a:t>
            </a:r>
            <a:r>
              <a:rPr lang="en-US" altLang="zh-CN" dirty="0" smtClean="0">
                <a:solidFill>
                  <a:schemeClr val="tx1"/>
                </a:solidFill>
              </a:rPr>
              <a:t>URL</a:t>
            </a:r>
            <a:r>
              <a:rPr lang="zh-CN" altLang="en-US" dirty="0" smtClean="0">
                <a:solidFill>
                  <a:schemeClr val="tx1"/>
                </a:solidFill>
              </a:rPr>
              <a:t>，此处是对所有资源可以过滤</a:t>
            </a:r>
            <a:endParaRPr lang="en-US" dirty="0">
              <a:solidFill>
                <a:schemeClr val="tx1"/>
              </a:solidFill>
            </a:endParaRPr>
          </a:p>
        </p:txBody>
      </p:sp>
      <p:cxnSp>
        <p:nvCxnSpPr>
          <p:cNvPr id="15" name="Straight Connector 14"/>
          <p:cNvCxnSpPr/>
          <p:nvPr/>
        </p:nvCxnSpPr>
        <p:spPr>
          <a:xfrm flipV="1">
            <a:off x="6342993" y="4130566"/>
            <a:ext cx="1003738" cy="56493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Round Same Side Corner Rectangle 17"/>
          <p:cNvSpPr/>
          <p:nvPr/>
        </p:nvSpPr>
        <p:spPr>
          <a:xfrm>
            <a:off x="7141779" y="4437030"/>
            <a:ext cx="4398580" cy="1954923"/>
          </a:xfrm>
          <a:prstGeom prst="round2Same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配置以何种方式访问</a:t>
            </a:r>
            <a:r>
              <a:rPr lang="en-US" altLang="zh-CN" dirty="0" err="1" smtClean="0">
                <a:solidFill>
                  <a:schemeClr val="tx1"/>
                </a:solidFill>
              </a:rPr>
              <a:t>url</a:t>
            </a:r>
            <a:r>
              <a:rPr lang="en-US" altLang="zh-CN" dirty="0" smtClean="0">
                <a:solidFill>
                  <a:schemeClr val="tx1"/>
                </a:solidFill>
              </a:rPr>
              <a:t>-pattern</a:t>
            </a:r>
            <a:r>
              <a:rPr lang="zh-CN" altLang="en-US" dirty="0" smtClean="0">
                <a:solidFill>
                  <a:schemeClr val="tx1"/>
                </a:solidFill>
              </a:rPr>
              <a:t>指定的资源才能被过滤：</a:t>
            </a:r>
            <a:endParaRPr lang="en-US" altLang="zh-CN" dirty="0" smtClean="0">
              <a:solidFill>
                <a:schemeClr val="tx1"/>
              </a:solidFill>
            </a:endParaRPr>
          </a:p>
          <a:p>
            <a:r>
              <a:rPr lang="en-US" dirty="0" smtClean="0">
                <a:solidFill>
                  <a:schemeClr val="tx1"/>
                </a:solidFill>
              </a:rPr>
              <a:t>1</a:t>
            </a:r>
            <a:r>
              <a:rPr lang="zh-CN" altLang="en-US" dirty="0" smtClean="0">
                <a:solidFill>
                  <a:schemeClr val="tx1"/>
                </a:solidFill>
              </a:rPr>
              <a:t>、</a:t>
            </a:r>
            <a:r>
              <a:rPr lang="en-US" altLang="zh-CN" dirty="0" smtClean="0">
                <a:solidFill>
                  <a:schemeClr val="tx1"/>
                </a:solidFill>
              </a:rPr>
              <a:t>REQUEST</a:t>
            </a:r>
            <a:r>
              <a:rPr lang="zh-CN" altLang="en-US" dirty="0" smtClean="0">
                <a:solidFill>
                  <a:schemeClr val="tx1"/>
                </a:solidFill>
              </a:rPr>
              <a:t>：直接</a:t>
            </a:r>
            <a:r>
              <a:rPr lang="en-US" altLang="zh-CN" dirty="0" smtClean="0">
                <a:solidFill>
                  <a:schemeClr val="tx1"/>
                </a:solidFill>
              </a:rPr>
              <a:t>URL</a:t>
            </a:r>
            <a:r>
              <a:rPr lang="zh-CN" altLang="en-US" dirty="0" smtClean="0">
                <a:solidFill>
                  <a:schemeClr val="tx1"/>
                </a:solidFill>
              </a:rPr>
              <a:t>访问、响应重定向、超级链接、表单提交、静态包含</a:t>
            </a:r>
            <a:endParaRPr lang="en-US" altLang="zh-CN" dirty="0" smtClean="0">
              <a:solidFill>
                <a:schemeClr val="tx1"/>
              </a:solidFill>
            </a:endParaRPr>
          </a:p>
          <a:p>
            <a:r>
              <a:rPr lang="en-US" dirty="0" smtClean="0">
                <a:solidFill>
                  <a:schemeClr val="tx1"/>
                </a:solidFill>
              </a:rPr>
              <a:t>2</a:t>
            </a:r>
            <a:r>
              <a:rPr lang="zh-CN" altLang="en-US" dirty="0" smtClean="0">
                <a:solidFill>
                  <a:schemeClr val="tx1"/>
                </a:solidFill>
              </a:rPr>
              <a:t>、</a:t>
            </a:r>
            <a:r>
              <a:rPr lang="en-US" altLang="zh-CN" dirty="0" smtClean="0">
                <a:solidFill>
                  <a:schemeClr val="tx1"/>
                </a:solidFill>
              </a:rPr>
              <a:t>FORWARD</a:t>
            </a:r>
            <a:r>
              <a:rPr lang="zh-CN" altLang="en-US" dirty="0" smtClean="0">
                <a:solidFill>
                  <a:schemeClr val="tx1"/>
                </a:solidFill>
              </a:rPr>
              <a:t>：请求转发</a:t>
            </a:r>
            <a:endParaRPr lang="en-US" altLang="zh-CN" dirty="0" smtClean="0">
              <a:solidFill>
                <a:schemeClr val="tx1"/>
              </a:solidFill>
            </a:endParaRPr>
          </a:p>
          <a:p>
            <a:r>
              <a:rPr lang="en-US" dirty="0" smtClean="0">
                <a:solidFill>
                  <a:schemeClr val="tx1"/>
                </a:solidFill>
              </a:rPr>
              <a:t>3</a:t>
            </a:r>
            <a:r>
              <a:rPr lang="zh-CN" altLang="en-US" dirty="0" smtClean="0">
                <a:solidFill>
                  <a:schemeClr val="tx1"/>
                </a:solidFill>
              </a:rPr>
              <a:t>、</a:t>
            </a:r>
            <a:r>
              <a:rPr lang="en-US" altLang="zh-CN" dirty="0" smtClean="0">
                <a:solidFill>
                  <a:schemeClr val="tx1"/>
                </a:solidFill>
              </a:rPr>
              <a:t>INCLUDE</a:t>
            </a:r>
            <a:r>
              <a:rPr lang="zh-CN" altLang="en-US" dirty="0" smtClean="0">
                <a:solidFill>
                  <a:schemeClr val="tx1"/>
                </a:solidFill>
              </a:rPr>
              <a:t>：动态包含</a:t>
            </a:r>
            <a:r>
              <a:rPr lang="en-US" altLang="zh-CN" dirty="0" smtClean="0">
                <a:solidFill>
                  <a:schemeClr val="tx1"/>
                </a:solidFill>
              </a:rPr>
              <a:t>【</a:t>
            </a:r>
            <a:r>
              <a:rPr lang="zh-CN" altLang="en-US" dirty="0" smtClean="0">
                <a:solidFill>
                  <a:schemeClr val="tx1"/>
                </a:solidFill>
              </a:rPr>
              <a:t>后续学习</a:t>
            </a:r>
            <a:r>
              <a:rPr lang="en-US" altLang="zh-CN" dirty="0" smtClean="0">
                <a:solidFill>
                  <a:schemeClr val="tx1"/>
                </a:solidFill>
              </a:rPr>
              <a:t>】</a:t>
            </a:r>
            <a:endParaRPr lang="en-US" altLang="zh-CN" dirty="0" smtClean="0">
              <a:solidFill>
                <a:schemeClr val="tx1"/>
              </a:solidFill>
            </a:endParaRPr>
          </a:p>
          <a:p>
            <a:r>
              <a:rPr lang="en-US" dirty="0" smtClean="0">
                <a:solidFill>
                  <a:schemeClr val="tx1"/>
                </a:solidFill>
              </a:rPr>
              <a:t>4</a:t>
            </a:r>
            <a:r>
              <a:rPr lang="zh-CN" altLang="en-US" dirty="0" smtClean="0">
                <a:solidFill>
                  <a:schemeClr val="tx1"/>
                </a:solidFill>
              </a:rPr>
              <a:t>、</a:t>
            </a:r>
            <a:r>
              <a:rPr lang="en-US" altLang="zh-CN" dirty="0" smtClean="0">
                <a:solidFill>
                  <a:schemeClr val="tx1"/>
                </a:solidFill>
              </a:rPr>
              <a:t>ERROR</a:t>
            </a:r>
            <a:r>
              <a:rPr lang="zh-CN" altLang="en-US" dirty="0" smtClean="0">
                <a:solidFill>
                  <a:schemeClr val="tx1"/>
                </a:solidFill>
              </a:rPr>
              <a:t>（错误页面跳转）</a:t>
            </a:r>
            <a:endParaRPr lang="en-US" dirty="0">
              <a:solidFill>
                <a:schemeClr val="tx1"/>
              </a:solidFill>
            </a:endParaRPr>
          </a:p>
        </p:txBody>
      </p:sp>
      <p:cxnSp>
        <p:nvCxnSpPr>
          <p:cNvPr id="19" name="Straight Connector 18"/>
          <p:cNvCxnSpPr>
            <a:endCxn id="18" idx="2"/>
          </p:cNvCxnSpPr>
          <p:nvPr/>
        </p:nvCxnSpPr>
        <p:spPr>
          <a:xfrm>
            <a:off x="6337738" y="5185892"/>
            <a:ext cx="804041" cy="22860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Round Same Side Corner Rectangle 25"/>
          <p:cNvSpPr/>
          <p:nvPr/>
        </p:nvSpPr>
        <p:spPr>
          <a:xfrm>
            <a:off x="194441" y="4813737"/>
            <a:ext cx="1923393" cy="804042"/>
          </a:xfrm>
          <a:prstGeom prst="round2Same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如果不配置，默认是</a:t>
            </a:r>
            <a:r>
              <a:rPr lang="en-US" altLang="zh-CN" dirty="0" smtClean="0">
                <a:solidFill>
                  <a:schemeClr val="tx1"/>
                </a:solidFill>
              </a:rPr>
              <a:t>REQUEST</a:t>
            </a:r>
            <a:r>
              <a:rPr lang="zh-CN" altLang="en-US" dirty="0" smtClean="0">
                <a:solidFill>
                  <a:schemeClr val="tx1"/>
                </a:solidFill>
              </a:rPr>
              <a:t>方式</a:t>
            </a:r>
            <a:endParaRPr lang="en-US" dirty="0">
              <a:solidFill>
                <a:schemeClr val="tx1"/>
              </a:solidFill>
            </a:endParaRPr>
          </a:p>
        </p:txBody>
      </p:sp>
      <p:cxnSp>
        <p:nvCxnSpPr>
          <p:cNvPr id="27" name="Straight Connector 26"/>
          <p:cNvCxnSpPr>
            <a:stCxn id="26" idx="0"/>
          </p:cNvCxnSpPr>
          <p:nvPr/>
        </p:nvCxnSpPr>
        <p:spPr>
          <a:xfrm>
            <a:off x="2117834" y="5215758"/>
            <a:ext cx="162910" cy="24962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a:t>
            </a:r>
            <a:r>
              <a:rPr lang="zh-CN" altLang="en-US" dirty="0" smtClean="0"/>
              <a:t>点</a:t>
            </a:r>
            <a:r>
              <a:rPr lang="en-US" altLang="zh-CN" dirty="0" smtClean="0"/>
              <a:t>4</a:t>
            </a:r>
            <a:r>
              <a:rPr lang="zh-CN" altLang="en-US" dirty="0" smtClean="0"/>
              <a:t>：利用过滤器实现访问控制</a:t>
            </a:r>
            <a:r>
              <a:rPr lang="en-US" altLang="zh-CN" dirty="0" smtClean="0"/>
              <a:t>-1</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实际应用中，有很多资源需要登录后才能访问，称为访问控制；</a:t>
            </a:r>
            <a:endParaRPr lang="zh-CN" altLang="en-US" sz="2400" dirty="0" smtClean="0"/>
          </a:p>
          <a:p>
            <a:r>
              <a:rPr lang="zh-CN" altLang="en-US" sz="2400" dirty="0" smtClean="0"/>
              <a:t>前面学习中我们实现过该功能；</a:t>
            </a:r>
            <a:endParaRPr lang="zh-CN" altLang="en-US" sz="2400" dirty="0" smtClean="0"/>
          </a:p>
          <a:p>
            <a:r>
              <a:rPr lang="zh-CN" altLang="en-US" sz="2400" dirty="0" smtClean="0"/>
              <a:t>然而，如果有多个资源都需要访问控制，则使用过滤器更为便捷；</a:t>
            </a:r>
            <a:endParaRPr lang="en-US" altLang="zh-CN" sz="2400" dirty="0" smtClean="0"/>
          </a:p>
          <a:p>
            <a:endParaRPr lang="en-US" altLang="zh-CN" sz="2400" dirty="0" smtClean="0"/>
          </a:p>
        </p:txBody>
      </p:sp>
    </p:spTree>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Box 5">
            <a:hlinkClick r:id="rId1" action="ppaction://hlinkfile"/>
          </p:cNvPr>
          <p:cNvSpPr txBox="1"/>
          <p:nvPr/>
        </p:nvSpPr>
        <p:spPr>
          <a:xfrm>
            <a:off x="9616966" y="116632"/>
            <a:ext cx="2379091" cy="646331"/>
          </a:xfrm>
          <a:prstGeom prst="rect">
            <a:avLst/>
          </a:prstGeom>
          <a:noFill/>
        </p:spPr>
        <p:txBody>
          <a:bodyPr wrap="square" rtlCol="0">
            <a:spAutoFit/>
          </a:bodyPr>
          <a:p>
            <a:r>
              <a:rPr lang="zh-CN" altLang="en-US" dirty="0" smtClean="0"/>
              <a:t>课堂案例：</a:t>
            </a:r>
            <a:r>
              <a:rPr lang="en-US" dirty="0" smtClean="0"/>
              <a:t> </a:t>
            </a:r>
            <a:endParaRPr lang="en-US" dirty="0" smtClean="0"/>
          </a:p>
          <a:p>
            <a:r>
              <a:rPr lang="en-US" altLang="zh-CN" dirty="0" smtClean="0">
                <a:hlinkClick r:id="rId2" action="ppaction://hlinkfile"/>
              </a:rPr>
              <a:t>Login</a:t>
            </a:r>
            <a:r>
              <a:rPr lang="en-US" dirty="0" smtClean="0">
                <a:hlinkClick r:id="rId2" action="ppaction://hlinkfile"/>
              </a:rPr>
              <a:t>Filter</a:t>
            </a:r>
            <a:r>
              <a:rPr lang="en-US" altLang="zh-CN" dirty="0" smtClean="0">
                <a:hlinkClick r:id="rId2" action="ppaction://hlinkfile"/>
              </a:rPr>
              <a:t>.java</a:t>
            </a:r>
            <a:endParaRPr lang="en-US" altLang="zh-CN" dirty="0" smtClean="0"/>
          </a:p>
        </p:txBody>
      </p:sp>
      <p:sp>
        <p:nvSpPr>
          <p:cNvPr id="39" name="TextBox 38"/>
          <p:cNvSpPr txBox="1"/>
          <p:nvPr/>
        </p:nvSpPr>
        <p:spPr>
          <a:xfrm>
            <a:off x="412246" y="763012"/>
            <a:ext cx="11366938" cy="3969385"/>
          </a:xfrm>
          <a:prstGeom prst="rect">
            <a:avLst/>
          </a:prstGeom>
          <a:solidFill>
            <a:schemeClr val="bg1">
              <a:lumMod val="95000"/>
            </a:schemeClr>
          </a:solidFill>
        </p:spPr>
        <p:txBody>
          <a:bodyPr wrap="square" rtlCol="0">
            <a:spAutoFit/>
          </a:bodyPr>
          <a:p>
            <a:r>
              <a:rPr lang="zh-CN" altLang="en-US">
                <a:sym typeface="+mn-ea"/>
              </a:rPr>
              <a:t>@WebFilter("/*")</a:t>
            </a:r>
            <a:endParaRPr lang="zh-CN" altLang="en-US"/>
          </a:p>
          <a:p>
            <a:r>
              <a:rPr lang="zh-CN" altLang="en-US">
                <a:sym typeface="+mn-ea"/>
              </a:rPr>
              <a:t>public class LoginFilter implements Filter {</a:t>
            </a:r>
            <a:endParaRPr lang="zh-CN" altLang="en-US"/>
          </a:p>
          <a:p>
            <a:r>
              <a:rPr lang="zh-CN" altLang="en-US">
                <a:sym typeface="+mn-ea"/>
              </a:rPr>
              <a:t>public void doFilter(ServletRequest request, ServletResponse response, FilterChain chain) throws IOException, ServletException {</a:t>
            </a:r>
            <a:endParaRPr lang="zh-CN" altLang="en-US"/>
          </a:p>
          <a:p>
            <a:r>
              <a:rPr lang="zh-CN" altLang="en-US">
                <a:sym typeface="+mn-ea"/>
              </a:rPr>
              <a:t>		String name = request.getParameter("username");</a:t>
            </a:r>
            <a:endParaRPr lang="zh-CN" altLang="en-US"/>
          </a:p>
          <a:p>
            <a:r>
              <a:rPr lang="zh-CN" altLang="en-US">
                <a:sym typeface="+mn-ea"/>
              </a:rPr>
              <a:t>		String pass = request.getParameter("password");</a:t>
            </a:r>
            <a:endParaRPr lang="zh-CN" altLang="en-US"/>
          </a:p>
          <a:p>
            <a:r>
              <a:rPr lang="zh-CN" altLang="en-US">
                <a:sym typeface="+mn-ea"/>
              </a:rPr>
              <a:t>		if(name!=null &amp;&amp; pass !=null) {</a:t>
            </a:r>
            <a:endParaRPr lang="zh-CN" altLang="en-US"/>
          </a:p>
          <a:p>
            <a:r>
              <a:rPr lang="zh-CN" altLang="en-US">
                <a:sym typeface="+mn-ea"/>
              </a:rPr>
              <a:t>			if("</a:t>
            </a:r>
            <a:r>
              <a:rPr lang="en-US" altLang="zh-CN">
                <a:sym typeface="+mn-ea"/>
              </a:rPr>
              <a:t>bianxw</a:t>
            </a:r>
            <a:r>
              <a:rPr lang="zh-CN" altLang="en-US">
                <a:sym typeface="+mn-ea"/>
              </a:rPr>
              <a:t>".equals(name)&amp;&amp;"</a:t>
            </a:r>
            <a:r>
              <a:rPr lang="en-US" altLang="zh-CN">
                <a:sym typeface="+mn-ea"/>
              </a:rPr>
              <a:t>111111</a:t>
            </a:r>
            <a:r>
              <a:rPr lang="zh-CN" altLang="en-US">
                <a:sym typeface="+mn-ea"/>
              </a:rPr>
              <a:t>".equals(pass)) {</a:t>
            </a:r>
            <a:endParaRPr lang="zh-CN" altLang="en-US"/>
          </a:p>
          <a:p>
            <a:r>
              <a:rPr lang="zh-CN" altLang="en-US">
                <a:sym typeface="+mn-ea"/>
              </a:rPr>
              <a:t>				request.getRequestDispatcher("/loginsuccess.jsp").forward(request, response);</a:t>
            </a:r>
            <a:endParaRPr lang="zh-CN" altLang="en-US"/>
          </a:p>
          <a:p>
            <a:r>
              <a:rPr lang="zh-CN" altLang="en-US">
                <a:sym typeface="+mn-ea"/>
              </a:rPr>
              <a:t>			}else {</a:t>
            </a:r>
            <a:endParaRPr lang="zh-CN" altLang="en-US"/>
          </a:p>
          <a:p>
            <a:r>
              <a:rPr lang="zh-CN" altLang="en-US">
                <a:sym typeface="+mn-ea"/>
              </a:rPr>
              <a:t>				request.getRequestDispatcher("/login.jsp").forward(request, response);</a:t>
            </a:r>
            <a:endParaRPr lang="zh-CN" altLang="en-US"/>
          </a:p>
          <a:p>
            <a:r>
              <a:rPr lang="zh-CN" altLang="en-US">
                <a:sym typeface="+mn-ea"/>
              </a:rPr>
              <a:t>			}}</a:t>
            </a:r>
            <a:endParaRPr lang="zh-CN" altLang="en-US"/>
          </a:p>
          <a:p>
            <a:r>
              <a:rPr lang="zh-CN" altLang="en-US">
                <a:sym typeface="+mn-ea"/>
              </a:rPr>
              <a:t>		chain.doFilter(request, response);</a:t>
            </a:r>
            <a:endParaRPr lang="zh-CN" altLang="en-US">
              <a:sym typeface="+mn-ea"/>
            </a:endParaRPr>
          </a:p>
          <a:p>
            <a:r>
              <a:rPr lang="zh-CN" altLang="en-US">
                <a:sym typeface="+mn-ea"/>
              </a:rPr>
              <a:t>}</a:t>
            </a:r>
            <a:endParaRPr lang="en-US" altLang="zh-CN" dirty="0" smtClean="0">
              <a:ea typeface="微软雅黑 Light"/>
            </a:endParaRPr>
          </a:p>
        </p:txBody>
      </p:sp>
    </p:spTree>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Box 5">
            <a:hlinkClick r:id="rId1" action="ppaction://hlinkfile"/>
          </p:cNvPr>
          <p:cNvSpPr txBox="1"/>
          <p:nvPr/>
        </p:nvSpPr>
        <p:spPr>
          <a:xfrm>
            <a:off x="10396855" y="53975"/>
            <a:ext cx="1477645" cy="645160"/>
          </a:xfrm>
          <a:prstGeom prst="rect">
            <a:avLst/>
          </a:prstGeom>
          <a:noFill/>
        </p:spPr>
        <p:txBody>
          <a:bodyPr wrap="square" rtlCol="0">
            <a:spAutoFit/>
          </a:bodyPr>
          <a:lstStyle/>
          <a:p>
            <a:r>
              <a:rPr lang="zh-CN" altLang="en-US" dirty="0" smtClean="0"/>
              <a:t>课堂案例：</a:t>
            </a:r>
            <a:r>
              <a:rPr lang="en-US" dirty="0" smtClean="0"/>
              <a:t> </a:t>
            </a:r>
            <a:endParaRPr lang="en-US" dirty="0" smtClean="0"/>
          </a:p>
          <a:p>
            <a:r>
              <a:rPr lang="en-US" altLang="zh-CN" u="sng" dirty="0" smtClean="0">
                <a:solidFill>
                  <a:srgbClr val="0070C0"/>
                </a:solidFill>
              </a:rPr>
              <a:t>login</a:t>
            </a:r>
            <a:r>
              <a:rPr lang="en-US" altLang="zh-CN" u="sng" dirty="0" smtClean="0">
                <a:solidFill>
                  <a:srgbClr val="0070C0"/>
                </a:solidFill>
                <a:hlinkClick r:id="rId2" action="ppaction://hlinkfile"/>
              </a:rPr>
              <a:t>.j</a:t>
            </a:r>
            <a:r>
              <a:rPr lang="en-US" altLang="zh-CN" u="sng" dirty="0" smtClean="0">
                <a:solidFill>
                  <a:srgbClr val="0070C0"/>
                </a:solidFill>
              </a:rPr>
              <a:t>sp</a:t>
            </a:r>
            <a:endParaRPr lang="en-US" altLang="zh-CN" u="sng" dirty="0" smtClean="0">
              <a:solidFill>
                <a:srgbClr val="0070C0"/>
              </a:solidFill>
            </a:endParaRPr>
          </a:p>
        </p:txBody>
      </p:sp>
      <p:sp>
        <p:nvSpPr>
          <p:cNvPr id="39" name="TextBox 38"/>
          <p:cNvSpPr txBox="1"/>
          <p:nvPr/>
        </p:nvSpPr>
        <p:spPr>
          <a:xfrm>
            <a:off x="507496" y="1536442"/>
            <a:ext cx="11366938" cy="3784600"/>
          </a:xfrm>
          <a:prstGeom prst="rect">
            <a:avLst/>
          </a:prstGeom>
          <a:solidFill>
            <a:schemeClr val="bg1">
              <a:lumMod val="95000"/>
            </a:schemeClr>
          </a:solidFill>
        </p:spPr>
        <p:txBody>
          <a:bodyPr wrap="square" rtlCol="0">
            <a:spAutoFit/>
          </a:bodyPr>
          <a:p>
            <a:r>
              <a:rPr lang="en-US" altLang="zh-CN" sz="2400">
                <a:sym typeface="+mn-ea"/>
              </a:rPr>
              <a:t>&lt;hr size = “3” color = “red” width = “80%”&gt;</a:t>
            </a:r>
            <a:endParaRPr lang="zh-CN" altLang="en-US" sz="2400">
              <a:sym typeface="+mn-ea"/>
            </a:endParaRPr>
          </a:p>
          <a:p>
            <a:r>
              <a:rPr lang="zh-CN" altLang="en-US" sz="2400">
                <a:sym typeface="+mn-ea"/>
              </a:rPr>
              <a:t>&lt;center&gt;</a:t>
            </a:r>
            <a:endParaRPr lang="zh-CN" altLang="en-US" sz="2400"/>
          </a:p>
          <a:p>
            <a:r>
              <a:rPr lang="zh-CN" altLang="en-US" sz="2400">
                <a:sym typeface="+mn-ea"/>
              </a:rPr>
              <a:t>	&lt;form name = "form1"  method = "post"&gt;</a:t>
            </a:r>
            <a:endParaRPr lang="zh-CN" altLang="en-US" sz="2400"/>
          </a:p>
          <a:p>
            <a:r>
              <a:rPr lang="zh-CN" altLang="en-US" sz="2400">
                <a:sym typeface="+mn-ea"/>
              </a:rPr>
              <a:t>	用户名：&lt;input type = "text" name = "username"&gt;&lt;br&gt;</a:t>
            </a:r>
            <a:endParaRPr lang="zh-CN" altLang="en-US" sz="2400"/>
          </a:p>
          <a:p>
            <a:r>
              <a:rPr lang="zh-CN" altLang="en-US" sz="2400">
                <a:sym typeface="+mn-ea"/>
              </a:rPr>
              <a:t>	密&amp;nbsp;&amp;nbsp;码：&lt;input type = "password" name = "password"&gt;&lt;br&gt;</a:t>
            </a:r>
            <a:endParaRPr lang="zh-CN" altLang="en-US" sz="2400"/>
          </a:p>
          <a:p>
            <a:r>
              <a:rPr lang="zh-CN" altLang="en-US" sz="2400">
                <a:sym typeface="+mn-ea"/>
              </a:rPr>
              <a:t>	&lt;input type = "submit" value = "登录"&gt;</a:t>
            </a:r>
            <a:endParaRPr lang="zh-CN" altLang="en-US" sz="2400"/>
          </a:p>
          <a:p>
            <a:r>
              <a:rPr lang="zh-CN" altLang="en-US" sz="2400">
                <a:sym typeface="+mn-ea"/>
              </a:rPr>
              <a:t>	&lt;input type = "reset" value = "重置"&gt;</a:t>
            </a:r>
            <a:endParaRPr lang="zh-CN" altLang="en-US" sz="2400"/>
          </a:p>
          <a:p>
            <a:r>
              <a:rPr lang="zh-CN" altLang="en-US" sz="2400">
                <a:sym typeface="+mn-ea"/>
              </a:rPr>
              <a:t> 	&lt;/form&gt;</a:t>
            </a:r>
            <a:endParaRPr lang="zh-CN" altLang="en-US" sz="2400"/>
          </a:p>
          <a:p>
            <a:r>
              <a:rPr lang="zh-CN" altLang="en-US" sz="2400">
                <a:sym typeface="+mn-ea"/>
              </a:rPr>
              <a:t>&lt;/center&gt;</a:t>
            </a:r>
            <a:endParaRPr lang="zh-CN" altLang="en-US" sz="2400">
              <a:sym typeface="+mn-ea"/>
            </a:endParaRPr>
          </a:p>
          <a:p>
            <a:r>
              <a:rPr lang="en-US" altLang="zh-CN" sz="2400">
                <a:sym typeface="+mn-ea"/>
              </a:rPr>
              <a:t>&lt;hr size = “3” color = “red” width = “80%”&gt;</a:t>
            </a:r>
            <a:endParaRPr lang="en-US" altLang="zh-CN" sz="2400" dirty="0" smtClean="0">
              <a:ea typeface="微软雅黑 Light"/>
            </a:endParaRPr>
          </a:p>
        </p:txBody>
      </p:sp>
    </p:spTree>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Box 5">
            <a:hlinkClick r:id="rId1" action="ppaction://hlinkfile"/>
          </p:cNvPr>
          <p:cNvSpPr txBox="1"/>
          <p:nvPr/>
        </p:nvSpPr>
        <p:spPr>
          <a:xfrm>
            <a:off x="9811385" y="85090"/>
            <a:ext cx="1968500" cy="645160"/>
          </a:xfrm>
          <a:prstGeom prst="rect">
            <a:avLst/>
          </a:prstGeom>
          <a:noFill/>
        </p:spPr>
        <p:txBody>
          <a:bodyPr wrap="square" rtlCol="0">
            <a:spAutoFit/>
          </a:bodyPr>
          <a:lstStyle/>
          <a:p>
            <a:r>
              <a:rPr lang="zh-CN" altLang="en-US" dirty="0" smtClean="0"/>
              <a:t>课堂案例：</a:t>
            </a:r>
            <a:r>
              <a:rPr lang="en-US" dirty="0" smtClean="0"/>
              <a:t> </a:t>
            </a:r>
            <a:endParaRPr lang="en-US" dirty="0" smtClean="0"/>
          </a:p>
          <a:p>
            <a:r>
              <a:rPr lang="en-US" altLang="zh-CN" b="1" u="sng" dirty="0" smtClean="0">
                <a:solidFill>
                  <a:srgbClr val="0070C0"/>
                </a:solidFill>
              </a:rPr>
              <a:t>loginsuccess.jsp</a:t>
            </a:r>
            <a:endParaRPr lang="en-US" altLang="zh-CN" b="1" u="sng" dirty="0" smtClean="0">
              <a:solidFill>
                <a:srgbClr val="0070C0"/>
              </a:solidFill>
            </a:endParaRPr>
          </a:p>
        </p:txBody>
      </p:sp>
      <p:sp>
        <p:nvSpPr>
          <p:cNvPr id="39" name="TextBox 38"/>
          <p:cNvSpPr txBox="1"/>
          <p:nvPr/>
        </p:nvSpPr>
        <p:spPr>
          <a:xfrm>
            <a:off x="412881" y="2076827"/>
            <a:ext cx="11366938" cy="1938020"/>
          </a:xfrm>
          <a:prstGeom prst="rect">
            <a:avLst/>
          </a:prstGeom>
          <a:solidFill>
            <a:schemeClr val="bg1">
              <a:lumMod val="95000"/>
            </a:schemeClr>
          </a:solidFill>
        </p:spPr>
        <p:txBody>
          <a:bodyPr wrap="square" rtlCol="0">
            <a:spAutoFit/>
          </a:bodyPr>
          <a:p>
            <a:r>
              <a:rPr lang="zh-CN" altLang="en-US" sz="2400">
                <a:sym typeface="+mn-ea"/>
              </a:rPr>
              <a:t>&lt;body bgcolor = "blue"&gt;</a:t>
            </a:r>
            <a:endParaRPr lang="zh-CN" altLang="en-US" sz="2400"/>
          </a:p>
          <a:p>
            <a:r>
              <a:rPr lang="zh-CN" altLang="en-US" sz="2400">
                <a:sym typeface="+mn-ea"/>
              </a:rPr>
              <a:t>&lt;center&gt;</a:t>
            </a:r>
            <a:endParaRPr lang="zh-CN" altLang="en-US" sz="2400"/>
          </a:p>
          <a:p>
            <a:r>
              <a:rPr lang="zh-CN" altLang="en-US" sz="2400">
                <a:sym typeface="+mn-ea"/>
              </a:rPr>
              <a:t>	欢迎您访问我们的网站！！！</a:t>
            </a:r>
            <a:endParaRPr lang="zh-CN" altLang="en-US" sz="2400"/>
          </a:p>
          <a:p>
            <a:r>
              <a:rPr lang="zh-CN" altLang="en-US" sz="2400">
                <a:sym typeface="+mn-ea"/>
              </a:rPr>
              <a:t>&lt;/center&gt;</a:t>
            </a:r>
            <a:endParaRPr lang="zh-CN" altLang="en-US" sz="2400"/>
          </a:p>
          <a:p>
            <a:r>
              <a:rPr lang="zh-CN" altLang="en-US" sz="2400">
                <a:sym typeface="+mn-ea"/>
              </a:rPr>
              <a:t>&lt;/body&gt;</a:t>
            </a:r>
            <a:endParaRPr lang="en-US" altLang="zh-CN" sz="2400" dirty="0" smtClean="0">
              <a:ea typeface="微软雅黑 Light"/>
            </a:endParaRPr>
          </a:p>
        </p:txBody>
      </p:sp>
    </p:spTree>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5258" y="94861"/>
            <a:ext cx="11573813" cy="849126"/>
          </a:xfrm>
        </p:spPr>
        <p:txBody>
          <a:bodyPr/>
          <a:p>
            <a:r>
              <a:rPr lang="zh-CN" altLang="en-US"/>
              <a:t>登录界面</a:t>
            </a:r>
            <a:endParaRPr lang="zh-CN" altLang="en-US"/>
          </a:p>
        </p:txBody>
      </p:sp>
      <p:sp>
        <p:nvSpPr>
          <p:cNvPr id="6" name="TextBox 5">
            <a:hlinkClick r:id="rId1" action="ppaction://hlinkfile"/>
          </p:cNvPr>
          <p:cNvSpPr txBox="1"/>
          <p:nvPr/>
        </p:nvSpPr>
        <p:spPr>
          <a:xfrm>
            <a:off x="829945" y="4360545"/>
            <a:ext cx="3471545" cy="368300"/>
          </a:xfrm>
          <a:prstGeom prst="rect">
            <a:avLst/>
          </a:prstGeom>
          <a:noFill/>
        </p:spPr>
        <p:txBody>
          <a:bodyPr wrap="square" rtlCol="0">
            <a:spAutoFit/>
          </a:bodyPr>
          <a:p>
            <a:r>
              <a:rPr lang="zh-CN" dirty="0" smtClean="0"/>
              <a:t>用户名密码不符合要求不予登录</a:t>
            </a:r>
            <a:endParaRPr lang="zh-CN" dirty="0" smtClean="0"/>
          </a:p>
        </p:txBody>
      </p:sp>
      <p:sp>
        <p:nvSpPr>
          <p:cNvPr id="7" name="TextBox 5">
            <a:hlinkClick r:id="rId1" action="ppaction://hlinkfile"/>
          </p:cNvPr>
          <p:cNvSpPr txBox="1"/>
          <p:nvPr/>
        </p:nvSpPr>
        <p:spPr>
          <a:xfrm>
            <a:off x="7004685" y="4222115"/>
            <a:ext cx="3392170" cy="645160"/>
          </a:xfrm>
          <a:prstGeom prst="rect">
            <a:avLst/>
          </a:prstGeom>
          <a:noFill/>
        </p:spPr>
        <p:txBody>
          <a:bodyPr wrap="square" rtlCol="0">
            <a:spAutoFit/>
          </a:bodyPr>
          <a:lstStyle/>
          <a:p>
            <a:r>
              <a:rPr lang="zh-CN" altLang="en-US" dirty="0" smtClean="0"/>
              <a:t>用户名为</a:t>
            </a:r>
            <a:r>
              <a:rPr lang="en-US" altLang="zh-CN" dirty="0" smtClean="0"/>
              <a:t>bianxw</a:t>
            </a:r>
            <a:r>
              <a:rPr lang="zh-CN" altLang="en-US" dirty="0" smtClean="0"/>
              <a:t>，密码为</a:t>
            </a:r>
            <a:r>
              <a:rPr lang="en-US" altLang="zh-CN" dirty="0" smtClean="0"/>
              <a:t>111111</a:t>
            </a:r>
            <a:r>
              <a:rPr lang="zh-CN" altLang="en-US" dirty="0" smtClean="0"/>
              <a:t>跳转到成功页面</a:t>
            </a:r>
            <a:r>
              <a:rPr lang="en-US" dirty="0" smtClean="0"/>
              <a:t> </a:t>
            </a:r>
            <a:r>
              <a:rPr lang="en-US" altLang="zh-CN" dirty="0" smtClean="0"/>
              <a:t>loginsuccess.jsp</a:t>
            </a:r>
            <a:endParaRPr lang="en-US" altLang="zh-CN" dirty="0" smtClean="0"/>
          </a:p>
        </p:txBody>
      </p:sp>
      <p:pic>
        <p:nvPicPr>
          <p:cNvPr id="3" name="图片 2"/>
          <p:cNvPicPr>
            <a:picLocks noChangeAspect="1"/>
          </p:cNvPicPr>
          <p:nvPr>
            <p:custDataLst>
              <p:tags r:id="rId2"/>
            </p:custDataLst>
          </p:nvPr>
        </p:nvPicPr>
        <p:blipFill>
          <a:blip r:embed="rId3"/>
          <a:stretch>
            <a:fillRect/>
          </a:stretch>
        </p:blipFill>
        <p:spPr>
          <a:xfrm>
            <a:off x="424180" y="1507490"/>
            <a:ext cx="5128895" cy="2439670"/>
          </a:xfrm>
          <a:prstGeom prst="rect">
            <a:avLst/>
          </a:prstGeom>
        </p:spPr>
      </p:pic>
      <p:pic>
        <p:nvPicPr>
          <p:cNvPr id="11" name="内容占位符 10"/>
          <p:cNvPicPr>
            <a:picLocks noChangeAspect="1"/>
          </p:cNvPicPr>
          <p:nvPr>
            <p:ph idx="1"/>
          </p:nvPr>
        </p:nvPicPr>
        <p:blipFill>
          <a:blip r:embed="rId4"/>
          <a:stretch>
            <a:fillRect/>
          </a:stretch>
        </p:blipFill>
        <p:spPr>
          <a:xfrm>
            <a:off x="6318250" y="1746250"/>
            <a:ext cx="5133340" cy="1946275"/>
          </a:xfrm>
          <a:prstGeom prst="rect">
            <a:avLst/>
          </a:prstGeom>
        </p:spPr>
      </p:pic>
    </p:spTree>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a:t>
            </a:r>
            <a:r>
              <a:rPr lang="zh-CN" altLang="en-US" dirty="0" smtClean="0"/>
              <a:t>点</a:t>
            </a:r>
            <a:r>
              <a:rPr lang="en-US" altLang="zh-CN" dirty="0" smtClean="0"/>
              <a:t>5</a:t>
            </a:r>
            <a:r>
              <a:rPr lang="zh-CN" altLang="en-US" dirty="0" smtClean="0"/>
              <a:t>：防盗链等其他过滤器应用场景</a:t>
            </a:r>
            <a:endParaRPr lang="zh-CN" altLang="en-US" dirty="0"/>
          </a:p>
        </p:txBody>
      </p:sp>
      <p:sp>
        <p:nvSpPr>
          <p:cNvPr id="3" name="内容占位符 2"/>
          <p:cNvSpPr>
            <a:spLocks noGrp="1"/>
          </p:cNvSpPr>
          <p:nvPr>
            <p:ph idx="1"/>
          </p:nvPr>
        </p:nvSpPr>
        <p:spPr>
          <a:xfrm>
            <a:off x="-12180227" y="-797697"/>
            <a:ext cx="2453898" cy="1133909"/>
          </a:xfrm>
        </p:spPr>
        <p:txBody>
          <a:bodyPr>
            <a:normAutofit/>
          </a:bodyPr>
          <a:lstStyle/>
          <a:p>
            <a:r>
              <a:rPr lang="zh-CN" altLang="en-US" sz="2400" dirty="0" smtClean="0"/>
              <a:t>什么是防盗链？</a:t>
            </a:r>
            <a:endParaRPr lang="en-US" altLang="zh-CN" sz="2400" dirty="0" smtClean="0"/>
          </a:p>
        </p:txBody>
      </p:sp>
      <p:sp>
        <p:nvSpPr>
          <p:cNvPr id="5" name="内容占位符 2"/>
          <p:cNvSpPr txBox="1"/>
          <p:nvPr/>
        </p:nvSpPr>
        <p:spPr>
          <a:xfrm>
            <a:off x="186570" y="899047"/>
            <a:ext cx="11792070" cy="5448937"/>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t>什么是防盗链？</a:t>
            </a:r>
            <a:endParaRPr lang="en-US" altLang="zh-CN" sz="2400" dirty="0" smtClean="0"/>
          </a:p>
        </p:txBody>
      </p:sp>
      <p:grpSp>
        <p:nvGrpSpPr>
          <p:cNvPr id="6" name="组合 5"/>
          <p:cNvGrpSpPr/>
          <p:nvPr/>
        </p:nvGrpSpPr>
        <p:grpSpPr>
          <a:xfrm>
            <a:off x="192508" y="1740029"/>
            <a:ext cx="6047874" cy="4926005"/>
            <a:chOff x="753978" y="1740029"/>
            <a:chExt cx="6047874" cy="4926005"/>
          </a:xfrm>
        </p:grpSpPr>
        <p:pic>
          <p:nvPicPr>
            <p:cNvPr id="1026" name="Picture 2" descr="https://timgsa.baidu.com/timg?image&amp;quality=80&amp;size=b9999_10000&amp;sec=1497157808559&amp;di=27d7cb09ad6c1b74da71303cda2e2c15&amp;imgtype=0&amp;src=http%3A%2F%2Fimg.jjoobb.cn%2Fupload%2Fcompanylogo%2F201211%2F22%2F240155.jpg"/>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5820" t="8844" r="4848"/>
            <a:stretch>
              <a:fillRect/>
            </a:stretch>
          </p:blipFill>
          <p:spPr bwMode="auto">
            <a:xfrm>
              <a:off x="753978" y="1740029"/>
              <a:ext cx="6047874" cy="492600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2117558" y="2823411"/>
              <a:ext cx="4026568" cy="13796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2"/>
          <a:stretch>
            <a:fillRect/>
          </a:stretch>
        </p:blipFill>
        <p:spPr>
          <a:xfrm>
            <a:off x="1100005" y="2452951"/>
            <a:ext cx="4232879" cy="1189595"/>
          </a:xfrm>
          <a:prstGeom prst="rect">
            <a:avLst/>
          </a:prstGeom>
        </p:spPr>
      </p:pic>
      <p:sp>
        <p:nvSpPr>
          <p:cNvPr id="9" name="文本框 8"/>
          <p:cNvSpPr txBox="1"/>
          <p:nvPr/>
        </p:nvSpPr>
        <p:spPr>
          <a:xfrm>
            <a:off x="1285081" y="3192126"/>
            <a:ext cx="662943" cy="261610"/>
          </a:xfrm>
          <a:prstGeom prst="rect">
            <a:avLst/>
          </a:prstGeom>
          <a:noFill/>
        </p:spPr>
        <p:txBody>
          <a:bodyPr wrap="square" rtlCol="0">
            <a:spAutoFit/>
          </a:bodyPr>
          <a:lstStyle/>
          <a:p>
            <a:r>
              <a:rPr lang="zh-CN" altLang="en-US" sz="1100" dirty="0" smtClean="0">
                <a:latin typeface="微软雅黑" panose="020B0503020204020204" pitchFamily="34" charset="-122"/>
                <a:ea typeface="微软雅黑" panose="020B0503020204020204" pitchFamily="34" charset="-122"/>
              </a:rPr>
              <a:t>震惊</a:t>
            </a:r>
            <a:r>
              <a:rPr lang="en-US" altLang="zh-CN" sz="1100" dirty="0" smtClean="0">
                <a:latin typeface="微软雅黑" panose="020B0503020204020204" pitchFamily="34" charset="-122"/>
                <a:ea typeface="微软雅黑" panose="020B0503020204020204" pitchFamily="34" charset="-122"/>
              </a:rPr>
              <a:t>|</a:t>
            </a:r>
            <a:endParaRPr lang="zh-CN" altLang="en-US" sz="1100" dirty="0">
              <a:latin typeface="微软雅黑" panose="020B0503020204020204" pitchFamily="34" charset="-122"/>
              <a:ea typeface="微软雅黑" panose="020B0503020204020204" pitchFamily="34" charset="-122"/>
            </a:endParaRPr>
          </a:p>
        </p:txBody>
      </p:sp>
      <p:sp>
        <p:nvSpPr>
          <p:cNvPr id="10" name="矩形 9"/>
          <p:cNvSpPr/>
          <p:nvPr/>
        </p:nvSpPr>
        <p:spPr>
          <a:xfrm>
            <a:off x="1368257" y="3453736"/>
            <a:ext cx="3058853" cy="749295"/>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384299" y="3533573"/>
            <a:ext cx="3038400" cy="18177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368257" y="3502776"/>
            <a:ext cx="2739743" cy="600164"/>
          </a:xfrm>
          <a:prstGeom prst="rect">
            <a:avLst/>
          </a:prstGeom>
          <a:noFill/>
        </p:spPr>
        <p:txBody>
          <a:bodyPr wrap="square" rtlCol="0">
            <a:spAutoFit/>
          </a:bodyPr>
          <a:lstStyle/>
          <a:p>
            <a:r>
              <a:rPr lang="zh-CN" altLang="en-US" sz="1100" dirty="0" smtClean="0">
                <a:latin typeface="微软雅黑" panose="020B0503020204020204" pitchFamily="34" charset="-122"/>
                <a:ea typeface="微软雅黑" panose="020B0503020204020204" pitchFamily="34" charset="-122"/>
              </a:rPr>
              <a:t>震惊，隔壁居然是这样的小姐姐</a:t>
            </a:r>
            <a:endParaRPr lang="en-US" altLang="zh-CN" sz="1100" dirty="0" smtClean="0">
              <a:latin typeface="微软雅黑" panose="020B0503020204020204" pitchFamily="34" charset="-122"/>
              <a:ea typeface="微软雅黑" panose="020B0503020204020204" pitchFamily="34" charset="-122"/>
            </a:endParaRPr>
          </a:p>
          <a:p>
            <a:r>
              <a:rPr lang="zh-CN" altLang="en-US" sz="1100" dirty="0" smtClean="0">
                <a:latin typeface="微软雅黑" panose="020B0503020204020204" pitchFamily="34" charset="-122"/>
                <a:ea typeface="微软雅黑" panose="020B0503020204020204" pitchFamily="34" charset="-122"/>
              </a:rPr>
              <a:t>震惊，有了这样秘密武器后美帝跪求原谅</a:t>
            </a:r>
            <a:endParaRPr lang="en-US" altLang="zh-CN" sz="1100" dirty="0" smtClean="0">
              <a:latin typeface="微软雅黑" panose="020B0503020204020204" pitchFamily="34" charset="-122"/>
              <a:ea typeface="微软雅黑" panose="020B0503020204020204" pitchFamily="34" charset="-122"/>
            </a:endParaRPr>
          </a:p>
          <a:p>
            <a:r>
              <a:rPr lang="zh-CN" altLang="en-US" sz="1100" dirty="0" smtClean="0">
                <a:latin typeface="微软雅黑" panose="020B0503020204020204" pitchFamily="34" charset="-122"/>
                <a:ea typeface="微软雅黑" panose="020B0503020204020204" pitchFamily="34" charset="-122"/>
              </a:rPr>
              <a:t>震惊，这几样食物千万不要一起吃</a:t>
            </a:r>
            <a:endParaRPr lang="zh-CN" altLang="en-US" sz="1100" dirty="0">
              <a:latin typeface="微软雅黑" panose="020B0503020204020204" pitchFamily="34" charset="-122"/>
              <a:ea typeface="微软雅黑" panose="020B0503020204020204" pitchFamily="34" charset="-122"/>
            </a:endParaRPr>
          </a:p>
        </p:txBody>
      </p:sp>
      <p:pic>
        <p:nvPicPr>
          <p:cNvPr id="1028" name="Picture 4" descr="https://timgsa.baidu.com/timg?image&amp;quality=80&amp;size=b9999_10000&amp;sec=1497158764874&amp;di=03e8c661cf4413f25539080b374f9e3e&amp;imgtype=0&amp;src=http%3A%2F%2Fstatic.freepik.com%2Ffree-photo%2Fcomputer-mouse-cursors-with-hand-pointer_60-13686337223862.jpg"/>
          <p:cNvPicPr>
            <a:picLocks noChangeAspect="1" noChangeArrowheads="1"/>
          </p:cNvPicPr>
          <p:nvPr/>
        </p:nvPicPr>
        <p:blipFill rotWithShape="1">
          <a:blip r:embed="rId3" cstate="print">
            <a:clrChange>
              <a:clrFrom>
                <a:srgbClr val="F1F1F3"/>
              </a:clrFrom>
              <a:clrTo>
                <a:srgbClr val="F1F1F3">
                  <a:alpha val="0"/>
                </a:srgbClr>
              </a:clrTo>
            </a:clrChange>
            <a:extLst>
              <a:ext uri="{28A0092B-C50C-407E-A947-70E740481C1C}">
                <a14:useLocalDpi xmlns:a14="http://schemas.microsoft.com/office/drawing/2010/main" val="0"/>
              </a:ext>
            </a:extLst>
          </a:blip>
          <a:srcRect l="47971" t="7978" r="3063" b="11245"/>
          <a:stretch>
            <a:fillRect/>
          </a:stretch>
        </p:blipFill>
        <p:spPr bwMode="auto">
          <a:xfrm>
            <a:off x="4123848" y="3660118"/>
            <a:ext cx="343966" cy="377984"/>
          </a:xfrm>
          <a:prstGeom prst="rect">
            <a:avLst/>
          </a:prstGeom>
          <a:noFill/>
          <a:extLst>
            <a:ext uri="{909E8E84-426E-40DD-AFC4-6F175D3DCCD1}">
              <a14:hiddenFill xmlns:a14="http://schemas.microsoft.com/office/drawing/2010/main">
                <a:solidFill>
                  <a:srgbClr val="FFFFFF"/>
                </a:solidFill>
              </a14:hiddenFill>
            </a:ext>
          </a:extLst>
        </p:spPr>
      </p:pic>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56451" y="817671"/>
            <a:ext cx="2428571" cy="2419048"/>
          </a:xfrm>
          <a:prstGeom prst="rect">
            <a:avLst/>
          </a:prstGeom>
        </p:spPr>
      </p:pic>
      <p:cxnSp>
        <p:nvCxnSpPr>
          <p:cNvPr id="16" name="直接箭头连接符 15"/>
          <p:cNvCxnSpPr/>
          <p:nvPr/>
        </p:nvCxnSpPr>
        <p:spPr>
          <a:xfrm flipV="1">
            <a:off x="5045245" y="2194547"/>
            <a:ext cx="4211206" cy="1148049"/>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53449" y="2043237"/>
            <a:ext cx="3443708" cy="4821192"/>
          </a:xfrm>
          <a:prstGeom prst="rect">
            <a:avLst/>
          </a:prstGeom>
        </p:spPr>
      </p:pic>
      <p:sp>
        <p:nvSpPr>
          <p:cNvPr id="18" name="TextBox 68"/>
          <p:cNvSpPr txBox="1"/>
          <p:nvPr/>
        </p:nvSpPr>
        <p:spPr>
          <a:xfrm>
            <a:off x="7020713" y="2027195"/>
            <a:ext cx="1285602" cy="1200329"/>
          </a:xfrm>
          <a:prstGeom prst="rect">
            <a:avLst/>
          </a:prstGeom>
          <a:solidFill>
            <a:schemeClr val="bg1"/>
          </a:solidFill>
          <a:ln>
            <a:solidFill>
              <a:srgbClr val="C00000"/>
            </a:solidFill>
          </a:ln>
        </p:spPr>
        <p:txBody>
          <a:bodyPr wrap="square" rtlCol="0">
            <a:spAutoFit/>
          </a:bodyPr>
          <a:lstStyle>
            <a:defPPr>
              <a:defRPr lang="zh-CN"/>
            </a:defPPr>
            <a:lvl1pPr algn="ctr">
              <a:defRPr b="1">
                <a:solidFill>
                  <a:srgbClr val="C00000"/>
                </a:solidFill>
                <a:latin typeface="微软雅黑" panose="020B0503020204020204" pitchFamily="34" charset="-122"/>
                <a:ea typeface="微软雅黑" panose="020B0503020204020204" pitchFamily="34" charset="-122"/>
              </a:defRPr>
            </a:lvl1pPr>
          </a:lstStyle>
          <a:p>
            <a:r>
              <a:rPr lang="zh-CN" altLang="en-US" dirty="0" smtClean="0"/>
              <a:t>理想很丰满，现实很骨感系列</a:t>
            </a:r>
            <a:endParaRPr lang="zh-CN" altLang="en-US" dirty="0"/>
          </a:p>
        </p:txBody>
      </p:sp>
      <p:pic>
        <p:nvPicPr>
          <p:cNvPr id="19" name="内容占位符 3"/>
          <p:cNvPicPr>
            <a:picLocks noChangeAspect="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t="11945" b="13006"/>
          <a:stretch>
            <a:fillRect/>
          </a:stretch>
        </p:blipFill>
        <p:spPr>
          <a:xfrm>
            <a:off x="8547293" y="2681572"/>
            <a:ext cx="1707281" cy="1921947"/>
          </a:xfrm>
          <a:prstGeom prst="rect">
            <a:avLst/>
          </a:prstGeom>
        </p:spPr>
      </p:pic>
      <p:pic>
        <p:nvPicPr>
          <p:cNvPr id="20" name="Picture 2" descr="https://timgsa.baidu.com/timg?image&amp;quality=80&amp;size=b9999_10000&amp;sec=1494494818582&amp;di=2b830a044797c9e59211657b06c75220&amp;imgtype=0&amp;src=http%3A%2F%2Fimg5.duitang.com%2Fuploads%2Fitem%2F201609%2F10%2F20160910165011_PSmWt.thumb.700_0.png"/>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544093" y="114972"/>
            <a:ext cx="1673693" cy="1370037"/>
          </a:xfrm>
          <a:prstGeom prst="rect">
            <a:avLst/>
          </a:prstGeom>
          <a:noFill/>
          <a:extLst>
            <a:ext uri="{909E8E84-426E-40DD-AFC4-6F175D3DCCD1}">
              <a14:hiddenFill xmlns:a14="http://schemas.microsoft.com/office/drawing/2010/main">
                <a:solidFill>
                  <a:srgbClr val="FFFFFF"/>
                </a:solidFill>
              </a14:hiddenFill>
            </a:ext>
          </a:extLst>
        </p:spPr>
      </p:pic>
      <p:sp>
        <p:nvSpPr>
          <p:cNvPr id="21" name="文本框 20"/>
          <p:cNvSpPr txBox="1"/>
          <p:nvPr/>
        </p:nvSpPr>
        <p:spPr>
          <a:xfrm rot="19800000">
            <a:off x="8802623" y="894398"/>
            <a:ext cx="2196248" cy="523220"/>
          </a:xfrm>
          <a:prstGeom prst="rect">
            <a:avLst/>
          </a:prstGeom>
          <a:noFill/>
        </p:spPr>
        <p:txBody>
          <a:bodyPr wrap="square" rtlCol="0">
            <a:spAutoFit/>
          </a:bodyPr>
          <a:lstStyle/>
          <a:p>
            <a:r>
              <a:rPr lang="zh-CN" altLang="en-US" sz="2800" b="1" dirty="0" smtClean="0">
                <a:latin typeface="微软雅黑" panose="020B0503020204020204" pitchFamily="34" charset="-122"/>
                <a:ea typeface="微软雅黑" panose="020B0503020204020204" pitchFamily="34" charset="-122"/>
              </a:rPr>
              <a:t>生</a:t>
            </a:r>
            <a:r>
              <a:rPr lang="zh-CN" altLang="en-US" sz="2800" b="1" dirty="0" smtClean="0">
                <a:latin typeface="微软雅黑" panose="020B0503020204020204" pitchFamily="34" charset="-122"/>
                <a:ea typeface="微软雅黑" panose="020B0503020204020204" pitchFamily="34" charset="-122"/>
              </a:rPr>
              <a:t>无可恋！</a:t>
            </a:r>
            <a:endParaRPr lang="zh-CN" altLang="en-US" sz="2800" b="1" dirty="0">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1</a:t>
            </a:r>
            <a:r>
              <a:rPr lang="zh-CN" altLang="en-US" dirty="0" smtClean="0"/>
              <a:t>节</a:t>
            </a:r>
            <a:r>
              <a:rPr lang="en-US" altLang="zh-CN" dirty="0" smtClean="0"/>
              <a:t>【</a:t>
            </a:r>
            <a:r>
              <a:rPr lang="zh-CN" altLang="en-US" dirty="0" smtClean="0"/>
              <a:t>监听器</a:t>
            </a:r>
            <a:r>
              <a:rPr lang="en-US" altLang="zh-CN" dirty="0" smtClean="0"/>
              <a:t>】</a:t>
            </a:r>
            <a:endParaRPr lang="zh-CN" altLang="en-US" dirty="0"/>
          </a:p>
        </p:txBody>
      </p:sp>
      <p:sp>
        <p:nvSpPr>
          <p:cNvPr id="3" name="内容占位符 2"/>
          <p:cNvSpPr>
            <a:spLocks noGrp="1"/>
          </p:cNvSpPr>
          <p:nvPr>
            <p:ph idx="1"/>
          </p:nvPr>
        </p:nvSpPr>
        <p:spPr/>
        <p:txBody>
          <a:bodyPr vert="horz" lIns="91440" tIns="45720" rIns="91440" bIns="45720" rtlCol="0">
            <a:normAutofit/>
          </a:bodyPr>
          <a:lstStyle/>
          <a:p>
            <a:r>
              <a:rPr lang="zh-CN" altLang="en-US" dirty="0" smtClean="0"/>
              <a:t>知识点</a:t>
            </a:r>
            <a:r>
              <a:rPr lang="en-US" altLang="zh-CN" dirty="0" smtClean="0"/>
              <a:t>1</a:t>
            </a:r>
            <a:r>
              <a:rPr lang="zh-CN" altLang="en-US" dirty="0" smtClean="0"/>
              <a:t>：监听器的作用</a:t>
            </a:r>
            <a:endParaRPr lang="zh-CN" altLang="en-US" dirty="0" smtClean="0"/>
          </a:p>
          <a:p>
            <a:r>
              <a:rPr lang="zh-CN" altLang="en-US" dirty="0" smtClean="0"/>
              <a:t>知识点</a:t>
            </a:r>
            <a:r>
              <a:rPr lang="en-US" altLang="zh-CN" dirty="0" smtClean="0"/>
              <a:t>2</a:t>
            </a:r>
            <a:r>
              <a:rPr lang="zh-CN" altLang="en-US" dirty="0" smtClean="0"/>
              <a:t>：监听器相关</a:t>
            </a:r>
            <a:r>
              <a:rPr lang="en-US" altLang="zh-CN" dirty="0" smtClean="0"/>
              <a:t>API</a:t>
            </a:r>
            <a:endParaRPr lang="zh-CN" altLang="en-US" dirty="0" smtClean="0"/>
          </a:p>
          <a:p>
            <a:r>
              <a:rPr lang="zh-CN" altLang="en-US" dirty="0" smtClean="0"/>
              <a:t>知识点</a:t>
            </a:r>
            <a:r>
              <a:rPr lang="en-US" altLang="zh-CN" dirty="0" smtClean="0"/>
              <a:t>3</a:t>
            </a:r>
            <a:r>
              <a:rPr lang="zh-CN" altLang="en-US" dirty="0" smtClean="0"/>
              <a:t>：监听器的开发与配置</a:t>
            </a:r>
            <a:endParaRPr lang="zh-CN" altLang="en-US" dirty="0" smtClean="0"/>
          </a:p>
          <a:p>
            <a:r>
              <a:rPr lang="zh-CN" altLang="en-US" dirty="0" smtClean="0"/>
              <a:t>知识点</a:t>
            </a:r>
            <a:r>
              <a:rPr lang="en-US" altLang="zh-CN" dirty="0" smtClean="0"/>
              <a:t>4</a:t>
            </a:r>
            <a:r>
              <a:rPr lang="zh-CN" altLang="en-US" dirty="0" smtClean="0"/>
              <a:t>：上下文相关监听器</a:t>
            </a:r>
            <a:endParaRPr lang="zh-CN" altLang="en-US" dirty="0" smtClean="0"/>
          </a:p>
          <a:p>
            <a:r>
              <a:rPr lang="zh-CN" altLang="en-US" dirty="0" smtClean="0"/>
              <a:t>知识点</a:t>
            </a:r>
            <a:r>
              <a:rPr lang="en-US" altLang="zh-CN" dirty="0" smtClean="0"/>
              <a:t>5</a:t>
            </a:r>
            <a:r>
              <a:rPr lang="zh-CN" altLang="en-US" dirty="0" smtClean="0"/>
              <a:t>：会话相关监听器</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5</a:t>
            </a:r>
            <a:r>
              <a:rPr lang="zh-CN" altLang="en-US" dirty="0"/>
              <a:t>：防盗链等其他过滤器应用场景</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a:t>明明引用了一个正确的图片地址，但显示出来的却是一个红叉或写有“此图片仅限于***网站用户交流沟通使用”之类的“假图片”（下图便是网易博客的防盗链效果）。用嗅探软件找到了多媒体资源的真实地址用下载软件仍然不能下载。下载一些资源时总是出错，如果确认地址没错的话，大多数情况都是遇上防盗链系统了。常见的防盗链系统，一般使用在图片、音视频、软件等相关的资源</a:t>
            </a:r>
            <a:r>
              <a:rPr lang="zh-CN" altLang="en-US" dirty="0" smtClean="0"/>
              <a:t>上</a:t>
            </a:r>
            <a:endParaRPr lang="en-US" altLang="zh-CN" dirty="0" smtClean="0"/>
          </a:p>
          <a:p>
            <a:r>
              <a:rPr lang="zh-CN" altLang="en-US" dirty="0" smtClean="0">
                <a:solidFill>
                  <a:srgbClr val="FF0000"/>
                </a:solidFill>
              </a:rPr>
              <a:t>盗</a:t>
            </a:r>
            <a:r>
              <a:rPr lang="zh-CN" altLang="en-US" dirty="0">
                <a:solidFill>
                  <a:srgbClr val="FF0000"/>
                </a:solidFill>
              </a:rPr>
              <a:t>链</a:t>
            </a:r>
            <a:r>
              <a:rPr lang="zh-CN" altLang="en-US" dirty="0"/>
              <a:t>是指</a:t>
            </a:r>
            <a:r>
              <a:rPr lang="zh-CN" altLang="en-US" dirty="0">
                <a:solidFill>
                  <a:srgbClr val="FF0000"/>
                </a:solidFill>
              </a:rPr>
              <a:t>在自己的页面上展示一些并不在自己服务器上的内容</a:t>
            </a:r>
            <a:r>
              <a:rPr lang="zh-CN" altLang="en-US" dirty="0"/>
              <a:t>。通常的做法是通过技术手段获得它人服务器上的资源地址，绕过别人的资源展示页面，直接在自己的页面上向最终用户提供此内容。比较常见的是一些小站盗用大站的资源（图片、音乐、视频、软件等），对于这些小站来说，通过盗链的方法可以减轻自己服务器的负担，因为真实的空间和流量均是来自别人的服务器。</a:t>
            </a:r>
            <a:endParaRPr lang="zh-CN" altLang="en-US" dirty="0"/>
          </a:p>
          <a:p>
            <a:r>
              <a:rPr lang="zh-CN" altLang="en-US" dirty="0" smtClean="0"/>
              <a:t>防盗</a:t>
            </a:r>
            <a:r>
              <a:rPr lang="zh-CN" altLang="en-US" dirty="0"/>
              <a:t>链系统就是防范盗链的系统，防止别人通过一些技术手段绕过本站的资源展示页面，盗用本站的资源，让绕开本站资源展示页面的资源链接失效。实施防盗链系统后，因为屏蔽了那些盗链的间接资源请求，从而可以大大减轻服务器及带宽的压力，也正如此，越来越多的站点都开始实施防盗链</a:t>
            </a:r>
            <a:r>
              <a:rPr lang="zh-CN" altLang="en-US" dirty="0" smtClean="0"/>
              <a:t>技术</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5</a:t>
            </a:r>
            <a:r>
              <a:rPr lang="zh-CN" altLang="en-US" dirty="0"/>
              <a:t>：防盗链等其他过滤器应用场景</a:t>
            </a:r>
            <a:endParaRPr lang="zh-CN" altLang="en-US" dirty="0"/>
          </a:p>
        </p:txBody>
      </p:sp>
      <p:sp>
        <p:nvSpPr>
          <p:cNvPr id="3" name="内容占位符 2"/>
          <p:cNvSpPr>
            <a:spLocks noGrp="1"/>
          </p:cNvSpPr>
          <p:nvPr>
            <p:ph idx="1"/>
          </p:nvPr>
        </p:nvSpPr>
        <p:spPr/>
        <p:txBody>
          <a:bodyPr/>
          <a:lstStyle/>
          <a:p>
            <a:r>
              <a:rPr lang="zh-CN" altLang="en-US" sz="2400" dirty="0"/>
              <a:t>防盗</a:t>
            </a:r>
            <a:r>
              <a:rPr lang="zh-CN" altLang="en-US" sz="2400" dirty="0" smtClean="0"/>
              <a:t>链的</a:t>
            </a:r>
            <a:r>
              <a:rPr lang="zh-CN" altLang="en-US" sz="2400" dirty="0"/>
              <a:t>一</a:t>
            </a:r>
            <a:r>
              <a:rPr lang="zh-CN" altLang="en-US" sz="2400" dirty="0" smtClean="0"/>
              <a:t>个基本方法就是在请求资源时判定请求资源和发起请求的来源是否是同一个站点</a:t>
            </a:r>
            <a:endParaRPr lang="en-US" altLang="zh-CN" sz="2400" dirty="0" smtClean="0"/>
          </a:p>
          <a:p>
            <a:r>
              <a:rPr lang="zh-CN" altLang="en-US" sz="2400" dirty="0" smtClean="0"/>
              <a:t>在</a:t>
            </a:r>
            <a:r>
              <a:rPr lang="en-US" altLang="zh-CN" sz="2400" dirty="0"/>
              <a:t>HTTP</a:t>
            </a:r>
            <a:r>
              <a:rPr lang="zh-CN" altLang="en-US" sz="2400" dirty="0"/>
              <a:t>协议中，有一个表头字段叫</a:t>
            </a:r>
            <a:r>
              <a:rPr lang="en-US" altLang="zh-CN" sz="2400" dirty="0" err="1"/>
              <a:t>referer</a:t>
            </a:r>
            <a:r>
              <a:rPr lang="zh-CN" altLang="en-US" sz="2400" dirty="0"/>
              <a:t>，采用</a:t>
            </a:r>
            <a:r>
              <a:rPr lang="en-US" altLang="zh-CN" sz="2400" dirty="0"/>
              <a:t>URL</a:t>
            </a:r>
            <a:r>
              <a:rPr lang="zh-CN" altLang="en-US" sz="2400" dirty="0"/>
              <a:t>的格式来表示从哪儿链接到当前的网页或文件。换句话说，通过</a:t>
            </a:r>
            <a:r>
              <a:rPr lang="en-US" altLang="zh-CN" sz="2400" dirty="0" err="1"/>
              <a:t>referer</a:t>
            </a:r>
            <a:r>
              <a:rPr lang="zh-CN" altLang="en-US" sz="2400" dirty="0"/>
              <a:t>，网站可以检测目标网页访问的来源网页，如果是资源文件，则可以跟踪到显示它的网页地址。有了</a:t>
            </a:r>
            <a:r>
              <a:rPr lang="en-US" altLang="zh-CN" sz="2400" dirty="0" err="1"/>
              <a:t>referer</a:t>
            </a:r>
            <a:r>
              <a:rPr lang="zh-CN" altLang="en-US" sz="2400" dirty="0"/>
              <a:t>跟踪来源就好办了，这时就可以通过技术手段来进行处理，一旦检测到来源不是本站即进行阻止或者返回指定的</a:t>
            </a:r>
            <a:r>
              <a:rPr lang="zh-CN" altLang="en-US" sz="2400" dirty="0" smtClean="0"/>
              <a:t>页面</a:t>
            </a:r>
            <a:endParaRPr lang="zh-CN" altLang="en-US" sz="2400" dirty="0"/>
          </a:p>
        </p:txBody>
      </p:sp>
    </p:spTree>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5</a:t>
            </a:r>
            <a:r>
              <a:rPr lang="zh-CN" altLang="en-US" dirty="0"/>
              <a:t>：防盗链等其他过滤器应用场景</a:t>
            </a:r>
            <a:endParaRPr lang="zh-CN" altLang="en-US" dirty="0"/>
          </a:p>
        </p:txBody>
      </p:sp>
      <p:sp>
        <p:nvSpPr>
          <p:cNvPr id="3" name="内容占位符 2"/>
          <p:cNvSpPr>
            <a:spLocks noGrp="1"/>
          </p:cNvSpPr>
          <p:nvPr>
            <p:ph idx="1"/>
          </p:nvPr>
        </p:nvSpPr>
        <p:spPr/>
        <p:txBody>
          <a:bodyPr/>
          <a:lstStyle/>
          <a:p>
            <a:r>
              <a:rPr lang="zh-CN" altLang="en-US" dirty="0" smtClean="0"/>
              <a:t>防盗链的基本方法如下：</a:t>
            </a:r>
            <a:endParaRPr lang="en-US" altLang="zh-CN" dirty="0" smtClean="0"/>
          </a:p>
          <a:p>
            <a:endParaRPr lang="en-US" altLang="zh-CN" dirty="0"/>
          </a:p>
          <a:p>
            <a:endParaRPr lang="en-US" altLang="zh-CN" dirty="0" smtClean="0"/>
          </a:p>
          <a:p>
            <a:endParaRPr lang="en-US" altLang="zh-CN" dirty="0"/>
          </a:p>
          <a:p>
            <a:r>
              <a:rPr lang="zh-CN" altLang="en-US" dirty="0" smtClean="0"/>
              <a:t>可以将该代码注册为过滤器，用于保护各类动态、静态资源</a:t>
            </a:r>
            <a:endParaRPr lang="en-US" altLang="zh-CN" dirty="0" smtClean="0"/>
          </a:p>
          <a:p>
            <a:r>
              <a:rPr lang="zh-CN" altLang="en-US" dirty="0" smtClean="0"/>
              <a:t>利用该方式还可以完成基本的钓鱼网站请求判定和请求参数纠错等</a:t>
            </a:r>
            <a:endParaRPr lang="zh-CN" altLang="en-US" dirty="0"/>
          </a:p>
        </p:txBody>
      </p:sp>
      <p:sp>
        <p:nvSpPr>
          <p:cNvPr id="4" name="TextBox 4"/>
          <p:cNvSpPr txBox="1"/>
          <p:nvPr/>
        </p:nvSpPr>
        <p:spPr>
          <a:xfrm>
            <a:off x="435442" y="1595626"/>
            <a:ext cx="10653600" cy="2308324"/>
          </a:xfrm>
          <a:prstGeom prst="rect">
            <a:avLst/>
          </a:prstGeom>
          <a:solidFill>
            <a:schemeClr val="bg1">
              <a:lumMod val="95000"/>
            </a:schemeClr>
          </a:solidFill>
        </p:spPr>
        <p:txBody>
          <a:bodyPr wrap="square" rtlCol="0">
            <a:spAutoFit/>
          </a:bodyPr>
          <a:lstStyle/>
          <a:p>
            <a:r>
              <a:rPr lang="en-US" altLang="zh-CN" dirty="0">
                <a:ea typeface="微软雅黑 Light"/>
              </a:rPr>
              <a:t>String path = </a:t>
            </a:r>
            <a:r>
              <a:rPr lang="en-US" altLang="zh-CN" dirty="0" err="1">
                <a:ea typeface="微软雅黑 Light"/>
              </a:rPr>
              <a:t>request.getContextPath</a:t>
            </a:r>
            <a:r>
              <a:rPr lang="en-US" altLang="zh-CN" dirty="0">
                <a:ea typeface="微软雅黑 Light"/>
              </a:rPr>
              <a:t>();</a:t>
            </a:r>
            <a:endParaRPr lang="en-US" altLang="zh-CN" dirty="0">
              <a:ea typeface="微软雅黑 Light"/>
            </a:endParaRPr>
          </a:p>
          <a:p>
            <a:r>
              <a:rPr lang="en-US" altLang="zh-CN" dirty="0">
                <a:ea typeface="微软雅黑 Light"/>
              </a:rPr>
              <a:t>// </a:t>
            </a:r>
            <a:r>
              <a:rPr lang="zh-CN" altLang="en-US" dirty="0">
                <a:ea typeface="微软雅黑 Light"/>
              </a:rPr>
              <a:t>获取本站截至到</a:t>
            </a:r>
            <a:r>
              <a:rPr lang="en-US" altLang="zh-CN" dirty="0">
                <a:ea typeface="微软雅黑 Light"/>
              </a:rPr>
              <a:t>context root</a:t>
            </a:r>
            <a:r>
              <a:rPr lang="zh-CN" altLang="en-US" dirty="0">
                <a:ea typeface="微软雅黑 Light"/>
              </a:rPr>
              <a:t>的域名信息</a:t>
            </a:r>
            <a:endParaRPr lang="zh-CN" altLang="en-US" dirty="0">
              <a:ea typeface="微软雅黑 Light"/>
            </a:endParaRPr>
          </a:p>
          <a:p>
            <a:r>
              <a:rPr lang="en-US" altLang="zh-CN" dirty="0">
                <a:ea typeface="微软雅黑 Light"/>
              </a:rPr>
              <a:t>String </a:t>
            </a:r>
            <a:r>
              <a:rPr lang="en-US" altLang="zh-CN" dirty="0" err="1">
                <a:ea typeface="微软雅黑 Light"/>
              </a:rPr>
              <a:t>basePath</a:t>
            </a:r>
            <a:r>
              <a:rPr lang="en-US" altLang="zh-CN" dirty="0">
                <a:ea typeface="微软雅黑 Light"/>
              </a:rPr>
              <a:t> = </a:t>
            </a:r>
            <a:r>
              <a:rPr lang="en-US" altLang="zh-CN" dirty="0" err="1">
                <a:ea typeface="微软雅黑 Light"/>
              </a:rPr>
              <a:t>request.getScheme</a:t>
            </a:r>
            <a:r>
              <a:rPr lang="en-US" altLang="zh-CN" dirty="0">
                <a:ea typeface="微软雅黑 Light"/>
              </a:rPr>
              <a:t>() + "://" + </a:t>
            </a:r>
            <a:r>
              <a:rPr lang="en-US" altLang="zh-CN" dirty="0" err="1">
                <a:ea typeface="微软雅黑 Light"/>
              </a:rPr>
              <a:t>request.getServerName</a:t>
            </a:r>
            <a:r>
              <a:rPr lang="en-US" altLang="zh-CN" dirty="0">
                <a:ea typeface="微软雅黑 Light"/>
              </a:rPr>
              <a:t>()</a:t>
            </a:r>
            <a:endParaRPr lang="en-US" altLang="zh-CN" dirty="0">
              <a:ea typeface="微软雅黑 Light"/>
            </a:endParaRPr>
          </a:p>
          <a:p>
            <a:r>
              <a:rPr lang="en-US" altLang="zh-CN" dirty="0">
                <a:ea typeface="微软雅黑 Light"/>
              </a:rPr>
              <a:t>				+ ":" + </a:t>
            </a:r>
            <a:r>
              <a:rPr lang="en-US" altLang="zh-CN" dirty="0" err="1">
                <a:ea typeface="微软雅黑 Light"/>
              </a:rPr>
              <a:t>request.getServerPort</a:t>
            </a:r>
            <a:r>
              <a:rPr lang="en-US" altLang="zh-CN" dirty="0">
                <a:ea typeface="微软雅黑 Light"/>
              </a:rPr>
              <a:t>() + path + "/";</a:t>
            </a:r>
            <a:endParaRPr lang="en-US" altLang="zh-CN" dirty="0">
              <a:ea typeface="微软雅黑 Light"/>
            </a:endParaRPr>
          </a:p>
          <a:p>
            <a:r>
              <a:rPr lang="en-US" altLang="zh-CN" dirty="0">
                <a:ea typeface="微软雅黑 Light"/>
              </a:rPr>
              <a:t>// </a:t>
            </a:r>
            <a:r>
              <a:rPr lang="zh-CN" altLang="en-US" dirty="0">
                <a:ea typeface="微软雅黑 Light"/>
              </a:rPr>
              <a:t>获取上一个页面的地址</a:t>
            </a:r>
            <a:endParaRPr lang="zh-CN" altLang="en-US" dirty="0">
              <a:ea typeface="微软雅黑 Light"/>
            </a:endParaRPr>
          </a:p>
          <a:p>
            <a:r>
              <a:rPr lang="en-US" altLang="zh-CN" dirty="0">
                <a:ea typeface="微软雅黑 Light"/>
              </a:rPr>
              <a:t>String </a:t>
            </a:r>
            <a:r>
              <a:rPr lang="en-US" altLang="zh-CN" dirty="0" err="1">
                <a:ea typeface="微软雅黑 Light"/>
              </a:rPr>
              <a:t>fromUrl</a:t>
            </a:r>
            <a:r>
              <a:rPr lang="en-US" altLang="zh-CN" dirty="0">
                <a:ea typeface="微软雅黑 Light"/>
              </a:rPr>
              <a:t> = </a:t>
            </a:r>
            <a:r>
              <a:rPr lang="en-US" altLang="zh-CN" dirty="0" err="1">
                <a:ea typeface="微软雅黑 Light"/>
              </a:rPr>
              <a:t>request.getHeader</a:t>
            </a:r>
            <a:r>
              <a:rPr lang="en-US" altLang="zh-CN" dirty="0">
                <a:ea typeface="微软雅黑 Light"/>
              </a:rPr>
              <a:t>("</a:t>
            </a:r>
            <a:r>
              <a:rPr lang="en-US" altLang="zh-CN" dirty="0" err="1">
                <a:ea typeface="微软雅黑 Light"/>
              </a:rPr>
              <a:t>referer</a:t>
            </a:r>
            <a:r>
              <a:rPr lang="en-US" altLang="zh-CN" dirty="0">
                <a:ea typeface="微软雅黑 Light"/>
              </a:rPr>
              <a:t>");</a:t>
            </a:r>
            <a:endParaRPr lang="en-US" altLang="zh-CN" dirty="0">
              <a:ea typeface="微软雅黑 Light"/>
            </a:endParaRPr>
          </a:p>
          <a:p>
            <a:r>
              <a:rPr lang="en-US" altLang="zh-CN" dirty="0">
                <a:ea typeface="微软雅黑 Light"/>
              </a:rPr>
              <a:t>// </a:t>
            </a:r>
            <a:r>
              <a:rPr lang="zh-CN" altLang="en-US" dirty="0">
                <a:ea typeface="微软雅黑 Light"/>
              </a:rPr>
              <a:t>判定是否外站请求并返回结果</a:t>
            </a:r>
            <a:endParaRPr lang="zh-CN" altLang="en-US" dirty="0">
              <a:ea typeface="微软雅黑 Light"/>
            </a:endParaRPr>
          </a:p>
          <a:p>
            <a:r>
              <a:rPr lang="en-US" altLang="zh-CN" dirty="0">
                <a:ea typeface="微软雅黑 Light"/>
              </a:rPr>
              <a:t>return </a:t>
            </a:r>
            <a:r>
              <a:rPr lang="en-US" altLang="zh-CN" dirty="0" err="1">
                <a:ea typeface="微软雅黑 Light"/>
              </a:rPr>
              <a:t>fromUrl</a:t>
            </a:r>
            <a:r>
              <a:rPr lang="en-US" altLang="zh-CN" dirty="0">
                <a:ea typeface="微软雅黑 Light"/>
              </a:rPr>
              <a:t> != null &amp;&amp; </a:t>
            </a:r>
            <a:r>
              <a:rPr lang="en-US" altLang="zh-CN" dirty="0" err="1">
                <a:ea typeface="微软雅黑 Light"/>
              </a:rPr>
              <a:t>fromUrl.startsWith</a:t>
            </a:r>
            <a:r>
              <a:rPr lang="en-US" altLang="zh-CN" dirty="0">
                <a:ea typeface="微软雅黑 Light"/>
              </a:rPr>
              <a:t>(</a:t>
            </a:r>
            <a:r>
              <a:rPr lang="en-US" altLang="zh-CN" dirty="0" err="1">
                <a:ea typeface="微软雅黑 Light"/>
              </a:rPr>
              <a:t>basePath</a:t>
            </a:r>
            <a:r>
              <a:rPr lang="en-US" altLang="zh-CN" dirty="0">
                <a:ea typeface="微软雅黑 Light"/>
              </a:rPr>
              <a:t>) ? true : false;</a:t>
            </a:r>
            <a:endParaRPr lang="en-US" altLang="zh-CN" dirty="0" smtClean="0">
              <a:ea typeface="微软雅黑 Light"/>
            </a:endParaRPr>
          </a:p>
        </p:txBody>
      </p:sp>
    </p:spTree>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本节总结提问</a:t>
            </a:r>
            <a:r>
              <a:rPr lang="en-US" altLang="zh-CN" dirty="0" smtClean="0"/>
              <a:t>【</a:t>
            </a:r>
            <a:r>
              <a:rPr lang="zh-CN" altLang="en-US" dirty="0" smtClean="0"/>
              <a:t>过滤器</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过滤器有什么作用？</a:t>
            </a:r>
            <a:endParaRPr lang="en-US" altLang="zh-CN" sz="2400" dirty="0" smtClean="0"/>
          </a:p>
          <a:p>
            <a:r>
              <a:rPr lang="zh-CN" altLang="en-US" sz="2400" dirty="0" smtClean="0"/>
              <a:t>和过滤器有关的接口有哪三个？</a:t>
            </a:r>
            <a:endParaRPr lang="en-US" altLang="zh-CN" sz="2400" dirty="0" smtClean="0"/>
          </a:p>
          <a:p>
            <a:r>
              <a:rPr lang="zh-CN" altLang="en-US" sz="2400" dirty="0" smtClean="0"/>
              <a:t>过滤器主要配置</a:t>
            </a:r>
            <a:r>
              <a:rPr lang="zh-CN" altLang="en-US" sz="2400" dirty="0" smtClean="0">
                <a:sym typeface="+mn-ea"/>
              </a:rPr>
              <a:t>哪些</a:t>
            </a:r>
            <a:r>
              <a:rPr lang="zh-CN" altLang="en-US" sz="2400" dirty="0" smtClean="0"/>
              <a:t>信息？</a:t>
            </a:r>
            <a:endParaRPr lang="en-US" altLang="zh-CN" sz="2400" dirty="0" smtClean="0"/>
          </a:p>
        </p:txBody>
      </p:sp>
    </p:spTree>
  </p:cSld>
  <p:clrMapOvr>
    <a:masterClrMapping/>
  </p:clrMapOvr>
  <p:transition spd="slow">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smtClean="0"/>
              <a:t>【</a:t>
            </a:r>
            <a:r>
              <a:rPr lang="zh-CN" altLang="en-US" dirty="0" smtClean="0"/>
              <a:t>过滤器</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过滤器可以对一些资源进行统一处理，例如访问控制、加密、压缩等；</a:t>
            </a:r>
            <a:endParaRPr lang="en-US" altLang="zh-CN" sz="2400" dirty="0" smtClean="0"/>
          </a:p>
          <a:p>
            <a:r>
              <a:rPr lang="zh-CN" altLang="en-US" sz="2400" dirty="0" smtClean="0"/>
              <a:t>和过滤器有关的接口有</a:t>
            </a:r>
            <a:r>
              <a:rPr lang="en-US" altLang="zh-CN" sz="2400" dirty="0" smtClean="0"/>
              <a:t>Filter</a:t>
            </a:r>
            <a:r>
              <a:rPr lang="zh-CN" altLang="en-US" sz="2400" dirty="0" smtClean="0"/>
              <a:t>、</a:t>
            </a:r>
            <a:r>
              <a:rPr lang="en-US" altLang="zh-CN" sz="2400" dirty="0" err="1" smtClean="0"/>
              <a:t>FilterConfig</a:t>
            </a:r>
            <a:r>
              <a:rPr lang="zh-CN" altLang="en-US" sz="2400" dirty="0" smtClean="0"/>
              <a:t>、</a:t>
            </a:r>
            <a:r>
              <a:rPr lang="en-US" altLang="zh-CN" sz="2400" dirty="0" err="1" smtClean="0"/>
              <a:t>FilterChain</a:t>
            </a:r>
            <a:r>
              <a:rPr lang="zh-CN" altLang="en-US" sz="2400" dirty="0" smtClean="0"/>
              <a:t>；</a:t>
            </a:r>
            <a:endParaRPr lang="en-US" altLang="zh-CN" sz="2400" dirty="0" smtClean="0"/>
          </a:p>
          <a:p>
            <a:r>
              <a:rPr lang="zh-CN" altLang="en-US" sz="2400" dirty="0" smtClean="0"/>
              <a:t>过滤器需要在</a:t>
            </a:r>
            <a:r>
              <a:rPr lang="en-US" altLang="zh-CN" sz="2400" dirty="0" smtClean="0"/>
              <a:t>web.xml</a:t>
            </a:r>
            <a:r>
              <a:rPr lang="zh-CN" altLang="en-US" sz="2400" dirty="0" smtClean="0"/>
              <a:t>中进行配置，包括过滤器的名字和类、过滤器初始化参数、过滤的</a:t>
            </a:r>
            <a:r>
              <a:rPr lang="en-US" altLang="zh-CN" sz="2400" dirty="0" smtClean="0"/>
              <a:t>URL</a:t>
            </a:r>
            <a:r>
              <a:rPr lang="zh-CN" altLang="en-US" sz="2400" dirty="0" smtClean="0"/>
              <a:t>模式、过滤资源的访问方式；</a:t>
            </a:r>
            <a:endParaRPr lang="en-US" altLang="zh-CN" sz="2400" dirty="0"/>
          </a:p>
          <a:p>
            <a:pPr>
              <a:defRPr/>
            </a:pPr>
            <a:endParaRPr lang="en-US" altLang="zh-CN" sz="2400" dirty="0"/>
          </a:p>
          <a:p>
            <a:pPr>
              <a:defRPr/>
            </a:pPr>
            <a:endParaRPr lang="en-US" altLang="zh-CN" sz="2400" dirty="0"/>
          </a:p>
          <a:p>
            <a:pPr>
              <a:defRPr/>
            </a:pPr>
            <a:endParaRPr lang="zh-CN" altLang="en-US" sz="2400" dirty="0"/>
          </a:p>
          <a:p>
            <a:endParaRPr lang="en-US" altLang="zh-CN" sz="2400" dirty="0"/>
          </a:p>
          <a:p>
            <a:endParaRPr lang="zh-CN" altLang="en-US" sz="2400" dirty="0"/>
          </a:p>
          <a:p>
            <a:endParaRPr lang="zh-CN" altLang="en-US" sz="2400" dirty="0"/>
          </a:p>
        </p:txBody>
      </p:sp>
    </p:spTree>
  </p:cSld>
  <p:clrMapOvr>
    <a:masterClrMapping/>
  </p:clrMapOvr>
  <p:transition spd="slow">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本章总结</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本章主要学习了监听器和过滤器；</a:t>
            </a:r>
            <a:endParaRPr lang="en-US" altLang="zh-CN" sz="2400" dirty="0" smtClean="0"/>
          </a:p>
          <a:p>
            <a:r>
              <a:rPr lang="zh-CN" altLang="en-US" sz="2400" dirty="0" smtClean="0"/>
              <a:t>监听器用来监听事件，对事件进行处理；定义了六种事件类型和八种监听器接口类型；</a:t>
            </a:r>
            <a:endParaRPr lang="en-US" altLang="zh-CN" sz="2400" dirty="0" smtClean="0"/>
          </a:p>
          <a:p>
            <a:r>
              <a:rPr lang="zh-CN" altLang="en-US" sz="2400" dirty="0" smtClean="0"/>
              <a:t>过滤器用来对资源进行统一的处理；定义了三个接口支持过滤器编程；</a:t>
            </a:r>
            <a:endParaRPr lang="en-US" altLang="zh-CN" sz="2400" dirty="0" smtClean="0"/>
          </a:p>
          <a:p>
            <a:r>
              <a:rPr lang="zh-CN" altLang="en-US" sz="2400" dirty="0" smtClean="0"/>
              <a:t>二者都需要在</a:t>
            </a:r>
            <a:r>
              <a:rPr lang="en-US" altLang="zh-CN" sz="2400" dirty="0" smtClean="0"/>
              <a:t>web.xml</a:t>
            </a:r>
            <a:r>
              <a:rPr lang="zh-CN" altLang="en-US" sz="2400" dirty="0" smtClean="0"/>
              <a:t>中配置或注解生成方能生效；</a:t>
            </a:r>
            <a:endParaRPr lang="zh-CN" altLang="en-US" sz="2400" dirty="0"/>
          </a:p>
        </p:txBody>
      </p:sp>
    </p:spTree>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本章作业</a:t>
            </a:r>
            <a:endParaRPr lang="zh-CN" altLang="en-US" dirty="0"/>
          </a:p>
        </p:txBody>
      </p:sp>
      <p:sp>
        <p:nvSpPr>
          <p:cNvPr id="3" name="内容占位符 2"/>
          <p:cNvSpPr>
            <a:spLocks noGrp="1"/>
          </p:cNvSpPr>
          <p:nvPr>
            <p:ph idx="1"/>
          </p:nvPr>
        </p:nvSpPr>
        <p:spPr>
          <a:xfrm>
            <a:off x="558800" y="914400"/>
            <a:ext cx="10780010" cy="5571067"/>
          </a:xfrm>
        </p:spPr>
        <p:txBody>
          <a:bodyPr vert="horz" lIns="91440" tIns="45720" rIns="91440" bIns="45720" rtlCol="0">
            <a:normAutofit/>
          </a:bodyPr>
          <a:lstStyle/>
          <a:p>
            <a:r>
              <a:rPr lang="zh-CN" altLang="en-US" sz="2400" dirty="0" smtClean="0">
                <a:latin typeface="+mn-ea"/>
                <a:ea typeface="微软雅黑 Light"/>
              </a:rPr>
              <a:t>作业</a:t>
            </a:r>
            <a:r>
              <a:rPr lang="en-US" altLang="zh-CN" sz="2400" dirty="0" smtClean="0">
                <a:latin typeface="+mn-ea"/>
                <a:ea typeface="微软雅黑 Light"/>
              </a:rPr>
              <a:t>1</a:t>
            </a:r>
            <a:r>
              <a:rPr lang="zh-CN" altLang="en-US" sz="2400" dirty="0" smtClean="0">
                <a:latin typeface="+mn-ea"/>
                <a:ea typeface="微软雅黑 Light"/>
              </a:rPr>
              <a:t>： </a:t>
            </a:r>
            <a:endParaRPr lang="zh-CN" altLang="en-US" sz="2400" dirty="0" smtClean="0">
              <a:latin typeface="+mn-ea"/>
              <a:ea typeface="微软雅黑 Light"/>
            </a:endParaRPr>
          </a:p>
          <a:p>
            <a:r>
              <a:rPr lang="zh-CN" altLang="en-US" sz="2400" dirty="0" smtClean="0">
                <a:latin typeface="+mn-ea"/>
                <a:ea typeface="微软雅黑 Light"/>
              </a:rPr>
              <a:t>题目：使用监听器实现某网站的访问统计量</a:t>
            </a:r>
            <a:endParaRPr lang="zh-CN" altLang="en-US" sz="2400" dirty="0" smtClean="0">
              <a:latin typeface="+mn-ea"/>
              <a:ea typeface="微软雅黑 Light"/>
            </a:endParaRPr>
          </a:p>
          <a:p>
            <a:r>
              <a:rPr lang="zh-CN" altLang="en-US" sz="2400" dirty="0" smtClean="0">
                <a:latin typeface="+mn-ea"/>
                <a:ea typeface="微软雅黑 Light"/>
              </a:rPr>
              <a:t>难度：中</a:t>
            </a:r>
            <a:endParaRPr lang="en-US" altLang="zh-CN" sz="2400" dirty="0" smtClean="0">
              <a:latin typeface="+mn-ea"/>
              <a:ea typeface="微软雅黑 Light"/>
            </a:endParaRPr>
          </a:p>
          <a:p>
            <a:r>
              <a:rPr lang="zh-CN" altLang="en-US" sz="2400" dirty="0" smtClean="0">
                <a:latin typeface="+mn-ea"/>
                <a:ea typeface="微软雅黑 Light"/>
              </a:rPr>
              <a:t>作业</a:t>
            </a:r>
            <a:r>
              <a:rPr lang="en-US" altLang="zh-CN" sz="2400" dirty="0" smtClean="0">
                <a:latin typeface="+mn-ea"/>
                <a:ea typeface="微软雅黑 Light"/>
              </a:rPr>
              <a:t>2</a:t>
            </a:r>
            <a:r>
              <a:rPr lang="zh-CN" altLang="en-US" sz="2400" dirty="0" smtClean="0">
                <a:latin typeface="+mn-ea"/>
                <a:ea typeface="微软雅黑 Light"/>
              </a:rPr>
              <a:t>： </a:t>
            </a:r>
            <a:endParaRPr lang="zh-CN" altLang="en-US" sz="2400" dirty="0" smtClean="0">
              <a:latin typeface="+mn-ea"/>
              <a:ea typeface="微软雅黑 Light"/>
            </a:endParaRPr>
          </a:p>
          <a:p>
            <a:r>
              <a:rPr lang="zh-CN" altLang="en-US" sz="2400" dirty="0" smtClean="0">
                <a:latin typeface="+mn-ea"/>
                <a:ea typeface="微软雅黑 Light"/>
              </a:rPr>
              <a:t>题目：使用过滤器实现权限验证，只有角色是</a:t>
            </a:r>
            <a:r>
              <a:rPr lang="en-US" altLang="zh-CN" sz="2400" dirty="0" smtClean="0">
                <a:latin typeface="+mn-ea"/>
                <a:ea typeface="微软雅黑 Light"/>
              </a:rPr>
              <a:t>admin</a:t>
            </a:r>
            <a:r>
              <a:rPr lang="zh-CN" altLang="en-US" sz="2400" dirty="0" smtClean="0">
                <a:latin typeface="+mn-ea"/>
                <a:ea typeface="微软雅黑 Light"/>
              </a:rPr>
              <a:t>的用户才能访问；其他角色的用户不能访问。</a:t>
            </a:r>
            <a:endParaRPr lang="en-US" altLang="zh-CN" sz="2400" dirty="0" smtClean="0">
              <a:latin typeface="+mn-ea"/>
              <a:ea typeface="微软雅黑 Light"/>
            </a:endParaRPr>
          </a:p>
          <a:p>
            <a:r>
              <a:rPr lang="zh-CN" altLang="en-US" sz="2400" dirty="0" smtClean="0">
                <a:latin typeface="+mn-ea"/>
                <a:ea typeface="微软雅黑 Light"/>
              </a:rPr>
              <a:t>难度：中</a:t>
            </a:r>
            <a:endParaRPr lang="en-US" altLang="zh-CN" sz="2400" dirty="0" smtClean="0">
              <a:latin typeface="+mn-ea"/>
              <a:ea typeface="微软雅黑 Light"/>
            </a:endParaRPr>
          </a:p>
          <a:p>
            <a:pPr>
              <a:buNone/>
            </a:pPr>
            <a:endParaRPr lang="zh-CN" altLang="en-US" sz="2400" dirty="0" smtClean="0">
              <a:latin typeface="+mn-ea"/>
              <a:ea typeface="微软雅黑 Light"/>
            </a:endParaRPr>
          </a:p>
        </p:txBody>
      </p:sp>
    </p:spTree>
  </p:cSld>
  <p:clrMapOvr>
    <a:masterClrMapping/>
  </p:clrMapOvr>
  <p:transition spd="slow">
    <p:push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smtClean="0"/>
              <a:t>：监听器的作用</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事件发生的时间往往是不确定的，当事件发生的时候需要进行一些处理时，就可以使用监听器；</a:t>
            </a:r>
            <a:endParaRPr lang="en-US" altLang="zh-CN" sz="2400" dirty="0" smtClean="0"/>
          </a:p>
          <a:p>
            <a:r>
              <a:rPr lang="zh-CN" altLang="en-US" sz="2400" dirty="0" smtClean="0"/>
              <a:t>例如，上下文对象被创建或者被销毁就是一个事件，但是何时被创建或销毁是不确定的，如果需要只要上下文对象被创建或销毁就进行相应处理，就可以使用监听器；</a:t>
            </a:r>
            <a:endParaRPr lang="en-US" altLang="zh-CN" sz="2400" dirty="0" smtClean="0"/>
          </a:p>
        </p:txBody>
      </p:sp>
      <p:sp>
        <p:nvSpPr>
          <p:cNvPr id="38" name="Rounded Rectangle 37"/>
          <p:cNvSpPr/>
          <p:nvPr/>
        </p:nvSpPr>
        <p:spPr>
          <a:xfrm>
            <a:off x="6258910" y="4099034"/>
            <a:ext cx="2695904" cy="10878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事件对象</a:t>
            </a:r>
            <a:endParaRPr lang="en-US" dirty="0"/>
          </a:p>
        </p:txBody>
      </p:sp>
      <p:sp>
        <p:nvSpPr>
          <p:cNvPr id="39" name="Oval 38"/>
          <p:cNvSpPr/>
          <p:nvPr/>
        </p:nvSpPr>
        <p:spPr>
          <a:xfrm>
            <a:off x="2774731" y="3610303"/>
            <a:ext cx="1639614" cy="740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监听器</a:t>
            </a:r>
            <a:endParaRPr lang="en-US" dirty="0"/>
          </a:p>
        </p:txBody>
      </p:sp>
      <p:sp>
        <p:nvSpPr>
          <p:cNvPr id="40" name="Oval 39"/>
          <p:cNvSpPr/>
          <p:nvPr/>
        </p:nvSpPr>
        <p:spPr>
          <a:xfrm>
            <a:off x="2816772" y="4550980"/>
            <a:ext cx="1639614" cy="740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监听器</a:t>
            </a:r>
            <a:endParaRPr lang="en-US" dirty="0"/>
          </a:p>
        </p:txBody>
      </p:sp>
      <p:sp>
        <p:nvSpPr>
          <p:cNvPr id="41" name="Oval 40"/>
          <p:cNvSpPr/>
          <p:nvPr/>
        </p:nvSpPr>
        <p:spPr>
          <a:xfrm>
            <a:off x="2984938" y="5507422"/>
            <a:ext cx="1639614" cy="740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监听器</a:t>
            </a:r>
            <a:endParaRPr lang="en-US" dirty="0"/>
          </a:p>
        </p:txBody>
      </p:sp>
      <p:cxnSp>
        <p:nvCxnSpPr>
          <p:cNvPr id="43" name="Curved Connector 42"/>
          <p:cNvCxnSpPr>
            <a:stCxn id="39" idx="6"/>
            <a:endCxn id="38" idx="1"/>
          </p:cNvCxnSpPr>
          <p:nvPr/>
        </p:nvCxnSpPr>
        <p:spPr>
          <a:xfrm>
            <a:off x="4414345" y="3980793"/>
            <a:ext cx="1844565" cy="662152"/>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Curved Connector 46"/>
          <p:cNvCxnSpPr>
            <a:stCxn id="41" idx="6"/>
            <a:endCxn id="38" idx="1"/>
          </p:cNvCxnSpPr>
          <p:nvPr/>
        </p:nvCxnSpPr>
        <p:spPr>
          <a:xfrm flipV="1">
            <a:off x="4624552" y="4642945"/>
            <a:ext cx="1634358" cy="123496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Curved Connector 48"/>
          <p:cNvCxnSpPr>
            <a:stCxn id="40" idx="6"/>
            <a:endCxn id="38" idx="1"/>
          </p:cNvCxnSpPr>
          <p:nvPr/>
        </p:nvCxnSpPr>
        <p:spPr>
          <a:xfrm flipV="1">
            <a:off x="4456386" y="4642945"/>
            <a:ext cx="1802524" cy="27852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666593" y="3957145"/>
            <a:ext cx="725214" cy="369332"/>
          </a:xfrm>
          <a:prstGeom prst="rect">
            <a:avLst/>
          </a:prstGeom>
          <a:solidFill>
            <a:schemeClr val="accent5">
              <a:lumMod val="40000"/>
              <a:lumOff val="60000"/>
            </a:schemeClr>
          </a:solidFill>
        </p:spPr>
        <p:txBody>
          <a:bodyPr wrap="square" rtlCol="0">
            <a:spAutoFit/>
          </a:bodyPr>
          <a:lstStyle/>
          <a:p>
            <a:r>
              <a:rPr lang="zh-CN" altLang="en-US" dirty="0" smtClean="0"/>
              <a:t>监听</a:t>
            </a:r>
            <a:endParaRPr lang="en-US" dirty="0"/>
          </a:p>
        </p:txBody>
      </p:sp>
      <p:sp>
        <p:nvSpPr>
          <p:cNvPr id="51" name="TextBox 50"/>
          <p:cNvSpPr txBox="1"/>
          <p:nvPr/>
        </p:nvSpPr>
        <p:spPr>
          <a:xfrm>
            <a:off x="4677103" y="4724401"/>
            <a:ext cx="725214" cy="369332"/>
          </a:xfrm>
          <a:prstGeom prst="rect">
            <a:avLst/>
          </a:prstGeom>
          <a:solidFill>
            <a:schemeClr val="accent5">
              <a:lumMod val="40000"/>
              <a:lumOff val="60000"/>
            </a:schemeClr>
          </a:solidFill>
        </p:spPr>
        <p:txBody>
          <a:bodyPr wrap="square" rtlCol="0">
            <a:spAutoFit/>
          </a:bodyPr>
          <a:lstStyle/>
          <a:p>
            <a:r>
              <a:rPr lang="zh-CN" altLang="en-US" dirty="0" smtClean="0"/>
              <a:t>监听</a:t>
            </a:r>
            <a:endParaRPr lang="en-US" dirty="0"/>
          </a:p>
        </p:txBody>
      </p:sp>
      <p:sp>
        <p:nvSpPr>
          <p:cNvPr id="52" name="TextBox 51"/>
          <p:cNvSpPr txBox="1"/>
          <p:nvPr/>
        </p:nvSpPr>
        <p:spPr>
          <a:xfrm>
            <a:off x="4803228" y="5670331"/>
            <a:ext cx="725214" cy="369332"/>
          </a:xfrm>
          <a:prstGeom prst="rect">
            <a:avLst/>
          </a:prstGeom>
          <a:solidFill>
            <a:schemeClr val="accent5">
              <a:lumMod val="40000"/>
              <a:lumOff val="60000"/>
            </a:schemeClr>
          </a:solidFill>
        </p:spPr>
        <p:txBody>
          <a:bodyPr wrap="square" rtlCol="0">
            <a:spAutoFit/>
          </a:bodyPr>
          <a:lstStyle/>
          <a:p>
            <a:r>
              <a:rPr lang="zh-CN" altLang="en-US" dirty="0" smtClean="0"/>
              <a:t>监听</a:t>
            </a:r>
            <a:endParaRPr lang="en-US" dirty="0"/>
          </a:p>
        </p:txBody>
      </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6570" y="725214"/>
            <a:ext cx="11792070" cy="5927834"/>
          </a:xfrm>
        </p:spPr>
        <p:txBody>
          <a:bodyPr>
            <a:normAutofit fontScale="85000" lnSpcReduction="20000"/>
          </a:bodyPr>
          <a:lstStyle/>
          <a:p>
            <a:r>
              <a:rPr lang="zh-CN" altLang="en-US" sz="2400" dirty="0" smtClean="0"/>
              <a:t>监听器相关的</a:t>
            </a:r>
            <a:r>
              <a:rPr lang="en-US" altLang="zh-CN" sz="2400" dirty="0" smtClean="0"/>
              <a:t>API</a:t>
            </a:r>
            <a:r>
              <a:rPr lang="zh-CN" altLang="en-US" sz="2400" dirty="0" smtClean="0"/>
              <a:t>包括</a:t>
            </a:r>
            <a:r>
              <a:rPr lang="zh-CN" altLang="en-US" sz="2400" b="1" dirty="0" smtClean="0">
                <a:solidFill>
                  <a:srgbClr val="FF0000"/>
                </a:solidFill>
              </a:rPr>
              <a:t>事件类</a:t>
            </a:r>
            <a:r>
              <a:rPr lang="zh-CN" altLang="en-US" sz="2400" dirty="0" smtClean="0"/>
              <a:t>以及</a:t>
            </a:r>
            <a:r>
              <a:rPr lang="zh-CN" altLang="en-US" sz="2400" b="1" dirty="0" smtClean="0">
                <a:solidFill>
                  <a:srgbClr val="FF0000"/>
                </a:solidFill>
              </a:rPr>
              <a:t>监听器接口</a:t>
            </a:r>
            <a:r>
              <a:rPr lang="zh-CN" altLang="en-US" sz="2400" dirty="0" smtClean="0"/>
              <a:t>；</a:t>
            </a:r>
            <a:endParaRPr lang="en-US" altLang="zh-CN" sz="2400" dirty="0" smtClean="0"/>
          </a:p>
          <a:p>
            <a:r>
              <a:rPr lang="zh-CN" altLang="en-US" sz="2400" dirty="0" smtClean="0"/>
              <a:t>事件类定义了事件类型，监听器接口定义了监听事件的方法；</a:t>
            </a:r>
            <a:endParaRPr lang="en-US" altLang="zh-CN" sz="2400" dirty="0" smtClean="0"/>
          </a:p>
          <a:p>
            <a:pPr lvl="0"/>
            <a:r>
              <a:rPr lang="en-US" altLang="zh-CN" sz="2400" dirty="0" err="1" smtClean="0"/>
              <a:t>Servlet</a:t>
            </a:r>
            <a:r>
              <a:rPr lang="en-US" altLang="zh-CN" sz="2400" dirty="0" smtClean="0"/>
              <a:t> API</a:t>
            </a:r>
            <a:r>
              <a:rPr lang="zh-CN" altLang="en-US" sz="2400" dirty="0" smtClean="0"/>
              <a:t>中定义了</a:t>
            </a:r>
            <a:r>
              <a:rPr lang="en-US" altLang="zh-CN" sz="2400" dirty="0" smtClean="0"/>
              <a:t>6</a:t>
            </a:r>
            <a:r>
              <a:rPr lang="zh-CN" altLang="en-US" sz="2400" dirty="0" smtClean="0"/>
              <a:t>种事件类型</a:t>
            </a:r>
            <a:endParaRPr lang="en-US" altLang="zh-CN" sz="2400" dirty="0" smtClean="0"/>
          </a:p>
          <a:p>
            <a:pPr lvl="1"/>
            <a:r>
              <a:rPr lang="zh-CN" altLang="en-US" sz="2000" dirty="0" smtClean="0"/>
              <a:t>上下文相关的事件</a:t>
            </a:r>
            <a:endParaRPr lang="en-US" altLang="zh-CN" sz="2000" dirty="0" smtClean="0"/>
          </a:p>
          <a:p>
            <a:pPr lvl="2"/>
            <a:r>
              <a:rPr lang="en-US" altLang="zh-CN" sz="1600" dirty="0" err="1" smtClean="0"/>
              <a:t>ServletContextEvent</a:t>
            </a:r>
            <a:r>
              <a:rPr lang="zh-CN" altLang="zh-CN" sz="1600" dirty="0" smtClean="0"/>
              <a:t>：该类表示上下文事件，当应用上下文对象发生改变，如创建或销毁上下文对象时，将触发上下文事件。</a:t>
            </a:r>
            <a:endParaRPr lang="zh-CN" altLang="zh-CN" sz="1600" dirty="0" smtClean="0"/>
          </a:p>
          <a:p>
            <a:pPr lvl="2"/>
            <a:r>
              <a:rPr lang="en-US" altLang="zh-CN" sz="1600" dirty="0" err="1" smtClean="0"/>
              <a:t>ServletContextAttributeEvent</a:t>
            </a:r>
            <a:r>
              <a:rPr lang="zh-CN" altLang="zh-CN" sz="1600" dirty="0" smtClean="0"/>
              <a:t>：该类表示上下文属性事件，当应用上下文的属性改变，如增加、删除、覆盖上下文中的属性时，将触发上下文属性事件</a:t>
            </a:r>
            <a:r>
              <a:rPr lang="zh-CN" altLang="en-US" sz="1600" dirty="0" smtClean="0"/>
              <a:t>。</a:t>
            </a:r>
            <a:endParaRPr lang="en-US" altLang="zh-CN" sz="1600" dirty="0" smtClean="0"/>
          </a:p>
          <a:p>
            <a:pPr lvl="1"/>
            <a:r>
              <a:rPr lang="zh-CN" altLang="en-US" sz="2000" dirty="0" smtClean="0"/>
              <a:t>请求相关的事件</a:t>
            </a:r>
            <a:endParaRPr lang="zh-CN" altLang="zh-CN" sz="2000" dirty="0" smtClean="0"/>
          </a:p>
          <a:p>
            <a:pPr lvl="2"/>
            <a:r>
              <a:rPr lang="en-US" altLang="zh-CN" sz="1600" dirty="0" err="1" smtClean="0"/>
              <a:t>ServletRequestEvent</a:t>
            </a:r>
            <a:r>
              <a:rPr lang="zh-CN" altLang="zh-CN" sz="1600" dirty="0" smtClean="0"/>
              <a:t>：该类表示请求事件，当请求对象发生改变，如创建或销毁请求对象时，触发请求事件。</a:t>
            </a:r>
            <a:endParaRPr lang="zh-CN" altLang="zh-CN" sz="1600" dirty="0" smtClean="0"/>
          </a:p>
          <a:p>
            <a:pPr lvl="2"/>
            <a:r>
              <a:rPr lang="en-US" altLang="zh-CN" sz="1600" dirty="0" err="1" smtClean="0"/>
              <a:t>ServletRequestAttributeEvent</a:t>
            </a:r>
            <a:r>
              <a:rPr lang="zh-CN" altLang="zh-CN" sz="1600" dirty="0" smtClean="0"/>
              <a:t>：该类表示请求属性事件，当请求中的属性改变，如增加、删除、覆盖请求中的属性时，触发请求属性事件。</a:t>
            </a:r>
            <a:endParaRPr lang="en-US" altLang="zh-CN" sz="1600" dirty="0" smtClean="0"/>
          </a:p>
          <a:p>
            <a:pPr lvl="1"/>
            <a:r>
              <a:rPr lang="zh-CN" altLang="en-US" dirty="0" smtClean="0"/>
              <a:t>会话相关的事件</a:t>
            </a:r>
            <a:endParaRPr lang="zh-CN" altLang="zh-CN" sz="1600" dirty="0" smtClean="0"/>
          </a:p>
          <a:p>
            <a:pPr lvl="2"/>
            <a:r>
              <a:rPr lang="en-US" altLang="zh-CN" sz="1600" dirty="0" err="1" smtClean="0"/>
              <a:t>HttpSessionEvent</a:t>
            </a:r>
            <a:r>
              <a:rPr lang="zh-CN" altLang="zh-CN" sz="1600" dirty="0" smtClean="0"/>
              <a:t>：该类表示会话事件，当会话对象发生改变，如创建或销毁会话对象，活化或钝化会话对象时，将触发会话事件。</a:t>
            </a:r>
            <a:endParaRPr lang="zh-CN" altLang="zh-CN" sz="1600" dirty="0" smtClean="0"/>
          </a:p>
          <a:p>
            <a:pPr lvl="2"/>
            <a:r>
              <a:rPr lang="en-US" altLang="zh-CN" sz="1600" dirty="0" err="1" smtClean="0"/>
              <a:t>HttpSessionBindingEvent</a:t>
            </a:r>
            <a:r>
              <a:rPr lang="zh-CN" altLang="zh-CN" sz="1600" dirty="0" smtClean="0"/>
              <a:t>：该类表示会话绑定事件，当会话中的属性发生变化时，如增加、删除、覆盖会话中的属性时，将触发会话绑定事件。</a:t>
            </a:r>
            <a:endParaRPr lang="zh-CN" altLang="zh-CN" sz="1600" dirty="0" smtClean="0"/>
          </a:p>
          <a:p>
            <a:endParaRPr lang="zh-CN" altLang="en-US" sz="2000" dirty="0" smtClean="0"/>
          </a:p>
          <a:p>
            <a:endParaRPr lang="zh-CN" altLang="en-US" sz="2400" dirty="0"/>
          </a:p>
        </p:txBody>
      </p:sp>
      <p:sp>
        <p:nvSpPr>
          <p:cNvPr id="2" name="标题 1"/>
          <p:cNvSpPr>
            <a:spLocks noGrp="1"/>
          </p:cNvSpPr>
          <p:nvPr>
            <p:ph type="title"/>
          </p:nvPr>
        </p:nvSpPr>
        <p:spPr/>
        <p:txBody>
          <a:bodyPr/>
          <a:lstStyle/>
          <a:p>
            <a:r>
              <a:rPr lang="zh-CN" altLang="en-US" dirty="0" smtClean="0"/>
              <a:t>知识点</a:t>
            </a:r>
            <a:r>
              <a:rPr lang="en-US" altLang="zh-CN" dirty="0" smtClean="0"/>
              <a:t>2</a:t>
            </a:r>
            <a:r>
              <a:rPr lang="zh-CN" altLang="en-US" dirty="0" smtClean="0"/>
              <a:t>：监听器相关的</a:t>
            </a:r>
            <a:r>
              <a:rPr lang="en-US" altLang="zh-CN" dirty="0" smtClean="0"/>
              <a:t>API-1</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725214"/>
            <a:ext cx="11978640" cy="5927834"/>
          </a:xfrm>
        </p:spPr>
        <p:txBody>
          <a:bodyPr>
            <a:normAutofit fontScale="92500" lnSpcReduction="20000"/>
          </a:bodyPr>
          <a:lstStyle/>
          <a:p>
            <a:r>
              <a:rPr lang="en-US" altLang="zh-CN" sz="2400" dirty="0" err="1" smtClean="0"/>
              <a:t>Servlet</a:t>
            </a:r>
            <a:r>
              <a:rPr lang="en-US" altLang="zh-CN" sz="2400" dirty="0" smtClean="0"/>
              <a:t> API</a:t>
            </a:r>
            <a:r>
              <a:rPr lang="zh-CN" altLang="en-US" sz="2400" dirty="0" smtClean="0"/>
              <a:t>中定义了</a:t>
            </a:r>
            <a:r>
              <a:rPr lang="en-US" altLang="zh-CN" sz="2400" dirty="0" smtClean="0"/>
              <a:t>8</a:t>
            </a:r>
            <a:r>
              <a:rPr lang="zh-CN" altLang="en-US" sz="2400" dirty="0" smtClean="0"/>
              <a:t>种监听器接口，用来监听不同的事件类型</a:t>
            </a:r>
            <a:endParaRPr lang="en-US" altLang="zh-CN" sz="2400" dirty="0" smtClean="0"/>
          </a:p>
          <a:p>
            <a:r>
              <a:rPr lang="zh-CN" altLang="en-US" sz="2400" dirty="0" smtClean="0"/>
              <a:t>上下文相关的监听器</a:t>
            </a:r>
            <a:endParaRPr lang="en-US" altLang="zh-CN" sz="2400" dirty="0" smtClean="0"/>
          </a:p>
          <a:p>
            <a:pPr lvl="1"/>
            <a:r>
              <a:rPr lang="en-US" altLang="zh-CN" sz="2100" dirty="0" err="1" smtClean="0"/>
              <a:t>ServletContextListener</a:t>
            </a:r>
            <a:r>
              <a:rPr lang="zh-CN" altLang="zh-CN" sz="2100" dirty="0" smtClean="0"/>
              <a:t>：上下文监听器，监听</a:t>
            </a:r>
            <a:r>
              <a:rPr lang="en-US" altLang="zh-CN" sz="2100" dirty="0" err="1" smtClean="0"/>
              <a:t>ServletContextEvent</a:t>
            </a:r>
            <a:r>
              <a:rPr lang="zh-CN" altLang="zh-CN" sz="2100" dirty="0" smtClean="0"/>
              <a:t>事件。</a:t>
            </a:r>
            <a:endParaRPr lang="zh-CN" altLang="zh-CN" sz="2100" dirty="0" smtClean="0"/>
          </a:p>
          <a:p>
            <a:pPr lvl="1"/>
            <a:r>
              <a:rPr lang="en-US" altLang="zh-CN" sz="2100" dirty="0" err="1" smtClean="0"/>
              <a:t>ServletContextAttributeListener</a:t>
            </a:r>
            <a:r>
              <a:rPr lang="zh-CN" altLang="zh-CN" sz="2100" dirty="0" smtClean="0"/>
              <a:t>：上下文属性监听器，用来监听</a:t>
            </a:r>
            <a:r>
              <a:rPr lang="en-US" altLang="zh-CN" sz="2100" dirty="0" err="1" smtClean="0"/>
              <a:t>ServletContextAttribute</a:t>
            </a:r>
            <a:r>
              <a:rPr lang="zh-CN" altLang="zh-CN" sz="2100" dirty="0" smtClean="0"/>
              <a:t>事件。</a:t>
            </a:r>
            <a:endParaRPr lang="en-US" altLang="zh-CN" sz="2100" dirty="0" smtClean="0"/>
          </a:p>
          <a:p>
            <a:r>
              <a:rPr lang="zh-CN" altLang="en-US" sz="2400" dirty="0" smtClean="0"/>
              <a:t>请求相关的监听器</a:t>
            </a:r>
            <a:endParaRPr lang="zh-CN" altLang="zh-CN" sz="2400" dirty="0" smtClean="0"/>
          </a:p>
          <a:p>
            <a:pPr lvl="1"/>
            <a:r>
              <a:rPr lang="en-US" altLang="zh-CN" sz="2100" dirty="0" err="1" smtClean="0"/>
              <a:t>ServletRequestListener</a:t>
            </a:r>
            <a:r>
              <a:rPr lang="zh-CN" altLang="zh-CN" sz="2100" dirty="0" smtClean="0"/>
              <a:t>：请求监听器，监听</a:t>
            </a:r>
            <a:r>
              <a:rPr lang="en-US" altLang="zh-CN" sz="2100" dirty="0" err="1" smtClean="0"/>
              <a:t>ServletRequestEvent</a:t>
            </a:r>
            <a:r>
              <a:rPr lang="zh-CN" altLang="zh-CN" sz="2100" dirty="0" smtClean="0"/>
              <a:t>事件。</a:t>
            </a:r>
            <a:endParaRPr lang="zh-CN" altLang="zh-CN" sz="2100" dirty="0" smtClean="0"/>
          </a:p>
          <a:p>
            <a:pPr lvl="1"/>
            <a:r>
              <a:rPr lang="en-US" altLang="zh-CN" sz="2100" dirty="0" err="1" smtClean="0"/>
              <a:t>ServletRequestAttributeListener</a:t>
            </a:r>
            <a:r>
              <a:rPr lang="zh-CN" altLang="zh-CN" sz="2100" dirty="0" smtClean="0"/>
              <a:t>：请求属性监听器，用来监听</a:t>
            </a:r>
            <a:r>
              <a:rPr lang="en-US" altLang="zh-CN" sz="2100" dirty="0" err="1" smtClean="0"/>
              <a:t>ServletRequestAttributeEvent</a:t>
            </a:r>
            <a:r>
              <a:rPr lang="zh-CN" altLang="zh-CN" sz="2100" dirty="0" smtClean="0"/>
              <a:t>事件。</a:t>
            </a:r>
            <a:endParaRPr lang="en-US" altLang="zh-CN" sz="2100" dirty="0" smtClean="0"/>
          </a:p>
          <a:p>
            <a:r>
              <a:rPr lang="zh-CN" altLang="en-US" sz="2400" dirty="0" smtClean="0"/>
              <a:t>会话相关的监听器</a:t>
            </a:r>
            <a:endParaRPr lang="zh-CN" altLang="zh-CN" sz="2400" dirty="0" smtClean="0"/>
          </a:p>
          <a:p>
            <a:pPr lvl="1"/>
            <a:r>
              <a:rPr lang="en-US" altLang="zh-CN" sz="2000" dirty="0" err="1" smtClean="0"/>
              <a:t>HttpSessionListener</a:t>
            </a:r>
            <a:r>
              <a:rPr lang="zh-CN" altLang="zh-CN" sz="2000" dirty="0" smtClean="0"/>
              <a:t>：会话监听器，监听</a:t>
            </a:r>
            <a:r>
              <a:rPr lang="en-US" altLang="zh-CN" sz="2000" dirty="0" err="1" smtClean="0"/>
              <a:t>HttpSessionEvent</a:t>
            </a:r>
            <a:r>
              <a:rPr lang="zh-CN" altLang="zh-CN" sz="2000" dirty="0" smtClean="0"/>
              <a:t>。</a:t>
            </a:r>
            <a:endParaRPr lang="zh-CN" altLang="zh-CN" sz="2000" dirty="0" smtClean="0"/>
          </a:p>
          <a:p>
            <a:pPr lvl="1"/>
            <a:r>
              <a:rPr lang="en-US" altLang="zh-CN" sz="2000" dirty="0" err="1" smtClean="0"/>
              <a:t>HttpSessionActivationListener</a:t>
            </a:r>
            <a:r>
              <a:rPr lang="zh-CN" altLang="zh-CN" sz="2000" dirty="0" smtClean="0"/>
              <a:t>：会话活化监听器，监听</a:t>
            </a:r>
            <a:r>
              <a:rPr lang="en-US" altLang="zh-CN" sz="2000" dirty="0" err="1" smtClean="0"/>
              <a:t>HttpSessionEvent</a:t>
            </a:r>
            <a:r>
              <a:rPr lang="zh-CN" altLang="zh-CN" sz="2000" dirty="0" smtClean="0"/>
              <a:t>事件。</a:t>
            </a:r>
            <a:endParaRPr lang="zh-CN" altLang="zh-CN" sz="2000" dirty="0" smtClean="0"/>
          </a:p>
          <a:p>
            <a:pPr lvl="1"/>
            <a:r>
              <a:rPr lang="en-US" altLang="zh-CN" sz="2000" dirty="0" err="1" smtClean="0"/>
              <a:t>HttpSessionAttributeListener</a:t>
            </a:r>
            <a:r>
              <a:rPr lang="zh-CN" altLang="zh-CN" sz="2000" dirty="0" smtClean="0"/>
              <a:t>：会话属性监听器，监听</a:t>
            </a:r>
            <a:r>
              <a:rPr lang="en-US" altLang="zh-CN" sz="2000" dirty="0" err="1" smtClean="0"/>
              <a:t>HttpSessionAttributeEvent</a:t>
            </a:r>
            <a:r>
              <a:rPr lang="zh-CN" altLang="zh-CN" sz="2000" dirty="0" smtClean="0"/>
              <a:t>事件。</a:t>
            </a:r>
            <a:endParaRPr lang="zh-CN" altLang="zh-CN" sz="2000" dirty="0" smtClean="0"/>
          </a:p>
          <a:p>
            <a:pPr lvl="1"/>
            <a:r>
              <a:rPr lang="en-US" altLang="zh-CN" sz="2000" dirty="0" err="1" smtClean="0"/>
              <a:t>HttpSessionBindingListener</a:t>
            </a:r>
            <a:r>
              <a:rPr lang="zh-CN" altLang="zh-CN" sz="2000" dirty="0" smtClean="0"/>
              <a:t>：会话绑定监听器，监听</a:t>
            </a:r>
            <a:r>
              <a:rPr lang="en-US" altLang="zh-CN" sz="2000" dirty="0" err="1" smtClean="0"/>
              <a:t>HttpSessionAttributeEvent</a:t>
            </a:r>
            <a:r>
              <a:rPr lang="zh-CN" altLang="zh-CN" sz="2000" dirty="0" smtClean="0"/>
              <a:t>事件。</a:t>
            </a:r>
            <a:endParaRPr lang="zh-CN" altLang="zh-CN" sz="2000" dirty="0" smtClean="0"/>
          </a:p>
          <a:p>
            <a:endParaRPr lang="zh-CN" altLang="en-US" sz="2000" dirty="0" smtClean="0"/>
          </a:p>
          <a:p>
            <a:endParaRPr lang="zh-CN" altLang="en-US" sz="2000" dirty="0"/>
          </a:p>
        </p:txBody>
      </p:sp>
      <p:sp>
        <p:nvSpPr>
          <p:cNvPr id="2" name="标题 1"/>
          <p:cNvSpPr>
            <a:spLocks noGrp="1"/>
          </p:cNvSpPr>
          <p:nvPr>
            <p:ph type="title"/>
          </p:nvPr>
        </p:nvSpPr>
        <p:spPr/>
        <p:txBody>
          <a:bodyPr/>
          <a:lstStyle/>
          <a:p>
            <a:r>
              <a:rPr lang="zh-CN" altLang="en-US" dirty="0" smtClean="0"/>
              <a:t>知识点</a:t>
            </a:r>
            <a:r>
              <a:rPr lang="en-US" altLang="zh-CN" dirty="0" smtClean="0"/>
              <a:t>2</a:t>
            </a:r>
            <a:r>
              <a:rPr lang="zh-CN" altLang="en-US" dirty="0" smtClean="0"/>
              <a:t>：监听器相关的</a:t>
            </a:r>
            <a:r>
              <a:rPr lang="en-US" altLang="zh-CN" dirty="0" smtClean="0"/>
              <a:t>API-2</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a:t>
            </a:r>
            <a:r>
              <a:rPr lang="zh-CN" altLang="en-US" dirty="0" smtClean="0"/>
              <a:t>点</a:t>
            </a:r>
            <a:r>
              <a:rPr lang="en-US" altLang="zh-CN" dirty="0" smtClean="0"/>
              <a:t>3</a:t>
            </a:r>
            <a:r>
              <a:rPr lang="zh-CN" altLang="en-US" dirty="0" smtClean="0"/>
              <a:t>：监听器的开发及配置</a:t>
            </a:r>
            <a:endParaRPr lang="zh-CN" altLang="en-US" dirty="0"/>
          </a:p>
        </p:txBody>
      </p:sp>
      <p:sp>
        <p:nvSpPr>
          <p:cNvPr id="3" name="内容占位符 2"/>
          <p:cNvSpPr>
            <a:spLocks noGrp="1"/>
          </p:cNvSpPr>
          <p:nvPr>
            <p:ph idx="1"/>
          </p:nvPr>
        </p:nvSpPr>
        <p:spPr/>
        <p:txBody>
          <a:bodyPr/>
          <a:lstStyle/>
          <a:p>
            <a:r>
              <a:rPr lang="zh-CN" altLang="en-US" sz="2400" dirty="0" smtClean="0"/>
              <a:t>编写监听器非常简单，只需要：</a:t>
            </a:r>
            <a:endParaRPr lang="en-US" altLang="zh-CN" sz="2400" dirty="0" smtClean="0"/>
          </a:p>
          <a:p>
            <a:pPr lvl="1"/>
            <a:r>
              <a:rPr lang="zh-CN" altLang="en-US" dirty="0" smtClean="0"/>
              <a:t>写一个类实现相应的</a:t>
            </a:r>
            <a:r>
              <a:rPr lang="en-US" altLang="zh-CN" dirty="0" err="1" smtClean="0"/>
              <a:t>XXXListener</a:t>
            </a:r>
            <a:r>
              <a:rPr lang="zh-CN" altLang="en-US" dirty="0" smtClean="0"/>
              <a:t>接口；</a:t>
            </a:r>
            <a:endParaRPr lang="en-US" altLang="zh-CN" dirty="0" smtClean="0"/>
          </a:p>
          <a:p>
            <a:pPr lvl="1"/>
            <a:r>
              <a:rPr lang="zh-CN" altLang="en-US" dirty="0" smtClean="0"/>
              <a:t>重写接口中的方法，实现监听的功能；</a:t>
            </a:r>
            <a:endParaRPr lang="en-US" altLang="zh-CN" dirty="0" smtClean="0"/>
          </a:p>
          <a:p>
            <a:r>
              <a:rPr lang="zh-CN" altLang="en-US" sz="2400" dirty="0" smtClean="0"/>
              <a:t>要想监听器生效，需要在</a:t>
            </a:r>
            <a:r>
              <a:rPr lang="en-US" altLang="zh-CN" sz="2400" dirty="0" smtClean="0"/>
              <a:t>web.xml</a:t>
            </a:r>
            <a:r>
              <a:rPr lang="zh-CN" altLang="en-US" sz="2400" dirty="0" smtClean="0"/>
              <a:t>中进行配置，例如：</a:t>
            </a:r>
            <a:endParaRPr lang="zh-CN" altLang="en-US" sz="2400" dirty="0"/>
          </a:p>
        </p:txBody>
      </p:sp>
      <p:sp>
        <p:nvSpPr>
          <p:cNvPr id="5" name="TextBox 4"/>
          <p:cNvSpPr txBox="1"/>
          <p:nvPr/>
        </p:nvSpPr>
        <p:spPr>
          <a:xfrm>
            <a:off x="543930" y="3625905"/>
            <a:ext cx="10653600" cy="922020"/>
          </a:xfrm>
          <a:prstGeom prst="rect">
            <a:avLst/>
          </a:prstGeom>
          <a:solidFill>
            <a:schemeClr val="bg1">
              <a:lumMod val="95000"/>
            </a:schemeClr>
          </a:solidFill>
        </p:spPr>
        <p:txBody>
          <a:bodyPr wrap="square" rtlCol="0">
            <a:spAutoFit/>
          </a:bodyPr>
          <a:lstStyle/>
          <a:p>
            <a:r>
              <a:rPr lang="en-US" altLang="zh-CN" dirty="0" smtClean="0">
                <a:ea typeface="微软雅黑 Light"/>
              </a:rPr>
              <a:t>	&lt;listener&gt;</a:t>
            </a:r>
            <a:endParaRPr lang="en-US" altLang="zh-CN" dirty="0" smtClean="0">
              <a:ea typeface="微软雅黑 Light"/>
            </a:endParaRPr>
          </a:p>
          <a:p>
            <a:r>
              <a:rPr lang="en-US" altLang="zh-CN" dirty="0" smtClean="0">
                <a:ea typeface="微软雅黑 Light"/>
              </a:rPr>
              <a:t>	&lt;listener-class&gt;</a:t>
            </a:r>
            <a:r>
              <a:rPr lang="en-US" altLang="zh-CN" dirty="0" err="1" smtClean="0">
                <a:ea typeface="微软雅黑 Light"/>
              </a:rPr>
              <a:t>com.chinasofti.chapter06.section01.</a:t>
            </a:r>
            <a:r>
              <a:rPr lang="zh-CN" altLang="en-US" b="1">
                <a:sym typeface="+mn-ea"/>
              </a:rPr>
              <a:t>ListenerTest</a:t>
            </a:r>
            <a:r>
              <a:rPr lang="en-US" altLang="zh-CN" dirty="0" smtClean="0">
                <a:ea typeface="微软雅黑 Light"/>
              </a:rPr>
              <a:t>&lt;/listener-class&gt;</a:t>
            </a:r>
            <a:endParaRPr lang="en-US" altLang="zh-CN" dirty="0" smtClean="0">
              <a:ea typeface="微软雅黑 Light"/>
            </a:endParaRPr>
          </a:p>
          <a:p>
            <a:r>
              <a:rPr lang="en-US" altLang="zh-CN" dirty="0" smtClean="0">
                <a:ea typeface="微软雅黑 Light"/>
              </a:rPr>
              <a:t>	&lt;/listener&gt;</a:t>
            </a:r>
            <a:endParaRPr lang="en-US" altLang="zh-CN" dirty="0" smtClean="0">
              <a:ea typeface="微软雅黑 Light"/>
            </a:endParaRPr>
          </a:p>
        </p:txBody>
      </p:sp>
      <p:sp>
        <p:nvSpPr>
          <p:cNvPr id="6" name="Cloud Callout 5"/>
          <p:cNvSpPr/>
          <p:nvPr/>
        </p:nvSpPr>
        <p:spPr>
          <a:xfrm>
            <a:off x="8828689" y="3894083"/>
            <a:ext cx="2207173" cy="2159876"/>
          </a:xfrm>
          <a:prstGeom prst="cloudCallout">
            <a:avLst>
              <a:gd name="adj1" fmla="val 61095"/>
              <a:gd name="adj2" fmla="val 580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接下来做具体的实例。</a:t>
            </a:r>
            <a:endParaRPr lang="en-US" dirty="0"/>
          </a:p>
        </p:txBody>
      </p:sp>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17"/>
          <p:cNvSpPr>
            <a:spLocks noGrp="1"/>
          </p:cNvSpPr>
          <p:nvPr>
            <p:ph idx="1"/>
          </p:nvPr>
        </p:nvSpPr>
        <p:spPr/>
        <p:txBody>
          <a:bodyPr>
            <a:normAutofit/>
          </a:bodyPr>
          <a:lstStyle/>
          <a:p>
            <a:r>
              <a:rPr lang="zh-CN" altLang="en-US" sz="2400" dirty="0" smtClean="0"/>
              <a:t>通过上面学习，发现和上下文有关的监听器有两个</a:t>
            </a:r>
            <a:endParaRPr lang="zh-CN" altLang="en-US" sz="2400" dirty="0" smtClean="0"/>
          </a:p>
          <a:p>
            <a:endParaRPr lang="en-US" altLang="zh-CN" sz="2400" dirty="0" smtClean="0"/>
          </a:p>
          <a:p>
            <a:pPr lvl="1"/>
            <a:r>
              <a:rPr lang="zh-CN" altLang="en-US" sz="2000" dirty="0" smtClean="0"/>
              <a:t>一个是上下文对象相关的</a:t>
            </a:r>
            <a:r>
              <a:rPr lang="en-US" altLang="zh-CN" sz="2000" dirty="0" smtClean="0"/>
              <a:t>【 </a:t>
            </a:r>
            <a:r>
              <a:rPr lang="en-US" altLang="zh-CN" sz="2000" dirty="0" err="1" smtClean="0"/>
              <a:t>ServletContextListener</a:t>
            </a:r>
            <a:r>
              <a:rPr lang="en-US" altLang="zh-CN" sz="2000" dirty="0" smtClean="0"/>
              <a:t> 】</a:t>
            </a:r>
            <a:r>
              <a:rPr lang="zh-CN" altLang="en-US" sz="2000" dirty="0" smtClean="0"/>
              <a:t>；</a:t>
            </a:r>
            <a:endParaRPr lang="zh-CN" altLang="en-US" sz="2000" dirty="0" smtClean="0"/>
          </a:p>
          <a:p>
            <a:pPr lvl="1"/>
            <a:endParaRPr lang="en-US" altLang="zh-CN" sz="2000" dirty="0" smtClean="0"/>
          </a:p>
          <a:p>
            <a:pPr lvl="1"/>
            <a:r>
              <a:rPr lang="zh-CN" altLang="en-US" sz="2000" dirty="0" smtClean="0"/>
              <a:t>一个是上下文属性相关的</a:t>
            </a:r>
            <a:r>
              <a:rPr lang="en-US" altLang="zh-CN" sz="2000" dirty="0" smtClean="0"/>
              <a:t>【 </a:t>
            </a:r>
            <a:r>
              <a:rPr lang="en-US" altLang="zh-CN" sz="2000" dirty="0" err="1" smtClean="0"/>
              <a:t>ServletContextAttributeListener</a:t>
            </a:r>
            <a:r>
              <a:rPr lang="en-US" altLang="zh-CN" sz="2000" dirty="0" smtClean="0"/>
              <a:t> 】</a:t>
            </a:r>
            <a:r>
              <a:rPr lang="zh-CN" altLang="en-US" sz="2000" dirty="0" smtClean="0"/>
              <a:t>；</a:t>
            </a:r>
            <a:endParaRPr lang="en-US" altLang="zh-CN" sz="2000" dirty="0" smtClean="0"/>
          </a:p>
          <a:p>
            <a:pPr marL="0" indent="0">
              <a:buNone/>
            </a:pPr>
            <a:endParaRPr lang="en-US" altLang="zh-CN" sz="2400" dirty="0" smtClean="0"/>
          </a:p>
          <a:p>
            <a:endParaRPr lang="en-US" altLang="zh-CN" sz="2400" dirty="0"/>
          </a:p>
          <a:p>
            <a:endParaRPr lang="en-US" altLang="zh-CN" sz="2400" dirty="0" smtClean="0"/>
          </a:p>
        </p:txBody>
      </p:sp>
      <p:sp>
        <p:nvSpPr>
          <p:cNvPr id="2" name="标题 1"/>
          <p:cNvSpPr>
            <a:spLocks noGrp="1"/>
          </p:cNvSpPr>
          <p:nvPr>
            <p:ph type="title"/>
          </p:nvPr>
        </p:nvSpPr>
        <p:spPr/>
        <p:txBody>
          <a:bodyPr/>
          <a:lstStyle/>
          <a:p>
            <a:r>
              <a:rPr lang="zh-CN" altLang="en-US" dirty="0"/>
              <a:t>知识</a:t>
            </a:r>
            <a:r>
              <a:rPr lang="zh-CN" altLang="en-US" dirty="0" smtClean="0"/>
              <a:t>点</a:t>
            </a:r>
            <a:r>
              <a:rPr lang="en-US" altLang="zh-CN" dirty="0" smtClean="0"/>
              <a:t>4</a:t>
            </a:r>
            <a:r>
              <a:rPr lang="zh-CN" altLang="en-US" dirty="0" smtClean="0"/>
              <a:t>：上下文相关监听器</a:t>
            </a:r>
            <a:r>
              <a:rPr lang="en-US" altLang="zh-CN" dirty="0" smtClean="0"/>
              <a:t>-1</a:t>
            </a:r>
            <a:endParaRPr lang="zh-CN" altLang="en-US" dirty="0"/>
          </a:p>
        </p:txBody>
      </p:sp>
    </p:spTree>
  </p:cSld>
  <p:clrMapOvr>
    <a:masterClrMapping/>
  </p:clrMapOvr>
  <p:transition spd="slow">
    <p:push dir="u"/>
  </p:transition>
  <p:timing>
    <p:tnLst>
      <p:par>
        <p:cTn id="1" dur="indefinite" restart="never" nodeType="tmRoot"/>
      </p:par>
    </p:tnLst>
  </p:timing>
</p:sld>
</file>

<file path=ppt/tags/tag1.xml><?xml version="1.0" encoding="utf-8"?>
<p:tagLst xmlns:p="http://schemas.openxmlformats.org/presentationml/2006/main">
  <p:tag name="KSO_WM_UNIT_TABLE_BEAUTIFY" val="smartTable{d760cba5-ea75-4a22-af98-f9ed11b98eec}"/>
</p:tagLst>
</file>

<file path=ppt/tags/tag2.xml><?xml version="1.0" encoding="utf-8"?>
<p:tagLst xmlns:p="http://schemas.openxmlformats.org/presentationml/2006/main">
  <p:tag name="REFSHAPE" val="392871108"/>
  <p:tag name="KSO_WM_UNIT_PLACING_PICTURE_USER_VIEWPORT" val="{&quot;height&quot;:2025,&quot;width&quot;:1005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11319</Words>
  <Application>WPS 演示</Application>
  <PresentationFormat>宽屏</PresentationFormat>
  <Paragraphs>576</Paragraphs>
  <Slides>47</Slides>
  <Notes>17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47</vt:i4>
      </vt:variant>
    </vt:vector>
  </HeadingPairs>
  <TitlesOfParts>
    <vt:vector size="57" baseType="lpstr">
      <vt:lpstr>Arial</vt:lpstr>
      <vt:lpstr>宋体</vt:lpstr>
      <vt:lpstr>Wingdings</vt:lpstr>
      <vt:lpstr>微软雅黑</vt:lpstr>
      <vt:lpstr>微软雅黑 Light</vt:lpstr>
      <vt:lpstr>微软雅黑 Light</vt:lpstr>
      <vt:lpstr>黑体</vt:lpstr>
      <vt:lpstr>Arial Unicode MS</vt:lpstr>
      <vt:lpstr>Calibri</vt:lpstr>
      <vt:lpstr>Office 主题</vt:lpstr>
      <vt:lpstr>监听器与过滤器</vt:lpstr>
      <vt:lpstr>本章内容：共2小节，10个知识点</vt:lpstr>
      <vt:lpstr>本章目标</vt:lpstr>
      <vt:lpstr>第1节【监听器】</vt:lpstr>
      <vt:lpstr>知识点1：监听器的作用</vt:lpstr>
      <vt:lpstr>知识点2：监听器相关的API-1</vt:lpstr>
      <vt:lpstr>知识点2：监听器相关的API-2</vt:lpstr>
      <vt:lpstr>知识点3：监听器的开发及配置</vt:lpstr>
      <vt:lpstr>知识点4：上下文相关监听器-1</vt:lpstr>
      <vt:lpstr>知识点4：上下文相关监听器-2</vt:lpstr>
      <vt:lpstr>知识点5：会话相关监听器</vt:lpstr>
      <vt:lpstr>注解实现</vt:lpstr>
      <vt:lpstr>PowerPoint 演示文稿</vt:lpstr>
      <vt:lpstr>Eclipse中创建Listener</vt:lpstr>
      <vt:lpstr>PowerPoint 演示文稿</vt:lpstr>
      <vt:lpstr>PowerPoint 演示文稿</vt:lpstr>
      <vt:lpstr>servlet中的session监听和Attribute监听</vt:lpstr>
      <vt:lpstr>HttpSessionAttributeListener和HttpSessionBindingListener的区别-1</vt:lpstr>
      <vt:lpstr>PowerPoint 演示文稿</vt:lpstr>
      <vt:lpstr>HttpSessionAttributeListener和HttpSessionBindingListener的区别-3</vt:lpstr>
      <vt:lpstr>本节总结提问【监听器】</vt:lpstr>
      <vt:lpstr>本节总结【监听器】</vt:lpstr>
      <vt:lpstr>第2节【过滤器】</vt:lpstr>
      <vt:lpstr>知识点1：过滤器的作用</vt:lpstr>
      <vt:lpstr>知识点2：过滤器的开发方法-1</vt:lpstr>
      <vt:lpstr>知识点2：过滤器的开发方法-2</vt:lpstr>
      <vt:lpstr>知识点2：过滤器的开发方法-3</vt:lpstr>
      <vt:lpstr>注解创建</vt:lpstr>
      <vt:lpstr>PowerPoint 演示文稿</vt:lpstr>
      <vt:lpstr>PowerPoint 演示文稿</vt:lpstr>
      <vt:lpstr>知识点2：过滤器的开发方法-4</vt:lpstr>
      <vt:lpstr>知识点3：过滤器的配置-1</vt:lpstr>
      <vt:lpstr>知识点3：过滤器的配置</vt:lpstr>
      <vt:lpstr>知识点4：利用过滤器实现访问控制-1</vt:lpstr>
      <vt:lpstr>PowerPoint 演示文稿</vt:lpstr>
      <vt:lpstr>PowerPoint 演示文稿</vt:lpstr>
      <vt:lpstr>PowerPoint 演示文稿</vt:lpstr>
      <vt:lpstr>登录界面</vt:lpstr>
      <vt:lpstr>知识点5：防盗链等其他过滤器应用场景</vt:lpstr>
      <vt:lpstr>知识点5：防盗链等其他过滤器应用场景</vt:lpstr>
      <vt:lpstr>知识点5：防盗链等其他过滤器应用场景</vt:lpstr>
      <vt:lpstr>知识点5：防盗链等其他过滤器应用场景</vt:lpstr>
      <vt:lpstr>本节总结提问【过滤器】</vt:lpstr>
      <vt:lpstr>本节总结【过滤器】</vt:lpstr>
      <vt:lpstr>本章总结</vt:lpstr>
      <vt:lpstr>本章作业</vt:lpstr>
      <vt:lpstr>PowerPoint 演示文稿</vt:lpstr>
    </vt:vector>
  </TitlesOfParts>
  <Company>Baidu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Lv,Jiaoyan</dc:creator>
  <cp:lastModifiedBy>EDZ</cp:lastModifiedBy>
  <cp:revision>1723</cp:revision>
  <dcterms:created xsi:type="dcterms:W3CDTF">2014-03-19T14:07:00Z</dcterms:created>
  <dcterms:modified xsi:type="dcterms:W3CDTF">2020-01-19T07:52:06Z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