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9"/>
  </p:handoutMasterIdLst>
  <p:sldIdLst>
    <p:sldId id="478" r:id="rId3"/>
    <p:sldId id="481" r:id="rId5"/>
    <p:sldId id="493" r:id="rId6"/>
    <p:sldId id="483" r:id="rId7"/>
    <p:sldId id="589" r:id="rId8"/>
    <p:sldId id="506" r:id="rId9"/>
    <p:sldId id="590" r:id="rId10"/>
    <p:sldId id="622" r:id="rId11"/>
    <p:sldId id="623" r:id="rId12"/>
    <p:sldId id="620" r:id="rId13"/>
    <p:sldId id="621" r:id="rId14"/>
    <p:sldId id="510" r:id="rId15"/>
    <p:sldId id="511" r:id="rId16"/>
    <p:sldId id="486" r:id="rId17"/>
    <p:sldId id="494" r:id="rId18"/>
    <p:sldId id="624" r:id="rId19"/>
    <p:sldId id="625" r:id="rId20"/>
    <p:sldId id="626" r:id="rId21"/>
    <p:sldId id="627" r:id="rId22"/>
    <p:sldId id="495" r:id="rId23"/>
    <p:sldId id="649" r:id="rId24"/>
    <p:sldId id="591" r:id="rId25"/>
    <p:sldId id="628" r:id="rId26"/>
    <p:sldId id="496" r:id="rId27"/>
    <p:sldId id="592" r:id="rId28"/>
    <p:sldId id="629" r:id="rId29"/>
    <p:sldId id="630" r:id="rId30"/>
    <p:sldId id="631" r:id="rId31"/>
    <p:sldId id="632" r:id="rId32"/>
    <p:sldId id="633" r:id="rId33"/>
    <p:sldId id="499" r:id="rId34"/>
    <p:sldId id="504" r:id="rId35"/>
    <p:sldId id="585" r:id="rId36"/>
    <p:sldId id="586" r:id="rId37"/>
    <p:sldId id="476"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0066"/>
    <a:srgbClr val="CC6600"/>
    <a:srgbClr val="CC3300"/>
    <a:srgbClr val="AE0B0B"/>
    <a:srgbClr val="3D3D3D"/>
    <a:srgbClr val="393939"/>
    <a:srgbClr val="CC0000"/>
    <a:srgbClr val="FF33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6823" autoAdjust="0"/>
  </p:normalViewPr>
  <p:slideViewPr>
    <p:cSldViewPr snapToGrid="0">
      <p:cViewPr>
        <p:scale>
          <a:sx n="60" d="100"/>
          <a:sy n="60" d="100"/>
        </p:scale>
        <p:origin x="-1086" y="-138"/>
      </p:cViewPr>
      <p:guideLst>
        <p:guide orient="horz" pos="2160"/>
        <p:guide pos="3803"/>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在</a:t>
            </a:r>
            <a:r>
              <a:rPr lang="en-US" altLang="zh-CN" dirty="0" smtClean="0"/>
              <a:t>JSP</a:t>
            </a:r>
            <a:r>
              <a:rPr lang="zh-CN" altLang="en-US" dirty="0" smtClean="0"/>
              <a:t>中，除了脚本片段、表达式、内置对象，还有指令和动作。本节学习</a:t>
            </a:r>
            <a:r>
              <a:rPr lang="en-US" altLang="zh-CN" dirty="0" smtClean="0"/>
              <a:t>JSP</a:t>
            </a:r>
            <a:r>
              <a:rPr lang="zh-CN" altLang="en-US" dirty="0" smtClean="0"/>
              <a:t>常用的指令和动作。</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本章引言</a:t>
            </a:r>
            <a:r>
              <a:rPr lang="en-US" altLang="zh-CN" dirty="0" smtClean="0"/>
              <a:t>】</a:t>
            </a:r>
            <a:endParaRPr lang="en-US" altLang="zh-CN" dirty="0" smtClean="0"/>
          </a:p>
          <a:p>
            <a:r>
              <a:rPr lang="zh-CN" altLang="en-US" baseline="0" dirty="0" smtClean="0"/>
              <a:t>         </a:t>
            </a:r>
            <a:r>
              <a:rPr lang="zh-CN" altLang="en-US" dirty="0" smtClean="0"/>
              <a:t>目前，</a:t>
            </a:r>
            <a:r>
              <a:rPr lang="en-US" altLang="zh-CN" dirty="0" err="1" smtClean="0"/>
              <a:t>Servlet</a:t>
            </a:r>
            <a:r>
              <a:rPr lang="zh-CN" altLang="en-US" dirty="0" smtClean="0"/>
              <a:t>的核心</a:t>
            </a:r>
            <a:r>
              <a:rPr lang="en-US" altLang="zh-CN" dirty="0" smtClean="0"/>
              <a:t>API</a:t>
            </a:r>
            <a:r>
              <a:rPr lang="zh-CN" altLang="en-US" dirty="0" smtClean="0"/>
              <a:t>已经学习完毕，包括请求，会话，上下文，请求转发器，响应，</a:t>
            </a:r>
            <a:r>
              <a:rPr lang="en-US" altLang="zh-CN" dirty="0" smtClean="0"/>
              <a:t>Cookie</a:t>
            </a:r>
            <a:r>
              <a:rPr lang="zh-CN" altLang="en-US" dirty="0" smtClean="0"/>
              <a:t>，监听器，过滤器。通过前面的学习，我们知道</a:t>
            </a:r>
            <a:r>
              <a:rPr lang="en-US" altLang="zh-CN" dirty="0" smtClean="0"/>
              <a:t>JSP</a:t>
            </a:r>
            <a:r>
              <a:rPr lang="zh-CN" altLang="en-US" dirty="0" smtClean="0"/>
              <a:t>的本质就是</a:t>
            </a:r>
            <a:r>
              <a:rPr lang="en-US" altLang="zh-CN" dirty="0" err="1" smtClean="0"/>
              <a:t>Servlet</a:t>
            </a:r>
            <a:r>
              <a:rPr lang="zh-CN" altLang="en-US" dirty="0" smtClean="0"/>
              <a:t>，也掌握了</a:t>
            </a:r>
            <a:r>
              <a:rPr lang="en-US" altLang="zh-CN" dirty="0" smtClean="0"/>
              <a:t>JSP</a:t>
            </a:r>
            <a:r>
              <a:rPr lang="zh-CN" altLang="en-US" dirty="0" smtClean="0"/>
              <a:t>的入门知识，本章学习</a:t>
            </a:r>
            <a:r>
              <a:rPr lang="en-US" altLang="zh-CN" dirty="0" smtClean="0"/>
              <a:t>JSP</a:t>
            </a:r>
            <a:r>
              <a:rPr lang="zh-CN" altLang="en-US" dirty="0" smtClean="0"/>
              <a:t>的一些其他知识，包括内置对象，指令、动作等。</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本节学习</a:t>
            </a:r>
            <a:r>
              <a:rPr lang="en-US" altLang="zh-CN" dirty="0" smtClean="0"/>
              <a:t>JSP</a:t>
            </a:r>
            <a:r>
              <a:rPr lang="zh-CN" altLang="en-US" dirty="0" smtClean="0"/>
              <a:t>中的内置对象。</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200" y="1520825"/>
            <a:ext cx="10515600" cy="47704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print"/>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en-US" altLang="zh-CN" sz="6000" dirty="0" smtClean="0">
                <a:solidFill>
                  <a:schemeClr val="tx1">
                    <a:lumMod val="65000"/>
                    <a:lumOff val="35000"/>
                  </a:schemeClr>
                </a:solidFill>
              </a:rPr>
              <a:t>JSP</a:t>
            </a:r>
            <a:r>
              <a:rPr lang="zh-CN" altLang="en-US" sz="6000" dirty="0" smtClean="0">
                <a:solidFill>
                  <a:schemeClr val="tx1">
                    <a:lumMod val="65000"/>
                    <a:lumOff val="35000"/>
                  </a:schemeClr>
                </a:solidFill>
              </a:rPr>
              <a:t>其他主题 </a:t>
            </a:r>
            <a:endParaRPr lang="zh-CN" altLang="en-US" sz="6000" dirty="0">
              <a:solidFill>
                <a:schemeClr val="tx1">
                  <a:lumMod val="65000"/>
                  <a:lumOff val="35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400"/>
            <a:ext cx="11015870" cy="5502166"/>
          </a:xfrm>
        </p:spPr>
        <p:txBody>
          <a:bodyPr vert="horz" lIns="91440" tIns="45720" rIns="91440" bIns="45720" rtlCol="0">
            <a:noAutofit/>
          </a:bodyPr>
          <a:lstStyle/>
          <a:p>
            <a:r>
              <a:rPr lang="zh-CN" altLang="en-US" sz="2400" dirty="0" smtClean="0">
                <a:solidFill>
                  <a:schemeClr val="tx1">
                    <a:lumMod val="75000"/>
                    <a:lumOff val="25000"/>
                  </a:schemeClr>
                </a:solidFill>
              </a:rPr>
              <a:t>内置对象</a:t>
            </a:r>
            <a:r>
              <a:rPr lang="en-US" altLang="zh-CN" sz="2400" dirty="0" smtClean="0">
                <a:solidFill>
                  <a:schemeClr val="tx1">
                    <a:lumMod val="75000"/>
                    <a:lumOff val="25000"/>
                  </a:schemeClr>
                </a:solidFill>
              </a:rPr>
              <a:t>exception</a:t>
            </a:r>
            <a:r>
              <a:rPr lang="zh-CN" altLang="en-US" sz="2400" dirty="0" smtClean="0">
                <a:solidFill>
                  <a:schemeClr val="tx1">
                    <a:lumMod val="75000"/>
                    <a:lumOff val="25000"/>
                  </a:schemeClr>
                </a:solidFill>
              </a:rPr>
              <a:t>比较特殊，默认情况下不存在；只有当</a:t>
            </a:r>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中使用指令指定该页面作为错误页面使用时才会翻译生成该内置对象。</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test.jsp</a:t>
            </a:r>
            <a:r>
              <a:rPr lang="zh-CN" altLang="en-US" sz="2400" dirty="0" smtClean="0">
                <a:solidFill>
                  <a:schemeClr val="tx1">
                    <a:lumMod val="75000"/>
                    <a:lumOff val="25000"/>
                  </a:schemeClr>
                </a:solidFill>
              </a:rPr>
              <a:t>中有如下声明</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指令相关内容后续学习</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a:buNone/>
            </a:pP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则</a:t>
            </a:r>
            <a:r>
              <a:rPr lang="en-US" altLang="zh-CN" sz="2400" dirty="0" smtClean="0">
                <a:solidFill>
                  <a:schemeClr val="tx1">
                    <a:lumMod val="75000"/>
                    <a:lumOff val="25000"/>
                  </a:schemeClr>
                </a:solidFill>
              </a:rPr>
              <a:t>test.jsp</a:t>
            </a:r>
            <a:r>
              <a:rPr lang="zh-CN" altLang="en-US" sz="2400" dirty="0" smtClean="0">
                <a:solidFill>
                  <a:schemeClr val="tx1">
                    <a:lumMod val="75000"/>
                    <a:lumOff val="25000"/>
                  </a:schemeClr>
                </a:solidFill>
              </a:rPr>
              <a:t>翻译生成的</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文件中的</a:t>
            </a:r>
            <a:r>
              <a:rPr lang="en-US" altLang="zh-CN" sz="2400" dirty="0" smtClean="0">
                <a:solidFill>
                  <a:schemeClr val="tx1">
                    <a:lumMod val="75000"/>
                    <a:lumOff val="25000"/>
                  </a:schemeClr>
                </a:solidFill>
              </a:rPr>
              <a:t>_</a:t>
            </a:r>
            <a:r>
              <a:rPr lang="en-US" altLang="zh-CN" sz="2400" dirty="0" err="1" smtClean="0">
                <a:solidFill>
                  <a:schemeClr val="tx1">
                    <a:lumMod val="75000"/>
                    <a:lumOff val="25000"/>
                  </a:schemeClr>
                </a:solidFill>
              </a:rPr>
              <a:t>jspService</a:t>
            </a:r>
            <a:r>
              <a:rPr lang="zh-CN" altLang="en-US" sz="2400" dirty="0" smtClean="0">
                <a:solidFill>
                  <a:schemeClr val="tx1">
                    <a:lumMod val="75000"/>
                    <a:lumOff val="25000"/>
                  </a:schemeClr>
                </a:solidFill>
              </a:rPr>
              <a:t>方法中，就生成了内置对象</a:t>
            </a:r>
            <a:r>
              <a:rPr lang="en-US" altLang="zh-CN" sz="2400" dirty="0" smtClean="0">
                <a:solidFill>
                  <a:schemeClr val="tx1">
                    <a:lumMod val="75000"/>
                    <a:lumOff val="25000"/>
                  </a:schemeClr>
                </a:solidFill>
              </a:rPr>
              <a:t>exception</a:t>
            </a:r>
            <a:r>
              <a:rPr lang="zh-CN" altLang="en-US" sz="2400" dirty="0" smtClean="0">
                <a:solidFill>
                  <a:schemeClr val="tx1">
                    <a:lumMod val="75000"/>
                    <a:lumOff val="25000"/>
                  </a:schemeClr>
                </a:solidFill>
              </a:rPr>
              <a:t>，是</a:t>
            </a:r>
            <a:r>
              <a:rPr lang="en-US" altLang="zh-CN" sz="2400" dirty="0" err="1" smtClean="0">
                <a:solidFill>
                  <a:schemeClr val="tx1">
                    <a:lumMod val="75000"/>
                    <a:lumOff val="25000"/>
                  </a:schemeClr>
                </a:solidFill>
              </a:rPr>
              <a:t>Throwable</a:t>
            </a:r>
            <a:r>
              <a:rPr lang="zh-CN" altLang="en-US" sz="2400" dirty="0" smtClean="0">
                <a:solidFill>
                  <a:schemeClr val="tx1">
                    <a:lumMod val="75000"/>
                    <a:lumOff val="25000"/>
                  </a:schemeClr>
                </a:solidFill>
              </a:rPr>
              <a:t>类型的对象</a:t>
            </a: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4【exception</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内置对象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634241" y="2921012"/>
            <a:ext cx="10687987" cy="369332"/>
          </a:xfrm>
          <a:prstGeom prst="rect">
            <a:avLst/>
          </a:prstGeom>
          <a:solidFill>
            <a:schemeClr val="bg1">
              <a:lumMod val="95000"/>
            </a:schemeClr>
          </a:solidFill>
        </p:spPr>
        <p:txBody>
          <a:bodyPr wrap="square" rtlCol="0">
            <a:spAutoFit/>
          </a:bodyPr>
          <a:lstStyle/>
          <a:p>
            <a:r>
              <a:rPr lang="en-US" dirty="0" smtClean="0"/>
              <a:t>&lt;%@page </a:t>
            </a:r>
            <a:r>
              <a:rPr lang="en-US" dirty="0" err="1" smtClean="0"/>
              <a:t>isErrorPage</a:t>
            </a:r>
            <a:r>
              <a:rPr lang="en-US" dirty="0" smtClean="0"/>
              <a:t>=</a:t>
            </a:r>
            <a:r>
              <a:rPr lang="en-US" i="1" dirty="0" smtClean="0"/>
              <a:t>"true" %&gt;</a:t>
            </a:r>
            <a:endParaRPr lang="en-US" dirty="0"/>
          </a:p>
        </p:txBody>
      </p:sp>
      <p:sp>
        <p:nvSpPr>
          <p:cNvPr id="14" name="TextBox 13"/>
          <p:cNvSpPr txBox="1"/>
          <p:nvPr/>
        </p:nvSpPr>
        <p:spPr>
          <a:xfrm>
            <a:off x="518627" y="4602667"/>
            <a:ext cx="10687987" cy="1200329"/>
          </a:xfrm>
          <a:prstGeom prst="rect">
            <a:avLst/>
          </a:prstGeom>
          <a:solidFill>
            <a:schemeClr val="bg1">
              <a:lumMod val="95000"/>
            </a:schemeClr>
          </a:solidFill>
        </p:spPr>
        <p:txBody>
          <a:bodyPr wrap="square" rtlCol="0">
            <a:spAutoFit/>
          </a:bodyPr>
          <a:lstStyle/>
          <a:p>
            <a:r>
              <a:rPr lang="en-US" dirty="0" smtClean="0"/>
              <a:t> </a:t>
            </a:r>
            <a:r>
              <a:rPr lang="en-US" dirty="0" err="1" smtClean="0"/>
              <a:t>java.lang.Throwable</a:t>
            </a:r>
            <a:r>
              <a:rPr lang="en-US" dirty="0" smtClean="0"/>
              <a:t> </a:t>
            </a:r>
            <a:r>
              <a:rPr lang="en-US" dirty="0" smtClean="0">
                <a:solidFill>
                  <a:srgbClr val="C00000"/>
                </a:solidFill>
              </a:rPr>
              <a:t>exception</a:t>
            </a:r>
            <a:r>
              <a:rPr lang="en-US" dirty="0" smtClean="0"/>
              <a:t> = </a:t>
            </a:r>
            <a:r>
              <a:rPr lang="en-US" dirty="0" err="1" smtClean="0"/>
              <a:t>org.apache.jasper.runtime.JspRuntimeLibrary.getThrowable</a:t>
            </a:r>
            <a:r>
              <a:rPr lang="en-US" dirty="0" smtClean="0"/>
              <a:t>(request);</a:t>
            </a:r>
            <a:endParaRPr lang="en-US" dirty="0" smtClean="0"/>
          </a:p>
          <a:p>
            <a:r>
              <a:rPr lang="en-US" dirty="0" smtClean="0"/>
              <a:t>    if (exception != null) {</a:t>
            </a:r>
            <a:endParaRPr lang="en-US" dirty="0" smtClean="0"/>
          </a:p>
          <a:p>
            <a:r>
              <a:rPr lang="en-US" dirty="0" smtClean="0"/>
              <a:t>      </a:t>
            </a:r>
            <a:r>
              <a:rPr lang="en-US" dirty="0" err="1" smtClean="0"/>
              <a:t>response.setStatus</a:t>
            </a:r>
            <a:r>
              <a:rPr lang="en-US" dirty="0" smtClean="0"/>
              <a:t>(</a:t>
            </a:r>
            <a:r>
              <a:rPr lang="en-US" dirty="0" err="1" smtClean="0"/>
              <a:t>javax.servlet.http.HttpServletResponse.SC_INTERNAL_SERVER_ERROR</a:t>
            </a:r>
            <a:r>
              <a:rPr lang="en-US" dirty="0" smtClean="0"/>
              <a:t>);</a:t>
            </a:r>
            <a:endParaRPr lang="en-US" dirty="0" smtClean="0"/>
          </a:p>
          <a:p>
            <a:r>
              <a:rPr lang="en-US" dirty="0" smtClean="0"/>
              <a:t>    }</a:t>
            </a:r>
            <a:endParaRPr lang="en-US" dirty="0"/>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4490" y="675640"/>
            <a:ext cx="11015980" cy="2646045"/>
          </a:xfrm>
        </p:spPr>
        <p:txBody>
          <a:bodyPr vert="horz" lIns="91440" tIns="45720" rIns="91440" bIns="45720" rtlCol="0">
            <a:noAutofit/>
          </a:bodyPr>
          <a:lstStyle/>
          <a:p>
            <a:r>
              <a:rPr lang="en-US" altLang="zh-CN" sz="2000" dirty="0" err="1" smtClean="0">
                <a:solidFill>
                  <a:schemeClr val="tx1">
                    <a:lumMod val="75000"/>
                    <a:lumOff val="25000"/>
                  </a:schemeClr>
                </a:solidFill>
              </a:rPr>
              <a:t>config</a:t>
            </a:r>
            <a:r>
              <a:rPr lang="zh-CN" altLang="en-US" sz="2000" dirty="0" smtClean="0">
                <a:solidFill>
                  <a:schemeClr val="tx1">
                    <a:lumMod val="75000"/>
                    <a:lumOff val="25000"/>
                  </a:schemeClr>
                </a:solidFill>
              </a:rPr>
              <a:t>是</a:t>
            </a:r>
            <a:r>
              <a:rPr lang="en-US" altLang="zh-CN" sz="2000" dirty="0" smtClean="0">
                <a:solidFill>
                  <a:schemeClr val="tx1">
                    <a:lumMod val="75000"/>
                    <a:lumOff val="25000"/>
                  </a:schemeClr>
                </a:solidFill>
              </a:rPr>
              <a:t>JSP</a:t>
            </a:r>
            <a:r>
              <a:rPr lang="zh-CN" altLang="en-US" sz="2000" dirty="0" smtClean="0">
                <a:solidFill>
                  <a:schemeClr val="tx1">
                    <a:lumMod val="75000"/>
                    <a:lumOff val="25000"/>
                  </a:schemeClr>
                </a:solidFill>
              </a:rPr>
              <a:t>中另一个内置对象，是</a:t>
            </a:r>
            <a:r>
              <a:rPr lang="en-US" altLang="zh-CN" sz="2000" dirty="0" err="1" smtClean="0">
                <a:solidFill>
                  <a:schemeClr val="tx1">
                    <a:lumMod val="75000"/>
                    <a:lumOff val="25000"/>
                  </a:schemeClr>
                </a:solidFill>
              </a:rPr>
              <a:t>ServletConfig</a:t>
            </a:r>
            <a:r>
              <a:rPr lang="zh-CN" altLang="en-US" sz="2000" dirty="0" smtClean="0">
                <a:solidFill>
                  <a:schemeClr val="tx1">
                    <a:lumMod val="75000"/>
                    <a:lumOff val="25000"/>
                  </a:schemeClr>
                </a:solidFill>
              </a:rPr>
              <a:t>类型的对象，在</a:t>
            </a:r>
            <a:r>
              <a:rPr lang="en-US" altLang="zh-CN" sz="2000" dirty="0" smtClean="0">
                <a:solidFill>
                  <a:schemeClr val="tx1">
                    <a:lumMod val="75000"/>
                    <a:lumOff val="25000"/>
                  </a:schemeClr>
                </a:solidFill>
              </a:rPr>
              <a:t>_</a:t>
            </a:r>
            <a:r>
              <a:rPr lang="en-US" altLang="zh-CN" sz="2000" dirty="0" err="1" smtClean="0">
                <a:solidFill>
                  <a:schemeClr val="tx1">
                    <a:lumMod val="75000"/>
                    <a:lumOff val="25000"/>
                  </a:schemeClr>
                </a:solidFill>
              </a:rPr>
              <a:t>jspService</a:t>
            </a:r>
            <a:r>
              <a:rPr lang="zh-CN" altLang="en-US" sz="2000" dirty="0" smtClean="0">
                <a:solidFill>
                  <a:schemeClr val="tx1">
                    <a:lumMod val="75000"/>
                    <a:lumOff val="25000"/>
                  </a:schemeClr>
                </a:solidFill>
              </a:rPr>
              <a:t>方法中，该对象的声明赋值情况如下：</a:t>
            </a:r>
            <a:endParaRPr lang="en-US" altLang="zh-CN" sz="2000" dirty="0" smtClean="0">
              <a:solidFill>
                <a:schemeClr val="tx1">
                  <a:lumMod val="75000"/>
                  <a:lumOff val="25000"/>
                </a:schemeClr>
              </a:solidFill>
            </a:endParaRPr>
          </a:p>
          <a:p>
            <a:endParaRPr lang="en-US" altLang="zh-CN" sz="2000" dirty="0" smtClean="0">
              <a:solidFill>
                <a:schemeClr val="tx1">
                  <a:lumMod val="75000"/>
                  <a:lumOff val="25000"/>
                </a:schemeClr>
              </a:solidFill>
            </a:endParaRPr>
          </a:p>
          <a:p>
            <a:r>
              <a:rPr lang="zh-CN" altLang="en-US" sz="2000" dirty="0" smtClean="0">
                <a:solidFill>
                  <a:schemeClr val="tx1">
                    <a:lumMod val="75000"/>
                    <a:lumOff val="25000"/>
                  </a:schemeClr>
                </a:solidFill>
              </a:rPr>
              <a:t>在</a:t>
            </a:r>
            <a:r>
              <a:rPr lang="en-US" altLang="zh-CN" sz="2000" dirty="0" smtClean="0">
                <a:solidFill>
                  <a:schemeClr val="tx1">
                    <a:lumMod val="75000"/>
                    <a:lumOff val="25000"/>
                  </a:schemeClr>
                </a:solidFill>
              </a:rPr>
              <a:t>JSP</a:t>
            </a:r>
            <a:r>
              <a:rPr lang="zh-CN" altLang="en-US" sz="2000" dirty="0" smtClean="0">
                <a:solidFill>
                  <a:schemeClr val="tx1">
                    <a:lumMod val="75000"/>
                    <a:lumOff val="25000"/>
                  </a:schemeClr>
                </a:solidFill>
              </a:rPr>
              <a:t>中可以直接使用</a:t>
            </a:r>
            <a:r>
              <a:rPr lang="en-US" altLang="zh-CN" sz="2000" dirty="0" err="1" smtClean="0">
                <a:solidFill>
                  <a:schemeClr val="tx1">
                    <a:lumMod val="75000"/>
                    <a:lumOff val="25000"/>
                  </a:schemeClr>
                </a:solidFill>
              </a:rPr>
              <a:t>config</a:t>
            </a:r>
            <a:r>
              <a:rPr lang="zh-CN" altLang="en-US" sz="2000" dirty="0" smtClean="0">
                <a:solidFill>
                  <a:schemeClr val="tx1">
                    <a:lumMod val="75000"/>
                    <a:lumOff val="25000"/>
                  </a:schemeClr>
                </a:solidFill>
              </a:rPr>
              <a:t>对象调用</a:t>
            </a:r>
            <a:r>
              <a:rPr lang="en-US" altLang="zh-CN" sz="2000" dirty="0" err="1" smtClean="0">
                <a:solidFill>
                  <a:schemeClr val="tx1">
                    <a:lumMod val="75000"/>
                    <a:lumOff val="25000"/>
                  </a:schemeClr>
                </a:solidFill>
              </a:rPr>
              <a:t>ServletConfig</a:t>
            </a:r>
            <a:r>
              <a:rPr lang="zh-CN" altLang="en-US" sz="2000" dirty="0" smtClean="0">
                <a:solidFill>
                  <a:schemeClr val="tx1">
                    <a:lumMod val="75000"/>
                    <a:lumOff val="25000"/>
                  </a:schemeClr>
                </a:solidFill>
              </a:rPr>
              <a:t>接口中任意方法，例如，可以在</a:t>
            </a:r>
            <a:r>
              <a:rPr lang="en-US" altLang="zh-CN" sz="2000" dirty="0" smtClean="0">
                <a:solidFill>
                  <a:schemeClr val="tx1">
                    <a:lumMod val="75000"/>
                    <a:lumOff val="25000"/>
                  </a:schemeClr>
                </a:solidFill>
              </a:rPr>
              <a:t>web.xml</a:t>
            </a:r>
            <a:r>
              <a:rPr lang="zh-CN" altLang="en-US" sz="2000" dirty="0" smtClean="0">
                <a:solidFill>
                  <a:schemeClr val="tx1">
                    <a:lumMod val="75000"/>
                    <a:lumOff val="25000"/>
                  </a:schemeClr>
                </a:solidFill>
              </a:rPr>
              <a:t>中对</a:t>
            </a:r>
            <a:r>
              <a:rPr lang="en-US" altLang="zh-CN" sz="2000" dirty="0" smtClean="0">
                <a:solidFill>
                  <a:schemeClr val="tx1">
                    <a:lumMod val="75000"/>
                    <a:lumOff val="25000"/>
                  </a:schemeClr>
                </a:solidFill>
              </a:rPr>
              <a:t>JSP</a:t>
            </a:r>
            <a:r>
              <a:rPr lang="zh-CN" altLang="en-US" sz="2000" dirty="0" smtClean="0">
                <a:solidFill>
                  <a:schemeClr val="tx1">
                    <a:lumMod val="75000"/>
                    <a:lumOff val="25000"/>
                  </a:schemeClr>
                </a:solidFill>
              </a:rPr>
              <a:t>配置初始化参数，与前面学习的</a:t>
            </a:r>
            <a:r>
              <a:rPr lang="en-US" altLang="zh-CN" sz="2000" dirty="0" err="1" smtClean="0">
                <a:solidFill>
                  <a:schemeClr val="tx1">
                    <a:lumMod val="75000"/>
                    <a:lumOff val="25000"/>
                  </a:schemeClr>
                </a:solidFill>
              </a:rPr>
              <a:t>Servlet</a:t>
            </a:r>
            <a:r>
              <a:rPr lang="zh-CN" altLang="en-US" sz="2000" dirty="0" smtClean="0">
                <a:solidFill>
                  <a:schemeClr val="tx1">
                    <a:lumMod val="75000"/>
                    <a:lumOff val="25000"/>
                  </a:schemeClr>
                </a:solidFill>
              </a:rPr>
              <a:t>初始化参数相同的含义：</a:t>
            </a:r>
            <a:endParaRPr lang="en-US" altLang="zh-CN" sz="2000" dirty="0" smtClean="0">
              <a:solidFill>
                <a:schemeClr val="tx1">
                  <a:lumMod val="75000"/>
                  <a:lumOff val="25000"/>
                </a:schemeClr>
              </a:solidFill>
            </a:endParaRPr>
          </a:p>
          <a:p>
            <a:endParaRPr lang="en-US" altLang="zh-CN" sz="2000" dirty="0" smtClean="0">
              <a:solidFill>
                <a:schemeClr val="tx1">
                  <a:lumMod val="75000"/>
                  <a:lumOff val="25000"/>
                </a:schemeClr>
              </a:solidFill>
            </a:endParaRPr>
          </a:p>
        </p:txBody>
      </p:sp>
      <p:sp>
        <p:nvSpPr>
          <p:cNvPr id="4" name="标题 1"/>
          <p:cNvSpPr txBox="1"/>
          <p:nvPr/>
        </p:nvSpPr>
        <p:spPr>
          <a:xfrm>
            <a:off x="173355" y="158750"/>
            <a:ext cx="11573510" cy="675005"/>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5【config</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内置对象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616571" y="1675273"/>
            <a:ext cx="10687987" cy="646331"/>
          </a:xfrm>
          <a:prstGeom prst="rect">
            <a:avLst/>
          </a:prstGeom>
          <a:solidFill>
            <a:schemeClr val="bg1">
              <a:lumMod val="95000"/>
            </a:schemeClr>
          </a:solidFill>
        </p:spPr>
        <p:txBody>
          <a:bodyPr wrap="square" rtlCol="0">
            <a:spAutoFit/>
          </a:bodyPr>
          <a:lstStyle/>
          <a:p>
            <a:r>
              <a:rPr lang="en-US" dirty="0" smtClean="0"/>
              <a:t> final </a:t>
            </a:r>
            <a:r>
              <a:rPr lang="en-US" dirty="0" err="1" smtClean="0"/>
              <a:t>javax.servlet.ServletConfig</a:t>
            </a:r>
            <a:r>
              <a:rPr lang="en-US" dirty="0" smtClean="0"/>
              <a:t> </a:t>
            </a:r>
            <a:r>
              <a:rPr lang="en-US" dirty="0" err="1" smtClean="0">
                <a:solidFill>
                  <a:srgbClr val="FF0000"/>
                </a:solidFill>
              </a:rPr>
              <a:t>config</a:t>
            </a:r>
            <a:r>
              <a:rPr lang="en-US" dirty="0" smtClean="0"/>
              <a:t>;</a:t>
            </a:r>
            <a:endParaRPr lang="en-US" dirty="0" smtClean="0"/>
          </a:p>
          <a:p>
            <a:r>
              <a:rPr lang="en-US" dirty="0" err="1" smtClean="0">
                <a:solidFill>
                  <a:srgbClr val="FF0000"/>
                </a:solidFill>
              </a:rPr>
              <a:t>config</a:t>
            </a:r>
            <a:r>
              <a:rPr lang="en-US" dirty="0" smtClean="0"/>
              <a:t> = </a:t>
            </a:r>
            <a:r>
              <a:rPr lang="en-US" dirty="0" err="1" smtClean="0"/>
              <a:t>pageContext.getServletConfig</a:t>
            </a:r>
            <a:r>
              <a:rPr lang="en-US" dirty="0" smtClean="0"/>
              <a:t>();</a:t>
            </a:r>
            <a:endParaRPr lang="en-US" dirty="0"/>
          </a:p>
        </p:txBody>
      </p:sp>
      <p:sp>
        <p:nvSpPr>
          <p:cNvPr id="7" name="TextBox 6"/>
          <p:cNvSpPr txBox="1"/>
          <p:nvPr/>
        </p:nvSpPr>
        <p:spPr>
          <a:xfrm>
            <a:off x="529139" y="3170456"/>
            <a:ext cx="10687987" cy="3293209"/>
          </a:xfrm>
          <a:prstGeom prst="rect">
            <a:avLst/>
          </a:prstGeom>
          <a:solidFill>
            <a:schemeClr val="bg1">
              <a:lumMod val="95000"/>
            </a:schemeClr>
          </a:solidFill>
        </p:spPr>
        <p:txBody>
          <a:bodyPr wrap="square" rtlCol="0">
            <a:spAutoFit/>
          </a:bodyPr>
          <a:lstStyle/>
          <a:p>
            <a:r>
              <a:rPr lang="en-US" sz="1600" dirty="0" smtClean="0"/>
              <a:t>&lt;</a:t>
            </a:r>
            <a:r>
              <a:rPr lang="en-US" sz="1600" dirty="0" err="1" smtClean="0"/>
              <a:t>servlet</a:t>
            </a:r>
            <a:r>
              <a:rPr lang="en-US" sz="1600" dirty="0" smtClean="0"/>
              <a:t>&gt;</a:t>
            </a:r>
            <a:endParaRPr lang="en-US" sz="1600" dirty="0" smtClean="0"/>
          </a:p>
          <a:p>
            <a:r>
              <a:rPr lang="en-US" sz="1600" dirty="0" smtClean="0"/>
              <a:t>   &lt;</a:t>
            </a:r>
            <a:r>
              <a:rPr lang="en-US" sz="1600" dirty="0" err="1" smtClean="0"/>
              <a:t>servlet</a:t>
            </a:r>
            <a:r>
              <a:rPr lang="en-US" sz="1600" dirty="0" smtClean="0"/>
              <a:t>-name&gt;Test&lt;/</a:t>
            </a:r>
            <a:r>
              <a:rPr lang="en-US" sz="1600" dirty="0" err="1" smtClean="0"/>
              <a:t>servlet</a:t>
            </a:r>
            <a:r>
              <a:rPr lang="en-US" sz="1600" dirty="0" smtClean="0"/>
              <a:t>-name&gt;</a:t>
            </a:r>
            <a:endParaRPr lang="en-US" sz="1600" dirty="0" smtClean="0"/>
          </a:p>
          <a:p>
            <a:r>
              <a:rPr lang="en-US" sz="1600" dirty="0" smtClean="0"/>
              <a:t>   &lt;</a:t>
            </a:r>
            <a:r>
              <a:rPr lang="en-US" sz="1600" dirty="0" err="1" smtClean="0"/>
              <a:t>jsp</a:t>
            </a:r>
            <a:r>
              <a:rPr lang="en-US" sz="1600" dirty="0" smtClean="0"/>
              <a:t>-file&gt;/test.jsp&lt;/</a:t>
            </a:r>
            <a:r>
              <a:rPr lang="en-US" sz="1600" dirty="0" err="1" smtClean="0"/>
              <a:t>jsp</a:t>
            </a:r>
            <a:r>
              <a:rPr lang="en-US" sz="1600" dirty="0" smtClean="0"/>
              <a:t>-file&gt;</a:t>
            </a:r>
            <a:endParaRPr lang="en-US" sz="1600" dirty="0" smtClean="0"/>
          </a:p>
          <a:p>
            <a:r>
              <a:rPr lang="en-US" sz="1600" dirty="0" smtClean="0"/>
              <a:t>   &lt;init-</a:t>
            </a:r>
            <a:r>
              <a:rPr lang="en-US" sz="1600" dirty="0" err="1" smtClean="0"/>
              <a:t>param</a:t>
            </a:r>
            <a:r>
              <a:rPr lang="en-US" sz="1600" dirty="0" smtClean="0"/>
              <a:t>&gt;</a:t>
            </a:r>
            <a:endParaRPr lang="en-US" sz="1600" dirty="0" smtClean="0"/>
          </a:p>
          <a:p>
            <a:r>
              <a:rPr lang="en-US" sz="1600" dirty="0" smtClean="0"/>
              <a:t>   &lt;</a:t>
            </a:r>
            <a:r>
              <a:rPr lang="en-US" sz="1600" dirty="0" err="1" smtClean="0"/>
              <a:t>param</a:t>
            </a:r>
            <a:r>
              <a:rPr lang="en-US" sz="1600" dirty="0" smtClean="0"/>
              <a:t>-name&gt;title&lt;/</a:t>
            </a:r>
            <a:r>
              <a:rPr lang="en-US" sz="1600" dirty="0" err="1" smtClean="0"/>
              <a:t>param</a:t>
            </a:r>
            <a:r>
              <a:rPr lang="en-US" sz="1600" dirty="0" smtClean="0"/>
              <a:t>-name&gt;</a:t>
            </a:r>
            <a:endParaRPr lang="en-US" sz="1600" dirty="0" smtClean="0"/>
          </a:p>
          <a:p>
            <a:r>
              <a:rPr lang="en-US" sz="1600" dirty="0" smtClean="0"/>
              <a:t>   &lt;</a:t>
            </a:r>
            <a:r>
              <a:rPr lang="en-US" sz="1600" dirty="0" err="1" smtClean="0"/>
              <a:t>param</a:t>
            </a:r>
            <a:r>
              <a:rPr lang="en-US" sz="1600" dirty="0" smtClean="0"/>
              <a:t>-value&gt;Test JSP&lt;/</a:t>
            </a:r>
            <a:r>
              <a:rPr lang="en-US" sz="1600" dirty="0" err="1" smtClean="0"/>
              <a:t>param</a:t>
            </a:r>
            <a:r>
              <a:rPr lang="en-US" sz="1600" dirty="0" smtClean="0"/>
              <a:t>-value&gt;</a:t>
            </a:r>
            <a:endParaRPr lang="en-US" sz="1600" dirty="0" smtClean="0"/>
          </a:p>
          <a:p>
            <a:r>
              <a:rPr lang="en-US" sz="1600" dirty="0" smtClean="0"/>
              <a:t>   &lt;/init-</a:t>
            </a:r>
            <a:r>
              <a:rPr lang="en-US" sz="1600" dirty="0" err="1" smtClean="0"/>
              <a:t>param</a:t>
            </a:r>
            <a:r>
              <a:rPr lang="en-US" sz="1600" dirty="0" smtClean="0"/>
              <a:t>&gt;</a:t>
            </a:r>
            <a:endParaRPr lang="en-US" sz="1600" dirty="0" smtClean="0"/>
          </a:p>
          <a:p>
            <a:r>
              <a:rPr lang="en-US" sz="1600" dirty="0" smtClean="0"/>
              <a:t> &lt;/</a:t>
            </a:r>
            <a:r>
              <a:rPr lang="en-US" sz="1600" dirty="0" err="1" smtClean="0"/>
              <a:t>servlet</a:t>
            </a:r>
            <a:r>
              <a:rPr lang="en-US" sz="1600" dirty="0" smtClean="0"/>
              <a:t>&gt;</a:t>
            </a:r>
            <a:endParaRPr lang="en-US" sz="1600" dirty="0" smtClean="0"/>
          </a:p>
          <a:p>
            <a:r>
              <a:rPr lang="en-US" sz="1600" dirty="0" smtClean="0"/>
              <a:t> </a:t>
            </a:r>
            <a:endParaRPr lang="en-US" sz="1600" dirty="0" smtClean="0"/>
          </a:p>
          <a:p>
            <a:r>
              <a:rPr lang="en-US" sz="1600" dirty="0" smtClean="0"/>
              <a:t> &lt;</a:t>
            </a:r>
            <a:r>
              <a:rPr lang="en-US" sz="1600" dirty="0" err="1" smtClean="0"/>
              <a:t>servlet</a:t>
            </a:r>
            <a:r>
              <a:rPr lang="en-US" sz="1600" dirty="0" smtClean="0"/>
              <a:t>-mapping&gt;</a:t>
            </a:r>
            <a:endParaRPr lang="en-US" sz="1600" dirty="0" smtClean="0"/>
          </a:p>
          <a:p>
            <a:r>
              <a:rPr lang="en-US" sz="1600" dirty="0" smtClean="0"/>
              <a:t>    &lt;</a:t>
            </a:r>
            <a:r>
              <a:rPr lang="en-US" sz="1600" dirty="0" err="1" smtClean="0"/>
              <a:t>servlet</a:t>
            </a:r>
            <a:r>
              <a:rPr lang="en-US" sz="1600" dirty="0" smtClean="0"/>
              <a:t>-name&gt;Test&lt;/</a:t>
            </a:r>
            <a:r>
              <a:rPr lang="en-US" sz="1600" dirty="0" err="1" smtClean="0"/>
              <a:t>servlet</a:t>
            </a:r>
            <a:r>
              <a:rPr lang="en-US" sz="1600" dirty="0" smtClean="0"/>
              <a:t>-name&gt;</a:t>
            </a:r>
            <a:endParaRPr lang="en-US" sz="1600" dirty="0" smtClean="0"/>
          </a:p>
          <a:p>
            <a:r>
              <a:rPr lang="en-US" sz="1600" dirty="0" smtClean="0"/>
              <a:t>    &lt;</a:t>
            </a:r>
            <a:r>
              <a:rPr lang="en-US" sz="1600" dirty="0" err="1" smtClean="0"/>
              <a:t>url</a:t>
            </a:r>
            <a:r>
              <a:rPr lang="en-US" sz="1600" dirty="0" smtClean="0"/>
              <a:t>-pattern&gt;/</a:t>
            </a:r>
            <a:r>
              <a:rPr lang="en-US" sz="1600" dirty="0" err="1" smtClean="0"/>
              <a:t>test.do</a:t>
            </a:r>
            <a:r>
              <a:rPr lang="en-US" sz="1600" dirty="0" smtClean="0"/>
              <a:t>&lt;/</a:t>
            </a:r>
            <a:r>
              <a:rPr lang="en-US" sz="1600" dirty="0" err="1" smtClean="0"/>
              <a:t>url</a:t>
            </a:r>
            <a:r>
              <a:rPr lang="en-US" sz="1600" dirty="0" smtClean="0"/>
              <a:t>-pattern&gt;</a:t>
            </a:r>
            <a:endParaRPr lang="en-US" sz="1600" dirty="0" smtClean="0"/>
          </a:p>
          <a:p>
            <a:r>
              <a:rPr lang="en-US" sz="1600" dirty="0" smtClean="0"/>
              <a:t> &lt;/</a:t>
            </a:r>
            <a:r>
              <a:rPr lang="en-US" sz="1600" dirty="0" err="1" smtClean="0"/>
              <a:t>servlet</a:t>
            </a:r>
            <a:r>
              <a:rPr lang="en-US" sz="1600" dirty="0" smtClean="0"/>
              <a:t>-mapping&gt;</a:t>
            </a:r>
            <a:endParaRPr lang="en-US" sz="1600" dirty="0"/>
          </a:p>
        </p:txBody>
      </p:sp>
      <p:sp>
        <p:nvSpPr>
          <p:cNvPr id="8" name="Oval Callout 7"/>
          <p:cNvSpPr/>
          <p:nvPr/>
        </p:nvSpPr>
        <p:spPr>
          <a:xfrm>
            <a:off x="5659821" y="3563007"/>
            <a:ext cx="2159876" cy="1844566"/>
          </a:xfrm>
          <a:prstGeom prst="wedgeEllipseCallout">
            <a:avLst>
              <a:gd name="adj1" fmla="val -169738"/>
              <a:gd name="adj2" fmla="val -1356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JSP</a:t>
            </a:r>
            <a:r>
              <a:rPr lang="zh-CN" altLang="en-US" dirty="0" smtClean="0">
                <a:solidFill>
                  <a:schemeClr val="tx1"/>
                </a:solidFill>
              </a:rPr>
              <a:t>的本质就是</a:t>
            </a:r>
            <a:r>
              <a:rPr lang="en-US" altLang="zh-CN" dirty="0" err="1" smtClean="0">
                <a:solidFill>
                  <a:schemeClr val="tx1"/>
                </a:solidFill>
              </a:rPr>
              <a:t>Servlet</a:t>
            </a:r>
            <a:r>
              <a:rPr lang="zh-CN" altLang="en-US" dirty="0" smtClean="0">
                <a:solidFill>
                  <a:schemeClr val="tx1"/>
                </a:solidFill>
              </a:rPr>
              <a:t>，所以可以像配置</a:t>
            </a:r>
            <a:r>
              <a:rPr lang="en-US" altLang="zh-CN" dirty="0" err="1" smtClean="0">
                <a:solidFill>
                  <a:schemeClr val="tx1"/>
                </a:solidFill>
              </a:rPr>
              <a:t>Servlet</a:t>
            </a:r>
            <a:r>
              <a:rPr lang="zh-CN" altLang="en-US" dirty="0" smtClean="0">
                <a:solidFill>
                  <a:schemeClr val="tx1"/>
                </a:solidFill>
              </a:rPr>
              <a:t>一样配置</a:t>
            </a:r>
            <a:r>
              <a:rPr lang="en-US" altLang="zh-CN" dirty="0" smtClean="0">
                <a:solidFill>
                  <a:schemeClr val="tx1"/>
                </a:solidFill>
              </a:rPr>
              <a:t>JSP</a:t>
            </a:r>
            <a:endParaRPr lang="en-US" dirty="0">
              <a:solidFill>
                <a:schemeClr val="tx1"/>
              </a:solidFill>
            </a:endParaRPr>
          </a:p>
        </p:txBody>
      </p:sp>
      <p:sp>
        <p:nvSpPr>
          <p:cNvPr id="9" name="Oval Callout 8"/>
          <p:cNvSpPr/>
          <p:nvPr/>
        </p:nvSpPr>
        <p:spPr>
          <a:xfrm>
            <a:off x="7893269" y="4818993"/>
            <a:ext cx="2159876" cy="1844566"/>
          </a:xfrm>
          <a:prstGeom prst="wedgeEllipseCallout">
            <a:avLst>
              <a:gd name="adj1" fmla="val -243461"/>
              <a:gd name="adj2" fmla="val 377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使用</a:t>
            </a:r>
            <a:r>
              <a:rPr lang="en-US" altLang="zh-CN" dirty="0" err="1" smtClean="0">
                <a:solidFill>
                  <a:schemeClr val="tx1"/>
                </a:solidFill>
              </a:rPr>
              <a:t>test.do</a:t>
            </a:r>
            <a:r>
              <a:rPr lang="zh-CN" altLang="en-US" dirty="0" smtClean="0">
                <a:solidFill>
                  <a:schemeClr val="tx1"/>
                </a:solidFill>
              </a:rPr>
              <a:t>访问</a:t>
            </a:r>
            <a:r>
              <a:rPr lang="en-US" altLang="zh-CN" dirty="0" smtClean="0">
                <a:solidFill>
                  <a:schemeClr val="tx1"/>
                </a:solidFill>
              </a:rPr>
              <a:t>test.jsp</a:t>
            </a:r>
            <a:r>
              <a:rPr lang="zh-CN" altLang="en-US" dirty="0" smtClean="0">
                <a:solidFill>
                  <a:schemeClr val="tx1"/>
                </a:solidFill>
              </a:rPr>
              <a:t>时，就可以使用到初始化参数。</a:t>
            </a:r>
            <a:endParaRPr lang="en-US" dirty="0">
              <a:solidFill>
                <a:schemeClr val="tx1"/>
              </a:solidFill>
            </a:endParaRPr>
          </a:p>
        </p:txBody>
      </p:sp>
      <p:sp>
        <p:nvSpPr>
          <p:cNvPr id="10" name="TextBox 9"/>
          <p:cNvSpPr txBox="1"/>
          <p:nvPr/>
        </p:nvSpPr>
        <p:spPr>
          <a:xfrm>
            <a:off x="4119245" y="6084570"/>
            <a:ext cx="3905250" cy="368300"/>
          </a:xfrm>
          <a:prstGeom prst="rect">
            <a:avLst/>
          </a:prstGeom>
          <a:solidFill>
            <a:schemeClr val="accent6"/>
          </a:solidFill>
        </p:spPr>
        <p:txBody>
          <a:bodyPr wrap="square" rtlCol="0">
            <a:spAutoFit/>
          </a:bodyPr>
          <a:lstStyle/>
          <a:p>
            <a:pPr algn="ctr"/>
            <a:r>
              <a:rPr lang="en-US" dirty="0" smtClean="0"/>
              <a:t> &lt;%=</a:t>
            </a:r>
            <a:r>
              <a:rPr lang="en-US" dirty="0" err="1" smtClean="0"/>
              <a:t>config.getInitParameter</a:t>
            </a:r>
            <a:r>
              <a:rPr lang="en-US" dirty="0" smtClean="0"/>
              <a:t>(“title”)%&gt;</a:t>
            </a:r>
            <a:endParaRPr lang="en-US" dirty="0"/>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内置对象</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sz="2400" dirty="0" smtClean="0"/>
              <a:t>JSP</a:t>
            </a:r>
            <a:r>
              <a:rPr lang="zh-CN" altLang="en-US" sz="2400" dirty="0" smtClean="0"/>
              <a:t>中有哪九个内置对象？</a:t>
            </a:r>
            <a:endParaRPr lang="en-US" altLang="zh-CN" sz="2400" dirty="0" smtClean="0"/>
          </a:p>
          <a:p>
            <a:r>
              <a:rPr lang="zh-CN" altLang="en-US" sz="2400" dirty="0" smtClean="0"/>
              <a:t>哪几个内置对象比较“特殊”？</a:t>
            </a:r>
            <a:endParaRPr lang="en-US" altLang="zh-CN" sz="2400" dirty="0" smtClean="0"/>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内置对象</a:t>
            </a:r>
            <a:r>
              <a:rPr lang="en-US" altLang="zh-CN" dirty="0" smtClean="0"/>
              <a:t>】</a:t>
            </a:r>
            <a:endParaRPr lang="zh-CN" altLang="en-US" dirty="0"/>
          </a:p>
        </p:txBody>
      </p:sp>
      <p:sp>
        <p:nvSpPr>
          <p:cNvPr id="3" name="内容占位符 2"/>
          <p:cNvSpPr>
            <a:spLocks noGrp="1"/>
          </p:cNvSpPr>
          <p:nvPr>
            <p:ph idx="1"/>
          </p:nvPr>
        </p:nvSpPr>
        <p:spPr>
          <a:xfrm>
            <a:off x="252248" y="1320800"/>
            <a:ext cx="11571890" cy="4970463"/>
          </a:xfrm>
        </p:spPr>
        <p:txBody>
          <a:bodyPr vert="horz" lIns="91440" tIns="45720" rIns="91440" bIns="45720" rtlCol="0">
            <a:normAutofit/>
          </a:bodyPr>
          <a:lstStyle/>
          <a:p>
            <a:r>
              <a:rPr lang="zh-CN" altLang="en-US" sz="2400" dirty="0" smtClean="0"/>
              <a:t>共有九个内置对象，分别是</a:t>
            </a:r>
            <a:r>
              <a:rPr lang="en-US" altLang="zh-CN" sz="2400" dirty="0" smtClean="0"/>
              <a:t>page,</a:t>
            </a:r>
            <a:r>
              <a:rPr lang="en-US" altLang="zh-CN" sz="2400" dirty="0" smtClean="0">
                <a:sym typeface="+mn-ea"/>
              </a:rPr>
              <a:t>request,</a:t>
            </a:r>
            <a:r>
              <a:rPr lang="en-US" altLang="zh-CN" sz="2400" dirty="0" smtClean="0"/>
              <a:t>session,application,</a:t>
            </a:r>
            <a:r>
              <a:rPr lang="en-US" altLang="zh-CN" sz="2400" dirty="0" smtClean="0">
                <a:sym typeface="+mn-ea"/>
              </a:rPr>
              <a:t>out,response,</a:t>
            </a:r>
            <a:r>
              <a:rPr lang="en-US" altLang="zh-CN" sz="2400" dirty="0" smtClean="0">
                <a:sym typeface="+mn-ea"/>
              </a:rPr>
              <a:t>pageContext,</a:t>
            </a:r>
            <a:r>
              <a:rPr lang="en-US" altLang="zh-CN" sz="2400" dirty="0" smtClean="0"/>
              <a:t>config,exception</a:t>
            </a:r>
            <a:r>
              <a:rPr lang="zh-CN" altLang="en-US" sz="2400" dirty="0" smtClean="0"/>
              <a:t>；</a:t>
            </a:r>
            <a:endParaRPr lang="en-US" altLang="zh-CN" sz="2400" dirty="0" smtClean="0"/>
          </a:p>
          <a:p>
            <a:r>
              <a:rPr lang="zh-CN" altLang="en-US" sz="2400" dirty="0" smtClean="0"/>
              <a:t>其中</a:t>
            </a:r>
            <a:r>
              <a:rPr lang="en-US" altLang="zh-CN" sz="2400" dirty="0" err="1" smtClean="0"/>
              <a:t>pageContext</a:t>
            </a:r>
            <a:r>
              <a:rPr lang="zh-CN" altLang="en-US" sz="2400" dirty="0" smtClean="0"/>
              <a:t>对象封装了所有其他的内置对象；</a:t>
            </a:r>
            <a:endParaRPr lang="en-US" altLang="zh-CN" sz="2400" dirty="0" smtClean="0"/>
          </a:p>
          <a:p>
            <a:r>
              <a:rPr lang="en-US" altLang="zh-CN" sz="2400" dirty="0" smtClean="0"/>
              <a:t>session</a:t>
            </a:r>
            <a:r>
              <a:rPr lang="zh-CN" altLang="en-US" sz="2400" dirty="0" smtClean="0"/>
              <a:t>默认存在，可以通过指令配置为不存在，后续学习；</a:t>
            </a:r>
            <a:endParaRPr lang="en-US" altLang="zh-CN" sz="2400" dirty="0" smtClean="0"/>
          </a:p>
          <a:p>
            <a:r>
              <a:rPr lang="en-US" altLang="zh-CN" sz="2400" dirty="0" smtClean="0"/>
              <a:t>exception</a:t>
            </a:r>
            <a:r>
              <a:rPr lang="zh-CN" altLang="en-US" sz="2400" dirty="0" smtClean="0"/>
              <a:t>默认不存在，当页面被指定为错误页面时才会存在；</a:t>
            </a:r>
            <a:endParaRPr lang="en-US" altLang="zh-CN" sz="2400" dirty="0" smtClean="0"/>
          </a:p>
          <a:p>
            <a:endParaRPr lang="zh-CN" altLang="en-US" sz="2400" dirty="0"/>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2</a:t>
            </a:r>
            <a:r>
              <a:rPr lang="zh-CN" altLang="en-US" dirty="0" smtClean="0"/>
              <a:t>节</a:t>
            </a:r>
            <a:r>
              <a:rPr lang="en-US" altLang="zh-CN" dirty="0" smtClean="0"/>
              <a:t>【</a:t>
            </a:r>
            <a:r>
              <a:rPr lang="zh-CN" altLang="en-US" dirty="0" smtClean="0">
                <a:solidFill>
                  <a:schemeClr val="tx1">
                    <a:lumMod val="75000"/>
                    <a:lumOff val="25000"/>
                  </a:schemeClr>
                </a:solidFill>
              </a:rPr>
              <a:t>指令与动作</a:t>
            </a:r>
            <a:r>
              <a:rPr lang="en-US" altLang="zh-CN" dirty="0" smtClean="0"/>
              <a:t>】</a:t>
            </a:r>
            <a:endParaRPr lang="zh-CN" altLang="en-US" dirty="0"/>
          </a:p>
        </p:txBody>
      </p:sp>
      <p:sp>
        <p:nvSpPr>
          <p:cNvPr id="3" name="内容占位符 2"/>
          <p:cNvSpPr>
            <a:spLocks noGrp="1"/>
          </p:cNvSpPr>
          <p:nvPr>
            <p:ph idx="1"/>
          </p:nvPr>
        </p:nvSpPr>
        <p:spPr>
          <a:xfrm>
            <a:off x="702310" y="1043305"/>
            <a:ext cx="10515600" cy="4042410"/>
          </a:xfrm>
        </p:spPr>
        <p:txBody>
          <a:bodyPr vert="horz" lIns="91440" tIns="45720" rIns="91440" bIns="45720" rtlCol="0">
            <a:normAutofit lnSpcReduction="20000"/>
          </a:bodyPr>
          <a:lstStyle/>
          <a:p>
            <a:r>
              <a:rPr lang="zh-CN" altLang="en-US" dirty="0" smtClean="0"/>
              <a:t>知识点</a:t>
            </a:r>
            <a:r>
              <a:rPr lang="en-US" altLang="zh-CN" dirty="0" smtClean="0"/>
              <a:t>1</a:t>
            </a:r>
            <a:r>
              <a:rPr lang="zh-CN" altLang="en-US" dirty="0" smtClean="0"/>
              <a:t>：</a:t>
            </a:r>
            <a:r>
              <a:rPr lang="en-US" altLang="zh-CN" dirty="0" smtClean="0"/>
              <a:t> JSP page</a:t>
            </a:r>
            <a:r>
              <a:rPr lang="zh-CN" altLang="en-US" dirty="0" smtClean="0"/>
              <a:t>指令标签的作用与特性</a:t>
            </a:r>
            <a:endParaRPr lang="zh-CN" altLang="en-US" dirty="0" smtClean="0"/>
          </a:p>
          <a:p>
            <a:r>
              <a:rPr lang="zh-CN" altLang="en-US" dirty="0" smtClean="0"/>
              <a:t>知识点</a:t>
            </a:r>
            <a:r>
              <a:rPr lang="en-US" altLang="zh-CN" dirty="0" smtClean="0"/>
              <a:t>2</a:t>
            </a:r>
            <a:r>
              <a:rPr lang="zh-CN" altLang="en-US" dirty="0" smtClean="0"/>
              <a:t>：</a:t>
            </a:r>
            <a:r>
              <a:rPr lang="en-US" altLang="zh-CN" dirty="0" smtClean="0"/>
              <a:t> JSP include</a:t>
            </a:r>
            <a:r>
              <a:rPr lang="zh-CN" altLang="en-US" dirty="0" smtClean="0"/>
              <a:t>、</a:t>
            </a:r>
            <a:r>
              <a:rPr lang="en-US" dirty="0" smtClean="0">
                <a:sym typeface="+mn-ea"/>
              </a:rPr>
              <a:t>taglib</a:t>
            </a:r>
            <a:r>
              <a:rPr lang="zh-CN" dirty="0" smtClean="0">
                <a:sym typeface="+mn-ea"/>
              </a:rPr>
              <a:t>指令</a:t>
            </a:r>
            <a:r>
              <a:rPr lang="zh-CN" altLang="en-US" dirty="0" smtClean="0">
                <a:sym typeface="+mn-ea"/>
              </a:rPr>
              <a:t>标签的使用</a:t>
            </a:r>
            <a:endParaRPr lang="zh-CN" altLang="en-US" dirty="0" smtClean="0"/>
          </a:p>
          <a:p>
            <a:r>
              <a:rPr lang="zh-CN" altLang="en-US" dirty="0" smtClean="0">
                <a:sym typeface="+mn-ea"/>
              </a:rPr>
              <a:t>知识点</a:t>
            </a:r>
            <a:r>
              <a:rPr lang="en-US" altLang="zh-CN" dirty="0" smtClean="0">
                <a:sym typeface="+mn-ea"/>
              </a:rPr>
              <a:t>3</a:t>
            </a:r>
            <a:r>
              <a:rPr lang="zh-CN" altLang="en-US" dirty="0" smtClean="0">
                <a:sym typeface="+mn-ea"/>
              </a:rPr>
              <a:t>：</a:t>
            </a:r>
            <a:r>
              <a:rPr lang="en-US" altLang="zh-CN" dirty="0" smtClean="0">
                <a:sym typeface="+mn-ea"/>
              </a:rPr>
              <a:t> JSP include</a:t>
            </a:r>
            <a:r>
              <a:rPr lang="zh-CN" altLang="en-US" dirty="0" smtClean="0">
                <a:sym typeface="+mn-ea"/>
              </a:rPr>
              <a:t>动作标签的使用</a:t>
            </a:r>
            <a:endParaRPr lang="zh-CN" altLang="en-US" dirty="0" smtClean="0"/>
          </a:p>
          <a:p>
            <a:r>
              <a:rPr lang="zh-CN" altLang="en-US" dirty="0" smtClean="0"/>
              <a:t>知识点</a:t>
            </a:r>
            <a:r>
              <a:rPr lang="en-US" altLang="zh-CN" dirty="0" smtClean="0"/>
              <a:t>4</a:t>
            </a:r>
            <a:r>
              <a:rPr lang="zh-CN" altLang="en-US" dirty="0" smtClean="0"/>
              <a:t>：</a:t>
            </a:r>
            <a:r>
              <a:rPr lang="en-US" altLang="zh-CN" dirty="0" smtClean="0"/>
              <a:t> </a:t>
            </a:r>
            <a:r>
              <a:rPr lang="zh-CN" altLang="en-US" dirty="0" smtClean="0">
                <a:sym typeface="+mn-ea"/>
              </a:rPr>
              <a:t>动态</a:t>
            </a:r>
            <a:r>
              <a:rPr lang="en-US" altLang="zh-CN" dirty="0" smtClean="0">
                <a:sym typeface="+mn-ea"/>
              </a:rPr>
              <a:t>include</a:t>
            </a:r>
            <a:r>
              <a:rPr lang="zh-CN" altLang="en-US" dirty="0" smtClean="0">
                <a:sym typeface="+mn-ea"/>
              </a:rPr>
              <a:t>与静态</a:t>
            </a:r>
            <a:r>
              <a:rPr lang="en-US" altLang="zh-CN" dirty="0" smtClean="0">
                <a:sym typeface="+mn-ea"/>
              </a:rPr>
              <a:t>include</a:t>
            </a:r>
            <a:r>
              <a:rPr lang="zh-CN" altLang="en-US" dirty="0" smtClean="0">
                <a:sym typeface="+mn-ea"/>
              </a:rPr>
              <a:t>的差异</a:t>
            </a:r>
            <a:endParaRPr lang="zh-CN" altLang="en-US" dirty="0" smtClean="0">
              <a:sym typeface="+mn-ea"/>
            </a:endParaRPr>
          </a:p>
          <a:p>
            <a:r>
              <a:rPr lang="zh-CN" altLang="en-US" dirty="0" smtClean="0"/>
              <a:t>知识点</a:t>
            </a:r>
            <a:r>
              <a:rPr lang="en-US" altLang="zh-CN" dirty="0" smtClean="0"/>
              <a:t>5</a:t>
            </a:r>
            <a:r>
              <a:rPr lang="zh-CN" altLang="en-US" dirty="0" smtClean="0"/>
              <a:t>： </a:t>
            </a:r>
            <a:r>
              <a:rPr lang="en-US" altLang="zh-CN" dirty="0" smtClean="0">
                <a:sym typeface="+mn-ea"/>
              </a:rPr>
              <a:t>JSP</a:t>
            </a:r>
            <a:r>
              <a:rPr lang="zh-CN" altLang="en-US" dirty="0" smtClean="0">
                <a:sym typeface="+mn-ea"/>
              </a:rPr>
              <a:t>其他动作标签简述</a:t>
            </a:r>
            <a:endParaRPr lang="zh-CN" altLang="en-US" dirty="0" smtClean="0"/>
          </a:p>
          <a:p>
            <a:pPr marL="0" indent="0">
              <a:buNone/>
            </a:pPr>
            <a:endParaRPr lang="zh-CN" altLang="en-US" dirty="0" smtClean="0"/>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5307496"/>
          </a:xfrm>
        </p:spPr>
        <p:txBody>
          <a:bodyPr vert="horz" lIns="91440" tIns="45720" rIns="91440" bIns="45720" rtlCol="0">
            <a:noAutofit/>
          </a:bodyPr>
          <a:lstStyle/>
          <a:p>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可以通过指令元素而影响容器翻译生成</a:t>
            </a:r>
            <a:r>
              <a:rPr lang="en-US" altLang="zh-CN" sz="2400" dirty="0" smtClean="0">
                <a:solidFill>
                  <a:srgbClr val="C00000"/>
                </a:solidFill>
              </a:rPr>
              <a:t>Java</a:t>
            </a:r>
            <a:r>
              <a:rPr lang="zh-CN" altLang="en-US" sz="2400" dirty="0" smtClean="0">
                <a:solidFill>
                  <a:srgbClr val="C00000"/>
                </a:solidFill>
              </a:rPr>
              <a:t>类的整体结构；</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指令的语法为：</a:t>
            </a:r>
            <a:r>
              <a:rPr lang="en-US" altLang="zh-CN" sz="2400" dirty="0" smtClean="0">
                <a:solidFill>
                  <a:schemeClr val="tx1">
                    <a:lumMod val="75000"/>
                    <a:lumOff val="25000"/>
                  </a:schemeClr>
                </a:solidFill>
              </a:rPr>
              <a:t>&lt;%@ directive {</a:t>
            </a:r>
            <a:r>
              <a:rPr lang="en-US" altLang="zh-CN" sz="2400" dirty="0" err="1" smtClean="0">
                <a:solidFill>
                  <a:schemeClr val="tx1">
                    <a:lumMod val="75000"/>
                    <a:lumOff val="25000"/>
                  </a:schemeClr>
                </a:solidFill>
              </a:rPr>
              <a:t>attr</a:t>
            </a:r>
            <a:r>
              <a:rPr lang="en-US" altLang="zh-CN" sz="2400" dirty="0" smtClean="0">
                <a:solidFill>
                  <a:schemeClr val="tx1">
                    <a:lumMod val="75000"/>
                    <a:lumOff val="25000"/>
                  </a:schemeClr>
                </a:solidFill>
              </a:rPr>
              <a:t>=“value”}* %&gt;</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其中，</a:t>
            </a:r>
            <a:r>
              <a:rPr lang="en-US" altLang="zh-CN" sz="2400" dirty="0" smtClean="0">
                <a:solidFill>
                  <a:schemeClr val="tx1">
                    <a:lumMod val="75000"/>
                    <a:lumOff val="25000"/>
                  </a:schemeClr>
                </a:solidFill>
              </a:rPr>
              <a:t>directive</a:t>
            </a:r>
            <a:r>
              <a:rPr lang="zh-CN" altLang="en-US" sz="2400" dirty="0" smtClean="0">
                <a:solidFill>
                  <a:schemeClr val="tx1">
                    <a:lumMod val="75000"/>
                    <a:lumOff val="25000"/>
                  </a:schemeClr>
                </a:solidFill>
              </a:rPr>
              <a:t>为指令名，</a:t>
            </a:r>
            <a:r>
              <a:rPr lang="en-US" altLang="zh-CN" sz="2400" dirty="0" err="1" smtClean="0">
                <a:solidFill>
                  <a:schemeClr val="tx1">
                    <a:lumMod val="75000"/>
                    <a:lumOff val="25000"/>
                  </a:schemeClr>
                </a:solidFill>
              </a:rPr>
              <a:t>attr</a:t>
            </a:r>
            <a:r>
              <a:rPr lang="zh-CN" altLang="en-US" sz="2400" dirty="0" smtClean="0">
                <a:solidFill>
                  <a:schemeClr val="tx1">
                    <a:lumMod val="75000"/>
                    <a:lumOff val="25000"/>
                  </a:schemeClr>
                </a:solidFill>
              </a:rPr>
              <a:t>指该指令对应的属性名，一个指令可能有多个属性；</a:t>
            </a:r>
            <a:endParaRPr lang="zh-CN" altLang="en-US" sz="2400" dirty="0" smtClean="0">
              <a:solidFill>
                <a:schemeClr val="tx1">
                  <a:lumMod val="75000"/>
                  <a:lumOff val="25000"/>
                </a:schemeClr>
              </a:solidFill>
            </a:endParaRPr>
          </a:p>
          <a:p>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中常用的指令有三个：</a:t>
            </a:r>
            <a:r>
              <a:rPr lang="en-US" altLang="zh-CN" sz="2400" dirty="0" smtClean="0">
                <a:solidFill>
                  <a:schemeClr val="tx1">
                    <a:lumMod val="75000"/>
                    <a:lumOff val="25000"/>
                  </a:schemeClr>
                </a:solidFill>
              </a:rPr>
              <a:t>page</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include</a:t>
            </a:r>
            <a:r>
              <a:rPr lang="zh-CN" altLang="en-US" sz="2400" dirty="0" smtClean="0">
                <a:solidFill>
                  <a:schemeClr val="tx1">
                    <a:lumMod val="75000"/>
                    <a:lumOff val="25000"/>
                  </a:schemeClr>
                </a:solidFill>
              </a:rPr>
              <a:t>、</a:t>
            </a:r>
            <a:r>
              <a:rPr lang="en-US" altLang="zh-CN" sz="2400" dirty="0" err="1" smtClean="0">
                <a:solidFill>
                  <a:schemeClr val="tx1">
                    <a:lumMod val="75000"/>
                    <a:lumOff val="25000"/>
                  </a:schemeClr>
                </a:solidFill>
              </a:rPr>
              <a:t>taglib</a:t>
            </a:r>
            <a:r>
              <a:rPr lang="zh-CN" altLang="en-US" sz="2400" dirty="0" smtClean="0">
                <a:solidFill>
                  <a:schemeClr val="tx1">
                    <a:lumMod val="75000"/>
                    <a:lumOff val="25000"/>
                  </a:schemeClr>
                </a:solidFill>
              </a:rPr>
              <a:t>，本章主要学习其中的两个：</a:t>
            </a:r>
            <a:r>
              <a:rPr lang="en-US" altLang="zh-CN" sz="2400" dirty="0" smtClean="0">
                <a:solidFill>
                  <a:schemeClr val="tx1">
                    <a:lumMod val="75000"/>
                    <a:lumOff val="25000"/>
                  </a:schemeClr>
                </a:solidFill>
              </a:rPr>
              <a:t>page</a:t>
            </a:r>
            <a:r>
              <a:rPr lang="zh-CN" altLang="en-US" sz="2400" dirty="0" smtClean="0">
                <a:solidFill>
                  <a:schemeClr val="tx1">
                    <a:lumMod val="75000"/>
                    <a:lumOff val="25000"/>
                  </a:schemeClr>
                </a:solidFill>
              </a:rPr>
              <a:t>指令、</a:t>
            </a:r>
            <a:r>
              <a:rPr lang="en-US" altLang="zh-CN" sz="2400" dirty="0" smtClean="0">
                <a:solidFill>
                  <a:schemeClr val="tx1">
                    <a:lumMod val="75000"/>
                    <a:lumOff val="25000"/>
                  </a:schemeClr>
                </a:solidFill>
              </a:rPr>
              <a:t>include</a:t>
            </a:r>
            <a:r>
              <a:rPr lang="zh-CN" altLang="en-US" sz="2400" dirty="0" smtClean="0">
                <a:solidFill>
                  <a:schemeClr val="tx1">
                    <a:lumMod val="75000"/>
                    <a:lumOff val="25000"/>
                  </a:schemeClr>
                </a:solidFill>
              </a:rPr>
              <a:t>指令。</a:t>
            </a:r>
            <a:r>
              <a:rPr lang="en-US" altLang="zh-CN" sz="2400" dirty="0" err="1" smtClean="0">
                <a:solidFill>
                  <a:schemeClr val="tx1">
                    <a:lumMod val="75000"/>
                    <a:lumOff val="25000"/>
                  </a:schemeClr>
                </a:solidFill>
              </a:rPr>
              <a:t>taglib</a:t>
            </a:r>
            <a:r>
              <a:rPr lang="zh-CN" altLang="en-US" sz="2400" dirty="0" smtClean="0">
                <a:solidFill>
                  <a:schemeClr val="tx1">
                    <a:lumMod val="75000"/>
                    <a:lumOff val="25000"/>
                  </a:schemeClr>
                </a:solidFill>
              </a:rPr>
              <a:t>指令将在</a:t>
            </a:r>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标签章节学习；</a:t>
            </a:r>
            <a:endParaRPr lang="en-US" altLang="zh-CN" sz="2400" dirty="0" smtClean="0">
              <a:solidFill>
                <a:schemeClr val="tx1">
                  <a:lumMod val="75000"/>
                  <a:lumOff val="25000"/>
                </a:schemeClr>
              </a:solidFill>
            </a:endParaRPr>
          </a:p>
          <a:p>
            <a:r>
              <a:rPr lang="en-US" altLang="zh-CN" sz="2400" dirty="0" smtClean="0"/>
              <a:t>page</a:t>
            </a:r>
            <a:r>
              <a:rPr lang="zh-CN" altLang="zh-CN" sz="2400" dirty="0" smtClean="0"/>
              <a:t>指令是最为复杂的一个指令，共有</a:t>
            </a:r>
            <a:r>
              <a:rPr lang="en-US" altLang="zh-CN" sz="2400" dirty="0" smtClean="0"/>
              <a:t>13</a:t>
            </a:r>
            <a:r>
              <a:rPr lang="zh-CN" altLang="zh-CN" sz="2400" dirty="0" smtClean="0"/>
              <a:t>个属性</a:t>
            </a:r>
            <a:r>
              <a:rPr lang="zh-CN" altLang="en-US" sz="2400" dirty="0" smtClean="0"/>
              <a:t>；</a:t>
            </a:r>
            <a:endParaRPr lang="en-US" altLang="zh-CN" sz="2400" dirty="0" smtClean="0"/>
          </a:p>
          <a:p>
            <a:r>
              <a:rPr lang="en-US" altLang="zh-CN" sz="2400" dirty="0" smtClean="0"/>
              <a:t>page</a:t>
            </a:r>
            <a:r>
              <a:rPr lang="zh-CN" altLang="zh-CN" sz="2400" dirty="0" smtClean="0"/>
              <a:t>指令作用于整个</a:t>
            </a:r>
            <a:r>
              <a:rPr lang="en-US" altLang="zh-CN" sz="2400" dirty="0" smtClean="0"/>
              <a:t>JSP</a:t>
            </a:r>
            <a:r>
              <a:rPr lang="zh-CN" altLang="zh-CN" sz="2400" dirty="0" smtClean="0"/>
              <a:t>页面，可以将指令放在</a:t>
            </a:r>
            <a:r>
              <a:rPr lang="en-US" altLang="zh-CN" sz="2400" dirty="0" smtClean="0"/>
              <a:t>JSP</a:t>
            </a:r>
            <a:r>
              <a:rPr lang="zh-CN" altLang="zh-CN" sz="2400" dirty="0" smtClean="0"/>
              <a:t>页面任何一个位置</a:t>
            </a:r>
            <a:r>
              <a:rPr lang="zh-CN" altLang="en-US" sz="2400" dirty="0" smtClean="0"/>
              <a:t>；</a:t>
            </a:r>
            <a:endParaRPr lang="en-US" altLang="zh-CN" sz="2400" dirty="0" smtClean="0"/>
          </a:p>
          <a:p>
            <a:endParaRPr lang="zh-CN" altLang="en-US" sz="2400" dirty="0" smtClean="0">
              <a:solidFill>
                <a:schemeClr val="tx1">
                  <a:lumMod val="75000"/>
                  <a:lumOff val="25000"/>
                </a:schemeClr>
              </a:solidFill>
            </a:endParaRPr>
          </a:p>
          <a:p>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1【JSP page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指令标签的作用与特性</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6" name="Oval Callout 15"/>
          <p:cNvSpPr/>
          <p:nvPr/>
        </p:nvSpPr>
        <p:spPr>
          <a:xfrm>
            <a:off x="9348951" y="4130566"/>
            <a:ext cx="1623848" cy="1481958"/>
          </a:xfrm>
          <a:prstGeom prst="wedgeEllipseCallout">
            <a:avLst>
              <a:gd name="adj1" fmla="val -179085"/>
              <a:gd name="adj2" fmla="val 2633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C00000"/>
                </a:solidFill>
              </a:rPr>
              <a:t>主要学习每个属性的意义以及起到的作用。</a:t>
            </a:r>
            <a:endParaRPr lang="en-US" b="1" dirty="0">
              <a:solidFill>
                <a:srgbClr val="C00000"/>
              </a:solidFill>
            </a:endParaRPr>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5307496"/>
          </a:xfrm>
        </p:spPr>
        <p:txBody>
          <a:bodyPr vert="horz" lIns="91440" tIns="45720" rIns="91440" bIns="45720" rtlCol="0">
            <a:noAutofit/>
          </a:bodyPr>
          <a:lstStyle/>
          <a:p>
            <a:r>
              <a:rPr lang="en-US" altLang="zh-CN" sz="2400" dirty="0" smtClean="0">
                <a:solidFill>
                  <a:schemeClr val="tx1">
                    <a:lumMod val="75000"/>
                    <a:lumOff val="25000"/>
                  </a:schemeClr>
                </a:solidFill>
              </a:rPr>
              <a:t>page</a:t>
            </a:r>
            <a:r>
              <a:rPr lang="zh-CN" altLang="en-US" sz="2400" dirty="0" smtClean="0">
                <a:solidFill>
                  <a:schemeClr val="tx1">
                    <a:lumMod val="75000"/>
                    <a:lumOff val="25000"/>
                  </a:schemeClr>
                </a:solidFill>
              </a:rPr>
              <a:t>指令的</a:t>
            </a:r>
            <a:r>
              <a:rPr lang="en-US" altLang="zh-CN" sz="2400" dirty="0" smtClean="0">
                <a:solidFill>
                  <a:srgbClr val="C00000"/>
                </a:solidFill>
              </a:rPr>
              <a:t>import</a:t>
            </a:r>
            <a:r>
              <a:rPr lang="zh-CN" altLang="en-US" sz="2400" dirty="0" smtClean="0">
                <a:solidFill>
                  <a:schemeClr val="tx1">
                    <a:lumMod val="75000"/>
                    <a:lumOff val="25000"/>
                  </a:schemeClr>
                </a:solidFill>
              </a:rPr>
              <a:t>属性：用来引入</a:t>
            </a:r>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文件需要使用的类；</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如下代码所示：</a:t>
            </a:r>
            <a:endParaRPr lang="zh-CN" altLang="en-US" sz="2400" dirty="0" smtClean="0">
              <a:solidFill>
                <a:schemeClr val="tx1">
                  <a:lumMod val="75000"/>
                  <a:lumOff val="25000"/>
                </a:schemeClr>
              </a:solidFill>
            </a:endParaRPr>
          </a:p>
          <a:p>
            <a:pPr lvl="1">
              <a:buNone/>
            </a:pPr>
            <a:r>
              <a:rPr lang="en-US" altLang="zh-CN" sz="2000" dirty="0" smtClean="0">
                <a:solidFill>
                  <a:schemeClr val="tx1">
                    <a:lumMod val="75000"/>
                    <a:lumOff val="25000"/>
                  </a:schemeClr>
                </a:solidFill>
              </a:rPr>
              <a:t>&lt;%@page import="</a:t>
            </a:r>
            <a:r>
              <a:rPr lang="en-US" altLang="zh-CN" sz="2000" dirty="0" err="1" smtClean="0">
                <a:solidFill>
                  <a:schemeClr val="tx1">
                    <a:lumMod val="75000"/>
                    <a:lumOff val="25000"/>
                  </a:schemeClr>
                </a:solidFill>
              </a:rPr>
              <a:t>java.util</a:t>
            </a:r>
            <a:r>
              <a:rPr lang="en-US" altLang="zh-CN" sz="2000" dirty="0" smtClean="0">
                <a:solidFill>
                  <a:schemeClr val="tx1">
                    <a:lumMod val="75000"/>
                    <a:lumOff val="25000"/>
                  </a:schemeClr>
                </a:solidFill>
              </a:rPr>
              <a:t>.*,java.io.*" %&gt;</a:t>
            </a:r>
            <a:endParaRPr lang="en-US" altLang="zh-CN" sz="2000" dirty="0" smtClean="0">
              <a:solidFill>
                <a:schemeClr val="tx1">
                  <a:lumMod val="75000"/>
                  <a:lumOff val="25000"/>
                </a:schemeClr>
              </a:solidFill>
            </a:endParaRPr>
          </a:p>
          <a:p>
            <a:pPr lvl="1">
              <a:buNone/>
            </a:pPr>
            <a:r>
              <a:rPr lang="en-US" altLang="zh-CN" sz="2000" dirty="0" smtClean="0">
                <a:solidFill>
                  <a:schemeClr val="tx1">
                    <a:lumMod val="75000"/>
                    <a:lumOff val="25000"/>
                  </a:schemeClr>
                </a:solidFill>
              </a:rPr>
              <a:t>&lt;%@page import="</a:t>
            </a:r>
            <a:r>
              <a:rPr lang="en-US" altLang="zh-CN" sz="2000" dirty="0" err="1" smtClean="0">
                <a:solidFill>
                  <a:schemeClr val="tx1">
                    <a:lumMod val="75000"/>
                    <a:lumOff val="25000"/>
                  </a:schemeClr>
                </a:solidFill>
              </a:rPr>
              <a:t>com.etc.vo</a:t>
            </a:r>
            <a:r>
              <a:rPr lang="en-US" altLang="zh-CN" sz="2000" dirty="0" smtClean="0">
                <a:solidFill>
                  <a:schemeClr val="tx1">
                    <a:lumMod val="75000"/>
                    <a:lumOff val="25000"/>
                  </a:schemeClr>
                </a:solidFill>
              </a:rPr>
              <a:t>.*" %&gt;</a:t>
            </a:r>
            <a:endParaRPr lang="en-US" altLang="zh-CN" sz="2000" dirty="0" smtClean="0">
              <a:solidFill>
                <a:schemeClr val="tx1">
                  <a:lumMod val="75000"/>
                  <a:lumOff val="25000"/>
                </a:schemeClr>
              </a:solidFill>
            </a:endParaRPr>
          </a:p>
          <a:p>
            <a:r>
              <a:rPr lang="zh-CN" altLang="en-US" sz="2400" dirty="0" smtClean="0">
                <a:solidFill>
                  <a:schemeClr val="tx1">
                    <a:lumMod val="75000"/>
                    <a:lumOff val="25000"/>
                  </a:schemeClr>
                </a:solidFill>
              </a:rPr>
              <a:t>上述代码可以在</a:t>
            </a:r>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文件中使用，引入</a:t>
            </a:r>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需要使用的</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类；</a:t>
            </a:r>
            <a:endParaRPr lang="zh-CN" altLang="en-US" sz="2400" dirty="0" smtClean="0">
              <a:solidFill>
                <a:schemeClr val="tx1">
                  <a:lumMod val="75000"/>
                  <a:lumOff val="25000"/>
                </a:schemeClr>
              </a:solidFill>
            </a:endParaRPr>
          </a:p>
          <a:p>
            <a:r>
              <a:rPr lang="zh-CN" altLang="en-US" sz="2400" dirty="0" smtClean="0">
                <a:solidFill>
                  <a:schemeClr val="tx1">
                    <a:lumMod val="75000"/>
                    <a:lumOff val="25000"/>
                  </a:schemeClr>
                </a:solidFill>
              </a:rPr>
              <a:t>可以使用逗号同时引入多个包，也可以在一个</a:t>
            </a:r>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文件中多次使用</a:t>
            </a:r>
            <a:r>
              <a:rPr lang="en-US" altLang="zh-CN" sz="2400" dirty="0" smtClean="0">
                <a:solidFill>
                  <a:schemeClr val="tx1">
                    <a:lumMod val="75000"/>
                    <a:lumOff val="25000"/>
                  </a:schemeClr>
                </a:solidFill>
              </a:rPr>
              <a:t>import</a:t>
            </a:r>
            <a:r>
              <a:rPr lang="zh-CN" altLang="en-US" sz="2400" dirty="0" smtClean="0">
                <a:solidFill>
                  <a:schemeClr val="tx1">
                    <a:lumMod val="75000"/>
                    <a:lumOff val="25000"/>
                  </a:schemeClr>
                </a:solidFill>
              </a:rPr>
              <a:t>；</a:t>
            </a:r>
            <a:endParaRPr lang="zh-CN" altLang="en-US" sz="2400" dirty="0" smtClean="0">
              <a:solidFill>
                <a:schemeClr val="tx1">
                  <a:lumMod val="75000"/>
                  <a:lumOff val="25000"/>
                </a:schemeClr>
              </a:solidFill>
            </a:endParaRPr>
          </a:p>
          <a:p>
            <a:r>
              <a:rPr lang="zh-CN" altLang="en-US" sz="2400" b="1" dirty="0" smtClean="0">
                <a:solidFill>
                  <a:srgbClr val="C00000"/>
                </a:solidFill>
              </a:rPr>
              <a:t>值得注意的是</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import</a:t>
            </a:r>
            <a:r>
              <a:rPr lang="zh-CN" altLang="en-US" sz="2400" dirty="0" smtClean="0">
                <a:solidFill>
                  <a:schemeClr val="tx1">
                    <a:lumMod val="75000"/>
                    <a:lumOff val="25000"/>
                  </a:schemeClr>
                </a:solidFill>
              </a:rPr>
              <a:t>是</a:t>
            </a:r>
            <a:r>
              <a:rPr lang="en-US" altLang="zh-CN" sz="2400" dirty="0" smtClean="0">
                <a:solidFill>
                  <a:schemeClr val="tx1">
                    <a:lumMod val="75000"/>
                    <a:lumOff val="25000"/>
                  </a:schemeClr>
                </a:solidFill>
              </a:rPr>
              <a:t>page</a:t>
            </a:r>
            <a:r>
              <a:rPr lang="zh-CN" altLang="en-US" sz="2400" dirty="0" smtClean="0">
                <a:solidFill>
                  <a:schemeClr val="tx1">
                    <a:lumMod val="75000"/>
                    <a:lumOff val="25000"/>
                  </a:schemeClr>
                </a:solidFill>
              </a:rPr>
              <a:t>指令中唯一一个可以在一个</a:t>
            </a:r>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文件中多次出现的属性，其他属性在一个</a:t>
            </a:r>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文件中只能出现一次；</a:t>
            </a:r>
            <a:endParaRPr lang="zh-CN" altLang="en-US" sz="2400" dirty="0" smtClean="0">
              <a:solidFill>
                <a:schemeClr val="tx1">
                  <a:lumMod val="75000"/>
                  <a:lumOff val="25000"/>
                </a:schemeClr>
              </a:solidFill>
            </a:endParaRPr>
          </a:p>
          <a:p>
            <a:endParaRPr lang="zh-CN" altLang="en-US" sz="2400" dirty="0" smtClean="0">
              <a:solidFill>
                <a:schemeClr val="tx1">
                  <a:lumMod val="75000"/>
                  <a:lumOff val="25000"/>
                </a:schemeClr>
              </a:solidFill>
            </a:endParaRPr>
          </a:p>
          <a:p>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1【JSP page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指令标签的作用与特性</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5307496"/>
          </a:xfrm>
        </p:spPr>
        <p:txBody>
          <a:bodyPr vert="horz" lIns="91440" tIns="45720" rIns="91440" bIns="45720" rtlCol="0">
            <a:noAutofit/>
          </a:bodyPr>
          <a:lstStyle/>
          <a:p>
            <a:pPr>
              <a:lnSpc>
                <a:spcPct val="100000"/>
              </a:lnSpc>
            </a:pPr>
            <a:r>
              <a:rPr lang="en-US" altLang="zh-CN" sz="2400" dirty="0" smtClean="0">
                <a:solidFill>
                  <a:schemeClr val="tx1">
                    <a:lumMod val="75000"/>
                    <a:lumOff val="25000"/>
                  </a:schemeClr>
                </a:solidFill>
              </a:rPr>
              <a:t>page</a:t>
            </a:r>
            <a:r>
              <a:rPr lang="zh-CN" altLang="en-US" sz="2400" dirty="0" smtClean="0">
                <a:solidFill>
                  <a:schemeClr val="tx1">
                    <a:lumMod val="75000"/>
                    <a:lumOff val="25000"/>
                  </a:schemeClr>
                </a:solidFill>
              </a:rPr>
              <a:t>指令的</a:t>
            </a:r>
            <a:r>
              <a:rPr lang="en-US" altLang="zh-CN" sz="2400" dirty="0" err="1" smtClean="0">
                <a:solidFill>
                  <a:srgbClr val="C00000"/>
                </a:solidFill>
              </a:rPr>
              <a:t>pageEncoding</a:t>
            </a:r>
            <a:r>
              <a:rPr lang="zh-CN" altLang="en-US" sz="2400" dirty="0" smtClean="0">
                <a:solidFill>
                  <a:schemeClr val="tx1">
                    <a:lumMod val="75000"/>
                    <a:lumOff val="25000"/>
                  </a:schemeClr>
                </a:solidFill>
              </a:rPr>
              <a:t>属性：用来设置</a:t>
            </a:r>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文件的页面编码格式；</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如下代码所示：</a:t>
            </a:r>
            <a:endParaRPr lang="zh-CN" altLang="en-US" sz="2400" dirty="0" smtClean="0">
              <a:solidFill>
                <a:schemeClr val="tx1">
                  <a:lumMod val="75000"/>
                  <a:lumOff val="25000"/>
                </a:schemeClr>
              </a:solidFill>
            </a:endParaRPr>
          </a:p>
          <a:p>
            <a:pPr>
              <a:lnSpc>
                <a:spcPct val="100000"/>
              </a:lnSpc>
              <a:buNone/>
            </a:pPr>
            <a:r>
              <a:rPr lang="en-US" altLang="zh-CN" sz="2400" dirty="0" smtClean="0">
                <a:solidFill>
                  <a:schemeClr val="tx1">
                    <a:lumMod val="75000"/>
                    <a:lumOff val="25000"/>
                  </a:schemeClr>
                </a:solidFill>
              </a:rPr>
              <a:t>	&lt;%@page </a:t>
            </a:r>
            <a:r>
              <a:rPr lang="en-US" altLang="zh-CN" sz="2400" dirty="0" err="1" smtClean="0">
                <a:solidFill>
                  <a:schemeClr val="tx1">
                    <a:lumMod val="75000"/>
                    <a:lumOff val="25000"/>
                  </a:schemeClr>
                </a:solidFill>
              </a:rPr>
              <a:t>pageEncoding</a:t>
            </a:r>
            <a:r>
              <a:rPr lang="en-US" altLang="zh-CN" sz="2400" dirty="0" smtClean="0">
                <a:solidFill>
                  <a:schemeClr val="tx1">
                    <a:lumMod val="75000"/>
                    <a:lumOff val="25000"/>
                  </a:schemeClr>
                </a:solidFill>
              </a:rPr>
              <a:t>=“utf-8"%&gt;</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上述代码设置当前</a:t>
            </a:r>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的页面编码格式是</a:t>
            </a:r>
            <a:r>
              <a:rPr lang="en-US" altLang="zh-CN" sz="2400" dirty="0" smtClean="0">
                <a:solidFill>
                  <a:schemeClr val="tx1">
                    <a:lumMod val="75000"/>
                    <a:lumOff val="25000"/>
                  </a:schemeClr>
                </a:solidFill>
              </a:rPr>
              <a:t>utf-8</a:t>
            </a:r>
            <a:r>
              <a:rPr lang="zh-CN" altLang="en-US" sz="2400" dirty="0" smtClean="0">
                <a:solidFill>
                  <a:schemeClr val="tx1">
                    <a:lumMod val="75000"/>
                    <a:lumOff val="25000"/>
                  </a:schemeClr>
                </a:solidFill>
              </a:rPr>
              <a:t>。</a:t>
            </a:r>
            <a:endParaRPr lang="zh-CN" altLang="en-US" sz="24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page</a:t>
            </a:r>
            <a:r>
              <a:rPr lang="zh-CN" altLang="en-US" sz="2400" dirty="0" smtClean="0">
                <a:solidFill>
                  <a:schemeClr val="tx1">
                    <a:lumMod val="75000"/>
                    <a:lumOff val="25000"/>
                  </a:schemeClr>
                </a:solidFill>
              </a:rPr>
              <a:t>指令的</a:t>
            </a:r>
            <a:r>
              <a:rPr lang="en-US" altLang="zh-CN" sz="2400" dirty="0" smtClean="0">
                <a:solidFill>
                  <a:srgbClr val="C00000"/>
                </a:solidFill>
              </a:rPr>
              <a:t>session</a:t>
            </a:r>
            <a:r>
              <a:rPr lang="zh-CN" altLang="en-US" sz="2400" dirty="0" smtClean="0">
                <a:solidFill>
                  <a:schemeClr val="tx1">
                    <a:lumMod val="75000"/>
                    <a:lumOff val="25000"/>
                  </a:schemeClr>
                </a:solidFill>
              </a:rPr>
              <a:t>属性：用来设置</a:t>
            </a:r>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页面是否生成</a:t>
            </a:r>
            <a:r>
              <a:rPr lang="en-US" altLang="zh-CN" sz="2400" dirty="0" smtClean="0">
                <a:solidFill>
                  <a:schemeClr val="tx1">
                    <a:lumMod val="75000"/>
                    <a:lumOff val="25000"/>
                  </a:schemeClr>
                </a:solidFill>
              </a:rPr>
              <a:t>session</a:t>
            </a:r>
            <a:r>
              <a:rPr lang="zh-CN" altLang="en-US" sz="2400" dirty="0" smtClean="0">
                <a:solidFill>
                  <a:schemeClr val="tx1">
                    <a:lumMod val="75000"/>
                    <a:lumOff val="25000"/>
                  </a:schemeClr>
                </a:solidFill>
              </a:rPr>
              <a:t>对象。该属性默认值为</a:t>
            </a:r>
            <a:r>
              <a:rPr lang="en-US" altLang="zh-CN" sz="2400" dirty="0" smtClean="0">
                <a:solidFill>
                  <a:schemeClr val="tx1">
                    <a:lumMod val="75000"/>
                    <a:lumOff val="25000"/>
                  </a:schemeClr>
                </a:solidFill>
              </a:rPr>
              <a:t>true</a:t>
            </a:r>
            <a:r>
              <a:rPr lang="zh-CN" altLang="en-US" sz="2400" dirty="0" smtClean="0">
                <a:solidFill>
                  <a:schemeClr val="tx1">
                    <a:lumMod val="75000"/>
                    <a:lumOff val="25000"/>
                  </a:schemeClr>
                </a:solidFill>
              </a:rPr>
              <a:t>，可以设置成</a:t>
            </a:r>
            <a:r>
              <a:rPr lang="en-US" altLang="zh-CN" sz="2400" dirty="0" smtClean="0">
                <a:solidFill>
                  <a:schemeClr val="tx1">
                    <a:lumMod val="75000"/>
                    <a:lumOff val="25000"/>
                  </a:schemeClr>
                </a:solidFill>
              </a:rPr>
              <a:t>false</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如下代码所示：</a:t>
            </a:r>
            <a:endParaRPr lang="zh-CN" altLang="en-US" sz="2400" dirty="0" smtClean="0">
              <a:solidFill>
                <a:schemeClr val="tx1">
                  <a:lumMod val="75000"/>
                  <a:lumOff val="25000"/>
                </a:schemeClr>
              </a:solidFill>
            </a:endParaRPr>
          </a:p>
          <a:p>
            <a:pPr>
              <a:lnSpc>
                <a:spcPct val="100000"/>
              </a:lnSpc>
              <a:buNone/>
            </a:pPr>
            <a:r>
              <a:rPr lang="zh-CN" altLang="en-US" sz="2400" dirty="0" smtClean="0">
                <a:solidFill>
                  <a:schemeClr val="tx1">
                    <a:lumMod val="75000"/>
                    <a:lumOff val="25000"/>
                  </a:schemeClr>
                </a:solidFill>
              </a:rPr>
              <a:t> </a:t>
            </a:r>
            <a:r>
              <a:rPr lang="en-US" altLang="zh-CN" sz="2400" dirty="0" smtClean="0">
                <a:solidFill>
                  <a:schemeClr val="tx1">
                    <a:lumMod val="75000"/>
                    <a:lumOff val="25000"/>
                  </a:schemeClr>
                </a:solidFill>
              </a:rPr>
              <a:t>&lt;%@page session="false"%&gt;</a:t>
            </a:r>
            <a:endParaRPr lang="en-US" altLang="zh-CN" sz="24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session</a:t>
            </a:r>
            <a:r>
              <a:rPr lang="zh-CN" altLang="en-US" sz="2400" dirty="0" smtClean="0">
                <a:solidFill>
                  <a:schemeClr val="tx1">
                    <a:lumMod val="75000"/>
                    <a:lumOff val="25000"/>
                  </a:schemeClr>
                </a:solidFill>
              </a:rPr>
              <a:t>属性值设置为</a:t>
            </a:r>
            <a:r>
              <a:rPr lang="en-US" altLang="zh-CN" sz="2400" dirty="0" smtClean="0">
                <a:solidFill>
                  <a:schemeClr val="tx1">
                    <a:lumMod val="75000"/>
                    <a:lumOff val="25000"/>
                  </a:schemeClr>
                </a:solidFill>
              </a:rPr>
              <a:t>false</a:t>
            </a:r>
            <a:r>
              <a:rPr lang="zh-CN" altLang="en-US" sz="2400" dirty="0" smtClean="0">
                <a:solidFill>
                  <a:schemeClr val="tx1">
                    <a:lumMod val="75000"/>
                    <a:lumOff val="25000"/>
                  </a:schemeClr>
                </a:solidFill>
              </a:rPr>
              <a:t>后，该</a:t>
            </a:r>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翻译生成的类中将没有内置对象</a:t>
            </a:r>
            <a:r>
              <a:rPr lang="en-US" altLang="zh-CN" sz="2400" dirty="0" smtClean="0">
                <a:solidFill>
                  <a:schemeClr val="tx1">
                    <a:lumMod val="75000"/>
                    <a:lumOff val="25000"/>
                  </a:schemeClr>
                </a:solidFill>
              </a:rPr>
              <a:t>session</a:t>
            </a:r>
            <a:r>
              <a:rPr lang="zh-CN" altLang="en-US" sz="2400" dirty="0" smtClean="0">
                <a:solidFill>
                  <a:schemeClr val="tx1">
                    <a:lumMod val="75000"/>
                    <a:lumOff val="25000"/>
                  </a:schemeClr>
                </a:solidFill>
              </a:rPr>
              <a:t>，该</a:t>
            </a:r>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不参与会话。</a:t>
            </a:r>
            <a:endParaRPr lang="zh-CN" altLang="en-US" sz="2400" dirty="0" smtClean="0">
              <a:solidFill>
                <a:schemeClr val="tx1">
                  <a:lumMod val="75000"/>
                  <a:lumOff val="25000"/>
                </a:schemeClr>
              </a:solidFill>
            </a:endParaRPr>
          </a:p>
          <a:p>
            <a:pPr>
              <a:lnSpc>
                <a:spcPct val="100000"/>
              </a:lnSpc>
            </a:pP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1【JSP page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指令标签的作用与特性</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5307496"/>
          </a:xfrm>
        </p:spPr>
        <p:txBody>
          <a:bodyPr vert="horz" lIns="91440" tIns="45720" rIns="91440" bIns="45720" rtlCol="0">
            <a:noAutofit/>
          </a:bodyPr>
          <a:lstStyle/>
          <a:p>
            <a:r>
              <a:rPr lang="en-US" altLang="zh-CN" sz="2400" dirty="0" smtClean="0">
                <a:solidFill>
                  <a:schemeClr val="tx1">
                    <a:lumMod val="75000"/>
                    <a:lumOff val="25000"/>
                  </a:schemeClr>
                </a:solidFill>
              </a:rPr>
              <a:t>page </a:t>
            </a:r>
            <a:r>
              <a:rPr lang="zh-CN" altLang="en-US" sz="2400" dirty="0" smtClean="0">
                <a:solidFill>
                  <a:schemeClr val="tx1">
                    <a:lumMod val="75000"/>
                    <a:lumOff val="25000"/>
                  </a:schemeClr>
                </a:solidFill>
              </a:rPr>
              <a:t>指令的</a:t>
            </a:r>
            <a:r>
              <a:rPr lang="en-US" altLang="zh-CN" sz="2400" dirty="0" err="1" smtClean="0">
                <a:solidFill>
                  <a:srgbClr val="C00000"/>
                </a:solidFill>
              </a:rPr>
              <a:t>errorPage</a:t>
            </a:r>
            <a:r>
              <a:rPr lang="zh-CN" altLang="en-US" sz="2400" dirty="0" smtClean="0">
                <a:solidFill>
                  <a:schemeClr val="tx1">
                    <a:lumMod val="75000"/>
                    <a:lumOff val="25000"/>
                  </a:schemeClr>
                </a:solidFill>
              </a:rPr>
              <a:t>属性：设置</a:t>
            </a:r>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页面的错误页面。当</a:t>
            </a:r>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中发生异常或错误却没有被处理时，容器将请求转发到错误页面；</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如下代码所示：</a:t>
            </a:r>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pPr>
              <a:buNone/>
            </a:pPr>
            <a:endParaRPr lang="zh-CN" altLang="en-US" sz="2400" dirty="0" smtClean="0">
              <a:solidFill>
                <a:schemeClr val="tx1">
                  <a:lumMod val="75000"/>
                  <a:lumOff val="25000"/>
                </a:schemeClr>
              </a:solidFill>
            </a:endParaRPr>
          </a:p>
          <a:p>
            <a:r>
              <a:rPr lang="zh-CN" altLang="en-US" sz="2400" dirty="0" smtClean="0">
                <a:solidFill>
                  <a:schemeClr val="tx1">
                    <a:lumMod val="75000"/>
                    <a:lumOff val="25000"/>
                  </a:schemeClr>
                </a:solidFill>
              </a:rPr>
              <a:t>显然，访问该页面将发生数学异常，而且并没有对异常进行处理，那么将跳转到错误页面</a:t>
            </a:r>
            <a:r>
              <a:rPr lang="en-US" altLang="zh-CN" sz="2400" dirty="0" smtClean="0">
                <a:solidFill>
                  <a:schemeClr val="tx1">
                    <a:lumMod val="75000"/>
                    <a:lumOff val="25000"/>
                  </a:schemeClr>
                </a:solidFill>
              </a:rPr>
              <a:t>error.jsp</a:t>
            </a: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1【JSP page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指令标签的作用与特性</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601737" y="3053092"/>
            <a:ext cx="10653600" cy="923330"/>
          </a:xfrm>
          <a:prstGeom prst="rect">
            <a:avLst/>
          </a:prstGeom>
          <a:solidFill>
            <a:schemeClr val="bg1">
              <a:lumMod val="95000"/>
            </a:schemeClr>
          </a:solidFill>
        </p:spPr>
        <p:txBody>
          <a:bodyPr wrap="square" rtlCol="0">
            <a:spAutoFit/>
          </a:bodyPr>
          <a:lstStyle/>
          <a:p>
            <a:r>
              <a:rPr lang="en-US" altLang="zh-CN" dirty="0" smtClean="0">
                <a:ea typeface="微软雅黑 Light"/>
              </a:rPr>
              <a:t>&lt;%@page </a:t>
            </a:r>
            <a:r>
              <a:rPr lang="en-US" altLang="zh-CN" dirty="0" err="1" smtClean="0">
                <a:ea typeface="微软雅黑 Light"/>
              </a:rPr>
              <a:t>errorPage</a:t>
            </a:r>
            <a:r>
              <a:rPr lang="en-US" altLang="zh-CN" dirty="0" smtClean="0">
                <a:ea typeface="微软雅黑 Light"/>
              </a:rPr>
              <a:t>="error.jsp"%&gt;</a:t>
            </a:r>
            <a:endParaRPr lang="en-US" altLang="zh-CN" dirty="0" smtClean="0">
              <a:ea typeface="微软雅黑 Light"/>
            </a:endParaRPr>
          </a:p>
          <a:p>
            <a:r>
              <a:rPr lang="en-US" altLang="zh-CN" dirty="0" smtClean="0">
                <a:ea typeface="微软雅黑 Light"/>
              </a:rPr>
              <a:t>This is my JSP page. &lt;</a:t>
            </a:r>
            <a:r>
              <a:rPr lang="en-US" altLang="zh-CN" dirty="0" err="1" smtClean="0">
                <a:ea typeface="微软雅黑 Light"/>
              </a:rPr>
              <a:t>br</a:t>
            </a:r>
            <a:r>
              <a:rPr lang="en-US" altLang="zh-CN" dirty="0" smtClean="0">
                <a:ea typeface="微软雅黑 Light"/>
              </a:rPr>
              <a:t>&gt;</a:t>
            </a:r>
            <a:endParaRPr lang="en-US" altLang="zh-CN" dirty="0" smtClean="0">
              <a:ea typeface="微软雅黑 Light"/>
            </a:endParaRPr>
          </a:p>
          <a:p>
            <a:r>
              <a:rPr lang="en-US" altLang="zh-CN" dirty="0" smtClean="0">
                <a:ea typeface="微软雅黑 Light"/>
              </a:rPr>
              <a:t>&lt;%=100/0%&gt;&lt;</a:t>
            </a:r>
            <a:r>
              <a:rPr lang="en-US" altLang="zh-CN" dirty="0" err="1" smtClean="0">
                <a:ea typeface="微软雅黑 Light"/>
              </a:rPr>
              <a:t>br</a:t>
            </a:r>
            <a:r>
              <a:rPr lang="en-US" altLang="zh-CN" dirty="0" smtClean="0">
                <a:ea typeface="微软雅黑 Light"/>
              </a:rPr>
              <a:t>&gt;</a:t>
            </a:r>
            <a:endParaRPr lang="en-US" altLang="zh-CN" dirty="0" smtClean="0">
              <a:ea typeface="微软雅黑 Light"/>
            </a:endParaRPr>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5307496"/>
          </a:xfrm>
        </p:spPr>
        <p:txBody>
          <a:bodyPr vert="horz" lIns="91440" tIns="45720" rIns="91440" bIns="45720" rtlCol="0">
            <a:noAutofit/>
          </a:bodyPr>
          <a:lstStyle/>
          <a:p>
            <a:r>
              <a:rPr lang="en-US" altLang="zh-CN" sz="2400" dirty="0" err="1" smtClean="0">
                <a:solidFill>
                  <a:schemeClr val="tx1">
                    <a:lumMod val="75000"/>
                    <a:lumOff val="25000"/>
                  </a:schemeClr>
                </a:solidFill>
              </a:rPr>
              <a:t>isErrorPage</a:t>
            </a:r>
            <a:r>
              <a:rPr lang="zh-CN" altLang="en-US" sz="2400" dirty="0" smtClean="0">
                <a:solidFill>
                  <a:schemeClr val="tx1">
                    <a:lumMod val="75000"/>
                    <a:lumOff val="25000"/>
                  </a:schemeClr>
                </a:solidFill>
              </a:rPr>
              <a:t>属性默认值是</a:t>
            </a:r>
            <a:r>
              <a:rPr lang="en-US" altLang="zh-CN" sz="2400" dirty="0" smtClean="0">
                <a:solidFill>
                  <a:schemeClr val="tx1">
                    <a:lumMod val="75000"/>
                    <a:lumOff val="25000"/>
                  </a:schemeClr>
                </a:solidFill>
              </a:rPr>
              <a:t>false</a:t>
            </a:r>
            <a:r>
              <a:rPr lang="zh-CN" altLang="en-US" sz="2400" dirty="0" smtClean="0">
                <a:solidFill>
                  <a:schemeClr val="tx1">
                    <a:lumMod val="75000"/>
                    <a:lumOff val="25000"/>
                  </a:schemeClr>
                </a:solidFill>
              </a:rPr>
              <a:t>，可以设置为</a:t>
            </a:r>
            <a:r>
              <a:rPr lang="en-US" altLang="zh-CN" sz="2400" dirty="0" smtClean="0">
                <a:solidFill>
                  <a:schemeClr val="tx1">
                    <a:lumMod val="75000"/>
                    <a:lumOff val="25000"/>
                  </a:schemeClr>
                </a:solidFill>
              </a:rPr>
              <a:t>true</a:t>
            </a:r>
            <a:r>
              <a:rPr lang="zh-CN" altLang="en-US" sz="2400" dirty="0" smtClean="0">
                <a:solidFill>
                  <a:schemeClr val="tx1">
                    <a:lumMod val="75000"/>
                    <a:lumOff val="25000"/>
                  </a:schemeClr>
                </a:solidFill>
              </a:rPr>
              <a:t>。在</a:t>
            </a:r>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的错误页面中，将</a:t>
            </a:r>
            <a:r>
              <a:rPr lang="en-US" altLang="zh-CN" sz="2400" dirty="0" err="1" smtClean="0">
                <a:solidFill>
                  <a:schemeClr val="tx1">
                    <a:lumMod val="75000"/>
                    <a:lumOff val="25000"/>
                  </a:schemeClr>
                </a:solidFill>
              </a:rPr>
              <a:t>isErrorPage</a:t>
            </a:r>
            <a:r>
              <a:rPr lang="zh-CN" altLang="en-US" sz="2400" dirty="0" smtClean="0">
                <a:solidFill>
                  <a:schemeClr val="tx1">
                    <a:lumMod val="75000"/>
                    <a:lumOff val="25000"/>
                  </a:schemeClr>
                </a:solidFill>
              </a:rPr>
              <a:t>设置为</a:t>
            </a:r>
            <a:r>
              <a:rPr lang="en-US" altLang="zh-CN" sz="2400" dirty="0" smtClean="0">
                <a:solidFill>
                  <a:schemeClr val="tx1">
                    <a:lumMod val="75000"/>
                    <a:lumOff val="25000"/>
                  </a:schemeClr>
                </a:solidFill>
              </a:rPr>
              <a:t>true</a:t>
            </a:r>
            <a:r>
              <a:rPr lang="zh-CN" altLang="en-US" sz="2400" dirty="0" smtClean="0">
                <a:solidFill>
                  <a:schemeClr val="tx1">
                    <a:lumMod val="75000"/>
                    <a:lumOff val="25000"/>
                  </a:schemeClr>
                </a:solidFill>
              </a:rPr>
              <a:t>，则该页面翻译生成的</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类中，将生成</a:t>
            </a:r>
            <a:r>
              <a:rPr lang="en-US" altLang="zh-CN" sz="2400" dirty="0" smtClean="0">
                <a:solidFill>
                  <a:schemeClr val="tx1">
                    <a:lumMod val="75000"/>
                    <a:lumOff val="25000"/>
                  </a:schemeClr>
                </a:solidFill>
              </a:rPr>
              <a:t>exception</a:t>
            </a:r>
            <a:r>
              <a:rPr lang="zh-CN" altLang="en-US" sz="2400" dirty="0" smtClean="0">
                <a:solidFill>
                  <a:schemeClr val="tx1">
                    <a:lumMod val="75000"/>
                    <a:lumOff val="25000"/>
                  </a:schemeClr>
                </a:solidFill>
              </a:rPr>
              <a:t>内置对象。在</a:t>
            </a:r>
            <a:r>
              <a:rPr lang="en-US" altLang="zh-CN" sz="2400" dirty="0" smtClean="0">
                <a:solidFill>
                  <a:schemeClr val="tx1">
                    <a:lumMod val="75000"/>
                    <a:lumOff val="25000"/>
                  </a:schemeClr>
                </a:solidFill>
              </a:rPr>
              <a:t>error.jsp</a:t>
            </a:r>
            <a:r>
              <a:rPr lang="zh-CN" altLang="en-US" sz="2400" dirty="0" smtClean="0">
                <a:solidFill>
                  <a:schemeClr val="tx1">
                    <a:lumMod val="75000"/>
                    <a:lumOff val="25000"/>
                  </a:schemeClr>
                </a:solidFill>
              </a:rPr>
              <a:t>中加入代码：</a:t>
            </a:r>
            <a:endParaRPr lang="zh-CN" altLang="en-US" sz="2400" dirty="0" smtClean="0">
              <a:solidFill>
                <a:schemeClr val="tx1">
                  <a:lumMod val="75000"/>
                  <a:lumOff val="25000"/>
                </a:schemeClr>
              </a:solidFill>
            </a:endParaRPr>
          </a:p>
          <a:p>
            <a:pPr>
              <a:buNone/>
            </a:pPr>
            <a:r>
              <a:rPr lang="en-US" altLang="zh-CN" sz="2400" dirty="0" smtClean="0">
                <a:solidFill>
                  <a:schemeClr val="tx1">
                    <a:lumMod val="75000"/>
                    <a:lumOff val="25000"/>
                  </a:schemeClr>
                </a:solidFill>
              </a:rPr>
              <a:t>   &lt;%@page </a:t>
            </a:r>
            <a:r>
              <a:rPr lang="en-US" altLang="zh-CN" sz="2400" dirty="0" err="1" smtClean="0">
                <a:solidFill>
                  <a:schemeClr val="tx1">
                    <a:lumMod val="75000"/>
                    <a:lumOff val="25000"/>
                  </a:schemeClr>
                </a:solidFill>
              </a:rPr>
              <a:t>isErrorPage</a:t>
            </a:r>
            <a:r>
              <a:rPr lang="en-US" altLang="zh-CN" sz="2400" dirty="0" smtClean="0">
                <a:solidFill>
                  <a:schemeClr val="tx1">
                    <a:lumMod val="75000"/>
                    <a:lumOff val="25000"/>
                  </a:schemeClr>
                </a:solidFill>
              </a:rPr>
              <a:t>="true"%&gt;</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上述代码将</a:t>
            </a:r>
            <a:r>
              <a:rPr lang="en-US" altLang="zh-CN" sz="2400" dirty="0" smtClean="0">
                <a:solidFill>
                  <a:schemeClr val="tx1">
                    <a:lumMod val="75000"/>
                    <a:lumOff val="25000"/>
                  </a:schemeClr>
                </a:solidFill>
              </a:rPr>
              <a:t>error.jsp</a:t>
            </a:r>
            <a:r>
              <a:rPr lang="zh-CN" altLang="en-US" sz="2400" dirty="0" smtClean="0">
                <a:solidFill>
                  <a:schemeClr val="tx1">
                    <a:lumMod val="75000"/>
                    <a:lumOff val="25000"/>
                  </a:schemeClr>
                </a:solidFill>
              </a:rPr>
              <a:t>页面设置为错误页面，所以，在</a:t>
            </a:r>
            <a:r>
              <a:rPr lang="en-US" altLang="zh-CN" sz="2400" dirty="0" smtClean="0">
                <a:solidFill>
                  <a:schemeClr val="tx1">
                    <a:lumMod val="75000"/>
                    <a:lumOff val="25000"/>
                  </a:schemeClr>
                </a:solidFill>
              </a:rPr>
              <a:t>error.jsp</a:t>
            </a:r>
            <a:r>
              <a:rPr lang="zh-CN" altLang="en-US" sz="2400" dirty="0" smtClean="0">
                <a:solidFill>
                  <a:schemeClr val="tx1">
                    <a:lumMod val="75000"/>
                    <a:lumOff val="25000"/>
                  </a:schemeClr>
                </a:solidFill>
              </a:rPr>
              <a:t>翻译生成的</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类中的</a:t>
            </a:r>
            <a:r>
              <a:rPr lang="en-US" altLang="zh-CN" sz="2400" dirty="0" smtClean="0">
                <a:solidFill>
                  <a:schemeClr val="tx1">
                    <a:lumMod val="75000"/>
                    <a:lumOff val="25000"/>
                  </a:schemeClr>
                </a:solidFill>
              </a:rPr>
              <a:t>_</a:t>
            </a:r>
            <a:r>
              <a:rPr lang="en-US" altLang="zh-CN" sz="2400" dirty="0" err="1" smtClean="0">
                <a:solidFill>
                  <a:schemeClr val="tx1">
                    <a:lumMod val="75000"/>
                    <a:lumOff val="25000"/>
                  </a:schemeClr>
                </a:solidFill>
              </a:rPr>
              <a:t>jspService</a:t>
            </a:r>
            <a:r>
              <a:rPr lang="zh-CN" altLang="en-US" sz="2400" dirty="0" smtClean="0">
                <a:solidFill>
                  <a:schemeClr val="tx1">
                    <a:lumMod val="75000"/>
                    <a:lumOff val="25000"/>
                  </a:schemeClr>
                </a:solidFill>
              </a:rPr>
              <a:t>方法中将生成</a:t>
            </a:r>
            <a:r>
              <a:rPr lang="en-US" altLang="zh-CN" sz="2400" dirty="0" smtClean="0">
                <a:solidFill>
                  <a:schemeClr val="tx1">
                    <a:lumMod val="75000"/>
                    <a:lumOff val="25000"/>
                  </a:schemeClr>
                </a:solidFill>
              </a:rPr>
              <a:t>exception</a:t>
            </a:r>
            <a:r>
              <a:rPr lang="zh-CN" altLang="en-US" sz="2400" dirty="0" smtClean="0">
                <a:solidFill>
                  <a:schemeClr val="tx1">
                    <a:lumMod val="75000"/>
                    <a:lumOff val="25000"/>
                  </a:schemeClr>
                </a:solidFill>
              </a:rPr>
              <a:t>内置对象</a:t>
            </a:r>
            <a:endParaRPr lang="zh-CN" altLang="en-US" sz="2400" dirty="0" smtClean="0">
              <a:solidFill>
                <a:schemeClr val="tx1">
                  <a:lumMod val="75000"/>
                  <a:lumOff val="25000"/>
                </a:schemeClr>
              </a:solidFill>
            </a:endParaRPr>
          </a:p>
          <a:p>
            <a:r>
              <a:rPr lang="zh-CN" altLang="en-US" sz="2400" dirty="0" smtClean="0">
                <a:solidFill>
                  <a:srgbClr val="C00000"/>
                </a:solidFill>
              </a:rPr>
              <a:t>注意：即使一个页面没有设置</a:t>
            </a:r>
            <a:r>
              <a:rPr lang="en-US" altLang="zh-CN" sz="2400" dirty="0" err="1" smtClean="0">
                <a:solidFill>
                  <a:srgbClr val="C00000"/>
                </a:solidFill>
              </a:rPr>
              <a:t>isErrorPage</a:t>
            </a:r>
            <a:r>
              <a:rPr lang="en-US" altLang="zh-CN" sz="2400" dirty="0" smtClean="0">
                <a:solidFill>
                  <a:srgbClr val="C00000"/>
                </a:solidFill>
              </a:rPr>
              <a:t>=“true”</a:t>
            </a:r>
            <a:r>
              <a:rPr lang="zh-CN" altLang="en-US" sz="2400" dirty="0" smtClean="0">
                <a:solidFill>
                  <a:srgbClr val="C00000"/>
                </a:solidFill>
              </a:rPr>
              <a:t>，也可以作为错误页面使用，区别在是否有</a:t>
            </a:r>
            <a:r>
              <a:rPr lang="en-US" altLang="zh-CN" sz="2400" dirty="0" smtClean="0">
                <a:solidFill>
                  <a:srgbClr val="C00000"/>
                </a:solidFill>
              </a:rPr>
              <a:t>exception</a:t>
            </a:r>
            <a:r>
              <a:rPr lang="zh-CN" altLang="en-US" sz="2400" dirty="0" smtClean="0">
                <a:solidFill>
                  <a:srgbClr val="C00000"/>
                </a:solidFill>
              </a:rPr>
              <a:t>内置对象产生。</a:t>
            </a:r>
            <a:endParaRPr lang="zh-CN" altLang="en-US" sz="2400" dirty="0" smtClean="0">
              <a:solidFill>
                <a:srgbClr val="C00000"/>
              </a:solidFill>
            </a:endParaRPr>
          </a:p>
          <a:p>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1【JSP page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指令标签的作用与特性</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smtClean="0"/>
              <a:t>本章内容：共</a:t>
            </a:r>
            <a:r>
              <a:rPr lang="en-US" altLang="zh-CN" dirty="0" smtClean="0"/>
              <a:t>2</a:t>
            </a:r>
            <a:r>
              <a:rPr lang="zh-CN" altLang="en-US" dirty="0" smtClean="0"/>
              <a:t>小节，</a:t>
            </a:r>
            <a:r>
              <a:rPr lang="en-US" altLang="zh-CN" dirty="0" smtClean="0"/>
              <a:t>10</a:t>
            </a:r>
            <a:r>
              <a:rPr lang="zh-CN" altLang="en-US" dirty="0" smtClean="0"/>
              <a:t>个知识点</a:t>
            </a:r>
            <a:endParaRPr lang="zh-CN" altLang="en-US" dirty="0"/>
          </a:p>
        </p:txBody>
      </p:sp>
      <p:sp>
        <p:nvSpPr>
          <p:cNvPr id="3" name="内容占位符 2"/>
          <p:cNvSpPr>
            <a:spLocks noGrp="1"/>
          </p:cNvSpPr>
          <p:nvPr>
            <p:ph idx="1"/>
          </p:nvPr>
        </p:nvSpPr>
        <p:spPr>
          <a:xfrm>
            <a:off x="838200" y="1168400"/>
            <a:ext cx="10515600" cy="4555067"/>
          </a:xfrm>
        </p:spPr>
        <p:txBody>
          <a:bodyPr>
            <a:normAutofit/>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节：内置对象</a:t>
            </a:r>
            <a:endParaRPr lang="zh-CN" altLang="en-US"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节：指令与动作</a:t>
            </a:r>
            <a:endParaRPr lang="zh-CN" altLang="en-US" dirty="0" smtClean="0">
              <a:solidFill>
                <a:schemeClr val="tx1">
                  <a:lumMod val="75000"/>
                  <a:lumOff val="25000"/>
                </a:schemeClr>
              </a:solidFill>
            </a:endParaRPr>
          </a:p>
          <a:p>
            <a:endParaRPr lang="zh-CN" altLang="en-US" dirty="0" smtClean="0">
              <a:solidFill>
                <a:schemeClr val="tx1">
                  <a:lumMod val="75000"/>
                  <a:lumOff val="25000"/>
                </a:schemeClr>
              </a:solidFill>
            </a:endParaRPr>
          </a:p>
          <a:p>
            <a:endParaRPr lang="zh-CN" altLang="en-US" dirty="0" smtClean="0">
              <a:solidFill>
                <a:schemeClr val="tx1">
                  <a:lumMod val="75000"/>
                  <a:lumOff val="25000"/>
                </a:schemeClr>
              </a:solidFill>
            </a:endParaRPr>
          </a:p>
          <a:p>
            <a:endParaRPr lang="zh-CN" altLang="en-US" dirty="0" smtClean="0">
              <a:solidFill>
                <a:schemeClr val="tx1">
                  <a:lumMod val="75000"/>
                  <a:lumOff val="25000"/>
                </a:schemeClr>
              </a:solidFill>
            </a:endParaRPr>
          </a:p>
          <a:p>
            <a:endParaRPr lang="zh-CN" altLang="en-US" dirty="0" smtClean="0">
              <a:solidFill>
                <a:schemeClr val="tx1">
                  <a:lumMod val="75000"/>
                  <a:lumOff val="25000"/>
                </a:schemeClr>
              </a:solidFill>
            </a:endParaRPr>
          </a:p>
          <a:p>
            <a:endParaRPr lang="en-US" altLang="zh-CN" dirty="0" smtClean="0">
              <a:solidFill>
                <a:schemeClr val="tx1">
                  <a:lumMod val="75000"/>
                  <a:lumOff val="25000"/>
                </a:schemeClr>
              </a:solidFill>
            </a:endParaRPr>
          </a:p>
          <a:p>
            <a:endParaRPr lang="en-US" altLang="zh-CN" dirty="0" smtClean="0">
              <a:solidFill>
                <a:schemeClr val="tx1">
                  <a:lumMod val="75000"/>
                  <a:lumOff val="25000"/>
                </a:schemeClr>
              </a:solidFill>
            </a:endParaRPr>
          </a:p>
          <a:p>
            <a:endParaRPr lang="zh-CN" altLang="en-US" dirty="0" smtClean="0">
              <a:solidFill>
                <a:schemeClr val="tx1">
                  <a:lumMod val="75000"/>
                  <a:lumOff val="25000"/>
                </a:schemeClr>
              </a:solidFill>
            </a:endParaRPr>
          </a:p>
          <a:p>
            <a:endParaRPr lang="zh-CN" altLang="en-US"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2【JSP include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指令、</a:t>
            </a:r>
            <a:r>
              <a:rPr lang="en-US" altLang="zh-CN" sz="3000" dirty="0" smtClean="0">
                <a:sym typeface="+mn-ea"/>
              </a:rPr>
              <a:t>taglib</a:t>
            </a:r>
            <a:r>
              <a:rPr lang="zh-CN" altLang="en-US" sz="3000" dirty="0" smtClean="0">
                <a:sym typeface="+mn-ea"/>
              </a:rPr>
              <a:t>指令</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标签的使用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37930" y="1093304"/>
            <a:ext cx="11015870" cy="5339027"/>
          </a:xfrm>
        </p:spPr>
        <p:txBody>
          <a:bodyPr vert="horz" lIns="91440" tIns="45720" rIns="91440" bIns="45720" rtlCol="0">
            <a:noAutofit/>
          </a:bodyPr>
          <a:lstStyle/>
          <a:p>
            <a:r>
              <a:rPr lang="en-US" altLang="zh-CN" sz="2400" dirty="0" smtClean="0">
                <a:solidFill>
                  <a:schemeClr val="tx1">
                    <a:lumMod val="75000"/>
                    <a:lumOff val="25000"/>
                  </a:schemeClr>
                </a:solidFill>
              </a:rPr>
              <a:t>include</a:t>
            </a:r>
            <a:r>
              <a:rPr lang="zh-CN" altLang="en-US" sz="2400" dirty="0" smtClean="0">
                <a:solidFill>
                  <a:schemeClr val="tx1">
                    <a:lumMod val="75000"/>
                    <a:lumOff val="25000"/>
                  </a:schemeClr>
                </a:solidFill>
              </a:rPr>
              <a:t>指令是</a:t>
            </a:r>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中另外一个常用指令，用来</a:t>
            </a:r>
            <a:r>
              <a:rPr lang="zh-CN" altLang="en-US" sz="2400" b="1" dirty="0" smtClean="0">
                <a:solidFill>
                  <a:srgbClr val="C00000"/>
                </a:solidFill>
              </a:rPr>
              <a:t>静态包含</a:t>
            </a:r>
            <a:r>
              <a:rPr lang="zh-CN" altLang="en-US" sz="2400" dirty="0" smtClean="0">
                <a:solidFill>
                  <a:schemeClr val="tx1">
                    <a:lumMod val="75000"/>
                    <a:lumOff val="25000"/>
                  </a:schemeClr>
                </a:solidFill>
              </a:rPr>
              <a:t>其他页面；</a:t>
            </a:r>
            <a:endParaRPr lang="zh-CN" altLang="en-US" sz="2400" dirty="0" smtClean="0">
              <a:solidFill>
                <a:schemeClr val="tx1">
                  <a:lumMod val="75000"/>
                  <a:lumOff val="25000"/>
                </a:schemeClr>
              </a:solidFill>
            </a:endParaRPr>
          </a:p>
          <a:p>
            <a:r>
              <a:rPr lang="zh-CN" altLang="en-US" sz="2400" dirty="0" smtClean="0">
                <a:solidFill>
                  <a:schemeClr val="tx1">
                    <a:lumMod val="75000"/>
                    <a:lumOff val="25000"/>
                  </a:schemeClr>
                </a:solidFill>
              </a:rPr>
              <a:t>所谓静态包含，指的是在</a:t>
            </a:r>
            <a:r>
              <a:rPr lang="zh-CN" altLang="en-US" sz="2400" b="1" dirty="0" smtClean="0">
                <a:solidFill>
                  <a:srgbClr val="C00000"/>
                </a:solidFill>
              </a:rPr>
              <a:t>翻译期间</a:t>
            </a:r>
            <a:r>
              <a:rPr lang="zh-CN" altLang="en-US" sz="2400" dirty="0" smtClean="0">
                <a:solidFill>
                  <a:schemeClr val="tx1">
                    <a:lumMod val="75000"/>
                    <a:lumOff val="25000"/>
                  </a:schemeClr>
                </a:solidFill>
              </a:rPr>
              <a:t>，把包含的页面也翻译到当前页面的</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文件中</a:t>
            </a:r>
            <a:r>
              <a:rPr lang="zh-CN" altLang="en-US" sz="2400" dirty="0" smtClean="0">
                <a:solidFill>
                  <a:schemeClr val="tx1">
                    <a:lumMod val="75000"/>
                    <a:lumOff val="25000"/>
                  </a:schemeClr>
                </a:solidFill>
              </a:rPr>
              <a:t>，也就是</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源文件即实现</a:t>
            </a:r>
            <a:r>
              <a:rPr lang="zh-CN" altLang="en-US" sz="2400" dirty="0" smtClean="0">
                <a:solidFill>
                  <a:schemeClr val="tx1">
                    <a:lumMod val="75000"/>
                    <a:lumOff val="25000"/>
                  </a:schemeClr>
                </a:solidFill>
              </a:rPr>
              <a:t>“二合一”；</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例如，在</a:t>
            </a:r>
            <a:r>
              <a:rPr lang="en-US" altLang="zh-CN" sz="2400" dirty="0" smtClean="0">
                <a:solidFill>
                  <a:schemeClr val="tx1">
                    <a:lumMod val="75000"/>
                    <a:lumOff val="25000"/>
                  </a:schemeClr>
                </a:solidFill>
              </a:rPr>
              <a:t>main.jsp</a:t>
            </a:r>
            <a:r>
              <a:rPr lang="zh-CN" altLang="en-US" sz="2400" dirty="0" smtClean="0">
                <a:solidFill>
                  <a:schemeClr val="tx1">
                    <a:lumMod val="75000"/>
                    <a:lumOff val="25000"/>
                  </a:schemeClr>
                </a:solidFill>
              </a:rPr>
              <a:t>中编写如下代码：</a:t>
            </a:r>
            <a:endParaRPr lang="zh-CN" altLang="en-US" sz="2400" dirty="0" smtClean="0">
              <a:solidFill>
                <a:schemeClr val="tx1">
                  <a:lumMod val="75000"/>
                  <a:lumOff val="25000"/>
                </a:schemeClr>
              </a:solidFill>
            </a:endParaRPr>
          </a:p>
          <a:p>
            <a:pPr>
              <a:buNone/>
            </a:pPr>
            <a:r>
              <a:rPr lang="en-US" altLang="zh-CN" sz="2400" dirty="0" smtClean="0">
                <a:solidFill>
                  <a:schemeClr val="tx1">
                    <a:lumMod val="75000"/>
                    <a:lumOff val="25000"/>
                  </a:schemeClr>
                </a:solidFill>
              </a:rPr>
              <a:t>  &lt;%@include file="copyright.jsp"%&gt;</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过程：翻译</a:t>
            </a:r>
            <a:r>
              <a:rPr lang="en-US" altLang="zh-CN" sz="2400" dirty="0" smtClean="0">
                <a:solidFill>
                  <a:schemeClr val="tx1">
                    <a:lumMod val="75000"/>
                    <a:lumOff val="25000"/>
                  </a:schemeClr>
                </a:solidFill>
              </a:rPr>
              <a:t>main.jsp</a:t>
            </a:r>
            <a:r>
              <a:rPr lang="zh-CN" altLang="en-US" sz="2400" dirty="0" smtClean="0">
                <a:solidFill>
                  <a:schemeClr val="tx1">
                    <a:lumMod val="75000"/>
                    <a:lumOff val="25000"/>
                  </a:schemeClr>
                </a:solidFill>
              </a:rPr>
              <a:t>时，会把</a:t>
            </a:r>
            <a:r>
              <a:rPr lang="en-US" altLang="zh-CN" sz="2400" dirty="0" smtClean="0">
                <a:solidFill>
                  <a:schemeClr val="tx1">
                    <a:lumMod val="75000"/>
                    <a:lumOff val="25000"/>
                  </a:schemeClr>
                </a:solidFill>
              </a:rPr>
              <a:t>copyright.jsp</a:t>
            </a:r>
            <a:r>
              <a:rPr lang="zh-CN" altLang="en-US" sz="2400" dirty="0" smtClean="0">
                <a:solidFill>
                  <a:schemeClr val="tx1">
                    <a:lumMod val="75000"/>
                    <a:lumOff val="25000"/>
                  </a:schemeClr>
                </a:solidFill>
              </a:rPr>
              <a:t>文件</a:t>
            </a:r>
            <a:r>
              <a:rPr lang="zh-CN" altLang="en-US" sz="2400" dirty="0" smtClean="0">
                <a:solidFill>
                  <a:schemeClr val="tx1">
                    <a:lumMod val="75000"/>
                    <a:lumOff val="25000"/>
                  </a:schemeClr>
                </a:solidFill>
              </a:rPr>
              <a:t>翻译后插入到</a:t>
            </a:r>
            <a:r>
              <a:rPr lang="en-US" altLang="zh-CN" sz="2400" dirty="0" smtClean="0">
                <a:solidFill>
                  <a:schemeClr val="tx1">
                    <a:lumMod val="75000"/>
                    <a:lumOff val="25000"/>
                  </a:schemeClr>
                </a:solidFill>
              </a:rPr>
              <a:t>main.jsp</a:t>
            </a:r>
            <a:r>
              <a:rPr lang="zh-CN" altLang="en-US" sz="2400" dirty="0" smtClean="0">
                <a:solidFill>
                  <a:schemeClr val="tx1">
                    <a:lumMod val="75000"/>
                    <a:lumOff val="25000"/>
                  </a:schemeClr>
                </a:solidFill>
              </a:rPr>
              <a:t>翻译生成的</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文件中的相应</a:t>
            </a:r>
            <a:r>
              <a:rPr lang="zh-CN" altLang="en-US" sz="2400" dirty="0" smtClean="0">
                <a:solidFill>
                  <a:schemeClr val="tx1">
                    <a:lumMod val="75000"/>
                    <a:lumOff val="25000"/>
                  </a:schemeClr>
                </a:solidFill>
              </a:rPr>
              <a:t>位置；</a:t>
            </a:r>
            <a:endParaRPr lang="zh-CN" altLang="en-US" sz="2400"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noProof="0" dirty="0" smtClean="0">
                <a:ln>
                  <a:noFill/>
                </a:ln>
                <a:effectLst/>
                <a:uLnTx/>
                <a:uFillTx/>
                <a:sym typeface="+mn-ea"/>
              </a:rPr>
              <a:t>知识点</a:t>
            </a:r>
            <a:r>
              <a:rPr lang="en-US" altLang="zh-CN" noProof="0" dirty="0" smtClean="0">
                <a:ln>
                  <a:noFill/>
                </a:ln>
                <a:effectLst/>
                <a:uLnTx/>
                <a:uFillTx/>
                <a:sym typeface="+mn-ea"/>
              </a:rPr>
              <a:t>2</a:t>
            </a:r>
            <a:r>
              <a:rPr lang="en-US" altLang="zh-CN" dirty="0" smtClean="0">
                <a:sym typeface="+mn-ea"/>
              </a:rPr>
              <a:t>【JSP </a:t>
            </a:r>
            <a:r>
              <a:rPr lang="en-US" altLang="zh-CN" dirty="0" smtClean="0">
                <a:sym typeface="+mn-ea"/>
              </a:rPr>
              <a:t>include</a:t>
            </a:r>
            <a:r>
              <a:rPr lang="zh-CN" altLang="en-US" dirty="0" smtClean="0">
                <a:sym typeface="+mn-ea"/>
              </a:rPr>
              <a:t>指令、</a:t>
            </a:r>
            <a:r>
              <a:rPr lang="en-US" altLang="zh-CN" dirty="0" smtClean="0">
                <a:sym typeface="+mn-ea"/>
              </a:rPr>
              <a:t>taglib</a:t>
            </a:r>
            <a:r>
              <a:rPr lang="zh-CN" altLang="en-US" dirty="0" smtClean="0">
                <a:sym typeface="+mn-ea"/>
              </a:rPr>
              <a:t>指令标签的使用</a:t>
            </a:r>
            <a:r>
              <a:rPr lang="en-US" altLang="zh-CN" noProof="0" dirty="0" smtClean="0">
                <a:ln>
                  <a:noFill/>
                </a:ln>
                <a:effectLst/>
                <a:uLnTx/>
                <a:uFillTx/>
                <a:sym typeface="+mn-ea"/>
              </a:rPr>
              <a:t>】-2</a:t>
            </a:r>
            <a:endParaRPr lang="zh-CN" altLang="en-US"/>
          </a:p>
        </p:txBody>
      </p:sp>
      <p:sp>
        <p:nvSpPr>
          <p:cNvPr id="3" name="内容占位符 2"/>
          <p:cNvSpPr>
            <a:spLocks noGrp="1"/>
          </p:cNvSpPr>
          <p:nvPr>
            <p:ph idx="1"/>
          </p:nvPr>
        </p:nvSpPr>
        <p:spPr>
          <a:xfrm>
            <a:off x="489585" y="849630"/>
            <a:ext cx="10864215" cy="5711190"/>
          </a:xfrm>
        </p:spPr>
        <p:txBody>
          <a:bodyPr>
            <a:noAutofit/>
          </a:bodyPr>
          <a:p>
            <a:r>
              <a:rPr lang="zh-CN" altLang="en-US" sz="2400"/>
              <a:t>JSP API允许用户自定义标签，一个自定义标签库就是自定义标签的集合。</a:t>
            </a:r>
            <a:endParaRPr lang="zh-CN" altLang="en-US" sz="2400"/>
          </a:p>
          <a:p>
            <a:r>
              <a:rPr lang="zh-CN" altLang="en-US" sz="2400"/>
              <a:t>Taglib指令引入一个自定义标签集合的定义，包括库路径、自定义标签。</a:t>
            </a:r>
            <a:endParaRPr lang="zh-CN" altLang="en-US" sz="2400"/>
          </a:p>
          <a:p>
            <a:r>
              <a:rPr lang="zh-CN" altLang="en-US" sz="2400"/>
              <a:t>Taglib指令的语法：</a:t>
            </a:r>
            <a:endParaRPr lang="zh-CN" altLang="en-US" sz="2400"/>
          </a:p>
          <a:p>
            <a:r>
              <a:rPr lang="zh-CN" altLang="en-US" sz="2400"/>
              <a:t>&lt;%@ taglib uri="uri" prefix="prefixOfTag" %&gt;</a:t>
            </a:r>
            <a:endParaRPr lang="zh-CN" altLang="en-US" sz="2400"/>
          </a:p>
          <a:p>
            <a:r>
              <a:rPr lang="zh-CN" altLang="en-US" sz="2400"/>
              <a:t>uri属性确定标签库的位置，prefix属性指定标签库的前缀。</a:t>
            </a:r>
            <a:endParaRPr lang="zh-CN" altLang="en-US" sz="2400"/>
          </a:p>
          <a:p>
            <a:r>
              <a:rPr lang="zh-CN" altLang="en-US" sz="2400"/>
              <a:t>等价的XML语法：</a:t>
            </a:r>
            <a:endParaRPr lang="zh-CN" altLang="en-US" sz="2400"/>
          </a:p>
          <a:p>
            <a:r>
              <a:rPr lang="zh-CN" altLang="en-US" sz="2400"/>
              <a:t>&lt;jsp:directive.taglib uri="uri" prefix="prefixOfTag" /&gt;</a:t>
            </a:r>
            <a:endParaRPr lang="zh-CN" altLang="en-US" sz="2400"/>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【JSP include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动作标签的使用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37930" y="1093304"/>
            <a:ext cx="11015870" cy="4471924"/>
          </a:xfrm>
        </p:spPr>
        <p:txBody>
          <a:bodyPr vert="horz" lIns="91440" tIns="45720" rIns="91440" bIns="45720" rtlCol="0">
            <a:noAutofit/>
          </a:bodyPr>
          <a:lstStyle/>
          <a:p>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规范中定义了一系列的标准动作。</a:t>
            </a:r>
            <a:r>
              <a:rPr lang="en-US" altLang="zh-CN" sz="2400" dirty="0" smtClean="0">
                <a:solidFill>
                  <a:schemeClr val="tx1">
                    <a:lumMod val="75000"/>
                    <a:lumOff val="25000"/>
                  </a:schemeClr>
                </a:solidFill>
              </a:rPr>
              <a:t>Web</a:t>
            </a:r>
            <a:r>
              <a:rPr lang="zh-CN" altLang="en-US" sz="2400" dirty="0" smtClean="0">
                <a:solidFill>
                  <a:schemeClr val="tx1">
                    <a:lumMod val="75000"/>
                    <a:lumOff val="25000"/>
                  </a:schemeClr>
                </a:solidFill>
              </a:rPr>
              <a:t>容器按照规范进行了实现，可以解析并执行标准动作；</a:t>
            </a:r>
            <a:endParaRPr lang="zh-CN" altLang="en-US" sz="2400" dirty="0" smtClean="0">
              <a:solidFill>
                <a:schemeClr val="tx1">
                  <a:lumMod val="75000"/>
                  <a:lumOff val="25000"/>
                </a:schemeClr>
              </a:solidFill>
            </a:endParaRPr>
          </a:p>
          <a:p>
            <a:r>
              <a:rPr lang="zh-CN" altLang="en-US" sz="2400" dirty="0" smtClean="0">
                <a:solidFill>
                  <a:schemeClr val="tx1">
                    <a:lumMod val="75000"/>
                    <a:lumOff val="25000"/>
                  </a:schemeClr>
                </a:solidFill>
              </a:rPr>
              <a:t>标准动作使用标准的</a:t>
            </a:r>
            <a:r>
              <a:rPr lang="en-US" altLang="zh-CN" sz="2400" dirty="0" smtClean="0">
                <a:solidFill>
                  <a:schemeClr val="tx1">
                    <a:lumMod val="75000"/>
                    <a:lumOff val="25000"/>
                  </a:schemeClr>
                </a:solidFill>
              </a:rPr>
              <a:t>XML</a:t>
            </a:r>
            <a:r>
              <a:rPr lang="zh-CN" altLang="en-US" sz="2400" dirty="0" smtClean="0">
                <a:solidFill>
                  <a:schemeClr val="tx1">
                    <a:lumMod val="75000"/>
                    <a:lumOff val="25000"/>
                  </a:schemeClr>
                </a:solidFill>
              </a:rPr>
              <a:t>语法。</a:t>
            </a:r>
            <a:endParaRPr lang="zh-CN" altLang="en-US" sz="2400" dirty="0" smtClean="0">
              <a:solidFill>
                <a:schemeClr val="tx1">
                  <a:lumMod val="75000"/>
                  <a:lumOff val="25000"/>
                </a:schemeClr>
              </a:solidFill>
            </a:endParaRPr>
          </a:p>
          <a:p>
            <a:pPr>
              <a:buNone/>
            </a:pPr>
            <a:r>
              <a:rPr lang="en-US" altLang="zh-CN" sz="2400" dirty="0" smtClean="0">
                <a:solidFill>
                  <a:schemeClr val="tx1">
                    <a:lumMod val="75000"/>
                    <a:lumOff val="25000"/>
                  </a:schemeClr>
                </a:solidFill>
              </a:rPr>
              <a:t>&lt;</a:t>
            </a:r>
            <a:r>
              <a:rPr lang="en-US" altLang="zh-CN" sz="2400" dirty="0" err="1" smtClean="0">
                <a:solidFill>
                  <a:schemeClr val="tx1">
                    <a:lumMod val="75000"/>
                    <a:lumOff val="25000"/>
                  </a:schemeClr>
                </a:solidFill>
              </a:rPr>
              <a:t>jsp:action_name</a:t>
            </a:r>
            <a:r>
              <a:rPr lang="en-US" altLang="zh-CN" sz="2400" dirty="0" smtClean="0">
                <a:solidFill>
                  <a:schemeClr val="tx1">
                    <a:lumMod val="75000"/>
                    <a:lumOff val="25000"/>
                  </a:schemeClr>
                </a:solidFill>
              </a:rPr>
              <a:t> attribute1="value1" attribute2="value2"&gt;</a:t>
            </a:r>
            <a:endParaRPr lang="en-US" altLang="zh-CN" sz="2400" dirty="0" smtClean="0">
              <a:solidFill>
                <a:schemeClr val="tx1">
                  <a:lumMod val="75000"/>
                  <a:lumOff val="25000"/>
                </a:schemeClr>
              </a:solidFill>
            </a:endParaRPr>
          </a:p>
          <a:p>
            <a:pPr>
              <a:buNone/>
            </a:pPr>
            <a:r>
              <a:rPr lang="en-US" altLang="zh-CN" sz="2400" dirty="0" smtClean="0">
                <a:solidFill>
                  <a:schemeClr val="tx1">
                    <a:lumMod val="75000"/>
                    <a:lumOff val="25000"/>
                  </a:schemeClr>
                </a:solidFill>
              </a:rPr>
              <a:t>&lt;/</a:t>
            </a:r>
            <a:r>
              <a:rPr lang="en-US" altLang="zh-CN" sz="2400" dirty="0" err="1" smtClean="0">
                <a:solidFill>
                  <a:schemeClr val="tx1">
                    <a:lumMod val="75000"/>
                    <a:lumOff val="25000"/>
                  </a:schemeClr>
                </a:solidFill>
              </a:rPr>
              <a:t>jsp:action_name</a:t>
            </a:r>
            <a:r>
              <a:rPr lang="en-US" altLang="zh-CN" sz="2400" dirty="0" smtClean="0">
                <a:solidFill>
                  <a:schemeClr val="tx1">
                    <a:lumMod val="75000"/>
                    <a:lumOff val="25000"/>
                  </a:schemeClr>
                </a:solidFill>
              </a:rPr>
              <a:t>&gt;</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其中</a:t>
            </a:r>
            <a:r>
              <a:rPr lang="en-US" altLang="zh-CN" sz="2400" dirty="0" err="1" smtClean="0">
                <a:solidFill>
                  <a:schemeClr val="tx1">
                    <a:lumMod val="75000"/>
                    <a:lumOff val="25000"/>
                  </a:schemeClr>
                </a:solidFill>
              </a:rPr>
              <a:t>action_name</a:t>
            </a:r>
            <a:r>
              <a:rPr lang="zh-CN" altLang="en-US" sz="2400" dirty="0" smtClean="0">
                <a:solidFill>
                  <a:schemeClr val="tx1">
                    <a:lumMod val="75000"/>
                    <a:lumOff val="25000"/>
                  </a:schemeClr>
                </a:solidFill>
              </a:rPr>
              <a:t>表示标准动作的名字，</a:t>
            </a:r>
            <a:r>
              <a:rPr lang="en-US" altLang="zh-CN" sz="2400" dirty="0" smtClean="0">
                <a:solidFill>
                  <a:schemeClr val="tx1">
                    <a:lumMod val="75000"/>
                    <a:lumOff val="25000"/>
                  </a:schemeClr>
                </a:solidFill>
              </a:rPr>
              <a:t>attribute1</a:t>
            </a:r>
            <a:r>
              <a:rPr lang="zh-CN" altLang="en-US" sz="2400" dirty="0" smtClean="0">
                <a:solidFill>
                  <a:schemeClr val="tx1">
                    <a:lumMod val="75000"/>
                    <a:lumOff val="25000"/>
                  </a:schemeClr>
                </a:solidFill>
              </a:rPr>
              <a:t>和</a:t>
            </a:r>
            <a:r>
              <a:rPr lang="en-US" altLang="zh-CN" sz="2400" dirty="0" smtClean="0">
                <a:solidFill>
                  <a:schemeClr val="tx1">
                    <a:lumMod val="75000"/>
                    <a:lumOff val="25000"/>
                  </a:schemeClr>
                </a:solidFill>
              </a:rPr>
              <a:t>attribute2</a:t>
            </a:r>
            <a:r>
              <a:rPr lang="zh-CN" altLang="en-US" sz="2400" dirty="0" smtClean="0">
                <a:solidFill>
                  <a:schemeClr val="tx1">
                    <a:lumMod val="75000"/>
                    <a:lumOff val="25000"/>
                  </a:schemeClr>
                </a:solidFill>
              </a:rPr>
              <a:t>是标准动作的若干个属性；</a:t>
            </a:r>
            <a:endParaRPr lang="zh-CN" altLang="en-US" sz="2400"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【JSP include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动作标签的使用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37820" y="1093470"/>
            <a:ext cx="11015980" cy="4864735"/>
          </a:xfrm>
        </p:spPr>
        <p:txBody>
          <a:bodyPr vert="horz" lIns="91440" tIns="45720" rIns="91440" bIns="45720" rtlCol="0">
            <a:noAutofit/>
          </a:bodyPr>
          <a:lstStyle/>
          <a:p>
            <a:r>
              <a:rPr lang="en-US" altLang="zh-CN" sz="2400" dirty="0" smtClean="0">
                <a:solidFill>
                  <a:schemeClr val="tx1">
                    <a:lumMod val="75000"/>
                    <a:lumOff val="25000"/>
                  </a:schemeClr>
                </a:solidFill>
              </a:rPr>
              <a:t>include</a:t>
            </a:r>
            <a:r>
              <a:rPr lang="zh-CN" altLang="en-US" sz="2400" dirty="0" smtClean="0">
                <a:solidFill>
                  <a:schemeClr val="tx1">
                    <a:lumMod val="75000"/>
                    <a:lumOff val="25000"/>
                  </a:schemeClr>
                </a:solidFill>
              </a:rPr>
              <a:t>动作：在</a:t>
            </a:r>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页面中，进行动态包含，如下代码所示：</a:t>
            </a:r>
            <a:endParaRPr lang="en-US" altLang="zh-CN" sz="2400" dirty="0" smtClean="0">
              <a:solidFill>
                <a:schemeClr val="tx1">
                  <a:lumMod val="75000"/>
                  <a:lumOff val="25000"/>
                </a:schemeClr>
              </a:solidFill>
            </a:endParaRPr>
          </a:p>
          <a:p>
            <a:pPr>
              <a:buNone/>
            </a:pPr>
            <a:endParaRPr lang="zh-CN" altLang="en-US" sz="2400" dirty="0" smtClean="0">
              <a:solidFill>
                <a:schemeClr val="tx1">
                  <a:lumMod val="75000"/>
                  <a:lumOff val="25000"/>
                </a:schemeClr>
              </a:solidFill>
            </a:endParaRPr>
          </a:p>
          <a:p>
            <a:r>
              <a:rPr lang="en-US" altLang="zh-CN" sz="2400" dirty="0" smtClean="0">
                <a:solidFill>
                  <a:schemeClr val="tx1">
                    <a:lumMod val="75000"/>
                    <a:lumOff val="25000"/>
                  </a:schemeClr>
                </a:solidFill>
              </a:rPr>
              <a:t>&lt;</a:t>
            </a:r>
            <a:r>
              <a:rPr lang="en-US" altLang="zh-CN" sz="2400" dirty="0" err="1" smtClean="0">
                <a:solidFill>
                  <a:schemeClr val="tx1">
                    <a:lumMod val="75000"/>
                    <a:lumOff val="25000"/>
                  </a:schemeClr>
                </a:solidFill>
              </a:rPr>
              <a:t>jsp:include</a:t>
            </a:r>
            <a:r>
              <a:rPr lang="en-US" altLang="zh-CN" sz="2400" dirty="0" smtClean="0">
                <a:solidFill>
                  <a:schemeClr val="tx1">
                    <a:lumMod val="75000"/>
                    <a:lumOff val="25000"/>
                  </a:schemeClr>
                </a:solidFill>
              </a:rPr>
              <a:t>&gt;</a:t>
            </a:r>
            <a:r>
              <a:rPr lang="zh-CN" altLang="en-US" sz="2400" dirty="0" smtClean="0">
                <a:solidFill>
                  <a:schemeClr val="tx1">
                    <a:lumMod val="75000"/>
                    <a:lumOff val="25000"/>
                  </a:schemeClr>
                </a:solidFill>
              </a:rPr>
              <a:t>是动态包含，即在</a:t>
            </a:r>
            <a:r>
              <a:rPr lang="zh-CN" altLang="en-US" sz="2400" b="1" dirty="0" smtClean="0">
                <a:solidFill>
                  <a:srgbClr val="C00000"/>
                </a:solidFill>
              </a:rPr>
              <a:t>运行期</a:t>
            </a:r>
            <a:r>
              <a:rPr lang="zh-CN" altLang="en-US" sz="2400" dirty="0" smtClean="0">
                <a:solidFill>
                  <a:schemeClr val="tx1">
                    <a:lumMod val="75000"/>
                    <a:lumOff val="25000"/>
                  </a:schemeClr>
                </a:solidFill>
              </a:rPr>
              <a:t>访问被包含的页面，并将响应结果同包含页面的响应结果合并，生成最终响应。类似在</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中调用</a:t>
            </a:r>
            <a:r>
              <a:rPr lang="en-US" altLang="zh-CN" sz="2400" dirty="0" err="1" smtClean="0">
                <a:solidFill>
                  <a:schemeClr val="tx1">
                    <a:lumMod val="75000"/>
                    <a:lumOff val="25000"/>
                  </a:schemeClr>
                </a:solidFill>
              </a:rPr>
              <a:t>RequestDispatcher</a:t>
            </a:r>
            <a:r>
              <a:rPr lang="zh-CN" altLang="en-US" sz="2400" dirty="0" smtClean="0">
                <a:solidFill>
                  <a:schemeClr val="tx1">
                    <a:lumMod val="75000"/>
                    <a:lumOff val="25000"/>
                  </a:schemeClr>
                </a:solidFill>
              </a:rPr>
              <a:t>的</a:t>
            </a:r>
            <a:r>
              <a:rPr lang="en-US" altLang="zh-CN" sz="2400" dirty="0" smtClean="0">
                <a:solidFill>
                  <a:schemeClr val="tx1">
                    <a:lumMod val="75000"/>
                    <a:lumOff val="25000"/>
                  </a:schemeClr>
                </a:solidFill>
              </a:rPr>
              <a:t>include</a:t>
            </a:r>
            <a:r>
              <a:rPr lang="zh-CN" altLang="en-US" sz="2400" dirty="0" smtClean="0">
                <a:solidFill>
                  <a:schemeClr val="tx1">
                    <a:lumMod val="75000"/>
                    <a:lumOff val="25000"/>
                  </a:schemeClr>
                </a:solidFill>
              </a:rPr>
              <a:t>方法进行包含。</a:t>
            </a:r>
            <a:endParaRPr lang="zh-CN" altLang="en-US" sz="2400" dirty="0" smtClean="0">
              <a:solidFill>
                <a:schemeClr val="tx1">
                  <a:lumMod val="75000"/>
                  <a:lumOff val="25000"/>
                </a:schemeClr>
              </a:solidFill>
            </a:endParaRPr>
          </a:p>
          <a:p>
            <a:endParaRPr lang="zh-CN" altLang="en-US" sz="2400" dirty="0" smtClean="0">
              <a:solidFill>
                <a:schemeClr val="tx1">
                  <a:lumMod val="75000"/>
                  <a:lumOff val="25000"/>
                </a:schemeClr>
              </a:solidFill>
            </a:endParaRPr>
          </a:p>
        </p:txBody>
      </p:sp>
      <p:sp>
        <p:nvSpPr>
          <p:cNvPr id="5" name="TextBox 4"/>
          <p:cNvSpPr txBox="1"/>
          <p:nvPr/>
        </p:nvSpPr>
        <p:spPr>
          <a:xfrm>
            <a:off x="743628" y="1760320"/>
            <a:ext cx="10653600" cy="646331"/>
          </a:xfrm>
          <a:prstGeom prst="rect">
            <a:avLst/>
          </a:prstGeom>
          <a:solidFill>
            <a:schemeClr val="bg1">
              <a:lumMod val="95000"/>
            </a:schemeClr>
          </a:solidFill>
        </p:spPr>
        <p:txBody>
          <a:bodyPr wrap="square" rtlCol="0">
            <a:spAutoFit/>
          </a:bodyPr>
          <a:lstStyle/>
          <a:p>
            <a:pPr>
              <a:buNone/>
            </a:pPr>
            <a:r>
              <a:rPr lang="en-US" altLang="zh-CN" dirty="0" smtClean="0">
                <a:solidFill>
                  <a:schemeClr val="tx1">
                    <a:lumMod val="75000"/>
                    <a:lumOff val="25000"/>
                  </a:schemeClr>
                </a:solidFill>
              </a:rPr>
              <a:t>&lt;</a:t>
            </a:r>
            <a:r>
              <a:rPr lang="en-US" altLang="zh-CN" dirty="0" err="1" smtClean="0">
                <a:solidFill>
                  <a:schemeClr val="tx1">
                    <a:lumMod val="75000"/>
                    <a:lumOff val="25000"/>
                  </a:schemeClr>
                </a:solidFill>
              </a:rPr>
              <a:t>jsp:include</a:t>
            </a:r>
            <a:r>
              <a:rPr lang="en-US" altLang="zh-CN" dirty="0" smtClean="0">
                <a:solidFill>
                  <a:schemeClr val="tx1">
                    <a:lumMod val="75000"/>
                    <a:lumOff val="25000"/>
                  </a:schemeClr>
                </a:solidFill>
              </a:rPr>
              <a:t> page=“top.jsp"&gt;</a:t>
            </a:r>
            <a:endParaRPr lang="en-US" altLang="zh-CN" dirty="0" smtClean="0">
              <a:solidFill>
                <a:schemeClr val="tx1">
                  <a:lumMod val="75000"/>
                  <a:lumOff val="25000"/>
                </a:schemeClr>
              </a:solidFill>
            </a:endParaRPr>
          </a:p>
          <a:p>
            <a:pPr>
              <a:buNone/>
            </a:pPr>
            <a:r>
              <a:rPr lang="en-US" altLang="zh-CN" dirty="0" smtClean="0">
                <a:solidFill>
                  <a:schemeClr val="tx1">
                    <a:lumMod val="75000"/>
                    <a:lumOff val="25000"/>
                  </a:schemeClr>
                </a:solidFill>
              </a:rPr>
              <a:t>&lt;/</a:t>
            </a:r>
            <a:r>
              <a:rPr lang="en-US" altLang="zh-CN" dirty="0" err="1" smtClean="0">
                <a:solidFill>
                  <a:schemeClr val="tx1">
                    <a:lumMod val="75000"/>
                    <a:lumOff val="25000"/>
                  </a:schemeClr>
                </a:solidFill>
              </a:rPr>
              <a:t>jsp:include</a:t>
            </a:r>
            <a:r>
              <a:rPr lang="en-US" altLang="zh-CN" dirty="0" smtClean="0">
                <a:solidFill>
                  <a:schemeClr val="tx1">
                    <a:lumMod val="75000"/>
                    <a:lumOff val="25000"/>
                  </a:schemeClr>
                </a:solidFill>
              </a:rPr>
              <a:t>&gt;</a:t>
            </a:r>
            <a:endParaRPr lang="en-US" altLang="zh-CN"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940" y="872329"/>
            <a:ext cx="11015870" cy="2138885"/>
          </a:xfrm>
        </p:spPr>
        <p:txBody>
          <a:bodyPr vert="horz" lIns="91440" tIns="45720" rIns="91440" bIns="45720" rtlCol="0">
            <a:noAutofit/>
          </a:bodyPr>
          <a:lstStyle/>
          <a:p>
            <a:pPr>
              <a:lnSpc>
                <a:spcPct val="100000"/>
              </a:lnSpc>
            </a:pPr>
            <a:r>
              <a:rPr lang="en-US" altLang="zh-CN" sz="2400" dirty="0" smtClean="0">
                <a:solidFill>
                  <a:schemeClr val="tx1">
                    <a:lumMod val="75000"/>
                    <a:lumOff val="25000"/>
                  </a:schemeClr>
                </a:solidFill>
              </a:rPr>
              <a:t>include</a:t>
            </a:r>
            <a:r>
              <a:rPr lang="zh-CN" altLang="en-US" sz="2400" dirty="0" smtClean="0">
                <a:solidFill>
                  <a:schemeClr val="tx1">
                    <a:lumMod val="75000"/>
                    <a:lumOff val="25000"/>
                  </a:schemeClr>
                </a:solidFill>
              </a:rPr>
              <a:t>标准动作与</a:t>
            </a:r>
            <a:r>
              <a:rPr lang="en-US" altLang="zh-CN" sz="2400" dirty="0" smtClean="0">
                <a:solidFill>
                  <a:schemeClr val="tx1">
                    <a:lumMod val="75000"/>
                    <a:lumOff val="25000"/>
                  </a:schemeClr>
                </a:solidFill>
              </a:rPr>
              <a:t>include</a:t>
            </a:r>
            <a:r>
              <a:rPr lang="zh-CN" altLang="en-US" sz="2400" dirty="0" smtClean="0">
                <a:solidFill>
                  <a:schemeClr val="tx1">
                    <a:lumMod val="75000"/>
                    <a:lumOff val="25000"/>
                  </a:schemeClr>
                </a:solidFill>
              </a:rPr>
              <a:t>指令都是实现包含其他页面的功能</a:t>
            </a:r>
            <a:r>
              <a:rPr lang="en-US" altLang="zh-CN"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include</a:t>
            </a:r>
            <a:r>
              <a:rPr lang="zh-CN" altLang="en-US" sz="2400" dirty="0" smtClean="0">
                <a:solidFill>
                  <a:schemeClr val="tx1">
                    <a:lumMod val="75000"/>
                    <a:lumOff val="25000"/>
                  </a:schemeClr>
                </a:solidFill>
              </a:rPr>
              <a:t>标准动作的属性是</a:t>
            </a:r>
            <a:r>
              <a:rPr lang="en-US" altLang="zh-CN" sz="2400" dirty="0" smtClean="0">
                <a:solidFill>
                  <a:schemeClr val="tx1">
                    <a:lumMod val="75000"/>
                    <a:lumOff val="25000"/>
                  </a:schemeClr>
                </a:solidFill>
              </a:rPr>
              <a:t>page</a:t>
            </a:r>
            <a:r>
              <a:rPr lang="zh-CN" altLang="en-US" sz="2400" dirty="0" smtClean="0">
                <a:solidFill>
                  <a:schemeClr val="tx1">
                    <a:lumMod val="75000"/>
                    <a:lumOff val="25000"/>
                  </a:schemeClr>
                </a:solidFill>
              </a:rPr>
              <a:t>，实现</a:t>
            </a:r>
            <a:r>
              <a:rPr lang="zh-CN" altLang="en-US" sz="2400" dirty="0" smtClean="0">
                <a:solidFill>
                  <a:srgbClr val="C00000"/>
                </a:solidFill>
              </a:rPr>
              <a:t>动态</a:t>
            </a:r>
            <a:r>
              <a:rPr lang="zh-CN" altLang="en-US" sz="2400" dirty="0" smtClean="0">
                <a:solidFill>
                  <a:schemeClr val="tx1">
                    <a:lumMod val="75000"/>
                    <a:lumOff val="25000"/>
                  </a:schemeClr>
                </a:solidFill>
              </a:rPr>
              <a:t>包含，发生在请求阶段；</a:t>
            </a:r>
            <a:endParaRPr lang="en-US" altLang="zh-CN" sz="24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include</a:t>
            </a:r>
            <a:r>
              <a:rPr lang="zh-CN" altLang="en-US" sz="2400" dirty="0" smtClean="0">
                <a:solidFill>
                  <a:schemeClr val="tx1">
                    <a:lumMod val="75000"/>
                    <a:lumOff val="25000"/>
                  </a:schemeClr>
                </a:solidFill>
              </a:rPr>
              <a:t>指令的属性是</a:t>
            </a:r>
            <a:r>
              <a:rPr lang="en-US" altLang="zh-CN" sz="2400" dirty="0" smtClean="0">
                <a:solidFill>
                  <a:schemeClr val="tx1">
                    <a:lumMod val="75000"/>
                    <a:lumOff val="25000"/>
                  </a:schemeClr>
                </a:solidFill>
              </a:rPr>
              <a:t>file</a:t>
            </a:r>
            <a:r>
              <a:rPr lang="zh-CN" altLang="en-US" sz="2400" dirty="0" smtClean="0">
                <a:solidFill>
                  <a:schemeClr val="tx1">
                    <a:lumMod val="75000"/>
                    <a:lumOff val="25000"/>
                  </a:schemeClr>
                </a:solidFill>
              </a:rPr>
              <a:t>，实现</a:t>
            </a:r>
            <a:r>
              <a:rPr lang="zh-CN" altLang="en-US" sz="2400" dirty="0" smtClean="0">
                <a:solidFill>
                  <a:srgbClr val="C00000"/>
                </a:solidFill>
              </a:rPr>
              <a:t>静态</a:t>
            </a:r>
            <a:r>
              <a:rPr lang="zh-CN" altLang="en-US" sz="2400" dirty="0" smtClean="0">
                <a:solidFill>
                  <a:schemeClr val="tx1">
                    <a:lumMod val="75000"/>
                    <a:lumOff val="25000"/>
                  </a:schemeClr>
                </a:solidFill>
              </a:rPr>
              <a:t>包含，发生在翻译阶段。</a:t>
            </a: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动态</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include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与静态</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include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的差异</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Rounded Rectangle 5"/>
          <p:cNvSpPr/>
          <p:nvPr/>
        </p:nvSpPr>
        <p:spPr>
          <a:xfrm>
            <a:off x="835572" y="3294993"/>
            <a:ext cx="1261242" cy="677918"/>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A.jsp</a:t>
            </a:r>
            <a:endParaRPr lang="en-US" dirty="0">
              <a:solidFill>
                <a:schemeClr val="tx1"/>
              </a:solidFill>
            </a:endParaRPr>
          </a:p>
        </p:txBody>
      </p:sp>
      <p:sp>
        <p:nvSpPr>
          <p:cNvPr id="8" name="Rounded Rectangle 7"/>
          <p:cNvSpPr/>
          <p:nvPr/>
        </p:nvSpPr>
        <p:spPr>
          <a:xfrm>
            <a:off x="4295800" y="3271345"/>
            <a:ext cx="1261242" cy="677918"/>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B.jsp</a:t>
            </a:r>
            <a:endParaRPr lang="en-US" altLang="zh-CN" dirty="0" smtClean="0">
              <a:solidFill>
                <a:schemeClr val="tx1"/>
              </a:solidFill>
            </a:endParaRPr>
          </a:p>
        </p:txBody>
      </p:sp>
      <p:cxnSp>
        <p:nvCxnSpPr>
          <p:cNvPr id="10" name="Straight Arrow Connector 9"/>
          <p:cNvCxnSpPr>
            <a:stCxn id="6" idx="3"/>
            <a:endCxn id="8" idx="1"/>
          </p:cNvCxnSpPr>
          <p:nvPr/>
        </p:nvCxnSpPr>
        <p:spPr>
          <a:xfrm flipV="1">
            <a:off x="2096814" y="3610304"/>
            <a:ext cx="2198986" cy="23648"/>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17076" y="3421118"/>
            <a:ext cx="1371600" cy="369332"/>
          </a:xfrm>
          <a:prstGeom prst="rect">
            <a:avLst/>
          </a:prstGeom>
          <a:solidFill>
            <a:schemeClr val="accent6"/>
          </a:solidFill>
        </p:spPr>
        <p:txBody>
          <a:bodyPr wrap="square" rtlCol="0">
            <a:spAutoFit/>
          </a:bodyPr>
          <a:lstStyle/>
          <a:p>
            <a:r>
              <a:rPr lang="zh-CN" altLang="en-US" dirty="0" smtClean="0"/>
              <a:t>静态包含</a:t>
            </a:r>
            <a:endParaRPr lang="en-US" dirty="0"/>
          </a:p>
        </p:txBody>
      </p:sp>
      <p:sp>
        <p:nvSpPr>
          <p:cNvPr id="16" name="Rounded Rectangle 15"/>
          <p:cNvSpPr/>
          <p:nvPr/>
        </p:nvSpPr>
        <p:spPr>
          <a:xfrm>
            <a:off x="7252137" y="2648607"/>
            <a:ext cx="1891863" cy="2065283"/>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smtClean="0">
                <a:solidFill>
                  <a:schemeClr val="tx1"/>
                </a:solidFill>
              </a:rPr>
              <a:t>生成一个</a:t>
            </a:r>
            <a:r>
              <a:rPr lang="en-US" altLang="zh-CN" dirty="0" smtClean="0">
                <a:solidFill>
                  <a:schemeClr val="tx1"/>
                </a:solidFill>
              </a:rPr>
              <a:t>A_jsp.java</a:t>
            </a:r>
            <a:endParaRPr lang="en-US" altLang="zh-CN" dirty="0" smtClean="0">
              <a:solidFill>
                <a:schemeClr val="tx1"/>
              </a:solidFill>
            </a:endParaRPr>
          </a:p>
        </p:txBody>
      </p:sp>
      <p:cxnSp>
        <p:nvCxnSpPr>
          <p:cNvPr id="17" name="Straight Arrow Connector 16"/>
          <p:cNvCxnSpPr/>
          <p:nvPr/>
        </p:nvCxnSpPr>
        <p:spPr>
          <a:xfrm>
            <a:off x="5544207" y="3612931"/>
            <a:ext cx="1707931" cy="13138"/>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7546428" y="3494690"/>
            <a:ext cx="1261242" cy="415158"/>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A.jsp</a:t>
            </a:r>
            <a:r>
              <a:rPr lang="zh-CN" altLang="en-US" dirty="0" smtClean="0">
                <a:solidFill>
                  <a:schemeClr val="tx1"/>
                </a:solidFill>
              </a:rPr>
              <a:t>内容</a:t>
            </a:r>
            <a:endParaRPr lang="en-US" altLang="en-US" dirty="0" smtClean="0">
              <a:solidFill>
                <a:schemeClr val="tx1"/>
              </a:solidFill>
            </a:endParaRPr>
          </a:p>
        </p:txBody>
      </p:sp>
      <p:sp>
        <p:nvSpPr>
          <p:cNvPr id="20" name="Rounded Rectangle 19"/>
          <p:cNvSpPr/>
          <p:nvPr/>
        </p:nvSpPr>
        <p:spPr>
          <a:xfrm>
            <a:off x="7572704" y="4104290"/>
            <a:ext cx="1261242" cy="415158"/>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B.jsp</a:t>
            </a:r>
            <a:r>
              <a:rPr lang="zh-CN" altLang="en-US" dirty="0" smtClean="0">
                <a:solidFill>
                  <a:schemeClr val="tx1"/>
                </a:solidFill>
              </a:rPr>
              <a:t>内容</a:t>
            </a:r>
            <a:endParaRPr lang="en-US" altLang="zh-CN" dirty="0" smtClean="0">
              <a:solidFill>
                <a:schemeClr val="tx1"/>
              </a:solidFill>
            </a:endParaRPr>
          </a:p>
        </p:txBody>
      </p:sp>
      <p:sp>
        <p:nvSpPr>
          <p:cNvPr id="21" name="TextBox 20"/>
          <p:cNvSpPr txBox="1"/>
          <p:nvPr/>
        </p:nvSpPr>
        <p:spPr>
          <a:xfrm>
            <a:off x="5780690" y="3273972"/>
            <a:ext cx="1371600" cy="646331"/>
          </a:xfrm>
          <a:prstGeom prst="rect">
            <a:avLst/>
          </a:prstGeom>
          <a:solidFill>
            <a:schemeClr val="accent6"/>
          </a:solidFill>
        </p:spPr>
        <p:txBody>
          <a:bodyPr wrap="square" rtlCol="0">
            <a:spAutoFit/>
          </a:bodyPr>
          <a:lstStyle/>
          <a:p>
            <a:r>
              <a:rPr lang="zh-CN" altLang="en-US" dirty="0" smtClean="0"/>
              <a:t>翻译生成一个</a:t>
            </a:r>
            <a:r>
              <a:rPr lang="en-US" altLang="zh-CN" dirty="0" smtClean="0"/>
              <a:t>java</a:t>
            </a:r>
            <a:r>
              <a:rPr lang="zh-CN" altLang="en-US" dirty="0" smtClean="0"/>
              <a:t>文件</a:t>
            </a:r>
            <a:endParaRPr lang="en-US" dirty="0"/>
          </a:p>
        </p:txBody>
      </p:sp>
      <p:sp>
        <p:nvSpPr>
          <p:cNvPr id="22" name="Rounded Rectangle 21"/>
          <p:cNvSpPr/>
          <p:nvPr/>
        </p:nvSpPr>
        <p:spPr>
          <a:xfrm>
            <a:off x="924910" y="5439103"/>
            <a:ext cx="1261242" cy="677918"/>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A.jsp</a:t>
            </a:r>
            <a:endParaRPr lang="en-US" altLang="zh-CN" dirty="0" smtClean="0">
              <a:solidFill>
                <a:schemeClr val="tx1"/>
              </a:solidFill>
            </a:endParaRPr>
          </a:p>
        </p:txBody>
      </p:sp>
      <p:sp>
        <p:nvSpPr>
          <p:cNvPr id="23" name="Rounded Rectangle 22"/>
          <p:cNvSpPr/>
          <p:nvPr/>
        </p:nvSpPr>
        <p:spPr>
          <a:xfrm>
            <a:off x="4385138" y="5415455"/>
            <a:ext cx="1261242" cy="677918"/>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B.jsp</a:t>
            </a:r>
            <a:endParaRPr lang="en-US" altLang="zh-CN" dirty="0" smtClean="0">
              <a:solidFill>
                <a:schemeClr val="tx1"/>
              </a:solidFill>
            </a:endParaRPr>
          </a:p>
        </p:txBody>
      </p:sp>
      <p:cxnSp>
        <p:nvCxnSpPr>
          <p:cNvPr id="24" name="Straight Arrow Connector 23"/>
          <p:cNvCxnSpPr>
            <a:stCxn id="22" idx="3"/>
            <a:endCxn id="23" idx="1"/>
          </p:cNvCxnSpPr>
          <p:nvPr/>
        </p:nvCxnSpPr>
        <p:spPr>
          <a:xfrm flipV="1">
            <a:off x="2186152" y="5754414"/>
            <a:ext cx="2198986" cy="23648"/>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706414" y="5565228"/>
            <a:ext cx="1371600" cy="369332"/>
          </a:xfrm>
          <a:prstGeom prst="rect">
            <a:avLst/>
          </a:prstGeom>
          <a:solidFill>
            <a:schemeClr val="accent6"/>
          </a:solidFill>
        </p:spPr>
        <p:txBody>
          <a:bodyPr wrap="square" rtlCol="0">
            <a:spAutoFit/>
          </a:bodyPr>
          <a:lstStyle/>
          <a:p>
            <a:r>
              <a:rPr lang="zh-CN" altLang="en-US" dirty="0" smtClean="0"/>
              <a:t>动态包含</a:t>
            </a:r>
            <a:endParaRPr lang="en-US" dirty="0"/>
          </a:p>
        </p:txBody>
      </p:sp>
      <p:cxnSp>
        <p:nvCxnSpPr>
          <p:cNvPr id="27" name="Straight Arrow Connector 26"/>
          <p:cNvCxnSpPr/>
          <p:nvPr/>
        </p:nvCxnSpPr>
        <p:spPr>
          <a:xfrm>
            <a:off x="5633545" y="5757041"/>
            <a:ext cx="1707931" cy="13138"/>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64621" y="5339254"/>
            <a:ext cx="1371600" cy="646331"/>
          </a:xfrm>
          <a:prstGeom prst="rect">
            <a:avLst/>
          </a:prstGeom>
          <a:solidFill>
            <a:schemeClr val="accent6"/>
          </a:solidFill>
        </p:spPr>
        <p:txBody>
          <a:bodyPr wrap="square" rtlCol="0">
            <a:spAutoFit/>
          </a:bodyPr>
          <a:lstStyle/>
          <a:p>
            <a:r>
              <a:rPr lang="zh-CN" altLang="en-US" dirty="0" smtClean="0"/>
              <a:t>翻译生成两个</a:t>
            </a:r>
            <a:r>
              <a:rPr lang="en-US" altLang="zh-CN" dirty="0" smtClean="0"/>
              <a:t>java</a:t>
            </a:r>
            <a:r>
              <a:rPr lang="zh-CN" altLang="en-US" dirty="0" smtClean="0"/>
              <a:t>文件</a:t>
            </a:r>
            <a:endParaRPr lang="en-US" dirty="0"/>
          </a:p>
        </p:txBody>
      </p:sp>
      <p:sp>
        <p:nvSpPr>
          <p:cNvPr id="31" name="Rounded Rectangle 30"/>
          <p:cNvSpPr/>
          <p:nvPr/>
        </p:nvSpPr>
        <p:spPr>
          <a:xfrm>
            <a:off x="7793420" y="4976647"/>
            <a:ext cx="1261242" cy="677918"/>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A_jsp.java</a:t>
            </a:r>
            <a:endParaRPr lang="en-US" altLang="zh-CN" dirty="0" smtClean="0">
              <a:solidFill>
                <a:schemeClr val="tx1"/>
              </a:solidFill>
            </a:endParaRPr>
          </a:p>
        </p:txBody>
      </p:sp>
      <p:sp>
        <p:nvSpPr>
          <p:cNvPr id="32" name="Rounded Rectangle 31"/>
          <p:cNvSpPr/>
          <p:nvPr/>
        </p:nvSpPr>
        <p:spPr>
          <a:xfrm>
            <a:off x="7801000" y="5835868"/>
            <a:ext cx="1261242" cy="677918"/>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B_jsp.java</a:t>
            </a:r>
            <a:endParaRPr lang="en-US" altLang="zh-CN" dirty="0" smtClean="0">
              <a:solidFill>
                <a:schemeClr val="tx1"/>
              </a:solidFill>
            </a:endParaRPr>
          </a:p>
        </p:txBody>
      </p:sp>
      <p:cxnSp>
        <p:nvCxnSpPr>
          <p:cNvPr id="34" name="Straight Arrow Connector 33"/>
          <p:cNvCxnSpPr>
            <a:stCxn id="30" idx="3"/>
            <a:endCxn id="31" idx="1"/>
          </p:cNvCxnSpPr>
          <p:nvPr/>
        </p:nvCxnSpPr>
        <p:spPr>
          <a:xfrm flipV="1">
            <a:off x="7336221" y="5315606"/>
            <a:ext cx="457199" cy="346814"/>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32" idx="1"/>
          </p:cNvCxnSpPr>
          <p:nvPr/>
        </p:nvCxnSpPr>
        <p:spPr>
          <a:xfrm>
            <a:off x="7299434" y="5754414"/>
            <a:ext cx="501566" cy="420413"/>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017875" y="5312979"/>
            <a:ext cx="756745" cy="472965"/>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9059916" y="5833241"/>
            <a:ext cx="714705" cy="278524"/>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9758855" y="4934607"/>
            <a:ext cx="1539766" cy="1639614"/>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将响应内容合并，一起提供给客户端显示。</a:t>
            </a:r>
            <a:endParaRPr lang="en-US" altLang="en-US" dirty="0" smtClean="0">
              <a:solidFill>
                <a:schemeClr val="tx1"/>
              </a:solidFill>
            </a:endParaRPr>
          </a:p>
        </p:txBody>
      </p:sp>
      <p:sp>
        <p:nvSpPr>
          <p:cNvPr id="43" name="Rounded Rectangle 42"/>
          <p:cNvSpPr/>
          <p:nvPr/>
        </p:nvSpPr>
        <p:spPr>
          <a:xfrm>
            <a:off x="9942786" y="2864069"/>
            <a:ext cx="1539766" cy="1639614"/>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生成响应提供给客户端显示。</a:t>
            </a:r>
            <a:endParaRPr lang="en-US" altLang="zh-CN" dirty="0" smtClean="0">
              <a:solidFill>
                <a:schemeClr val="tx1"/>
              </a:solidFill>
            </a:endParaRPr>
          </a:p>
        </p:txBody>
      </p:sp>
      <p:cxnSp>
        <p:nvCxnSpPr>
          <p:cNvPr id="44" name="Straight Arrow Connector 43"/>
          <p:cNvCxnSpPr>
            <a:stCxn id="16" idx="3"/>
            <a:endCxn id="43" idx="1"/>
          </p:cNvCxnSpPr>
          <p:nvPr/>
        </p:nvCxnSpPr>
        <p:spPr>
          <a:xfrm>
            <a:off x="9144000" y="3681249"/>
            <a:ext cx="798786" cy="2627"/>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940" y="793501"/>
            <a:ext cx="11015870" cy="5528471"/>
          </a:xfrm>
        </p:spPr>
        <p:txBody>
          <a:bodyPr vert="horz" lIns="91440" tIns="45720" rIns="91440" bIns="45720" rtlCol="0">
            <a:noAutofit/>
          </a:bodyPr>
          <a:lstStyle/>
          <a:p>
            <a:r>
              <a:rPr lang="zh-CN" altLang="en-US" sz="2400" dirty="0" smtClean="0">
                <a:solidFill>
                  <a:schemeClr val="tx1">
                    <a:lumMod val="75000"/>
                    <a:lumOff val="25000"/>
                  </a:schemeClr>
                </a:solidFill>
              </a:rPr>
              <a:t>除了</a:t>
            </a:r>
            <a:r>
              <a:rPr lang="en-US" altLang="zh-CN" sz="2400" dirty="0" smtClean="0">
                <a:solidFill>
                  <a:schemeClr val="tx1">
                    <a:lumMod val="75000"/>
                    <a:lumOff val="25000"/>
                  </a:schemeClr>
                </a:solidFill>
              </a:rPr>
              <a:t>include</a:t>
            </a:r>
            <a:r>
              <a:rPr lang="zh-CN" altLang="en-US" sz="2400" dirty="0" smtClean="0">
                <a:solidFill>
                  <a:schemeClr val="tx1">
                    <a:lumMod val="75000"/>
                    <a:lumOff val="25000"/>
                  </a:schemeClr>
                </a:solidFill>
              </a:rPr>
              <a:t>动作标签外，还有其他的动作标签，使用较少，进行简单了解；</a:t>
            </a:r>
            <a:endParaRPr lang="en-US" altLang="zh-CN" sz="2400" dirty="0" smtClean="0">
              <a:solidFill>
                <a:schemeClr val="tx1">
                  <a:lumMod val="75000"/>
                  <a:lumOff val="25000"/>
                </a:schemeClr>
              </a:solidFill>
            </a:endParaRPr>
          </a:p>
          <a:p>
            <a:r>
              <a:rPr lang="en-US" altLang="zh-CN" sz="2400" dirty="0" smtClean="0">
                <a:solidFill>
                  <a:srgbClr val="C00000"/>
                </a:solidFill>
              </a:rPr>
              <a:t>forward</a:t>
            </a:r>
            <a:r>
              <a:rPr lang="zh-CN" altLang="en-US" sz="2400" dirty="0" smtClean="0">
                <a:solidFill>
                  <a:schemeClr val="tx1">
                    <a:lumMod val="75000"/>
                    <a:lumOff val="25000"/>
                  </a:schemeClr>
                </a:solidFill>
              </a:rPr>
              <a:t>动作：在</a:t>
            </a:r>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页面中进行请求转发，如下代码所示：</a:t>
            </a:r>
            <a:endParaRPr lang="zh-CN" altLang="en-US"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上述代码将把请求转发到</a:t>
            </a:r>
            <a:r>
              <a:rPr lang="en-US" altLang="zh-CN" sz="2400" dirty="0" smtClean="0">
                <a:solidFill>
                  <a:schemeClr val="tx1">
                    <a:lumMod val="75000"/>
                    <a:lumOff val="25000"/>
                  </a:schemeClr>
                </a:solidFill>
              </a:rPr>
              <a:t>loginsuccess.jsp</a:t>
            </a:r>
            <a:r>
              <a:rPr lang="zh-CN" altLang="en-US" sz="2400" dirty="0" smtClean="0">
                <a:solidFill>
                  <a:schemeClr val="tx1">
                    <a:lumMod val="75000"/>
                    <a:lumOff val="25000"/>
                  </a:schemeClr>
                </a:solidFill>
              </a:rPr>
              <a:t>页面，类似在</a:t>
            </a:r>
            <a:r>
              <a:rPr lang="en-US" altLang="zh-CN" sz="2400" dirty="0" err="1" smtClean="0">
                <a:solidFill>
                  <a:schemeClr val="tx1">
                    <a:lumMod val="75000"/>
                    <a:lumOff val="25000"/>
                  </a:schemeClr>
                </a:solidFill>
              </a:rPr>
              <a:t>Servlet</a:t>
            </a:r>
            <a:r>
              <a:rPr lang="zh-CN" altLang="en-US" sz="2400" dirty="0" smtClean="0">
                <a:solidFill>
                  <a:schemeClr val="tx1">
                    <a:lumMod val="75000"/>
                    <a:lumOff val="25000"/>
                  </a:schemeClr>
                </a:solidFill>
              </a:rPr>
              <a:t>中调用</a:t>
            </a:r>
            <a:r>
              <a:rPr lang="en-US" altLang="zh-CN" sz="2400" dirty="0" err="1" smtClean="0">
                <a:solidFill>
                  <a:schemeClr val="tx1">
                    <a:lumMod val="75000"/>
                    <a:lumOff val="25000"/>
                  </a:schemeClr>
                </a:solidFill>
              </a:rPr>
              <a:t>RequestDispatcher</a:t>
            </a:r>
            <a:r>
              <a:rPr lang="zh-CN" altLang="en-US" sz="2400" dirty="0" smtClean="0">
                <a:solidFill>
                  <a:schemeClr val="tx1">
                    <a:lumMod val="75000"/>
                    <a:lumOff val="25000"/>
                  </a:schemeClr>
                </a:solidFill>
              </a:rPr>
              <a:t>的</a:t>
            </a:r>
            <a:r>
              <a:rPr lang="en-US" altLang="zh-CN" sz="2400" dirty="0" smtClean="0">
                <a:solidFill>
                  <a:schemeClr val="tx1">
                    <a:lumMod val="75000"/>
                    <a:lumOff val="25000"/>
                  </a:schemeClr>
                </a:solidFill>
              </a:rPr>
              <a:t>forward</a:t>
            </a:r>
            <a:r>
              <a:rPr lang="zh-CN" altLang="en-US" sz="2400" dirty="0" smtClean="0">
                <a:solidFill>
                  <a:schemeClr val="tx1">
                    <a:lumMod val="75000"/>
                    <a:lumOff val="25000"/>
                  </a:schemeClr>
                </a:solidFill>
              </a:rPr>
              <a:t>方法进行请求转发。</a:t>
            </a:r>
            <a:endParaRPr lang="en-US" altLang="zh-CN" sz="2400" dirty="0" smtClean="0">
              <a:solidFill>
                <a:schemeClr val="tx1">
                  <a:lumMod val="75000"/>
                  <a:lumOff val="25000"/>
                </a:schemeClr>
              </a:solidFill>
            </a:endParaRPr>
          </a:p>
          <a:p>
            <a:endParaRPr lang="zh-CN" altLang="en-US"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pPr>
              <a:buNone/>
            </a:pPr>
            <a:endParaRPr lang="en-US" dirty="0" smtClean="0"/>
          </a:p>
          <a:p>
            <a:pPr>
              <a:buNone/>
            </a:pPr>
            <a:endParaRPr lang="en-US" dirty="0" smtClean="0"/>
          </a:p>
          <a:p>
            <a:pPr>
              <a:buNone/>
            </a:pP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【JSP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其他动作标签简述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TextBox 5"/>
          <p:cNvSpPr txBox="1"/>
          <p:nvPr/>
        </p:nvSpPr>
        <p:spPr>
          <a:xfrm>
            <a:off x="617503" y="2170224"/>
            <a:ext cx="10653600" cy="646331"/>
          </a:xfrm>
          <a:prstGeom prst="rect">
            <a:avLst/>
          </a:prstGeom>
          <a:solidFill>
            <a:schemeClr val="bg1">
              <a:lumMod val="95000"/>
            </a:schemeClr>
          </a:solidFill>
        </p:spPr>
        <p:txBody>
          <a:bodyPr wrap="square" rtlCol="0">
            <a:spAutoFit/>
          </a:bodyPr>
          <a:lstStyle/>
          <a:p>
            <a:r>
              <a:rPr lang="en-US" altLang="zh-CN" dirty="0" smtClean="0">
                <a:solidFill>
                  <a:schemeClr val="tx1">
                    <a:lumMod val="75000"/>
                    <a:lumOff val="25000"/>
                  </a:schemeClr>
                </a:solidFill>
              </a:rPr>
              <a:t>&lt;</a:t>
            </a:r>
            <a:r>
              <a:rPr lang="en-US" altLang="zh-CN" dirty="0" err="1" smtClean="0">
                <a:solidFill>
                  <a:schemeClr val="tx1">
                    <a:lumMod val="75000"/>
                    <a:lumOff val="25000"/>
                  </a:schemeClr>
                </a:solidFill>
              </a:rPr>
              <a:t>jsp:forward</a:t>
            </a:r>
            <a:r>
              <a:rPr lang="en-US" altLang="zh-CN" dirty="0" smtClean="0">
                <a:solidFill>
                  <a:schemeClr val="tx1">
                    <a:lumMod val="75000"/>
                    <a:lumOff val="25000"/>
                  </a:schemeClr>
                </a:solidFill>
              </a:rPr>
              <a:t> page=“loginsuccess.jsp"&gt;</a:t>
            </a:r>
            <a:endParaRPr lang="en-US" altLang="zh-CN" dirty="0" smtClean="0">
              <a:solidFill>
                <a:schemeClr val="tx1">
                  <a:lumMod val="75000"/>
                  <a:lumOff val="25000"/>
                </a:schemeClr>
              </a:solidFill>
            </a:endParaRPr>
          </a:p>
          <a:p>
            <a:r>
              <a:rPr lang="en-US" altLang="zh-CN" dirty="0" smtClean="0">
                <a:solidFill>
                  <a:schemeClr val="tx1">
                    <a:lumMod val="75000"/>
                    <a:lumOff val="25000"/>
                  </a:schemeClr>
                </a:solidFill>
              </a:rPr>
              <a:t>&lt;/</a:t>
            </a:r>
            <a:r>
              <a:rPr lang="en-US" altLang="zh-CN" dirty="0" err="1" smtClean="0">
                <a:solidFill>
                  <a:schemeClr val="tx1">
                    <a:lumMod val="75000"/>
                    <a:lumOff val="25000"/>
                  </a:schemeClr>
                </a:solidFill>
              </a:rPr>
              <a:t>jsp:forward</a:t>
            </a:r>
            <a:r>
              <a:rPr lang="en-US" altLang="zh-CN" dirty="0" smtClean="0">
                <a:solidFill>
                  <a:schemeClr val="tx1">
                    <a:lumMod val="75000"/>
                    <a:lumOff val="25000"/>
                  </a:schemeClr>
                </a:solidFill>
              </a:rPr>
              <a:t>&gt;</a:t>
            </a:r>
            <a:endParaRPr lang="en-US" altLang="zh-CN"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940" y="793501"/>
            <a:ext cx="11015870" cy="5528471"/>
          </a:xfrm>
        </p:spPr>
        <p:txBody>
          <a:bodyPr vert="horz" lIns="91440" tIns="45720" rIns="91440" bIns="45720" rtlCol="0">
            <a:noAutofit/>
          </a:bodyPr>
          <a:lstStyle/>
          <a:p>
            <a:r>
              <a:rPr lang="en-US" altLang="zh-CN" sz="2000" b="1" dirty="0" err="1" smtClean="0">
                <a:solidFill>
                  <a:srgbClr val="C00000"/>
                </a:solidFill>
              </a:rPr>
              <a:t>param</a:t>
            </a:r>
            <a:r>
              <a:rPr lang="zh-CN" altLang="en-US" sz="2000" dirty="0" smtClean="0">
                <a:solidFill>
                  <a:schemeClr val="tx1">
                    <a:lumMod val="75000"/>
                    <a:lumOff val="25000"/>
                  </a:schemeClr>
                </a:solidFill>
              </a:rPr>
              <a:t>动作：往往作为子动作使用，为</a:t>
            </a:r>
            <a:r>
              <a:rPr lang="en-US" altLang="zh-CN" sz="2000" dirty="0" smtClean="0">
                <a:solidFill>
                  <a:schemeClr val="tx1">
                    <a:lumMod val="75000"/>
                    <a:lumOff val="25000"/>
                  </a:schemeClr>
                </a:solidFill>
              </a:rPr>
              <a:t>forward</a:t>
            </a:r>
            <a:r>
              <a:rPr lang="zh-CN" altLang="en-US" sz="2000" dirty="0" smtClean="0">
                <a:solidFill>
                  <a:schemeClr val="tx1">
                    <a:lumMod val="75000"/>
                    <a:lumOff val="25000"/>
                  </a:schemeClr>
                </a:solidFill>
              </a:rPr>
              <a:t>和</a:t>
            </a:r>
            <a:r>
              <a:rPr lang="en-US" altLang="zh-CN" sz="2000" dirty="0" smtClean="0">
                <a:solidFill>
                  <a:schemeClr val="tx1">
                    <a:lumMod val="75000"/>
                    <a:lumOff val="25000"/>
                  </a:schemeClr>
                </a:solidFill>
              </a:rPr>
              <a:t>include</a:t>
            </a:r>
            <a:r>
              <a:rPr lang="zh-CN" altLang="en-US" sz="2000" dirty="0" smtClean="0">
                <a:solidFill>
                  <a:schemeClr val="tx1">
                    <a:lumMod val="75000"/>
                    <a:lumOff val="25000"/>
                  </a:schemeClr>
                </a:solidFill>
              </a:rPr>
              <a:t>动作传递参数，如下代码所示：</a:t>
            </a:r>
            <a:endParaRPr lang="en-US" altLang="zh-CN" sz="2000" dirty="0" smtClean="0">
              <a:solidFill>
                <a:schemeClr val="tx1">
                  <a:lumMod val="75000"/>
                  <a:lumOff val="25000"/>
                </a:schemeClr>
              </a:solidFill>
            </a:endParaRPr>
          </a:p>
          <a:p>
            <a:endParaRPr lang="en-US" altLang="zh-CN" sz="2000" dirty="0" smtClean="0">
              <a:solidFill>
                <a:schemeClr val="tx1">
                  <a:lumMod val="75000"/>
                  <a:lumOff val="25000"/>
                </a:schemeClr>
              </a:solidFill>
            </a:endParaRPr>
          </a:p>
          <a:p>
            <a:endParaRPr lang="en-US" altLang="zh-CN" sz="2000" dirty="0" smtClean="0">
              <a:solidFill>
                <a:schemeClr val="tx1">
                  <a:lumMod val="75000"/>
                  <a:lumOff val="25000"/>
                </a:schemeClr>
              </a:solidFill>
            </a:endParaRPr>
          </a:p>
          <a:p>
            <a:endParaRPr lang="en-US" altLang="zh-CN" sz="2000" dirty="0" smtClean="0">
              <a:solidFill>
                <a:schemeClr val="tx1">
                  <a:lumMod val="75000"/>
                  <a:lumOff val="25000"/>
                </a:schemeClr>
              </a:solidFill>
            </a:endParaRPr>
          </a:p>
          <a:p>
            <a:r>
              <a:rPr lang="zh-CN" altLang="en-US" sz="2000" dirty="0" smtClean="0">
                <a:solidFill>
                  <a:schemeClr val="tx1">
                    <a:lumMod val="75000"/>
                    <a:lumOff val="25000"/>
                  </a:schemeClr>
                </a:solidFill>
              </a:rPr>
              <a:t>上述代码使用</a:t>
            </a:r>
            <a:r>
              <a:rPr lang="en-US" altLang="zh-CN" sz="2000" dirty="0" err="1" smtClean="0">
                <a:solidFill>
                  <a:schemeClr val="tx1">
                    <a:lumMod val="75000"/>
                    <a:lumOff val="25000"/>
                  </a:schemeClr>
                </a:solidFill>
              </a:rPr>
              <a:t>param</a:t>
            </a:r>
            <a:r>
              <a:rPr lang="zh-CN" altLang="en-US" sz="2000" dirty="0" smtClean="0">
                <a:solidFill>
                  <a:schemeClr val="tx1">
                    <a:lumMod val="75000"/>
                    <a:lumOff val="25000"/>
                  </a:schemeClr>
                </a:solidFill>
              </a:rPr>
              <a:t>为</a:t>
            </a:r>
            <a:r>
              <a:rPr lang="en-US" altLang="zh-CN" sz="2000" dirty="0" smtClean="0">
                <a:solidFill>
                  <a:schemeClr val="tx1">
                    <a:lumMod val="75000"/>
                    <a:lumOff val="25000"/>
                  </a:schemeClr>
                </a:solidFill>
              </a:rPr>
              <a:t>forward</a:t>
            </a:r>
            <a:r>
              <a:rPr lang="zh-CN" altLang="en-US" sz="2000" dirty="0" smtClean="0">
                <a:solidFill>
                  <a:schemeClr val="tx1">
                    <a:lumMod val="75000"/>
                    <a:lumOff val="25000"/>
                  </a:schemeClr>
                </a:solidFill>
              </a:rPr>
              <a:t>和</a:t>
            </a:r>
            <a:r>
              <a:rPr lang="en-US" altLang="zh-CN" sz="2000" dirty="0" smtClean="0">
                <a:solidFill>
                  <a:schemeClr val="tx1">
                    <a:lumMod val="75000"/>
                    <a:lumOff val="25000"/>
                  </a:schemeClr>
                </a:solidFill>
              </a:rPr>
              <a:t>include</a:t>
            </a:r>
            <a:r>
              <a:rPr lang="zh-CN" altLang="en-US" sz="2000" dirty="0" smtClean="0">
                <a:solidFill>
                  <a:schemeClr val="tx1">
                    <a:lumMod val="75000"/>
                    <a:lumOff val="25000"/>
                  </a:schemeClr>
                </a:solidFill>
              </a:rPr>
              <a:t>动作传递参数，参数将被作为请求参数传递。</a:t>
            </a:r>
            <a:endParaRPr lang="zh-CN" altLang="en-US" sz="2000" dirty="0" smtClean="0">
              <a:solidFill>
                <a:schemeClr val="tx1">
                  <a:lumMod val="75000"/>
                  <a:lumOff val="25000"/>
                </a:schemeClr>
              </a:solidFill>
            </a:endParaRPr>
          </a:p>
          <a:p>
            <a:r>
              <a:rPr lang="zh-CN" altLang="en-US" sz="2000" dirty="0" smtClean="0">
                <a:solidFill>
                  <a:schemeClr val="tx1">
                    <a:lumMod val="75000"/>
                    <a:lumOff val="25000"/>
                  </a:schemeClr>
                </a:solidFill>
              </a:rPr>
              <a:t>使用标准动作时，一定注意</a:t>
            </a:r>
            <a:r>
              <a:rPr lang="zh-CN" altLang="en-US" sz="2000" dirty="0" smtClean="0">
                <a:solidFill>
                  <a:srgbClr val="C00000"/>
                </a:solidFill>
              </a:rPr>
              <a:t>正确结束标准动作</a:t>
            </a:r>
            <a:r>
              <a:rPr lang="zh-CN" altLang="en-US" sz="2000" dirty="0" smtClean="0">
                <a:solidFill>
                  <a:schemeClr val="tx1">
                    <a:lumMod val="75000"/>
                    <a:lumOff val="25000"/>
                  </a:schemeClr>
                </a:solidFill>
              </a:rPr>
              <a:t>，如</a:t>
            </a:r>
            <a:r>
              <a:rPr lang="en-US" altLang="zh-CN" sz="2000" dirty="0" smtClean="0">
                <a:solidFill>
                  <a:schemeClr val="tx1">
                    <a:lumMod val="75000"/>
                    <a:lumOff val="25000"/>
                  </a:schemeClr>
                </a:solidFill>
              </a:rPr>
              <a:t>&lt;</a:t>
            </a:r>
            <a:r>
              <a:rPr lang="en-US" altLang="zh-CN" sz="2000" dirty="0" err="1" smtClean="0">
                <a:solidFill>
                  <a:schemeClr val="tx1">
                    <a:lumMod val="75000"/>
                    <a:lumOff val="25000"/>
                  </a:schemeClr>
                </a:solidFill>
              </a:rPr>
              <a:t>jsp:include</a:t>
            </a:r>
            <a:r>
              <a:rPr lang="en-US" altLang="zh-CN" sz="2000" dirty="0" smtClean="0">
                <a:solidFill>
                  <a:schemeClr val="tx1">
                    <a:lumMod val="75000"/>
                    <a:lumOff val="25000"/>
                  </a:schemeClr>
                </a:solidFill>
              </a:rPr>
              <a:t>&gt;</a:t>
            </a:r>
            <a:r>
              <a:rPr lang="zh-CN" altLang="en-US" sz="2000" dirty="0" smtClean="0">
                <a:solidFill>
                  <a:schemeClr val="tx1">
                    <a:lumMod val="75000"/>
                    <a:lumOff val="25000"/>
                  </a:schemeClr>
                </a:solidFill>
              </a:rPr>
              <a:t>是标准动作的开始，一定要对应结束标记，如</a:t>
            </a:r>
            <a:r>
              <a:rPr lang="en-US" altLang="zh-CN" sz="2000" dirty="0" smtClean="0">
                <a:solidFill>
                  <a:schemeClr val="tx1">
                    <a:lumMod val="75000"/>
                    <a:lumOff val="25000"/>
                  </a:schemeClr>
                </a:solidFill>
              </a:rPr>
              <a:t>&lt;/</a:t>
            </a:r>
            <a:r>
              <a:rPr lang="en-US" altLang="zh-CN" sz="2000" dirty="0" err="1" smtClean="0">
                <a:solidFill>
                  <a:schemeClr val="tx1">
                    <a:lumMod val="75000"/>
                    <a:lumOff val="25000"/>
                  </a:schemeClr>
                </a:solidFill>
              </a:rPr>
              <a:t>jsp:include</a:t>
            </a:r>
            <a:r>
              <a:rPr lang="en-US" altLang="zh-CN" sz="2000" dirty="0" smtClean="0">
                <a:solidFill>
                  <a:schemeClr val="tx1">
                    <a:lumMod val="75000"/>
                    <a:lumOff val="25000"/>
                  </a:schemeClr>
                </a:solidFill>
              </a:rPr>
              <a:t>&gt;</a:t>
            </a:r>
            <a:r>
              <a:rPr lang="zh-CN" altLang="en-US" sz="2000" dirty="0" smtClean="0">
                <a:solidFill>
                  <a:schemeClr val="tx1">
                    <a:lumMod val="75000"/>
                    <a:lumOff val="25000"/>
                  </a:schemeClr>
                </a:solidFill>
              </a:rPr>
              <a:t>。如果标准动作没有动作体，就可以直接结束，如</a:t>
            </a:r>
            <a:r>
              <a:rPr lang="en-US" altLang="zh-CN" sz="2000" dirty="0" smtClean="0">
                <a:solidFill>
                  <a:schemeClr val="tx1">
                    <a:lumMod val="75000"/>
                    <a:lumOff val="25000"/>
                  </a:schemeClr>
                </a:solidFill>
              </a:rPr>
              <a:t>&lt;</a:t>
            </a:r>
            <a:r>
              <a:rPr lang="en-US" altLang="zh-CN" sz="2000" dirty="0" err="1" smtClean="0">
                <a:solidFill>
                  <a:schemeClr val="tx1">
                    <a:lumMod val="75000"/>
                    <a:lumOff val="25000"/>
                  </a:schemeClr>
                </a:solidFill>
              </a:rPr>
              <a:t>jsp:forward</a:t>
            </a:r>
            <a:r>
              <a:rPr lang="en-US" altLang="zh-CN" sz="2000" dirty="0" smtClean="0">
                <a:solidFill>
                  <a:schemeClr val="tx1">
                    <a:lumMod val="75000"/>
                    <a:lumOff val="25000"/>
                  </a:schemeClr>
                </a:solidFill>
              </a:rPr>
              <a:t> page="copyright.jsp"&gt;</a:t>
            </a:r>
            <a:endParaRPr lang="en-US" altLang="zh-CN" sz="2000" dirty="0" smtClean="0">
              <a:solidFill>
                <a:schemeClr val="tx1">
                  <a:lumMod val="75000"/>
                  <a:lumOff val="25000"/>
                </a:schemeClr>
              </a:solidFill>
            </a:endParaRPr>
          </a:p>
          <a:p>
            <a:r>
              <a:rPr lang="en-US" altLang="zh-CN" sz="2000" dirty="0" smtClean="0">
                <a:solidFill>
                  <a:schemeClr val="tx1">
                    <a:lumMod val="75000"/>
                    <a:lumOff val="25000"/>
                  </a:schemeClr>
                </a:solidFill>
              </a:rPr>
              <a:t>&lt;</a:t>
            </a:r>
            <a:r>
              <a:rPr lang="en-US" altLang="zh-CN" sz="2000" dirty="0" err="1" smtClean="0">
                <a:solidFill>
                  <a:schemeClr val="tx1">
                    <a:lumMod val="75000"/>
                    <a:lumOff val="25000"/>
                  </a:schemeClr>
                </a:solidFill>
              </a:rPr>
              <a:t>jsp:include</a:t>
            </a:r>
            <a:r>
              <a:rPr lang="en-US" altLang="zh-CN" sz="2000" dirty="0" smtClean="0">
                <a:solidFill>
                  <a:schemeClr val="tx1">
                    <a:lumMod val="75000"/>
                    <a:lumOff val="25000"/>
                  </a:schemeClr>
                </a:solidFill>
              </a:rPr>
              <a:t> page="copyright.jsp"/&gt;</a:t>
            </a:r>
            <a:r>
              <a:rPr lang="zh-CN" altLang="en-US" sz="2000" dirty="0" smtClean="0">
                <a:solidFill>
                  <a:schemeClr val="tx1">
                    <a:lumMod val="75000"/>
                    <a:lumOff val="25000"/>
                  </a:schemeClr>
                </a:solidFill>
              </a:rPr>
              <a:t>。</a:t>
            </a:r>
            <a:endParaRPr lang="zh-CN" altLang="en-US" sz="2000" dirty="0" smtClean="0">
              <a:solidFill>
                <a:schemeClr val="tx1">
                  <a:lumMod val="75000"/>
                  <a:lumOff val="25000"/>
                </a:schemeClr>
              </a:solidFill>
            </a:endParaRPr>
          </a:p>
          <a:p>
            <a:endParaRPr lang="zh-CN" altLang="en-US" sz="2000" dirty="0" smtClean="0">
              <a:solidFill>
                <a:schemeClr val="tx1">
                  <a:lumMod val="75000"/>
                  <a:lumOff val="25000"/>
                </a:schemeClr>
              </a:solidFill>
            </a:endParaRPr>
          </a:p>
          <a:p>
            <a:endParaRPr lang="en-US" altLang="zh-CN" sz="2000" dirty="0" smtClean="0">
              <a:solidFill>
                <a:schemeClr val="tx1">
                  <a:lumMod val="75000"/>
                  <a:lumOff val="25000"/>
                </a:schemeClr>
              </a:solidFill>
            </a:endParaRPr>
          </a:p>
          <a:p>
            <a:pPr>
              <a:buNone/>
            </a:pPr>
            <a:endParaRPr lang="en-US" sz="2000" dirty="0" smtClean="0"/>
          </a:p>
          <a:p>
            <a:pPr>
              <a:buNone/>
            </a:pPr>
            <a:endParaRPr lang="en-US" sz="2000" dirty="0" smtClean="0"/>
          </a:p>
          <a:p>
            <a:pPr>
              <a:buNone/>
            </a:pP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5【JSP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其他动作标签简述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TextBox 5"/>
          <p:cNvSpPr txBox="1"/>
          <p:nvPr/>
        </p:nvSpPr>
        <p:spPr>
          <a:xfrm>
            <a:off x="585973" y="1366183"/>
            <a:ext cx="10653600" cy="1754326"/>
          </a:xfrm>
          <a:prstGeom prst="rect">
            <a:avLst/>
          </a:prstGeom>
          <a:solidFill>
            <a:schemeClr val="bg1">
              <a:lumMod val="95000"/>
            </a:schemeClr>
          </a:solidFill>
        </p:spPr>
        <p:txBody>
          <a:bodyPr wrap="square" rtlCol="0">
            <a:spAutoFit/>
          </a:bodyPr>
          <a:lstStyle/>
          <a:p>
            <a:r>
              <a:rPr lang="en-US" altLang="zh-CN" dirty="0" smtClean="0">
                <a:solidFill>
                  <a:schemeClr val="tx1">
                    <a:lumMod val="75000"/>
                    <a:lumOff val="25000"/>
                  </a:schemeClr>
                </a:solidFill>
              </a:rPr>
              <a:t>&lt;</a:t>
            </a:r>
            <a:r>
              <a:rPr lang="en-US" altLang="zh-CN" dirty="0" err="1" smtClean="0">
                <a:solidFill>
                  <a:schemeClr val="tx1">
                    <a:lumMod val="75000"/>
                    <a:lumOff val="25000"/>
                  </a:schemeClr>
                </a:solidFill>
              </a:rPr>
              <a:t>jsp:forward</a:t>
            </a:r>
            <a:r>
              <a:rPr lang="en-US" altLang="zh-CN" dirty="0" smtClean="0">
                <a:solidFill>
                  <a:schemeClr val="tx1">
                    <a:lumMod val="75000"/>
                    <a:lumOff val="25000"/>
                  </a:schemeClr>
                </a:solidFill>
              </a:rPr>
              <a:t> page="copyright.jsp"&gt;</a:t>
            </a:r>
            <a:endParaRPr lang="en-US" altLang="zh-CN" dirty="0" smtClean="0">
              <a:solidFill>
                <a:schemeClr val="tx1">
                  <a:lumMod val="75000"/>
                  <a:lumOff val="25000"/>
                </a:schemeClr>
              </a:solidFill>
            </a:endParaRPr>
          </a:p>
          <a:p>
            <a:r>
              <a:rPr lang="en-US" altLang="zh-CN" dirty="0" smtClean="0">
                <a:solidFill>
                  <a:schemeClr val="tx1">
                    <a:lumMod val="75000"/>
                    <a:lumOff val="25000"/>
                  </a:schemeClr>
                </a:solidFill>
              </a:rPr>
              <a:t>&lt;</a:t>
            </a:r>
            <a:r>
              <a:rPr lang="en-US" altLang="zh-CN" dirty="0" err="1" smtClean="0">
                <a:solidFill>
                  <a:schemeClr val="tx1">
                    <a:lumMod val="75000"/>
                    <a:lumOff val="25000"/>
                  </a:schemeClr>
                </a:solidFill>
              </a:rPr>
              <a:t>jsp:param</a:t>
            </a:r>
            <a:r>
              <a:rPr lang="en-US" altLang="zh-CN" dirty="0" smtClean="0">
                <a:solidFill>
                  <a:schemeClr val="tx1">
                    <a:lumMod val="75000"/>
                    <a:lumOff val="25000"/>
                  </a:schemeClr>
                </a:solidFill>
              </a:rPr>
              <a:t> name="author" value="etc"/&gt;</a:t>
            </a:r>
            <a:endParaRPr lang="en-US" altLang="zh-CN" dirty="0" smtClean="0">
              <a:solidFill>
                <a:schemeClr val="tx1">
                  <a:lumMod val="75000"/>
                  <a:lumOff val="25000"/>
                </a:schemeClr>
              </a:solidFill>
            </a:endParaRPr>
          </a:p>
          <a:p>
            <a:r>
              <a:rPr lang="en-US" altLang="zh-CN" dirty="0" smtClean="0">
                <a:solidFill>
                  <a:schemeClr val="tx1">
                    <a:lumMod val="75000"/>
                    <a:lumOff val="25000"/>
                  </a:schemeClr>
                </a:solidFill>
              </a:rPr>
              <a:t> &lt;/</a:t>
            </a:r>
            <a:r>
              <a:rPr lang="en-US" altLang="zh-CN" dirty="0" err="1" smtClean="0">
                <a:solidFill>
                  <a:schemeClr val="tx1">
                    <a:lumMod val="75000"/>
                    <a:lumOff val="25000"/>
                  </a:schemeClr>
                </a:solidFill>
              </a:rPr>
              <a:t>jsp:forward</a:t>
            </a:r>
            <a:r>
              <a:rPr lang="en-US" altLang="zh-CN" dirty="0" smtClean="0">
                <a:solidFill>
                  <a:schemeClr val="tx1">
                    <a:lumMod val="75000"/>
                    <a:lumOff val="25000"/>
                  </a:schemeClr>
                </a:solidFill>
              </a:rPr>
              <a:t>&gt;</a:t>
            </a:r>
            <a:endParaRPr lang="en-US" altLang="zh-CN" dirty="0" smtClean="0">
              <a:solidFill>
                <a:schemeClr val="tx1">
                  <a:lumMod val="75000"/>
                  <a:lumOff val="25000"/>
                </a:schemeClr>
              </a:solidFill>
            </a:endParaRPr>
          </a:p>
          <a:p>
            <a:r>
              <a:rPr lang="en-US" altLang="zh-CN" dirty="0" smtClean="0">
                <a:solidFill>
                  <a:schemeClr val="tx1">
                    <a:lumMod val="75000"/>
                    <a:lumOff val="25000"/>
                  </a:schemeClr>
                </a:solidFill>
              </a:rPr>
              <a:t>&lt;</a:t>
            </a:r>
            <a:r>
              <a:rPr lang="en-US" altLang="zh-CN" dirty="0" err="1" smtClean="0">
                <a:solidFill>
                  <a:schemeClr val="tx1">
                    <a:lumMod val="75000"/>
                    <a:lumOff val="25000"/>
                  </a:schemeClr>
                </a:solidFill>
              </a:rPr>
              <a:t>jsp:include</a:t>
            </a:r>
            <a:r>
              <a:rPr lang="en-US" altLang="zh-CN" dirty="0" smtClean="0">
                <a:solidFill>
                  <a:schemeClr val="tx1">
                    <a:lumMod val="75000"/>
                    <a:lumOff val="25000"/>
                  </a:schemeClr>
                </a:solidFill>
              </a:rPr>
              <a:t> page="copyright.jsp"&gt; 	</a:t>
            </a:r>
            <a:endParaRPr lang="en-US" altLang="zh-CN" dirty="0" smtClean="0">
              <a:solidFill>
                <a:schemeClr val="tx1">
                  <a:lumMod val="75000"/>
                  <a:lumOff val="25000"/>
                </a:schemeClr>
              </a:solidFill>
            </a:endParaRPr>
          </a:p>
          <a:p>
            <a:r>
              <a:rPr lang="en-US" altLang="zh-CN" dirty="0" smtClean="0">
                <a:solidFill>
                  <a:schemeClr val="tx1">
                    <a:lumMod val="75000"/>
                    <a:lumOff val="25000"/>
                  </a:schemeClr>
                </a:solidFill>
              </a:rPr>
              <a:t>  &lt;</a:t>
            </a:r>
            <a:r>
              <a:rPr lang="en-US" altLang="zh-CN" dirty="0" err="1" smtClean="0">
                <a:solidFill>
                  <a:schemeClr val="tx1">
                    <a:lumMod val="75000"/>
                    <a:lumOff val="25000"/>
                  </a:schemeClr>
                </a:solidFill>
              </a:rPr>
              <a:t>jsp:param</a:t>
            </a:r>
            <a:r>
              <a:rPr lang="en-US" altLang="zh-CN" dirty="0" smtClean="0">
                <a:solidFill>
                  <a:schemeClr val="tx1">
                    <a:lumMod val="75000"/>
                    <a:lumOff val="25000"/>
                  </a:schemeClr>
                </a:solidFill>
              </a:rPr>
              <a:t> name="author" value="etc"/&gt;</a:t>
            </a:r>
            <a:endParaRPr lang="en-US" altLang="zh-CN" dirty="0" smtClean="0">
              <a:solidFill>
                <a:schemeClr val="tx1">
                  <a:lumMod val="75000"/>
                  <a:lumOff val="25000"/>
                </a:schemeClr>
              </a:solidFill>
            </a:endParaRPr>
          </a:p>
          <a:p>
            <a:r>
              <a:rPr lang="en-US" altLang="zh-CN" dirty="0" smtClean="0">
                <a:solidFill>
                  <a:schemeClr val="tx1">
                    <a:lumMod val="75000"/>
                    <a:lumOff val="25000"/>
                  </a:schemeClr>
                </a:solidFill>
              </a:rPr>
              <a:t>&lt;/</a:t>
            </a:r>
            <a:r>
              <a:rPr lang="en-US" altLang="zh-CN" dirty="0" err="1" smtClean="0">
                <a:solidFill>
                  <a:schemeClr val="tx1">
                    <a:lumMod val="75000"/>
                    <a:lumOff val="25000"/>
                  </a:schemeClr>
                </a:solidFill>
              </a:rPr>
              <a:t>jsp:include</a:t>
            </a:r>
            <a:r>
              <a:rPr lang="en-US" altLang="zh-CN" dirty="0" smtClean="0">
                <a:solidFill>
                  <a:schemeClr val="tx1">
                    <a:lumMod val="75000"/>
                    <a:lumOff val="25000"/>
                  </a:schemeClr>
                </a:solidFill>
              </a:rPr>
              <a:t>&gt;</a:t>
            </a:r>
            <a:endParaRPr lang="en-US" altLang="zh-CN"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940" y="793501"/>
            <a:ext cx="11015870" cy="5528471"/>
          </a:xfrm>
        </p:spPr>
        <p:txBody>
          <a:bodyPr vert="horz" lIns="91440" tIns="45720" rIns="91440" bIns="45720" rtlCol="0">
            <a:noAutofit/>
          </a:bodyPr>
          <a:lstStyle/>
          <a:p>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中还提供了</a:t>
            </a:r>
            <a:r>
              <a:rPr lang="en-US" altLang="zh-CN" sz="2400" dirty="0" smtClean="0">
                <a:solidFill>
                  <a:schemeClr val="tx1">
                    <a:lumMod val="75000"/>
                    <a:lumOff val="25000"/>
                  </a:schemeClr>
                </a:solidFill>
              </a:rPr>
              <a:t>3</a:t>
            </a:r>
            <a:r>
              <a:rPr lang="zh-CN" altLang="en-US" sz="2400" dirty="0" smtClean="0">
                <a:solidFill>
                  <a:schemeClr val="tx1">
                    <a:lumMod val="75000"/>
                    <a:lumOff val="25000"/>
                  </a:schemeClr>
                </a:solidFill>
              </a:rPr>
              <a:t>个与</a:t>
            </a:r>
            <a:r>
              <a:rPr lang="en-US" altLang="zh-CN" sz="2400" dirty="0" err="1" smtClean="0">
                <a:solidFill>
                  <a:schemeClr val="tx1">
                    <a:lumMod val="75000"/>
                    <a:lumOff val="25000"/>
                  </a:schemeClr>
                </a:solidFill>
              </a:rPr>
              <a:t>JavaBean</a:t>
            </a:r>
            <a:r>
              <a:rPr lang="zh-CN" altLang="en-US" sz="2400" dirty="0" smtClean="0">
                <a:solidFill>
                  <a:schemeClr val="tx1">
                    <a:lumMod val="75000"/>
                    <a:lumOff val="25000"/>
                  </a:schemeClr>
                </a:solidFill>
              </a:rPr>
              <a:t>有关的动作；</a:t>
            </a:r>
            <a:endParaRPr lang="en-US" altLang="zh-CN" sz="2400" dirty="0" smtClean="0">
              <a:solidFill>
                <a:schemeClr val="tx1">
                  <a:lumMod val="75000"/>
                  <a:lumOff val="25000"/>
                </a:schemeClr>
              </a:solidFill>
            </a:endParaRPr>
          </a:p>
          <a:p>
            <a:r>
              <a:rPr lang="en-US" altLang="zh-CN" sz="2400" dirty="0" err="1" smtClean="0">
                <a:solidFill>
                  <a:schemeClr val="tx1">
                    <a:lumMod val="75000"/>
                    <a:lumOff val="25000"/>
                  </a:schemeClr>
                </a:solidFill>
              </a:rPr>
              <a:t>JavaBean</a:t>
            </a:r>
            <a:r>
              <a:rPr lang="zh-CN" altLang="en-US" sz="2400" dirty="0" smtClean="0">
                <a:solidFill>
                  <a:schemeClr val="tx1">
                    <a:lumMod val="75000"/>
                    <a:lumOff val="25000"/>
                  </a:schemeClr>
                </a:solidFill>
              </a:rPr>
              <a:t>是用</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语言描述的软件组件模型，实际上是一个</a:t>
            </a:r>
            <a:r>
              <a:rPr lang="en-US" altLang="zh-CN" sz="2400" dirty="0" smtClean="0">
                <a:solidFill>
                  <a:schemeClr val="tx1">
                    <a:lumMod val="75000"/>
                    <a:lumOff val="25000"/>
                  </a:schemeClr>
                </a:solidFill>
              </a:rPr>
              <a:t>Java SE</a:t>
            </a:r>
            <a:r>
              <a:rPr lang="zh-CN" altLang="en-US" sz="2400" dirty="0" smtClean="0">
                <a:solidFill>
                  <a:schemeClr val="tx1">
                    <a:lumMod val="75000"/>
                    <a:lumOff val="25000"/>
                  </a:schemeClr>
                </a:solidFill>
              </a:rPr>
              <a:t>的类，这些类遵循一定的编码规范：</a:t>
            </a:r>
            <a:endParaRPr lang="zh-CN" altLang="en-US" sz="2400" dirty="0" smtClean="0">
              <a:solidFill>
                <a:schemeClr val="tx1">
                  <a:lumMod val="75000"/>
                  <a:lumOff val="25000"/>
                </a:schemeClr>
              </a:solidFill>
            </a:endParaRPr>
          </a:p>
          <a:p>
            <a:pPr lvl="1"/>
            <a:r>
              <a:rPr lang="zh-CN" altLang="en-US" sz="2000" dirty="0" smtClean="0">
                <a:solidFill>
                  <a:schemeClr val="tx1">
                    <a:lumMod val="75000"/>
                    <a:lumOff val="25000"/>
                  </a:schemeClr>
                </a:solidFill>
              </a:rPr>
              <a:t>必须是</a:t>
            </a:r>
            <a:r>
              <a:rPr lang="en-US" altLang="zh-CN" sz="2000" dirty="0" smtClean="0">
                <a:solidFill>
                  <a:schemeClr val="tx1">
                    <a:lumMod val="75000"/>
                    <a:lumOff val="25000"/>
                  </a:schemeClr>
                </a:solidFill>
              </a:rPr>
              <a:t>public</a:t>
            </a:r>
            <a:r>
              <a:rPr lang="zh-CN" altLang="en-US" sz="2000" dirty="0" smtClean="0">
                <a:solidFill>
                  <a:schemeClr val="tx1">
                    <a:lumMod val="75000"/>
                    <a:lumOff val="25000"/>
                  </a:schemeClr>
                </a:solidFill>
              </a:rPr>
              <a:t>类 ；</a:t>
            </a:r>
            <a:endParaRPr lang="zh-CN" altLang="en-US"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必须有一个无参的</a:t>
            </a:r>
            <a:r>
              <a:rPr lang="en-US" altLang="zh-CN" sz="2000" dirty="0" smtClean="0">
                <a:solidFill>
                  <a:schemeClr val="tx1">
                    <a:lumMod val="75000"/>
                    <a:lumOff val="25000"/>
                  </a:schemeClr>
                </a:solidFill>
              </a:rPr>
              <a:t>public</a:t>
            </a:r>
            <a:r>
              <a:rPr lang="zh-CN" altLang="en-US" sz="2000" dirty="0" smtClean="0">
                <a:solidFill>
                  <a:schemeClr val="tx1">
                    <a:lumMod val="75000"/>
                    <a:lumOff val="25000"/>
                  </a:schemeClr>
                </a:solidFill>
              </a:rPr>
              <a:t>的构造方法； </a:t>
            </a:r>
            <a:endParaRPr lang="zh-CN" altLang="en-US"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返回属性的方法为</a:t>
            </a:r>
            <a:r>
              <a:rPr lang="en-US" altLang="zh-CN" sz="2000" dirty="0" err="1" smtClean="0">
                <a:solidFill>
                  <a:schemeClr val="tx1">
                    <a:lumMod val="75000"/>
                    <a:lumOff val="25000"/>
                  </a:schemeClr>
                </a:solidFill>
              </a:rPr>
              <a:t>getXxxx</a:t>
            </a:r>
            <a:r>
              <a:rPr lang="en-US" altLang="zh-CN" sz="2000" dirty="0" smtClean="0">
                <a:solidFill>
                  <a:schemeClr val="tx1">
                    <a:lumMod val="75000"/>
                    <a:lumOff val="25000"/>
                  </a:schemeClr>
                </a:solidFill>
              </a:rPr>
              <a:t>()</a:t>
            </a:r>
            <a:r>
              <a:rPr lang="zh-CN" altLang="en-US" sz="2000" dirty="0" smtClean="0">
                <a:solidFill>
                  <a:schemeClr val="tx1">
                    <a:lumMod val="75000"/>
                    <a:lumOff val="25000"/>
                  </a:schemeClr>
                </a:solidFill>
              </a:rPr>
              <a:t>格式 ；</a:t>
            </a:r>
            <a:endParaRPr lang="zh-CN" altLang="en-US"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设置属性的方法为</a:t>
            </a:r>
            <a:r>
              <a:rPr lang="en-US" altLang="zh-CN" sz="2000" dirty="0" err="1" smtClean="0">
                <a:solidFill>
                  <a:schemeClr val="tx1">
                    <a:lumMod val="75000"/>
                    <a:lumOff val="25000"/>
                  </a:schemeClr>
                </a:solidFill>
              </a:rPr>
              <a:t>setXxx</a:t>
            </a:r>
            <a:r>
              <a:rPr lang="en-US" altLang="zh-CN" sz="2000" dirty="0" smtClean="0">
                <a:solidFill>
                  <a:schemeClr val="tx1">
                    <a:lumMod val="75000"/>
                    <a:lumOff val="25000"/>
                  </a:schemeClr>
                </a:solidFill>
              </a:rPr>
              <a:t>(</a:t>
            </a:r>
            <a:r>
              <a:rPr lang="zh-CN" altLang="en-US" sz="2000" dirty="0" smtClean="0">
                <a:solidFill>
                  <a:schemeClr val="tx1">
                    <a:lumMod val="75000"/>
                    <a:lumOff val="25000"/>
                  </a:schemeClr>
                </a:solidFill>
              </a:rPr>
              <a:t>形式参数</a:t>
            </a:r>
            <a:r>
              <a:rPr lang="en-US" altLang="zh-CN" sz="2000" dirty="0" smtClean="0">
                <a:solidFill>
                  <a:schemeClr val="tx1">
                    <a:lumMod val="75000"/>
                    <a:lumOff val="25000"/>
                  </a:schemeClr>
                </a:solidFill>
              </a:rPr>
              <a:t>)</a:t>
            </a:r>
            <a:r>
              <a:rPr lang="zh-CN" altLang="en-US" sz="2000" dirty="0" smtClean="0">
                <a:solidFill>
                  <a:schemeClr val="tx1">
                    <a:lumMod val="75000"/>
                    <a:lumOff val="25000"/>
                  </a:schemeClr>
                </a:solidFill>
              </a:rPr>
              <a:t>格式；</a:t>
            </a:r>
            <a:endParaRPr lang="en-US" altLang="zh-CN" sz="20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zh-CN" altLang="en-US"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pPr>
              <a:buNone/>
            </a:pPr>
            <a:endParaRPr lang="en-US" sz="2400" dirty="0" smtClean="0"/>
          </a:p>
          <a:p>
            <a:pPr>
              <a:buNone/>
            </a:pPr>
            <a:endParaRPr lang="en-US" sz="2400" dirty="0" smtClean="0"/>
          </a:p>
          <a:p>
            <a:pPr>
              <a:buNone/>
            </a:pP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5【JSP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其他动作标签简述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940" y="793501"/>
            <a:ext cx="11501198" cy="5528471"/>
          </a:xfrm>
        </p:spPr>
        <p:txBody>
          <a:bodyPr vert="horz" lIns="91440" tIns="45720" rIns="91440" bIns="45720" rtlCol="0">
            <a:noAutofit/>
          </a:bodyPr>
          <a:lstStyle/>
          <a:p>
            <a:r>
              <a:rPr lang="en-US" altLang="zh-CN" sz="2400" dirty="0" err="1" smtClean="0">
                <a:solidFill>
                  <a:srgbClr val="C00000"/>
                </a:solidFill>
              </a:rPr>
              <a:t>useBean</a:t>
            </a:r>
            <a:r>
              <a:rPr lang="zh-CN" altLang="en-US" sz="2400" dirty="0" smtClean="0">
                <a:solidFill>
                  <a:schemeClr val="tx1">
                    <a:lumMod val="75000"/>
                    <a:lumOff val="25000"/>
                  </a:schemeClr>
                </a:solidFill>
              </a:rPr>
              <a:t>动作：</a:t>
            </a:r>
            <a:r>
              <a:rPr lang="en-US" altLang="zh-CN" sz="2400" dirty="0" smtClean="0">
                <a:solidFill>
                  <a:schemeClr val="tx1">
                    <a:lumMod val="75000"/>
                    <a:lumOff val="25000"/>
                  </a:schemeClr>
                </a:solidFill>
              </a:rPr>
              <a:t>&lt;</a:t>
            </a:r>
            <a:r>
              <a:rPr lang="en-US" altLang="zh-CN" sz="2400" dirty="0" err="1" smtClean="0">
                <a:solidFill>
                  <a:schemeClr val="tx1">
                    <a:lumMod val="75000"/>
                    <a:lumOff val="25000"/>
                  </a:schemeClr>
                </a:solidFill>
              </a:rPr>
              <a:t>jsp:useBean</a:t>
            </a:r>
            <a:r>
              <a:rPr lang="en-US" altLang="zh-CN" sz="2400" dirty="0" smtClean="0">
                <a:solidFill>
                  <a:schemeClr val="tx1">
                    <a:lumMod val="75000"/>
                    <a:lumOff val="25000"/>
                  </a:schemeClr>
                </a:solidFill>
              </a:rPr>
              <a:t>  id=“” class=“” scope=“”&gt;</a:t>
            </a:r>
            <a:endParaRPr lang="en-US" altLang="zh-CN" sz="2400" dirty="0" smtClean="0">
              <a:solidFill>
                <a:schemeClr val="tx1">
                  <a:lumMod val="75000"/>
                  <a:lumOff val="25000"/>
                </a:schemeClr>
              </a:solidFill>
            </a:endParaRPr>
          </a:p>
          <a:p>
            <a:r>
              <a:rPr lang="en-US" altLang="zh-CN" sz="2400" dirty="0" err="1" smtClean="0">
                <a:solidFill>
                  <a:schemeClr val="tx1">
                    <a:lumMod val="75000"/>
                    <a:lumOff val="25000"/>
                  </a:schemeClr>
                </a:solidFill>
              </a:rPr>
              <a:t>useBean</a:t>
            </a:r>
            <a:r>
              <a:rPr lang="zh-CN" altLang="en-US" sz="2400" dirty="0" smtClean="0">
                <a:solidFill>
                  <a:schemeClr val="tx1">
                    <a:lumMod val="75000"/>
                    <a:lumOff val="25000"/>
                  </a:schemeClr>
                </a:solidFill>
              </a:rPr>
              <a:t>标准动作用来使用</a:t>
            </a:r>
            <a:r>
              <a:rPr lang="en-US" altLang="zh-CN" sz="2400" dirty="0" err="1" smtClean="0">
                <a:solidFill>
                  <a:schemeClr val="tx1">
                    <a:lumMod val="75000"/>
                    <a:lumOff val="25000"/>
                  </a:schemeClr>
                </a:solidFill>
              </a:rPr>
              <a:t>JavaBean</a:t>
            </a:r>
            <a:r>
              <a:rPr lang="zh-CN" altLang="en-US" sz="2400" dirty="0" smtClean="0">
                <a:solidFill>
                  <a:schemeClr val="tx1">
                    <a:lumMod val="75000"/>
                    <a:lumOff val="25000"/>
                  </a:schemeClr>
                </a:solidFill>
              </a:rPr>
              <a:t>对象，</a:t>
            </a:r>
            <a:r>
              <a:rPr lang="en-US" altLang="zh-CN" sz="2400" dirty="0" err="1" smtClean="0">
                <a:solidFill>
                  <a:schemeClr val="tx1">
                    <a:lumMod val="75000"/>
                    <a:lumOff val="25000"/>
                  </a:schemeClr>
                </a:solidFill>
              </a:rPr>
              <a:t>JavaBean</a:t>
            </a:r>
            <a:r>
              <a:rPr lang="zh-CN" altLang="en-US" sz="2400" dirty="0" smtClean="0">
                <a:solidFill>
                  <a:schemeClr val="tx1">
                    <a:lumMod val="75000"/>
                    <a:lumOff val="25000"/>
                  </a:schemeClr>
                </a:solidFill>
              </a:rPr>
              <a:t>对象是某一范围（用</a:t>
            </a:r>
            <a:r>
              <a:rPr lang="en-US" altLang="zh-CN" sz="2400" dirty="0" smtClean="0">
                <a:solidFill>
                  <a:schemeClr val="tx1">
                    <a:lumMod val="75000"/>
                    <a:lumOff val="25000"/>
                  </a:schemeClr>
                </a:solidFill>
              </a:rPr>
              <a:t>scope</a:t>
            </a:r>
            <a:r>
              <a:rPr lang="zh-CN" altLang="en-US" sz="2400" dirty="0" smtClean="0">
                <a:solidFill>
                  <a:schemeClr val="tx1">
                    <a:lumMod val="75000"/>
                    <a:lumOff val="25000"/>
                  </a:schemeClr>
                </a:solidFill>
              </a:rPr>
              <a:t>指定）的属性；</a:t>
            </a:r>
            <a:endParaRPr lang="zh-CN" altLang="en-US" sz="2400" dirty="0" smtClean="0">
              <a:solidFill>
                <a:schemeClr val="tx1">
                  <a:lumMod val="75000"/>
                  <a:lumOff val="25000"/>
                </a:schemeClr>
              </a:solidFill>
            </a:endParaRPr>
          </a:p>
          <a:p>
            <a:r>
              <a:rPr lang="en-US" altLang="zh-CN" sz="2400" dirty="0" smtClean="0">
                <a:solidFill>
                  <a:schemeClr val="tx1">
                    <a:lumMod val="75000"/>
                    <a:lumOff val="25000"/>
                  </a:schemeClr>
                </a:solidFill>
              </a:rPr>
              <a:t>Java Bean</a:t>
            </a:r>
            <a:r>
              <a:rPr lang="zh-CN" altLang="en-US" sz="2400" dirty="0" smtClean="0">
                <a:solidFill>
                  <a:schemeClr val="tx1">
                    <a:lumMod val="75000"/>
                    <a:lumOff val="25000"/>
                  </a:schemeClr>
                </a:solidFill>
              </a:rPr>
              <a:t>对象名字用</a:t>
            </a:r>
            <a:r>
              <a:rPr lang="en-US" altLang="zh-CN" sz="2400" dirty="0" smtClean="0">
                <a:solidFill>
                  <a:schemeClr val="tx1">
                    <a:lumMod val="75000"/>
                    <a:lumOff val="25000"/>
                  </a:schemeClr>
                </a:solidFill>
              </a:rPr>
              <a:t>id</a:t>
            </a:r>
            <a:r>
              <a:rPr lang="zh-CN" altLang="en-US" sz="2400" dirty="0" smtClean="0">
                <a:solidFill>
                  <a:schemeClr val="tx1">
                    <a:lumMod val="75000"/>
                    <a:lumOff val="25000"/>
                  </a:schemeClr>
                </a:solidFill>
              </a:rPr>
              <a:t>指定，类型用</a:t>
            </a:r>
            <a:r>
              <a:rPr lang="en-US" altLang="zh-CN" sz="2400" dirty="0" smtClean="0">
                <a:solidFill>
                  <a:schemeClr val="tx1">
                    <a:lumMod val="75000"/>
                    <a:lumOff val="25000"/>
                  </a:schemeClr>
                </a:solidFill>
              </a:rPr>
              <a:t>class</a:t>
            </a:r>
            <a:r>
              <a:rPr lang="zh-CN" altLang="en-US" sz="2400" dirty="0" smtClean="0">
                <a:solidFill>
                  <a:schemeClr val="tx1">
                    <a:lumMod val="75000"/>
                    <a:lumOff val="25000"/>
                  </a:schemeClr>
                </a:solidFill>
              </a:rPr>
              <a:t>指定。如果对应范围没有该属性，则调用</a:t>
            </a:r>
            <a:r>
              <a:rPr lang="en-US" altLang="zh-CN" sz="2400" dirty="0" smtClean="0">
                <a:solidFill>
                  <a:schemeClr val="tx1">
                    <a:lumMod val="75000"/>
                    <a:lumOff val="25000"/>
                  </a:schemeClr>
                </a:solidFill>
              </a:rPr>
              <a:t>class</a:t>
            </a:r>
            <a:r>
              <a:rPr lang="zh-CN" altLang="en-US" sz="2400" dirty="0" smtClean="0">
                <a:solidFill>
                  <a:schemeClr val="tx1">
                    <a:lumMod val="75000"/>
                    <a:lumOff val="25000"/>
                  </a:schemeClr>
                </a:solidFill>
              </a:rPr>
              <a:t>指定类的无参构造方法，创建一个该类的对象，并将该对象存储为</a:t>
            </a:r>
            <a:r>
              <a:rPr lang="en-US" altLang="zh-CN" sz="2400" dirty="0" smtClean="0">
                <a:solidFill>
                  <a:schemeClr val="tx1">
                    <a:lumMod val="75000"/>
                    <a:lumOff val="25000"/>
                  </a:schemeClr>
                </a:solidFill>
              </a:rPr>
              <a:t>scope</a:t>
            </a:r>
            <a:r>
              <a:rPr lang="zh-CN" altLang="en-US" sz="2400" dirty="0" smtClean="0">
                <a:solidFill>
                  <a:schemeClr val="tx1">
                    <a:lumMod val="75000"/>
                    <a:lumOff val="25000"/>
                  </a:schemeClr>
                </a:solidFill>
              </a:rPr>
              <a:t>内的</a:t>
            </a:r>
            <a:r>
              <a:rPr lang="zh-CN" altLang="en-US" sz="2400" dirty="0" smtClean="0">
                <a:solidFill>
                  <a:schemeClr val="tx1">
                    <a:lumMod val="75000"/>
                    <a:lumOff val="25000"/>
                  </a:schemeClr>
                </a:solidFill>
              </a:rPr>
              <a:t>一个属性，属性名为</a:t>
            </a:r>
            <a:r>
              <a:rPr lang="en-US" altLang="zh-CN" sz="2400" dirty="0" smtClean="0">
                <a:solidFill>
                  <a:schemeClr val="tx1">
                    <a:lumMod val="75000"/>
                    <a:lumOff val="25000"/>
                  </a:schemeClr>
                </a:solidFill>
              </a:rPr>
              <a:t>id</a:t>
            </a:r>
            <a:r>
              <a:rPr lang="zh-CN" altLang="en-US" sz="2400" dirty="0" smtClean="0">
                <a:solidFill>
                  <a:schemeClr val="tx1">
                    <a:lumMod val="75000"/>
                    <a:lumOff val="25000"/>
                  </a:schemeClr>
                </a:solidFill>
              </a:rPr>
              <a:t>；</a:t>
            </a:r>
            <a:endParaRPr lang="zh-CN" altLang="en-US" sz="2400" dirty="0" smtClean="0">
              <a:solidFill>
                <a:schemeClr val="tx1">
                  <a:lumMod val="75000"/>
                  <a:lumOff val="25000"/>
                </a:schemeClr>
              </a:solidFill>
            </a:endParaRPr>
          </a:p>
          <a:p>
            <a:r>
              <a:rPr lang="zh-CN" altLang="en-US" sz="2400" dirty="0" smtClean="0">
                <a:solidFill>
                  <a:schemeClr val="tx1">
                    <a:lumMod val="75000"/>
                    <a:lumOff val="25000"/>
                  </a:schemeClr>
                </a:solidFill>
              </a:rPr>
              <a:t>其中</a:t>
            </a:r>
            <a:r>
              <a:rPr lang="en-US" altLang="zh-CN" sz="2400" dirty="0" smtClean="0">
                <a:solidFill>
                  <a:schemeClr val="tx1">
                    <a:lumMod val="75000"/>
                    <a:lumOff val="25000"/>
                  </a:schemeClr>
                </a:solidFill>
              </a:rPr>
              <a:t>scope</a:t>
            </a:r>
            <a:r>
              <a:rPr lang="zh-CN" altLang="en-US" sz="2400" dirty="0" smtClean="0">
                <a:solidFill>
                  <a:schemeClr val="tx1">
                    <a:lumMod val="75000"/>
                    <a:lumOff val="25000"/>
                  </a:schemeClr>
                </a:solidFill>
              </a:rPr>
              <a:t>有四种：</a:t>
            </a:r>
            <a:r>
              <a:rPr lang="en-US" altLang="zh-CN" sz="2400" dirty="0" smtClean="0">
                <a:solidFill>
                  <a:schemeClr val="tx1">
                    <a:lumMod val="75000"/>
                    <a:lumOff val="25000"/>
                  </a:schemeClr>
                </a:solidFill>
              </a:rPr>
              <a:t>page</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request</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session</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application</a:t>
            </a:r>
            <a:r>
              <a:rPr lang="zh-CN" altLang="en-US" sz="2400" dirty="0" smtClean="0">
                <a:solidFill>
                  <a:schemeClr val="tx1">
                    <a:lumMod val="75000"/>
                    <a:lumOff val="25000"/>
                  </a:schemeClr>
                </a:solidFill>
              </a:rPr>
              <a:t>，分别为</a:t>
            </a:r>
            <a:r>
              <a:rPr lang="en-US" altLang="zh-CN" sz="2400" dirty="0" err="1" smtClean="0">
                <a:solidFill>
                  <a:schemeClr val="tx1">
                    <a:lumMod val="75000"/>
                    <a:lumOff val="25000"/>
                  </a:schemeClr>
                </a:solidFill>
              </a:rPr>
              <a:t>PageContext</a:t>
            </a:r>
            <a:r>
              <a:rPr lang="zh-CN" altLang="en-US" sz="2400" dirty="0" smtClean="0">
                <a:solidFill>
                  <a:schemeClr val="tx1">
                    <a:lumMod val="75000"/>
                    <a:lumOff val="25000"/>
                  </a:schemeClr>
                </a:solidFill>
              </a:rPr>
              <a:t>范围、</a:t>
            </a:r>
            <a:r>
              <a:rPr lang="en-US" altLang="zh-CN" sz="2400" dirty="0" err="1" smtClean="0">
                <a:solidFill>
                  <a:schemeClr val="tx1">
                    <a:lumMod val="75000"/>
                    <a:lumOff val="25000"/>
                  </a:schemeClr>
                </a:solidFill>
              </a:rPr>
              <a:t>HttpServletRequest</a:t>
            </a:r>
            <a:r>
              <a:rPr lang="zh-CN" altLang="en-US" sz="2400" dirty="0" smtClean="0">
                <a:solidFill>
                  <a:schemeClr val="tx1">
                    <a:lumMod val="75000"/>
                    <a:lumOff val="25000"/>
                  </a:schemeClr>
                </a:solidFill>
              </a:rPr>
              <a:t>范围、</a:t>
            </a:r>
            <a:r>
              <a:rPr lang="en-US" altLang="zh-CN" sz="2400" dirty="0" err="1" smtClean="0">
                <a:solidFill>
                  <a:schemeClr val="tx1">
                    <a:lumMod val="75000"/>
                    <a:lumOff val="25000"/>
                  </a:schemeClr>
                </a:solidFill>
              </a:rPr>
              <a:t>HttpSession</a:t>
            </a:r>
            <a:r>
              <a:rPr lang="zh-CN" altLang="en-US" sz="2400" dirty="0" smtClean="0">
                <a:solidFill>
                  <a:schemeClr val="tx1">
                    <a:lumMod val="75000"/>
                    <a:lumOff val="25000"/>
                  </a:schemeClr>
                </a:solidFill>
              </a:rPr>
              <a:t>范围、</a:t>
            </a:r>
            <a:r>
              <a:rPr lang="en-US" altLang="zh-CN" sz="2400" dirty="0" err="1" smtClean="0">
                <a:solidFill>
                  <a:schemeClr val="tx1">
                    <a:lumMod val="75000"/>
                    <a:lumOff val="25000"/>
                  </a:schemeClr>
                </a:solidFill>
              </a:rPr>
              <a:t>ServletContext</a:t>
            </a:r>
            <a:r>
              <a:rPr lang="zh-CN" altLang="en-US" sz="2400" dirty="0" smtClean="0">
                <a:solidFill>
                  <a:schemeClr val="tx1">
                    <a:lumMod val="75000"/>
                    <a:lumOff val="25000"/>
                  </a:schemeClr>
                </a:solidFill>
              </a:rPr>
              <a:t>范围。如果不指定</a:t>
            </a:r>
            <a:r>
              <a:rPr lang="en-US" altLang="zh-CN" sz="2400" dirty="0" smtClean="0">
                <a:solidFill>
                  <a:schemeClr val="tx1">
                    <a:lumMod val="75000"/>
                    <a:lumOff val="25000"/>
                  </a:schemeClr>
                </a:solidFill>
              </a:rPr>
              <a:t>scope</a:t>
            </a:r>
            <a:r>
              <a:rPr lang="zh-CN" altLang="en-US" sz="2400" dirty="0" smtClean="0">
                <a:solidFill>
                  <a:schemeClr val="tx1">
                    <a:lumMod val="75000"/>
                    <a:lumOff val="25000"/>
                  </a:schemeClr>
                </a:solidFill>
              </a:rPr>
              <a:t>的值，默认为</a:t>
            </a:r>
            <a:r>
              <a:rPr lang="en-US" altLang="zh-CN" sz="2400" dirty="0" smtClean="0">
                <a:solidFill>
                  <a:schemeClr val="tx1">
                    <a:lumMod val="75000"/>
                    <a:lumOff val="25000"/>
                  </a:schemeClr>
                </a:solidFill>
              </a:rPr>
              <a:t>page</a:t>
            </a:r>
            <a:r>
              <a:rPr lang="zh-CN" altLang="en-US" sz="2400" dirty="0" smtClean="0">
                <a:solidFill>
                  <a:schemeClr val="tx1">
                    <a:lumMod val="75000"/>
                    <a:lumOff val="25000"/>
                  </a:schemeClr>
                </a:solidFill>
              </a:rPr>
              <a:t>范围。</a:t>
            </a:r>
            <a:endParaRPr lang="zh-CN" altLang="en-US"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zh-CN" altLang="en-US"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pPr>
              <a:buNone/>
            </a:pPr>
            <a:endParaRPr lang="en-US" sz="2400" dirty="0" smtClean="0"/>
          </a:p>
          <a:p>
            <a:pPr>
              <a:buNone/>
            </a:pPr>
            <a:endParaRPr lang="en-US" sz="2400" dirty="0" smtClean="0"/>
          </a:p>
          <a:p>
            <a:pPr>
              <a:buNone/>
            </a:pP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5【JSP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其他动作标签简述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6483" y="793501"/>
            <a:ext cx="11955517" cy="5528471"/>
          </a:xfrm>
        </p:spPr>
        <p:txBody>
          <a:bodyPr vert="horz" lIns="91440" tIns="45720" rIns="91440" bIns="45720" rtlCol="0">
            <a:noAutofit/>
          </a:bodyPr>
          <a:lstStyle/>
          <a:p>
            <a:r>
              <a:rPr lang="en-US" altLang="zh-CN" sz="2000" dirty="0" err="1" smtClean="0">
                <a:solidFill>
                  <a:srgbClr val="C00000"/>
                </a:solidFill>
              </a:rPr>
              <a:t>setProperty</a:t>
            </a:r>
            <a:r>
              <a:rPr lang="en-US" altLang="zh-CN" sz="2000" dirty="0" smtClean="0"/>
              <a:t> </a:t>
            </a:r>
            <a:r>
              <a:rPr lang="zh-CN" altLang="en-US" sz="2000" dirty="0" smtClean="0"/>
              <a:t>动作：</a:t>
            </a:r>
            <a:r>
              <a:rPr lang="en-US" altLang="zh-CN" sz="2000" dirty="0" smtClean="0"/>
              <a:t>&lt;</a:t>
            </a:r>
            <a:r>
              <a:rPr lang="en-US" altLang="zh-CN" sz="2000" dirty="0" err="1" smtClean="0"/>
              <a:t>jsp:setProperty</a:t>
            </a:r>
            <a:r>
              <a:rPr lang="en-US" altLang="zh-CN" sz="2000" dirty="0" smtClean="0"/>
              <a:t> name=“” property=“” </a:t>
            </a:r>
            <a:r>
              <a:rPr lang="en-US" altLang="zh-CN" sz="2000" dirty="0" err="1" smtClean="0"/>
              <a:t>param|value</a:t>
            </a:r>
            <a:r>
              <a:rPr lang="en-US" altLang="zh-CN" sz="2000" dirty="0" smtClean="0"/>
              <a:t>=“”/&gt;</a:t>
            </a:r>
            <a:endParaRPr lang="en-US" altLang="zh-CN" sz="2000" dirty="0" smtClean="0"/>
          </a:p>
          <a:p>
            <a:r>
              <a:rPr lang="en-US" altLang="zh-CN" sz="2000" dirty="0" err="1" smtClean="0"/>
              <a:t>setProperty</a:t>
            </a:r>
            <a:r>
              <a:rPr lang="zh-CN" altLang="en-US" sz="2000" dirty="0" smtClean="0"/>
              <a:t>标准动作可以用来对</a:t>
            </a:r>
            <a:r>
              <a:rPr lang="en-US" altLang="zh-CN" sz="2000" dirty="0" err="1" smtClean="0"/>
              <a:t>JavaBean</a:t>
            </a:r>
            <a:r>
              <a:rPr lang="zh-CN" altLang="en-US" sz="2000" dirty="0" smtClean="0"/>
              <a:t>对象的属性赋值，替代调用</a:t>
            </a:r>
            <a:r>
              <a:rPr lang="en-US" altLang="zh-CN" sz="2000" dirty="0" err="1" smtClean="0"/>
              <a:t>setXxxx</a:t>
            </a:r>
            <a:r>
              <a:rPr lang="zh-CN" altLang="en-US" sz="2000" dirty="0" smtClean="0"/>
              <a:t>方法；</a:t>
            </a:r>
            <a:endParaRPr lang="zh-CN" altLang="en-US" sz="2000" dirty="0" smtClean="0"/>
          </a:p>
          <a:p>
            <a:r>
              <a:rPr lang="en-US" altLang="zh-CN" sz="2000" dirty="0" err="1" smtClean="0"/>
              <a:t>setProperty</a:t>
            </a:r>
            <a:r>
              <a:rPr lang="zh-CN" altLang="en-US" sz="2000" dirty="0" smtClean="0"/>
              <a:t>的</a:t>
            </a:r>
            <a:r>
              <a:rPr lang="en-US" altLang="zh-CN" sz="2000" dirty="0" smtClean="0"/>
              <a:t>name</a:t>
            </a:r>
            <a:r>
              <a:rPr lang="zh-CN" altLang="en-US" sz="2000" dirty="0" smtClean="0"/>
              <a:t>属性表示</a:t>
            </a:r>
            <a:r>
              <a:rPr lang="en-US" altLang="zh-CN" sz="2000" dirty="0" err="1" smtClean="0"/>
              <a:t>JavaBean</a:t>
            </a:r>
            <a:r>
              <a:rPr lang="zh-CN" altLang="en-US" sz="2000" dirty="0" smtClean="0"/>
              <a:t>对象的</a:t>
            </a:r>
            <a:r>
              <a:rPr lang="en-US" altLang="zh-CN" sz="2000" dirty="0" smtClean="0"/>
              <a:t>id</a:t>
            </a:r>
            <a:r>
              <a:rPr lang="zh-CN" altLang="en-US" sz="2000" dirty="0" smtClean="0"/>
              <a:t>值，</a:t>
            </a:r>
            <a:r>
              <a:rPr lang="en-US" altLang="zh-CN" sz="2000" dirty="0" smtClean="0"/>
              <a:t>property</a:t>
            </a:r>
            <a:r>
              <a:rPr lang="zh-CN" altLang="en-US" sz="2000" dirty="0" smtClean="0"/>
              <a:t>表示需要调用的</a:t>
            </a:r>
            <a:r>
              <a:rPr lang="en-US" altLang="zh-CN" sz="2000" dirty="0" err="1" smtClean="0"/>
              <a:t>setXxx</a:t>
            </a:r>
            <a:r>
              <a:rPr lang="zh-CN" altLang="en-US" sz="2000" dirty="0" smtClean="0"/>
              <a:t>方法中的</a:t>
            </a:r>
            <a:r>
              <a:rPr lang="en-US" altLang="zh-CN" sz="2000" dirty="0" smtClean="0"/>
              <a:t>Xxx</a:t>
            </a:r>
            <a:r>
              <a:rPr lang="zh-CN" altLang="en-US" sz="2000" dirty="0" smtClean="0"/>
              <a:t>部分，将首字母变小写。比如需要调用</a:t>
            </a:r>
            <a:r>
              <a:rPr lang="en-US" altLang="zh-CN" sz="2000" dirty="0" err="1" smtClean="0"/>
              <a:t>setCustname</a:t>
            </a:r>
            <a:r>
              <a:rPr lang="zh-CN" altLang="en-US" sz="2000" dirty="0" smtClean="0"/>
              <a:t>方法，则</a:t>
            </a:r>
            <a:r>
              <a:rPr lang="en-US" altLang="zh-CN" sz="2000" dirty="0" smtClean="0"/>
              <a:t>property</a:t>
            </a:r>
            <a:r>
              <a:rPr lang="zh-CN" altLang="en-US" sz="2000" dirty="0" smtClean="0"/>
              <a:t>即为</a:t>
            </a:r>
            <a:r>
              <a:rPr lang="en-US" altLang="zh-CN" sz="2000" dirty="0" err="1" smtClean="0"/>
              <a:t>Custname</a:t>
            </a:r>
            <a:r>
              <a:rPr lang="zh-CN" altLang="en-US" sz="2000" dirty="0" smtClean="0"/>
              <a:t>首字母变小写，即</a:t>
            </a:r>
            <a:r>
              <a:rPr lang="en-US" altLang="zh-CN" sz="2000" dirty="0" err="1" smtClean="0"/>
              <a:t>custname</a:t>
            </a:r>
            <a:r>
              <a:rPr lang="zh-CN" altLang="en-US" sz="2000" dirty="0" smtClean="0"/>
              <a:t>；</a:t>
            </a:r>
            <a:endParaRPr lang="zh-CN" altLang="en-US" sz="2000" dirty="0" smtClean="0"/>
          </a:p>
          <a:p>
            <a:r>
              <a:rPr lang="zh-CN" altLang="en-US" sz="2000" dirty="0" smtClean="0"/>
              <a:t>如果</a:t>
            </a:r>
            <a:r>
              <a:rPr lang="en-US" altLang="zh-CN" sz="2000" dirty="0" err="1" smtClean="0"/>
              <a:t>setXxx</a:t>
            </a:r>
            <a:r>
              <a:rPr lang="zh-CN" altLang="en-US" sz="2000" dirty="0" smtClean="0"/>
              <a:t>方法的参数是某一个请求参数的值，则使用</a:t>
            </a:r>
            <a:r>
              <a:rPr lang="en-US" altLang="zh-CN" sz="2000" dirty="0" err="1" smtClean="0"/>
              <a:t>param</a:t>
            </a:r>
            <a:r>
              <a:rPr lang="zh-CN" altLang="en-US" sz="2000" dirty="0" smtClean="0"/>
              <a:t>属性指定请求参数名字即可；</a:t>
            </a:r>
            <a:endParaRPr lang="zh-CN" altLang="en-US" sz="2000" dirty="0" smtClean="0"/>
          </a:p>
          <a:p>
            <a:r>
              <a:rPr lang="zh-CN" altLang="en-US" sz="2000" dirty="0" smtClean="0"/>
              <a:t>如果</a:t>
            </a:r>
            <a:r>
              <a:rPr lang="en-US" altLang="zh-CN" sz="2000" dirty="0" err="1" smtClean="0"/>
              <a:t>setXxx</a:t>
            </a:r>
            <a:r>
              <a:rPr lang="zh-CN" altLang="en-US" sz="2000" dirty="0" smtClean="0"/>
              <a:t>方法的参数是一个常量，则使用</a:t>
            </a:r>
            <a:r>
              <a:rPr lang="en-US" altLang="zh-CN" sz="2000" dirty="0" smtClean="0"/>
              <a:t>value</a:t>
            </a:r>
            <a:r>
              <a:rPr lang="zh-CN" altLang="en-US" sz="2000" dirty="0" smtClean="0"/>
              <a:t>属性指定即可。</a:t>
            </a:r>
            <a:endParaRPr lang="zh-CN" altLang="en-US" sz="2000" dirty="0" smtClean="0"/>
          </a:p>
          <a:p>
            <a:r>
              <a:rPr lang="zh-CN" altLang="en-US" sz="2000" dirty="0" smtClean="0"/>
              <a:t>同时，</a:t>
            </a:r>
            <a:r>
              <a:rPr lang="en-US" altLang="zh-CN" sz="2000" dirty="0" err="1" smtClean="0"/>
              <a:t>setProperty</a:t>
            </a:r>
            <a:r>
              <a:rPr lang="zh-CN" altLang="en-US" sz="2000" dirty="0" smtClean="0"/>
              <a:t>标准动作可以对一些常见数据类型直接转换，如字符串与</a:t>
            </a:r>
            <a:r>
              <a:rPr lang="en-US" altLang="zh-CN" sz="2000" dirty="0" smtClean="0"/>
              <a:t>Integer</a:t>
            </a:r>
            <a:r>
              <a:rPr lang="zh-CN" altLang="en-US" sz="2000" dirty="0" smtClean="0"/>
              <a:t>的转换就可以自动进行；</a:t>
            </a:r>
            <a:endParaRPr lang="zh-CN" altLang="en-US" sz="2000" dirty="0" smtClean="0"/>
          </a:p>
          <a:p>
            <a:endParaRPr lang="en-US" altLang="zh-CN" sz="2000" dirty="0" smtClean="0"/>
          </a:p>
          <a:p>
            <a:endParaRPr lang="en-US" altLang="zh-CN" sz="2000" dirty="0" smtClean="0"/>
          </a:p>
          <a:p>
            <a:endParaRPr lang="en-US" altLang="zh-CN" sz="2000" dirty="0" smtClean="0"/>
          </a:p>
          <a:p>
            <a:endParaRPr lang="zh-CN" altLang="en-US" sz="2000" dirty="0" smtClean="0"/>
          </a:p>
          <a:p>
            <a:endParaRPr lang="en-US" altLang="zh-CN" sz="2000" dirty="0" smtClean="0"/>
          </a:p>
          <a:p>
            <a:pPr>
              <a:buNone/>
            </a:pPr>
            <a:endParaRPr lang="en-US" sz="2000" dirty="0" smtClean="0"/>
          </a:p>
          <a:p>
            <a:pPr>
              <a:buNone/>
            </a:pPr>
            <a:endParaRPr lang="en-US" sz="2000" dirty="0" smtClean="0"/>
          </a:p>
          <a:p>
            <a:pPr>
              <a:buNone/>
            </a:pPr>
            <a:endParaRPr lang="zh-CN" altLang="en-US" sz="2000" dirty="0"/>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5【JSP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其他动作标签简述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本章目标</a:t>
            </a:r>
            <a:endParaRPr lang="en-US" dirty="0"/>
          </a:p>
        </p:txBody>
      </p:sp>
      <p:sp>
        <p:nvSpPr>
          <p:cNvPr id="3" name="Content Placeholder 2"/>
          <p:cNvSpPr>
            <a:spLocks noGrp="1"/>
          </p:cNvSpPr>
          <p:nvPr>
            <p:ph idx="1"/>
          </p:nvPr>
        </p:nvSpPr>
        <p:spPr>
          <a:xfrm>
            <a:off x="838200" y="982133"/>
            <a:ext cx="10515600" cy="5309130"/>
          </a:xfrm>
        </p:spPr>
        <p:txBody>
          <a:bodyPr>
            <a:normAutofit/>
          </a:bodyPr>
          <a:lstStyle/>
          <a:p>
            <a:r>
              <a:rPr lang="zh-CN" altLang="en-US" dirty="0" smtClean="0"/>
              <a:t>掌握</a:t>
            </a:r>
            <a:r>
              <a:rPr lang="en-US" altLang="zh-CN" dirty="0" smtClean="0"/>
              <a:t>JSP</a:t>
            </a:r>
            <a:r>
              <a:rPr lang="zh-CN" altLang="en-US" dirty="0" smtClean="0"/>
              <a:t>中内置对象的用法；</a:t>
            </a:r>
            <a:endParaRPr lang="en-US" altLang="zh-CN" dirty="0" smtClean="0"/>
          </a:p>
          <a:p>
            <a:r>
              <a:rPr lang="zh-CN" altLang="en-US" dirty="0" smtClean="0"/>
              <a:t>熟练使用</a:t>
            </a:r>
            <a:r>
              <a:rPr lang="en-US" altLang="zh-CN" dirty="0" smtClean="0"/>
              <a:t>page</a:t>
            </a:r>
            <a:r>
              <a:rPr lang="zh-CN" altLang="en-US" dirty="0" smtClean="0"/>
              <a:t>、</a:t>
            </a:r>
            <a:r>
              <a:rPr lang="en-US" altLang="zh-CN" dirty="0" smtClean="0"/>
              <a:t>include</a:t>
            </a:r>
            <a:r>
              <a:rPr lang="zh-CN" altLang="en-US" dirty="0" smtClean="0"/>
              <a:t>指令；</a:t>
            </a:r>
            <a:endParaRPr lang="en-US" altLang="zh-CN" dirty="0" smtClean="0"/>
          </a:p>
          <a:p>
            <a:r>
              <a:rPr lang="zh-CN" altLang="en-US" dirty="0" smtClean="0"/>
              <a:t>熟练使用</a:t>
            </a:r>
            <a:r>
              <a:rPr lang="en-US" altLang="zh-CN" dirty="0" smtClean="0"/>
              <a:t>include</a:t>
            </a:r>
            <a:r>
              <a:rPr lang="zh-CN" altLang="en-US" dirty="0" smtClean="0"/>
              <a:t>动作、</a:t>
            </a:r>
            <a:r>
              <a:rPr lang="en-US" altLang="zh-CN" dirty="0" err="1" smtClean="0"/>
              <a:t>JavaBean</a:t>
            </a:r>
            <a:r>
              <a:rPr lang="zh-CN" altLang="en-US" dirty="0" smtClean="0"/>
              <a:t>有关动作；</a:t>
            </a:r>
            <a:endParaRPr lang="en-US" altLang="zh-CN" dirty="0" smtClean="0"/>
          </a:p>
          <a:p>
            <a:endParaRPr lang="en-US" altLang="zh-CN" dirty="0" smtClean="0"/>
          </a:p>
          <a:p>
            <a:endParaRPr lang="en-US" dirty="0"/>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6483" y="793501"/>
            <a:ext cx="11955517" cy="5528471"/>
          </a:xfrm>
        </p:spPr>
        <p:txBody>
          <a:bodyPr vert="horz" lIns="91440" tIns="45720" rIns="91440" bIns="45720" rtlCol="0">
            <a:noAutofit/>
          </a:bodyPr>
          <a:lstStyle/>
          <a:p>
            <a:r>
              <a:rPr lang="en-US" altLang="zh-CN" sz="2400" dirty="0" err="1" smtClean="0">
                <a:solidFill>
                  <a:srgbClr val="C00000"/>
                </a:solidFill>
              </a:rPr>
              <a:t>getProperty</a:t>
            </a:r>
            <a:r>
              <a:rPr lang="zh-CN" altLang="en-US" sz="2400" dirty="0" smtClean="0"/>
              <a:t>动作：</a:t>
            </a:r>
            <a:r>
              <a:rPr lang="en-US" altLang="zh-CN" sz="2400" dirty="0" smtClean="0"/>
              <a:t>&lt;</a:t>
            </a:r>
            <a:r>
              <a:rPr lang="en-US" altLang="zh-CN" sz="2400" dirty="0" err="1" smtClean="0"/>
              <a:t>jsp:getProperty</a:t>
            </a:r>
            <a:r>
              <a:rPr lang="en-US" altLang="zh-CN" sz="2400" dirty="0" smtClean="0"/>
              <a:t>  name=”” property=””/&gt;</a:t>
            </a:r>
            <a:endParaRPr lang="en-US" altLang="zh-CN" sz="2400" dirty="0" smtClean="0"/>
          </a:p>
          <a:p>
            <a:r>
              <a:rPr lang="en-US" altLang="zh-CN" sz="2400" dirty="0" err="1" smtClean="0"/>
              <a:t>getProperty</a:t>
            </a:r>
            <a:r>
              <a:rPr lang="zh-CN" altLang="en-US" sz="2400" dirty="0" smtClean="0"/>
              <a:t>标准动作用来调用</a:t>
            </a:r>
            <a:r>
              <a:rPr lang="en-US" altLang="zh-CN" sz="2400" dirty="0" err="1" smtClean="0"/>
              <a:t>JavaBean</a:t>
            </a:r>
            <a:r>
              <a:rPr lang="zh-CN" altLang="en-US" sz="2400" dirty="0" smtClean="0"/>
              <a:t>对象的</a:t>
            </a:r>
            <a:r>
              <a:rPr lang="en-US" altLang="zh-CN" sz="2400" dirty="0" err="1" smtClean="0"/>
              <a:t>getXxx</a:t>
            </a:r>
            <a:r>
              <a:rPr lang="zh-CN" altLang="en-US" sz="2400" dirty="0" smtClean="0"/>
              <a:t>方法，将其返回值在当前位置输出。</a:t>
            </a:r>
            <a:endParaRPr lang="zh-CN" altLang="en-US" sz="2400" dirty="0" smtClean="0"/>
          </a:p>
          <a:p>
            <a:r>
              <a:rPr lang="en-US" altLang="zh-CN" sz="2400" dirty="0" smtClean="0"/>
              <a:t>name</a:t>
            </a:r>
            <a:r>
              <a:rPr lang="zh-CN" altLang="en-US" sz="2400" dirty="0" smtClean="0"/>
              <a:t>是</a:t>
            </a:r>
            <a:r>
              <a:rPr lang="en-US" altLang="zh-CN" sz="2400" dirty="0" err="1" smtClean="0"/>
              <a:t>JavaBean</a:t>
            </a:r>
            <a:r>
              <a:rPr lang="zh-CN" altLang="en-US" sz="2400" dirty="0" smtClean="0"/>
              <a:t>对象的</a:t>
            </a:r>
            <a:r>
              <a:rPr lang="en-US" altLang="zh-CN" sz="2400" dirty="0" smtClean="0"/>
              <a:t>id</a:t>
            </a:r>
            <a:r>
              <a:rPr lang="zh-CN" altLang="en-US" sz="2400" dirty="0" smtClean="0"/>
              <a:t>值，</a:t>
            </a:r>
            <a:r>
              <a:rPr lang="en-US" altLang="zh-CN" sz="2400" dirty="0" smtClean="0"/>
              <a:t>property</a:t>
            </a:r>
            <a:r>
              <a:rPr lang="zh-CN" altLang="en-US" sz="2400" dirty="0" smtClean="0"/>
              <a:t>的值是</a:t>
            </a:r>
            <a:r>
              <a:rPr lang="en-US" altLang="zh-CN" sz="2400" dirty="0" err="1" smtClean="0"/>
              <a:t>getXxx</a:t>
            </a:r>
            <a:r>
              <a:rPr lang="zh-CN" altLang="en-US" sz="2400" dirty="0" smtClean="0"/>
              <a:t>方法中的</a:t>
            </a:r>
            <a:r>
              <a:rPr lang="en-US" altLang="zh-CN" sz="2400" dirty="0" smtClean="0"/>
              <a:t>Xxx</a:t>
            </a:r>
            <a:r>
              <a:rPr lang="zh-CN" altLang="en-US" sz="2400" dirty="0" smtClean="0"/>
              <a:t>部分，首字母变小写。假设需要调用</a:t>
            </a:r>
            <a:r>
              <a:rPr lang="en-US" altLang="zh-CN" sz="2400" dirty="0" err="1" smtClean="0"/>
              <a:t>getAddress</a:t>
            </a:r>
            <a:r>
              <a:rPr lang="zh-CN" altLang="en-US" sz="2400" dirty="0" smtClean="0"/>
              <a:t>方法显示其返回值，那么</a:t>
            </a:r>
            <a:r>
              <a:rPr lang="en-US" altLang="zh-CN" sz="2400" dirty="0" smtClean="0"/>
              <a:t>property</a:t>
            </a:r>
            <a:r>
              <a:rPr lang="zh-CN" altLang="en-US" sz="2400" dirty="0" smtClean="0"/>
              <a:t>的值就是</a:t>
            </a:r>
            <a:r>
              <a:rPr lang="en-US" altLang="zh-CN" sz="2400" dirty="0" smtClean="0"/>
              <a:t>Address</a:t>
            </a:r>
            <a:r>
              <a:rPr lang="zh-CN" altLang="en-US" sz="2400" dirty="0" smtClean="0"/>
              <a:t>的首字母变小写，即</a:t>
            </a:r>
            <a:r>
              <a:rPr lang="en-US" altLang="zh-CN" sz="2400" dirty="0" smtClean="0"/>
              <a:t>address</a:t>
            </a:r>
            <a:r>
              <a:rPr lang="zh-CN" altLang="en-US" sz="2400" dirty="0" smtClean="0"/>
              <a:t>。</a:t>
            </a:r>
            <a:endParaRPr lang="zh-CN" altLang="en-US" sz="2400" dirty="0" smtClean="0"/>
          </a:p>
          <a:p>
            <a:endParaRPr lang="en-US" altLang="zh-CN" sz="2400" dirty="0" smtClean="0"/>
          </a:p>
          <a:p>
            <a:endParaRPr lang="en-US" altLang="zh-CN" sz="2400" dirty="0" smtClean="0"/>
          </a:p>
          <a:p>
            <a:endParaRPr lang="en-US" altLang="zh-CN" sz="2400" dirty="0" smtClean="0"/>
          </a:p>
          <a:p>
            <a:endParaRPr lang="zh-CN" altLang="en-US" sz="2400" dirty="0" smtClean="0"/>
          </a:p>
          <a:p>
            <a:endParaRPr lang="en-US" altLang="zh-CN" sz="2400" dirty="0" smtClean="0"/>
          </a:p>
          <a:p>
            <a:pPr>
              <a:buNone/>
            </a:pPr>
            <a:endParaRPr lang="en-US" sz="2400" dirty="0" smtClean="0"/>
          </a:p>
          <a:p>
            <a:pPr>
              <a:buNone/>
            </a:pPr>
            <a:endParaRPr lang="en-US" sz="2400" dirty="0" smtClean="0"/>
          </a:p>
          <a:p>
            <a:pPr>
              <a:buNone/>
            </a:pPr>
            <a:endParaRPr lang="zh-CN" altLang="en-US" sz="2400" dirty="0"/>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5【JSP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其他动作标签简述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指令与动作</a:t>
            </a:r>
            <a:r>
              <a:rPr lang="en-US" altLang="zh-CN" dirty="0" smtClean="0"/>
              <a:t>】</a:t>
            </a:r>
            <a:endParaRPr lang="zh-CN" altLang="en-US" dirty="0"/>
          </a:p>
        </p:txBody>
      </p:sp>
      <p:sp>
        <p:nvSpPr>
          <p:cNvPr id="3" name="内容占位符 2"/>
          <p:cNvSpPr>
            <a:spLocks noGrp="1"/>
          </p:cNvSpPr>
          <p:nvPr>
            <p:ph idx="1"/>
          </p:nvPr>
        </p:nvSpPr>
        <p:spPr>
          <a:xfrm>
            <a:off x="444062" y="926662"/>
            <a:ext cx="10515600" cy="4970463"/>
          </a:xfrm>
        </p:spPr>
        <p:txBody>
          <a:bodyPr vert="horz" lIns="91440" tIns="45720" rIns="91440" bIns="45720" rtlCol="0">
            <a:normAutofit/>
          </a:bodyPr>
          <a:lstStyle/>
          <a:p>
            <a:r>
              <a:rPr lang="en-US" altLang="zh-CN" sz="2400" dirty="0" smtClean="0"/>
              <a:t>page</a:t>
            </a:r>
            <a:r>
              <a:rPr lang="zh-CN" altLang="en-US" sz="2400" dirty="0" smtClean="0"/>
              <a:t>指令有哪些常用属性？</a:t>
            </a:r>
            <a:endParaRPr lang="en-US" altLang="zh-CN" sz="2400" dirty="0" smtClean="0"/>
          </a:p>
          <a:p>
            <a:r>
              <a:rPr lang="en-US" altLang="zh-CN" sz="2400" dirty="0" smtClean="0"/>
              <a:t>include</a:t>
            </a:r>
            <a:r>
              <a:rPr lang="zh-CN" altLang="en-US" sz="2400" dirty="0" smtClean="0"/>
              <a:t>指令和</a:t>
            </a:r>
            <a:r>
              <a:rPr lang="en-US" altLang="zh-CN" sz="2400" dirty="0" smtClean="0"/>
              <a:t>include</a:t>
            </a:r>
            <a:r>
              <a:rPr lang="zh-CN" altLang="en-US" sz="2400" dirty="0" smtClean="0"/>
              <a:t>动作有什么区别？</a:t>
            </a:r>
            <a:endParaRPr lang="en-US" altLang="zh-CN" sz="2400" dirty="0" smtClean="0"/>
          </a:p>
        </p:txBody>
      </p:sp>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指令与动作</a:t>
            </a:r>
            <a:r>
              <a:rPr lang="en-US" altLang="zh-CN" dirty="0" smtClean="0"/>
              <a:t>】</a:t>
            </a:r>
            <a:endParaRPr lang="zh-CN" altLang="en-US" dirty="0"/>
          </a:p>
        </p:txBody>
      </p:sp>
      <p:sp>
        <p:nvSpPr>
          <p:cNvPr id="3" name="内容占位符 2"/>
          <p:cNvSpPr>
            <a:spLocks noGrp="1"/>
          </p:cNvSpPr>
          <p:nvPr>
            <p:ph idx="1"/>
          </p:nvPr>
        </p:nvSpPr>
        <p:spPr>
          <a:xfrm>
            <a:off x="428296" y="989724"/>
            <a:ext cx="10515600" cy="4970463"/>
          </a:xfrm>
        </p:spPr>
        <p:txBody>
          <a:bodyPr vert="horz" lIns="91440" tIns="45720" rIns="91440" bIns="45720" rtlCol="0">
            <a:normAutofit/>
          </a:bodyPr>
          <a:lstStyle/>
          <a:p>
            <a:r>
              <a:rPr lang="en-US" altLang="zh-CN" sz="2400" dirty="0" smtClean="0"/>
              <a:t>page</a:t>
            </a:r>
            <a:r>
              <a:rPr lang="zh-CN" altLang="en-US" sz="2400" dirty="0" smtClean="0"/>
              <a:t>指令中常用的属性有</a:t>
            </a:r>
            <a:r>
              <a:rPr lang="en-US" altLang="zh-CN" sz="2400" dirty="0" smtClean="0"/>
              <a:t>import</a:t>
            </a:r>
            <a:r>
              <a:rPr lang="zh-CN" altLang="en-US" sz="2400" dirty="0" smtClean="0"/>
              <a:t>、</a:t>
            </a:r>
            <a:r>
              <a:rPr lang="en-US" altLang="zh-CN" sz="2400" dirty="0" smtClean="0"/>
              <a:t>session</a:t>
            </a:r>
            <a:r>
              <a:rPr lang="zh-CN" altLang="en-US" sz="2400" dirty="0" smtClean="0"/>
              <a:t>等；</a:t>
            </a:r>
            <a:endParaRPr lang="en-US" altLang="zh-CN" sz="2400" dirty="0" smtClean="0"/>
          </a:p>
          <a:p>
            <a:r>
              <a:rPr lang="en-US" altLang="zh-CN" sz="2400" dirty="0" smtClean="0"/>
              <a:t>include</a:t>
            </a:r>
            <a:r>
              <a:rPr lang="zh-CN" altLang="en-US" sz="2400" dirty="0" smtClean="0"/>
              <a:t>指令是静态包含，</a:t>
            </a:r>
            <a:r>
              <a:rPr lang="en-US" altLang="zh-CN" sz="2400" dirty="0" smtClean="0"/>
              <a:t>include</a:t>
            </a:r>
            <a:r>
              <a:rPr lang="zh-CN" altLang="en-US" sz="2400" dirty="0" smtClean="0"/>
              <a:t>动作是动态包含；</a:t>
            </a:r>
            <a:endParaRPr lang="zh-CN" altLang="en-US" sz="2400" dirty="0"/>
          </a:p>
        </p:txBody>
      </p:sp>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本章总结</a:t>
            </a:r>
            <a:endParaRPr lang="en-US" dirty="0"/>
          </a:p>
        </p:txBody>
      </p:sp>
      <p:sp>
        <p:nvSpPr>
          <p:cNvPr id="3" name="Content Placeholder 2"/>
          <p:cNvSpPr>
            <a:spLocks noGrp="1"/>
          </p:cNvSpPr>
          <p:nvPr>
            <p:ph idx="1"/>
          </p:nvPr>
        </p:nvSpPr>
        <p:spPr>
          <a:xfrm>
            <a:off x="567559" y="846667"/>
            <a:ext cx="10786241" cy="5444596"/>
          </a:xfrm>
        </p:spPr>
        <p:txBody>
          <a:bodyPr>
            <a:normAutofit/>
          </a:bodyPr>
          <a:lstStyle/>
          <a:p>
            <a:r>
              <a:rPr lang="zh-CN" altLang="en-US" sz="2400" dirty="0" smtClean="0"/>
              <a:t>本章主要学习了</a:t>
            </a:r>
            <a:r>
              <a:rPr lang="en-US" altLang="zh-CN" sz="2400" dirty="0" smtClean="0"/>
              <a:t>JSP</a:t>
            </a:r>
            <a:r>
              <a:rPr lang="zh-CN" altLang="en-US" sz="2400" dirty="0" smtClean="0"/>
              <a:t>中的九个内置对象，每个内置对象的具体类型；</a:t>
            </a:r>
            <a:endParaRPr lang="en-US" altLang="zh-CN" sz="2400" dirty="0" smtClean="0"/>
          </a:p>
          <a:p>
            <a:r>
              <a:rPr lang="zh-CN" altLang="en-US" sz="2400" dirty="0" smtClean="0"/>
              <a:t>学习了常用的</a:t>
            </a:r>
            <a:r>
              <a:rPr lang="en-US" altLang="zh-CN" sz="2400" dirty="0" smtClean="0"/>
              <a:t>page</a:t>
            </a:r>
            <a:r>
              <a:rPr lang="zh-CN" altLang="en-US" sz="2400" dirty="0" smtClean="0"/>
              <a:t>指令、</a:t>
            </a:r>
            <a:r>
              <a:rPr lang="en-US" altLang="zh-CN" sz="2400" dirty="0" smtClean="0"/>
              <a:t>include</a:t>
            </a:r>
            <a:r>
              <a:rPr lang="zh-CN" altLang="en-US" sz="2400" dirty="0" smtClean="0"/>
              <a:t>指令、</a:t>
            </a:r>
            <a:r>
              <a:rPr lang="en-US" altLang="zh-CN" sz="2400" dirty="0" smtClean="0"/>
              <a:t>taglib</a:t>
            </a:r>
            <a:r>
              <a:rPr lang="zh-CN" altLang="en-US" sz="2400" dirty="0" smtClean="0"/>
              <a:t>指令</a:t>
            </a:r>
            <a:r>
              <a:rPr lang="zh-CN" altLang="en-US" sz="2400" dirty="0" smtClean="0"/>
              <a:t>；</a:t>
            </a:r>
            <a:endParaRPr lang="en-US" altLang="zh-CN" sz="2400" dirty="0" smtClean="0"/>
          </a:p>
          <a:p>
            <a:r>
              <a:rPr lang="zh-CN" altLang="en-US" sz="2400" dirty="0" smtClean="0"/>
              <a:t>学习了常用的</a:t>
            </a:r>
            <a:r>
              <a:rPr lang="en-US" altLang="zh-CN" sz="2400" dirty="0" smtClean="0"/>
              <a:t>include</a:t>
            </a:r>
            <a:r>
              <a:rPr lang="zh-CN" altLang="en-US" sz="2400" dirty="0" smtClean="0"/>
              <a:t>动作；</a:t>
            </a:r>
            <a:endParaRPr lang="en-US" altLang="zh-CN" sz="2400" dirty="0" smtClean="0"/>
          </a:p>
          <a:p>
            <a:r>
              <a:rPr lang="zh-CN" altLang="en-US" sz="2400" dirty="0" smtClean="0"/>
              <a:t>掌握静态包含和动态包含的区别；</a:t>
            </a:r>
            <a:endParaRPr lang="en-US" sz="2400" dirty="0"/>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本章作业</a:t>
            </a:r>
            <a:endParaRPr lang="zh-CN" altLang="en-US" dirty="0"/>
          </a:p>
        </p:txBody>
      </p:sp>
      <p:sp>
        <p:nvSpPr>
          <p:cNvPr id="3" name="内容占位符 2"/>
          <p:cNvSpPr>
            <a:spLocks noGrp="1"/>
          </p:cNvSpPr>
          <p:nvPr>
            <p:ph idx="1"/>
          </p:nvPr>
        </p:nvSpPr>
        <p:spPr>
          <a:xfrm>
            <a:off x="558800" y="914400"/>
            <a:ext cx="11265338" cy="5738648"/>
          </a:xfrm>
        </p:spPr>
        <p:txBody>
          <a:bodyPr vert="horz" lIns="91440" tIns="45720" rIns="91440" bIns="45720" rtlCol="0">
            <a:normAutofit/>
          </a:bodyPr>
          <a:lstStyle/>
          <a:p>
            <a:r>
              <a:rPr lang="zh-CN" altLang="en-US" sz="2400" dirty="0" smtClean="0"/>
              <a:t>作业</a:t>
            </a:r>
            <a:r>
              <a:rPr lang="en-US" sz="2400" dirty="0" smtClean="0"/>
              <a:t>1</a:t>
            </a:r>
            <a:r>
              <a:rPr lang="zh-CN" altLang="en-US" sz="2400" dirty="0" smtClean="0"/>
              <a:t>： </a:t>
            </a:r>
            <a:endParaRPr lang="en-US" sz="2400" dirty="0" smtClean="0"/>
          </a:p>
          <a:p>
            <a:r>
              <a:rPr lang="zh-CN" altLang="en-US" sz="2400" smtClean="0"/>
              <a:t>题目：自行</a:t>
            </a:r>
            <a:r>
              <a:rPr lang="zh-CN" altLang="en-US" sz="2400" dirty="0" smtClean="0"/>
              <a:t>编写</a:t>
            </a:r>
            <a:r>
              <a:rPr lang="en-US" altLang="zh-CN" sz="2400" dirty="0" smtClean="0"/>
              <a:t>JSP</a:t>
            </a:r>
            <a:r>
              <a:rPr lang="zh-CN" altLang="en-US" sz="2400" dirty="0" smtClean="0"/>
              <a:t>，验证</a:t>
            </a:r>
            <a:r>
              <a:rPr lang="en-US" altLang="zh-CN" sz="2400" dirty="0" smtClean="0"/>
              <a:t>9</a:t>
            </a:r>
            <a:r>
              <a:rPr lang="zh-CN" altLang="en-US" sz="2400" dirty="0" smtClean="0"/>
              <a:t>个内置对象的作用，验证静态包含和动态包含的区别。</a:t>
            </a:r>
            <a:endParaRPr lang="en-US" sz="2400" dirty="0" smtClean="0"/>
          </a:p>
          <a:p>
            <a:r>
              <a:rPr lang="zh-CN" altLang="en-US" sz="2400" dirty="0" smtClean="0"/>
              <a:t>难度：低 </a:t>
            </a:r>
            <a:endParaRPr lang="en-US" sz="2400" dirty="0" smtClean="0"/>
          </a:p>
          <a:p>
            <a:pPr>
              <a:buNone/>
            </a:pPr>
            <a:endParaRPr lang="en-US" altLang="zh-CN" sz="2000" dirty="0" smtClean="0">
              <a:latin typeface="+mn-ea"/>
              <a:ea typeface="微软雅黑 Light"/>
            </a:endParaRPr>
          </a:p>
          <a:p>
            <a:pPr>
              <a:buNone/>
            </a:pPr>
            <a:endParaRPr lang="zh-CN" altLang="en-US" sz="2000" dirty="0" smtClean="0">
              <a:ea typeface="微软雅黑 Light"/>
            </a:endParaRPr>
          </a:p>
        </p:txBody>
      </p:sp>
    </p:spTree>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节</a:t>
            </a:r>
            <a:r>
              <a:rPr lang="en-US" altLang="zh-CN" dirty="0" smtClean="0"/>
              <a:t>【</a:t>
            </a:r>
            <a:r>
              <a:rPr lang="zh-CN" altLang="en-US" dirty="0" smtClean="0"/>
              <a:t>内置对象</a:t>
            </a:r>
            <a:r>
              <a:rPr lang="en-US" altLang="zh-CN" dirty="0" smtClean="0"/>
              <a:t>】</a:t>
            </a:r>
            <a:endParaRPr lang="zh-CN" altLang="en-US" dirty="0"/>
          </a:p>
        </p:txBody>
      </p:sp>
      <p:sp>
        <p:nvSpPr>
          <p:cNvPr id="3" name="内容占位符 2"/>
          <p:cNvSpPr>
            <a:spLocks noGrp="1"/>
          </p:cNvSpPr>
          <p:nvPr>
            <p:ph idx="1"/>
          </p:nvPr>
        </p:nvSpPr>
        <p:spPr>
          <a:xfrm>
            <a:off x="822435" y="1205514"/>
            <a:ext cx="10515600" cy="4770438"/>
          </a:xfrm>
        </p:spPr>
        <p:txBody>
          <a:bodyPr vert="horz" lIns="91440" tIns="45720" rIns="91440" bIns="45720" rtlCol="0">
            <a:normAutofit/>
          </a:bodyPr>
          <a:lstStyle/>
          <a:p>
            <a:r>
              <a:rPr lang="zh-CN" altLang="en-US" sz="2400" dirty="0" smtClean="0"/>
              <a:t>知识点</a:t>
            </a:r>
            <a:r>
              <a:rPr lang="en-US" altLang="zh-CN" sz="2400" dirty="0" smtClean="0"/>
              <a:t>1</a:t>
            </a:r>
            <a:r>
              <a:rPr lang="zh-CN" altLang="en-US" sz="2400" dirty="0" smtClean="0"/>
              <a:t>：</a:t>
            </a:r>
            <a:r>
              <a:rPr lang="en-US" altLang="zh-CN" sz="2400" dirty="0" smtClean="0"/>
              <a:t>request</a:t>
            </a:r>
            <a:r>
              <a:rPr lang="zh-CN" altLang="en-US" sz="2400" dirty="0" smtClean="0"/>
              <a:t>与</a:t>
            </a:r>
            <a:r>
              <a:rPr lang="en-US" altLang="zh-CN" sz="2400" dirty="0" smtClean="0"/>
              <a:t>response</a:t>
            </a:r>
            <a:r>
              <a:rPr lang="zh-CN" altLang="en-US" sz="2400" dirty="0" smtClean="0"/>
              <a:t>内置对象</a:t>
            </a:r>
            <a:endParaRPr lang="zh-CN" altLang="en-US" sz="2400" dirty="0" smtClean="0"/>
          </a:p>
          <a:p>
            <a:r>
              <a:rPr lang="zh-CN" altLang="en-US" sz="2400" dirty="0" smtClean="0"/>
              <a:t>知识点</a:t>
            </a:r>
            <a:r>
              <a:rPr lang="en-US" altLang="zh-CN" sz="2400" dirty="0" smtClean="0"/>
              <a:t>2</a:t>
            </a:r>
            <a:r>
              <a:rPr lang="zh-CN" altLang="en-US" sz="2400" dirty="0" smtClean="0"/>
              <a:t>： </a:t>
            </a:r>
            <a:r>
              <a:rPr lang="en-US" altLang="zh-CN" sz="2400" dirty="0" smtClean="0"/>
              <a:t>out</a:t>
            </a:r>
            <a:r>
              <a:rPr lang="zh-CN" altLang="en-US" sz="2400" dirty="0" smtClean="0"/>
              <a:t>、</a:t>
            </a:r>
            <a:r>
              <a:rPr lang="en-US" altLang="zh-CN" sz="2400" dirty="0" smtClean="0"/>
              <a:t>page</a:t>
            </a:r>
            <a:r>
              <a:rPr lang="zh-CN" altLang="en-US" sz="2400" dirty="0" smtClean="0"/>
              <a:t>内置对象</a:t>
            </a:r>
            <a:endParaRPr lang="zh-CN" altLang="en-US" sz="2400" dirty="0" smtClean="0"/>
          </a:p>
          <a:p>
            <a:r>
              <a:rPr lang="zh-CN" altLang="en-US" sz="2400" dirty="0" smtClean="0"/>
              <a:t>知识点</a:t>
            </a:r>
            <a:r>
              <a:rPr lang="en-US" altLang="zh-CN" sz="2400" dirty="0" smtClean="0"/>
              <a:t>3</a:t>
            </a:r>
            <a:r>
              <a:rPr lang="zh-CN" altLang="en-US" sz="2400" dirty="0" smtClean="0"/>
              <a:t>： </a:t>
            </a:r>
            <a:r>
              <a:rPr lang="en-US" altLang="zh-CN" sz="2400" dirty="0" err="1" smtClean="0"/>
              <a:t>pageContext</a:t>
            </a:r>
            <a:r>
              <a:rPr lang="zh-CN" altLang="en-US" sz="2400" dirty="0" smtClean="0"/>
              <a:t>、</a:t>
            </a:r>
            <a:r>
              <a:rPr lang="en-US" altLang="zh-CN" sz="2400" dirty="0" smtClean="0"/>
              <a:t>session</a:t>
            </a:r>
            <a:r>
              <a:rPr lang="zh-CN" altLang="en-US" sz="2400" dirty="0" smtClean="0"/>
              <a:t>、</a:t>
            </a:r>
            <a:r>
              <a:rPr lang="en-US" altLang="zh-CN" sz="2400" dirty="0" smtClean="0"/>
              <a:t>application</a:t>
            </a:r>
            <a:r>
              <a:rPr lang="zh-CN" altLang="en-US" sz="2400" dirty="0" smtClean="0"/>
              <a:t>内置对象</a:t>
            </a:r>
            <a:endParaRPr lang="zh-CN" altLang="en-US" sz="2400" dirty="0" smtClean="0"/>
          </a:p>
          <a:p>
            <a:r>
              <a:rPr lang="zh-CN" altLang="en-US" sz="2400" dirty="0" smtClean="0"/>
              <a:t>知识点</a:t>
            </a:r>
            <a:r>
              <a:rPr lang="en-US" altLang="zh-CN" sz="2400" dirty="0" smtClean="0"/>
              <a:t>4</a:t>
            </a:r>
            <a:r>
              <a:rPr lang="zh-CN" altLang="en-US" sz="2400" dirty="0" smtClean="0"/>
              <a:t>： </a:t>
            </a:r>
            <a:r>
              <a:rPr lang="en-US" altLang="zh-CN" sz="2400" dirty="0" smtClean="0"/>
              <a:t>exception</a:t>
            </a:r>
            <a:r>
              <a:rPr lang="zh-CN" altLang="en-US" sz="2400" dirty="0" smtClean="0"/>
              <a:t>内置对象</a:t>
            </a:r>
            <a:endParaRPr lang="zh-CN" altLang="en-US" sz="2400" dirty="0" smtClean="0"/>
          </a:p>
          <a:p>
            <a:r>
              <a:rPr lang="zh-CN" altLang="en-US" sz="2400" dirty="0" smtClean="0"/>
              <a:t>知识点</a:t>
            </a:r>
            <a:r>
              <a:rPr lang="en-US" altLang="zh-CN" sz="2400" dirty="0" smtClean="0"/>
              <a:t>5</a:t>
            </a:r>
            <a:r>
              <a:rPr lang="zh-CN" altLang="en-US" sz="2400" dirty="0" smtClean="0"/>
              <a:t>： </a:t>
            </a:r>
            <a:r>
              <a:rPr lang="en-US" altLang="zh-CN" sz="2400" dirty="0" err="1" smtClean="0"/>
              <a:t>config</a:t>
            </a:r>
            <a:r>
              <a:rPr lang="zh-CN" altLang="en-US" sz="2400" dirty="0" smtClean="0"/>
              <a:t>内置对象</a:t>
            </a:r>
            <a:endParaRPr lang="zh-CN" altLang="en-US" sz="2400" dirty="0" smtClean="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400"/>
            <a:ext cx="11015870" cy="5707117"/>
          </a:xfrm>
        </p:spPr>
        <p:txBody>
          <a:bodyPr vert="horz" lIns="91440" tIns="45720" rIns="91440" bIns="45720" rtlCol="0">
            <a:noAutofit/>
          </a:bodyPr>
          <a:lstStyle/>
          <a:p>
            <a:r>
              <a:rPr lang="zh-CN" altLang="en-US" sz="2400" dirty="0" smtClean="0">
                <a:solidFill>
                  <a:schemeClr val="tx1">
                    <a:lumMod val="75000"/>
                    <a:lumOff val="25000"/>
                  </a:schemeClr>
                </a:solidFill>
              </a:rPr>
              <a:t>内置对象指的是服务器已经创建好的对象，可以直接使用；</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翻译生成的</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文件中，提供服务的方法是</a:t>
            </a:r>
            <a:r>
              <a:rPr lang="en-US" altLang="zh-CN" sz="2400" dirty="0" smtClean="0">
                <a:solidFill>
                  <a:schemeClr val="tx1">
                    <a:lumMod val="75000"/>
                    <a:lumOff val="25000"/>
                  </a:schemeClr>
                </a:solidFill>
              </a:rPr>
              <a:t>_</a:t>
            </a:r>
            <a:r>
              <a:rPr lang="en-US" altLang="zh-CN" sz="2400" dirty="0" err="1" smtClean="0">
                <a:solidFill>
                  <a:schemeClr val="tx1">
                    <a:lumMod val="75000"/>
                    <a:lumOff val="25000"/>
                  </a:schemeClr>
                </a:solidFill>
              </a:rPr>
              <a:t>jspService</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中的内容都将被翻译到该方法中，该方法的参数如下所示：</a:t>
            </a:r>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r>
              <a:rPr lang="zh-CN" altLang="en-US" sz="2400" dirty="0" smtClean="0"/>
              <a:t>其中</a:t>
            </a:r>
            <a:r>
              <a:rPr lang="en-US" altLang="zh-CN" sz="2400" dirty="0" err="1" smtClean="0"/>
              <a:t>request,response</a:t>
            </a:r>
            <a:r>
              <a:rPr lang="zh-CN" altLang="en-US" sz="2400" dirty="0" smtClean="0"/>
              <a:t>就是两个内置对象，分别是</a:t>
            </a:r>
            <a:r>
              <a:rPr lang="en-US" altLang="zh-CN" sz="2400" dirty="0" err="1" smtClean="0">
                <a:ea typeface="微软雅黑 Light"/>
              </a:rPr>
              <a:t>HttpServletRequest</a:t>
            </a:r>
            <a:r>
              <a:rPr lang="zh-CN" altLang="en-US" sz="2400" dirty="0" smtClean="0">
                <a:ea typeface="微软雅黑 Light"/>
              </a:rPr>
              <a:t>和</a:t>
            </a:r>
            <a:r>
              <a:rPr lang="en-US" altLang="zh-CN" sz="2400" dirty="0" err="1" smtClean="0">
                <a:ea typeface="微软雅黑 Light"/>
              </a:rPr>
              <a:t>HttpServletResponse</a:t>
            </a:r>
            <a:r>
              <a:rPr lang="zh-CN" altLang="en-US" sz="2400" dirty="0" smtClean="0">
                <a:ea typeface="微软雅黑 Light"/>
              </a:rPr>
              <a:t>类型，可以在</a:t>
            </a:r>
            <a:r>
              <a:rPr lang="en-US" altLang="zh-CN" sz="2400" dirty="0" smtClean="0">
                <a:ea typeface="微软雅黑 Light"/>
              </a:rPr>
              <a:t>JSP</a:t>
            </a:r>
            <a:r>
              <a:rPr lang="zh-CN" altLang="en-US" sz="2400" dirty="0" smtClean="0">
                <a:ea typeface="微软雅黑 Light"/>
              </a:rPr>
              <a:t>中直接使用这两个接口中的方法；</a:t>
            </a:r>
            <a:endParaRPr lang="en-US" altLang="zh-CN" sz="2400" dirty="0" smtClean="0">
              <a:ea typeface="微软雅黑 Light"/>
            </a:endParaRPr>
          </a:p>
          <a:p>
            <a:r>
              <a:rPr lang="zh-CN" altLang="en-US" sz="2400" dirty="0" smtClean="0">
                <a:ea typeface="微软雅黑 Light"/>
              </a:rPr>
              <a:t>例如：</a:t>
            </a:r>
            <a:endParaRPr lang="en-US" altLang="zh-CN" sz="2400" dirty="0" smtClean="0"/>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1【request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response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内置对象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638523" y="2806099"/>
            <a:ext cx="10653600" cy="646331"/>
          </a:xfrm>
          <a:prstGeom prst="rect">
            <a:avLst/>
          </a:prstGeom>
          <a:solidFill>
            <a:schemeClr val="bg1">
              <a:lumMod val="95000"/>
            </a:schemeClr>
          </a:solidFill>
        </p:spPr>
        <p:txBody>
          <a:bodyPr wrap="square" rtlCol="0">
            <a:spAutoFit/>
          </a:bodyPr>
          <a:lstStyle/>
          <a:p>
            <a:r>
              <a:rPr lang="en-US" altLang="zh-CN" dirty="0" smtClean="0">
                <a:ea typeface="微软雅黑 Light"/>
              </a:rPr>
              <a:t>public void _</a:t>
            </a:r>
            <a:r>
              <a:rPr lang="en-US" altLang="zh-CN" dirty="0" err="1" smtClean="0">
                <a:ea typeface="微软雅黑 Light"/>
              </a:rPr>
              <a:t>jspService</a:t>
            </a:r>
            <a:r>
              <a:rPr lang="en-US" altLang="zh-CN" dirty="0" smtClean="0">
                <a:ea typeface="微软雅黑 Light"/>
              </a:rPr>
              <a:t>(final </a:t>
            </a:r>
            <a:r>
              <a:rPr lang="en-US" altLang="zh-CN" dirty="0" err="1" smtClean="0">
                <a:solidFill>
                  <a:srgbClr val="FF0000"/>
                </a:solidFill>
                <a:ea typeface="微软雅黑 Light"/>
              </a:rPr>
              <a:t>javax.servlet.http.HttpServletRequest</a:t>
            </a:r>
            <a:r>
              <a:rPr lang="en-US" altLang="zh-CN" dirty="0" smtClean="0">
                <a:solidFill>
                  <a:srgbClr val="FF0000"/>
                </a:solidFill>
                <a:ea typeface="微软雅黑 Light"/>
              </a:rPr>
              <a:t> request</a:t>
            </a:r>
            <a:r>
              <a:rPr lang="en-US" altLang="zh-CN" dirty="0" smtClean="0">
                <a:ea typeface="微软雅黑 Light"/>
              </a:rPr>
              <a:t>, final </a:t>
            </a:r>
            <a:r>
              <a:rPr lang="en-US" altLang="zh-CN" dirty="0" err="1" smtClean="0">
                <a:solidFill>
                  <a:srgbClr val="FF0000"/>
                </a:solidFill>
                <a:ea typeface="微软雅黑 Light"/>
              </a:rPr>
              <a:t>javax.servlet.http.HttpServletResponse</a:t>
            </a:r>
            <a:r>
              <a:rPr lang="en-US" altLang="zh-CN" dirty="0" smtClean="0">
                <a:solidFill>
                  <a:srgbClr val="FF0000"/>
                </a:solidFill>
                <a:ea typeface="微软雅黑 Light"/>
              </a:rPr>
              <a:t> response</a:t>
            </a:r>
            <a:r>
              <a:rPr lang="en-US" altLang="zh-CN" dirty="0" smtClean="0">
                <a:ea typeface="微软雅黑 Light"/>
              </a:rPr>
              <a:t>)   throws </a:t>
            </a:r>
            <a:r>
              <a:rPr lang="en-US" altLang="zh-CN" dirty="0" err="1" smtClean="0">
                <a:ea typeface="微软雅黑 Light"/>
              </a:rPr>
              <a:t>java.io.IOException</a:t>
            </a:r>
            <a:r>
              <a:rPr lang="en-US" altLang="zh-CN" dirty="0" smtClean="0">
                <a:ea typeface="微软雅黑 Light"/>
              </a:rPr>
              <a:t>, </a:t>
            </a:r>
            <a:r>
              <a:rPr lang="en-US" altLang="zh-CN" dirty="0" err="1" smtClean="0">
                <a:ea typeface="微软雅黑 Light"/>
              </a:rPr>
              <a:t>javax.servlet.ServletException</a:t>
            </a:r>
            <a:r>
              <a:rPr lang="en-US" altLang="zh-CN" dirty="0" smtClean="0">
                <a:ea typeface="微软雅黑 Light"/>
              </a:rPr>
              <a:t> {</a:t>
            </a:r>
            <a:endParaRPr lang="en-US" altLang="zh-CN" dirty="0" smtClean="0">
              <a:ea typeface="微软雅黑 Light"/>
            </a:endParaRPr>
          </a:p>
        </p:txBody>
      </p:sp>
      <p:sp>
        <p:nvSpPr>
          <p:cNvPr id="19" name="TextBox 18"/>
          <p:cNvSpPr txBox="1"/>
          <p:nvPr/>
        </p:nvSpPr>
        <p:spPr>
          <a:xfrm>
            <a:off x="491378" y="5323327"/>
            <a:ext cx="10653600" cy="1200329"/>
          </a:xfrm>
          <a:prstGeom prst="rect">
            <a:avLst/>
          </a:prstGeom>
          <a:solidFill>
            <a:schemeClr val="bg1">
              <a:lumMod val="95000"/>
            </a:schemeClr>
          </a:solidFill>
        </p:spPr>
        <p:txBody>
          <a:bodyPr wrap="square" rtlCol="0">
            <a:spAutoFit/>
          </a:bodyPr>
          <a:lstStyle/>
          <a:p>
            <a:r>
              <a:rPr lang="en-US" altLang="zh-CN" dirty="0" smtClean="0">
                <a:ea typeface="微软雅黑 Light"/>
              </a:rPr>
              <a:t>&lt;%</a:t>
            </a:r>
            <a:endParaRPr lang="en-US" altLang="zh-CN" dirty="0" smtClean="0">
              <a:ea typeface="微软雅黑 Light"/>
            </a:endParaRPr>
          </a:p>
          <a:p>
            <a:r>
              <a:rPr lang="en-US" altLang="zh-CN" dirty="0" smtClean="0">
                <a:ea typeface="微软雅黑 Light"/>
              </a:rPr>
              <a:t>     String[] </a:t>
            </a:r>
            <a:r>
              <a:rPr lang="en-US" altLang="zh-CN" dirty="0" err="1" smtClean="0">
                <a:ea typeface="微软雅黑 Light"/>
              </a:rPr>
              <a:t>addrs</a:t>
            </a:r>
            <a:r>
              <a:rPr lang="en-US" altLang="zh-CN" dirty="0" smtClean="0">
                <a:ea typeface="微软雅黑 Light"/>
              </a:rPr>
              <a:t>=</a:t>
            </a:r>
            <a:r>
              <a:rPr lang="en-US" altLang="zh-CN" dirty="0" err="1" smtClean="0">
                <a:ea typeface="微软雅黑 Light"/>
              </a:rPr>
              <a:t>request.getAttribute</a:t>
            </a:r>
            <a:r>
              <a:rPr lang="en-US" altLang="zh-CN" dirty="0" smtClean="0">
                <a:ea typeface="微软雅黑 Light"/>
              </a:rPr>
              <a:t>(“city”);</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response.addCookie</a:t>
            </a:r>
            <a:r>
              <a:rPr lang="en-US" altLang="zh-CN" dirty="0" smtClean="0">
                <a:ea typeface="微软雅黑 Light"/>
              </a:rPr>
              <a:t>(new  Cookie(“code,”1”));</a:t>
            </a:r>
            <a:endParaRPr lang="en-US" altLang="zh-CN" dirty="0" smtClean="0">
              <a:ea typeface="微软雅黑 Light"/>
            </a:endParaRPr>
          </a:p>
          <a:p>
            <a:r>
              <a:rPr lang="en-US" altLang="zh-CN" dirty="0" smtClean="0">
                <a:ea typeface="微软雅黑 Light"/>
              </a:rPr>
              <a:t>%&gt;</a:t>
            </a:r>
            <a:endParaRPr lang="en-US" altLang="zh-CN" dirty="0" smtClean="0">
              <a:ea typeface="微软雅黑 Light"/>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400"/>
            <a:ext cx="11015870" cy="4761186"/>
          </a:xfrm>
        </p:spPr>
        <p:txBody>
          <a:bodyPr vert="horz" lIns="91440" tIns="45720" rIns="91440" bIns="45720" rtlCol="0">
            <a:noAutofit/>
          </a:bodyPr>
          <a:lstStyle/>
          <a:p>
            <a:r>
              <a:rPr lang="zh-CN" altLang="en-US" sz="2400" dirty="0" smtClean="0">
                <a:solidFill>
                  <a:schemeClr val="tx1">
                    <a:lumMod val="75000"/>
                    <a:lumOff val="25000"/>
                  </a:schemeClr>
                </a:solidFill>
              </a:rPr>
              <a:t>在</a:t>
            </a:r>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的</a:t>
            </a:r>
            <a:r>
              <a:rPr lang="en-US" altLang="zh-CN" sz="2400" dirty="0" smtClean="0">
                <a:solidFill>
                  <a:schemeClr val="tx1">
                    <a:lumMod val="75000"/>
                    <a:lumOff val="25000"/>
                  </a:schemeClr>
                </a:solidFill>
              </a:rPr>
              <a:t>_</a:t>
            </a:r>
            <a:r>
              <a:rPr lang="en-US" altLang="zh-CN" sz="2400" dirty="0" err="1" smtClean="0">
                <a:solidFill>
                  <a:schemeClr val="tx1">
                    <a:lumMod val="75000"/>
                    <a:lumOff val="25000"/>
                  </a:schemeClr>
                </a:solidFill>
              </a:rPr>
              <a:t>jspService</a:t>
            </a:r>
            <a:r>
              <a:rPr lang="zh-CN" altLang="en-US" sz="2400" dirty="0" smtClean="0">
                <a:solidFill>
                  <a:schemeClr val="tx1">
                    <a:lumMod val="75000"/>
                    <a:lumOff val="25000"/>
                  </a:schemeClr>
                </a:solidFill>
              </a:rPr>
              <a:t>方法中，有</a:t>
            </a:r>
            <a:r>
              <a:rPr lang="en-US" altLang="zh-CN" sz="2400" dirty="0" smtClean="0">
                <a:solidFill>
                  <a:schemeClr val="tx1">
                    <a:lumMod val="75000"/>
                    <a:lumOff val="25000"/>
                  </a:schemeClr>
                </a:solidFill>
              </a:rPr>
              <a:t>out</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page</a:t>
            </a:r>
            <a:r>
              <a:rPr lang="zh-CN" altLang="en-US" sz="2400" dirty="0" smtClean="0">
                <a:solidFill>
                  <a:schemeClr val="tx1">
                    <a:lumMod val="75000"/>
                    <a:lumOff val="25000"/>
                  </a:schemeClr>
                </a:solidFill>
              </a:rPr>
              <a:t>对象，如下所示：</a:t>
            </a:r>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可见，</a:t>
            </a:r>
            <a:r>
              <a:rPr lang="en-US" altLang="zh-CN" sz="2400" dirty="0" smtClean="0">
                <a:solidFill>
                  <a:schemeClr val="tx1">
                    <a:lumMod val="75000"/>
                    <a:lumOff val="25000"/>
                  </a:schemeClr>
                </a:solidFill>
              </a:rPr>
              <a:t>out</a:t>
            </a:r>
            <a:r>
              <a:rPr lang="zh-CN" altLang="en-US" sz="2400" dirty="0" smtClean="0">
                <a:solidFill>
                  <a:schemeClr val="tx1">
                    <a:lumMod val="75000"/>
                    <a:lumOff val="25000"/>
                  </a:schemeClr>
                </a:solidFill>
              </a:rPr>
              <a:t>的类型是</a:t>
            </a:r>
            <a:r>
              <a:rPr lang="en-US" altLang="zh-CN" sz="2400" dirty="0" err="1" smtClean="0">
                <a:solidFill>
                  <a:schemeClr val="tx1">
                    <a:lumMod val="75000"/>
                    <a:lumOff val="25000"/>
                  </a:schemeClr>
                </a:solidFill>
              </a:rPr>
              <a:t>JspWriter</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page</a:t>
            </a:r>
            <a:r>
              <a:rPr lang="zh-CN" altLang="en-US" sz="2400" dirty="0" smtClean="0">
                <a:solidFill>
                  <a:schemeClr val="tx1">
                    <a:lumMod val="75000"/>
                    <a:lumOff val="25000"/>
                  </a:schemeClr>
                </a:solidFill>
              </a:rPr>
              <a:t>即当前类对象；</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out</a:t>
            </a:r>
            <a:r>
              <a:rPr lang="zh-CN" altLang="en-US" sz="2400" dirty="0" smtClean="0">
                <a:solidFill>
                  <a:schemeClr val="tx1">
                    <a:lumMod val="75000"/>
                    <a:lumOff val="25000"/>
                  </a:schemeClr>
                </a:solidFill>
              </a:rPr>
              <a:t>可以用来输出内容到客户端，</a:t>
            </a:r>
            <a:r>
              <a:rPr lang="zh-CN" altLang="en-US" sz="2400" dirty="0" smtClean="0">
                <a:solidFill>
                  <a:schemeClr val="tx1">
                    <a:lumMod val="75000"/>
                    <a:lumOff val="25000"/>
                  </a:schemeClr>
                </a:solidFill>
              </a:rPr>
              <a:t>但是</a:t>
            </a:r>
            <a:r>
              <a:rPr lang="zh-CN" altLang="en-US" sz="2400" dirty="0" smtClean="0">
                <a:solidFill>
                  <a:schemeClr val="tx1">
                    <a:lumMod val="75000"/>
                    <a:lumOff val="25000"/>
                  </a:schemeClr>
                </a:solidFill>
              </a:rPr>
              <a:t>程序员</a:t>
            </a:r>
            <a:r>
              <a:rPr lang="zh-CN" altLang="en-US" sz="2400" dirty="0" smtClean="0">
                <a:solidFill>
                  <a:schemeClr val="tx1">
                    <a:lumMod val="75000"/>
                    <a:lumOff val="25000"/>
                  </a:schemeClr>
                </a:solidFill>
              </a:rPr>
              <a:t>一般不会</a:t>
            </a:r>
            <a:r>
              <a:rPr lang="zh-CN" altLang="en-US" sz="2400" dirty="0" smtClean="0">
                <a:solidFill>
                  <a:schemeClr val="tx1">
                    <a:lumMod val="75000"/>
                    <a:lumOff val="25000"/>
                  </a:schemeClr>
                </a:solidFill>
              </a:rPr>
              <a:t>使用，因为直接使用</a:t>
            </a:r>
            <a:r>
              <a:rPr lang="en-US" altLang="zh-CN" sz="2400" dirty="0" smtClean="0">
                <a:solidFill>
                  <a:schemeClr val="tx1">
                    <a:lumMod val="75000"/>
                    <a:lumOff val="25000"/>
                  </a:schemeClr>
                </a:solidFill>
              </a:rPr>
              <a:t>&lt;%=%&gt;</a:t>
            </a:r>
            <a:r>
              <a:rPr lang="zh-CN" altLang="en-US" sz="2400" dirty="0" smtClean="0">
                <a:solidFill>
                  <a:schemeClr val="tx1">
                    <a:lumMod val="75000"/>
                    <a:lumOff val="25000"/>
                  </a:schemeClr>
                </a:solidFill>
              </a:rPr>
              <a:t>即可以实现输出；</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page</a:t>
            </a:r>
            <a:r>
              <a:rPr lang="zh-CN" altLang="en-US" sz="2400" dirty="0" smtClean="0">
                <a:solidFill>
                  <a:schemeClr val="tx1">
                    <a:lumMod val="75000"/>
                    <a:lumOff val="25000"/>
                  </a:schemeClr>
                </a:solidFill>
              </a:rPr>
              <a:t>也很少使用，与</a:t>
            </a:r>
            <a:r>
              <a:rPr lang="en-US" altLang="zh-CN" sz="2400" dirty="0" smtClean="0">
                <a:solidFill>
                  <a:schemeClr val="tx1">
                    <a:lumMod val="75000"/>
                    <a:lumOff val="25000"/>
                  </a:schemeClr>
                </a:solidFill>
              </a:rPr>
              <a:t>this</a:t>
            </a:r>
            <a:r>
              <a:rPr lang="zh-CN" altLang="en-US" sz="2400" dirty="0" smtClean="0">
                <a:solidFill>
                  <a:schemeClr val="tx1">
                    <a:lumMod val="75000"/>
                    <a:lumOff val="25000"/>
                  </a:schemeClr>
                </a:solidFill>
              </a:rPr>
              <a:t>相同；</a:t>
            </a:r>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2【out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page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内置对象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460819" y="1533647"/>
            <a:ext cx="10687987" cy="923330"/>
          </a:xfrm>
          <a:prstGeom prst="rect">
            <a:avLst/>
          </a:prstGeom>
          <a:solidFill>
            <a:schemeClr val="bg1">
              <a:lumMod val="95000"/>
            </a:schemeClr>
          </a:solidFill>
        </p:spPr>
        <p:txBody>
          <a:bodyPr wrap="square" rtlCol="0">
            <a:spAutoFit/>
          </a:bodyPr>
          <a:lstStyle/>
          <a:p>
            <a:r>
              <a:rPr lang="en-US" dirty="0" err="1" smtClean="0"/>
              <a:t>javax.servlet.jsp.JspWriter</a:t>
            </a:r>
            <a:r>
              <a:rPr lang="en-US" dirty="0" smtClean="0"/>
              <a:t> out = null;</a:t>
            </a:r>
            <a:endParaRPr lang="en-US" dirty="0" smtClean="0"/>
          </a:p>
          <a:p>
            <a:r>
              <a:rPr lang="en-US" dirty="0" smtClean="0"/>
              <a:t>final </a:t>
            </a:r>
            <a:r>
              <a:rPr lang="en-US" dirty="0" err="1" smtClean="0"/>
              <a:t>java.lang.Object</a:t>
            </a:r>
            <a:r>
              <a:rPr lang="en-US" dirty="0" smtClean="0"/>
              <a:t> page = this;</a:t>
            </a:r>
            <a:endParaRPr lang="en-US" dirty="0" smtClean="0"/>
          </a:p>
          <a:p>
            <a:r>
              <a:rPr lang="en-US" dirty="0" smtClean="0"/>
              <a:t>out = </a:t>
            </a:r>
            <a:r>
              <a:rPr lang="en-US" dirty="0" err="1" smtClean="0"/>
              <a:t>pageContext.getOut</a:t>
            </a:r>
            <a:r>
              <a:rPr lang="en-US" dirty="0" smtClean="0"/>
              <a:t>();</a:t>
            </a:r>
            <a:endParaRPr lang="en-US" dirty="0"/>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1" y="772511"/>
            <a:ext cx="11015870" cy="1056289"/>
          </a:xfrm>
        </p:spPr>
        <p:txBody>
          <a:bodyPr vert="horz" lIns="91440" tIns="45720" rIns="91440" bIns="45720" rtlCol="0">
            <a:noAutofit/>
          </a:bodyPr>
          <a:lstStyle/>
          <a:p>
            <a:r>
              <a:rPr lang="zh-CN" altLang="en-US" sz="2400" dirty="0" smtClean="0">
                <a:solidFill>
                  <a:schemeClr val="tx1">
                    <a:lumMod val="75000"/>
                    <a:lumOff val="25000"/>
                  </a:schemeClr>
                </a:solidFill>
              </a:rPr>
              <a:t>仔细看</a:t>
            </a:r>
            <a:r>
              <a:rPr lang="en-US" altLang="zh-CN" sz="2400" dirty="0" smtClean="0">
                <a:solidFill>
                  <a:schemeClr val="tx1">
                    <a:lumMod val="75000"/>
                    <a:lumOff val="25000"/>
                  </a:schemeClr>
                </a:solidFill>
              </a:rPr>
              <a:t>_</a:t>
            </a:r>
            <a:r>
              <a:rPr lang="en-US" altLang="zh-CN" sz="2400" dirty="0" err="1" smtClean="0">
                <a:solidFill>
                  <a:schemeClr val="tx1">
                    <a:lumMod val="75000"/>
                    <a:lumOff val="25000"/>
                  </a:schemeClr>
                </a:solidFill>
              </a:rPr>
              <a:t>jspService</a:t>
            </a:r>
            <a:r>
              <a:rPr lang="zh-CN" altLang="en-US" sz="2400" dirty="0" smtClean="0">
                <a:solidFill>
                  <a:schemeClr val="tx1">
                    <a:lumMod val="75000"/>
                    <a:lumOff val="25000"/>
                  </a:schemeClr>
                </a:solidFill>
              </a:rPr>
              <a:t>方法可以发现，有一个超级无敌的对象</a:t>
            </a:r>
            <a:r>
              <a:rPr lang="en-US" altLang="zh-CN" sz="2400" dirty="0" err="1" smtClean="0">
                <a:solidFill>
                  <a:schemeClr val="tx1">
                    <a:lumMod val="75000"/>
                    <a:lumOff val="25000"/>
                  </a:schemeClr>
                </a:solidFill>
              </a:rPr>
              <a:t>pageContext</a:t>
            </a:r>
            <a:r>
              <a:rPr lang="zh-CN" altLang="en-US" sz="2400" dirty="0" smtClean="0">
                <a:solidFill>
                  <a:schemeClr val="tx1">
                    <a:lumMod val="75000"/>
                    <a:lumOff val="25000"/>
                  </a:schemeClr>
                </a:solidFill>
              </a:rPr>
              <a:t>，其他多数内置对象都是通过它获得的：</a:t>
            </a: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3【pageContext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session</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application</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内置对象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539647" y="1833192"/>
            <a:ext cx="10687987" cy="4801314"/>
          </a:xfrm>
          <a:prstGeom prst="rect">
            <a:avLst/>
          </a:prstGeom>
          <a:solidFill>
            <a:schemeClr val="bg1">
              <a:lumMod val="95000"/>
            </a:schemeClr>
          </a:solidFill>
        </p:spPr>
        <p:txBody>
          <a:bodyPr wrap="square" rtlCol="0">
            <a:spAutoFit/>
          </a:bodyPr>
          <a:lstStyle/>
          <a:p>
            <a:r>
              <a:rPr lang="en-US" dirty="0" smtClean="0"/>
              <a:t>    final </a:t>
            </a:r>
            <a:r>
              <a:rPr lang="en-US" dirty="0" err="1" smtClean="0"/>
              <a:t>javax.servlet.jsp.PageContext</a:t>
            </a:r>
            <a:r>
              <a:rPr lang="en-US" dirty="0" smtClean="0"/>
              <a:t> </a:t>
            </a:r>
            <a:r>
              <a:rPr lang="en-US" dirty="0" err="1" smtClean="0"/>
              <a:t>pageContext</a:t>
            </a:r>
            <a:r>
              <a:rPr lang="en-US" dirty="0" smtClean="0"/>
              <a:t>;</a:t>
            </a:r>
            <a:endParaRPr lang="en-US" dirty="0" smtClean="0"/>
          </a:p>
          <a:p>
            <a:r>
              <a:rPr lang="en-US" dirty="0" smtClean="0"/>
              <a:t>    </a:t>
            </a:r>
            <a:r>
              <a:rPr lang="en-US" dirty="0" err="1" smtClean="0"/>
              <a:t>javax.servlet.http.HttpSession</a:t>
            </a:r>
            <a:r>
              <a:rPr lang="en-US" dirty="0" smtClean="0"/>
              <a:t> session = null;</a:t>
            </a:r>
            <a:endParaRPr lang="en-US" dirty="0" smtClean="0"/>
          </a:p>
          <a:p>
            <a:r>
              <a:rPr lang="en-US" dirty="0" smtClean="0"/>
              <a:t>    final </a:t>
            </a:r>
            <a:r>
              <a:rPr lang="en-US" dirty="0" err="1" smtClean="0"/>
              <a:t>javax.servlet.ServletContext</a:t>
            </a:r>
            <a:r>
              <a:rPr lang="en-US" dirty="0" smtClean="0"/>
              <a:t> application;</a:t>
            </a:r>
            <a:endParaRPr lang="en-US" dirty="0" smtClean="0"/>
          </a:p>
          <a:p>
            <a:r>
              <a:rPr lang="en-US" dirty="0" smtClean="0"/>
              <a:t>    final </a:t>
            </a:r>
            <a:r>
              <a:rPr lang="en-US" dirty="0" err="1" smtClean="0"/>
              <a:t>javax.servlet.ServletConfig</a:t>
            </a:r>
            <a:r>
              <a:rPr lang="en-US" dirty="0" smtClean="0"/>
              <a:t> </a:t>
            </a:r>
            <a:r>
              <a:rPr lang="en-US" dirty="0" err="1" smtClean="0"/>
              <a:t>config</a:t>
            </a:r>
            <a:r>
              <a:rPr lang="en-US" dirty="0" smtClean="0"/>
              <a:t>;</a:t>
            </a:r>
            <a:endParaRPr lang="en-US" dirty="0" smtClean="0"/>
          </a:p>
          <a:p>
            <a:r>
              <a:rPr lang="en-US" dirty="0" smtClean="0"/>
              <a:t>    </a:t>
            </a:r>
            <a:r>
              <a:rPr lang="en-US" dirty="0" err="1" smtClean="0"/>
              <a:t>javax.servlet.jsp.JspWriter</a:t>
            </a:r>
            <a:r>
              <a:rPr lang="en-US" dirty="0" smtClean="0"/>
              <a:t> out = null;</a:t>
            </a:r>
            <a:endParaRPr lang="en-US" dirty="0" smtClean="0"/>
          </a:p>
          <a:p>
            <a:r>
              <a:rPr lang="en-US" dirty="0" smtClean="0"/>
              <a:t>    final </a:t>
            </a:r>
            <a:r>
              <a:rPr lang="en-US" dirty="0" err="1" smtClean="0"/>
              <a:t>java.lang.Object</a:t>
            </a:r>
            <a:r>
              <a:rPr lang="en-US" dirty="0" smtClean="0"/>
              <a:t> page = this;</a:t>
            </a:r>
            <a:endParaRPr lang="en-US" dirty="0" smtClean="0"/>
          </a:p>
          <a:p>
            <a:r>
              <a:rPr lang="en-US" dirty="0" smtClean="0"/>
              <a:t>    </a:t>
            </a:r>
            <a:r>
              <a:rPr lang="en-US" dirty="0" err="1" smtClean="0"/>
              <a:t>javax.servlet.jsp.JspWriter</a:t>
            </a:r>
            <a:r>
              <a:rPr lang="en-US" dirty="0" smtClean="0"/>
              <a:t> _</a:t>
            </a:r>
            <a:r>
              <a:rPr lang="en-US" dirty="0" err="1" smtClean="0"/>
              <a:t>jspx_out</a:t>
            </a:r>
            <a:r>
              <a:rPr lang="en-US" dirty="0" smtClean="0"/>
              <a:t> = null;</a:t>
            </a:r>
            <a:endParaRPr lang="en-US" dirty="0" smtClean="0"/>
          </a:p>
          <a:p>
            <a:r>
              <a:rPr lang="en-US" dirty="0" smtClean="0">
                <a:solidFill>
                  <a:srgbClr val="FF0000"/>
                </a:solidFill>
              </a:rPr>
              <a:t>    </a:t>
            </a:r>
            <a:r>
              <a:rPr lang="en-US" dirty="0" err="1" smtClean="0">
                <a:solidFill>
                  <a:srgbClr val="FF0000"/>
                </a:solidFill>
              </a:rPr>
              <a:t>javax.servlet.jsp.PageContext</a:t>
            </a:r>
            <a:r>
              <a:rPr lang="en-US" dirty="0" smtClean="0">
                <a:solidFill>
                  <a:srgbClr val="FF0000"/>
                </a:solidFill>
              </a:rPr>
              <a:t> _</a:t>
            </a:r>
            <a:r>
              <a:rPr lang="en-US" dirty="0" err="1" smtClean="0">
                <a:solidFill>
                  <a:srgbClr val="FF0000"/>
                </a:solidFill>
              </a:rPr>
              <a:t>jspx_page_context</a:t>
            </a:r>
            <a:r>
              <a:rPr lang="en-US" dirty="0" smtClean="0">
                <a:solidFill>
                  <a:srgbClr val="FF0000"/>
                </a:solidFill>
              </a:rPr>
              <a:t> = null;</a:t>
            </a:r>
            <a:endParaRPr lang="en-US" dirty="0" smtClean="0">
              <a:solidFill>
                <a:srgbClr val="FF0000"/>
              </a:solidFill>
            </a:endParaRPr>
          </a:p>
          <a:p>
            <a:r>
              <a:rPr lang="en-US" dirty="0" smtClean="0"/>
              <a:t>    try {</a:t>
            </a:r>
            <a:endParaRPr lang="en-US" dirty="0" smtClean="0"/>
          </a:p>
          <a:p>
            <a:r>
              <a:rPr lang="en-US" dirty="0" smtClean="0"/>
              <a:t>      </a:t>
            </a:r>
            <a:r>
              <a:rPr lang="en-US" dirty="0" err="1" smtClean="0"/>
              <a:t>response.setContentType</a:t>
            </a:r>
            <a:r>
              <a:rPr lang="en-US" dirty="0" smtClean="0"/>
              <a:t>("text/</a:t>
            </a:r>
            <a:r>
              <a:rPr lang="en-US" dirty="0" err="1" smtClean="0"/>
              <a:t>html;charset</a:t>
            </a:r>
            <a:r>
              <a:rPr lang="en-US" dirty="0" smtClean="0"/>
              <a:t>=utf-8");</a:t>
            </a:r>
            <a:endParaRPr lang="en-US" dirty="0" smtClean="0"/>
          </a:p>
          <a:p>
            <a:r>
              <a:rPr lang="en-US" dirty="0" smtClean="0"/>
              <a:t>      </a:t>
            </a:r>
            <a:r>
              <a:rPr lang="en-US" dirty="0" err="1" smtClean="0"/>
              <a:t>pageContext</a:t>
            </a:r>
            <a:r>
              <a:rPr lang="en-US" dirty="0" smtClean="0"/>
              <a:t> = _</a:t>
            </a:r>
            <a:r>
              <a:rPr lang="en-US" dirty="0" err="1" smtClean="0"/>
              <a:t>jspxFactory.getPageContext</a:t>
            </a:r>
            <a:r>
              <a:rPr lang="en-US" dirty="0" smtClean="0"/>
              <a:t>(this, request, </a:t>
            </a:r>
            <a:r>
              <a:rPr lang="en-US" dirty="0" err="1" smtClean="0"/>
              <a:t>response,null</a:t>
            </a:r>
            <a:r>
              <a:rPr lang="en-US" dirty="0" smtClean="0"/>
              <a:t>, true, 8192, true);</a:t>
            </a:r>
            <a:endParaRPr lang="en-US" dirty="0" smtClean="0"/>
          </a:p>
          <a:p>
            <a:r>
              <a:rPr lang="en-US" dirty="0" smtClean="0"/>
              <a:t>      _</a:t>
            </a:r>
            <a:r>
              <a:rPr lang="en-US" dirty="0" err="1" smtClean="0"/>
              <a:t>jspx_page_context</a:t>
            </a:r>
            <a:r>
              <a:rPr lang="en-US" dirty="0" smtClean="0"/>
              <a:t> = </a:t>
            </a:r>
            <a:r>
              <a:rPr lang="en-US" dirty="0" err="1" smtClean="0"/>
              <a:t>pageContext</a:t>
            </a:r>
            <a:r>
              <a:rPr lang="en-US" dirty="0" smtClean="0"/>
              <a:t>;</a:t>
            </a:r>
            <a:endParaRPr lang="en-US" dirty="0" smtClean="0"/>
          </a:p>
          <a:p>
            <a:r>
              <a:rPr lang="en-US" dirty="0" smtClean="0">
                <a:solidFill>
                  <a:srgbClr val="FF0000"/>
                </a:solidFill>
              </a:rPr>
              <a:t>      application = </a:t>
            </a:r>
            <a:r>
              <a:rPr lang="en-US" dirty="0" err="1" smtClean="0">
                <a:solidFill>
                  <a:srgbClr val="FF0000"/>
                </a:solidFill>
              </a:rPr>
              <a:t>pageContext.getServletContext</a:t>
            </a:r>
            <a:r>
              <a:rPr lang="en-US" dirty="0" smtClean="0">
                <a:solidFill>
                  <a:srgbClr val="FF0000"/>
                </a:solidFill>
              </a:rPr>
              <a:t>();</a:t>
            </a:r>
            <a:endParaRPr lang="en-US" dirty="0" smtClean="0">
              <a:solidFill>
                <a:srgbClr val="FF0000"/>
              </a:solidFill>
            </a:endParaRPr>
          </a:p>
          <a:p>
            <a:r>
              <a:rPr lang="en-US" dirty="0" smtClean="0">
                <a:solidFill>
                  <a:srgbClr val="FF0000"/>
                </a:solidFill>
              </a:rPr>
              <a:t>      </a:t>
            </a:r>
            <a:r>
              <a:rPr lang="en-US" dirty="0" err="1" smtClean="0">
                <a:solidFill>
                  <a:srgbClr val="FF0000"/>
                </a:solidFill>
              </a:rPr>
              <a:t>config</a:t>
            </a:r>
            <a:r>
              <a:rPr lang="en-US" dirty="0" smtClean="0">
                <a:solidFill>
                  <a:srgbClr val="FF0000"/>
                </a:solidFill>
              </a:rPr>
              <a:t> = </a:t>
            </a:r>
            <a:r>
              <a:rPr lang="en-US" dirty="0" err="1" smtClean="0">
                <a:solidFill>
                  <a:srgbClr val="FF0000"/>
                </a:solidFill>
              </a:rPr>
              <a:t>pageContext.getServletConfig</a:t>
            </a:r>
            <a:r>
              <a:rPr lang="en-US" dirty="0" smtClean="0">
                <a:solidFill>
                  <a:srgbClr val="FF0000"/>
                </a:solidFill>
              </a:rPr>
              <a:t>();</a:t>
            </a:r>
            <a:endParaRPr lang="en-US" dirty="0" smtClean="0">
              <a:solidFill>
                <a:srgbClr val="FF0000"/>
              </a:solidFill>
            </a:endParaRPr>
          </a:p>
          <a:p>
            <a:r>
              <a:rPr lang="en-US" dirty="0" smtClean="0">
                <a:solidFill>
                  <a:srgbClr val="FF0000"/>
                </a:solidFill>
              </a:rPr>
              <a:t>      session = </a:t>
            </a:r>
            <a:r>
              <a:rPr lang="en-US" dirty="0" err="1" smtClean="0">
                <a:solidFill>
                  <a:srgbClr val="FF0000"/>
                </a:solidFill>
              </a:rPr>
              <a:t>pageContext.getSession</a:t>
            </a:r>
            <a:r>
              <a:rPr lang="en-US" dirty="0" smtClean="0">
                <a:solidFill>
                  <a:srgbClr val="FF0000"/>
                </a:solidFill>
              </a:rPr>
              <a:t>();</a:t>
            </a:r>
            <a:endParaRPr lang="en-US" dirty="0" smtClean="0">
              <a:solidFill>
                <a:srgbClr val="FF0000"/>
              </a:solidFill>
            </a:endParaRPr>
          </a:p>
          <a:p>
            <a:r>
              <a:rPr lang="en-US" dirty="0" smtClean="0">
                <a:solidFill>
                  <a:srgbClr val="FF0000"/>
                </a:solidFill>
              </a:rPr>
              <a:t>      out = </a:t>
            </a:r>
            <a:r>
              <a:rPr lang="en-US" dirty="0" err="1" smtClean="0">
                <a:solidFill>
                  <a:srgbClr val="FF0000"/>
                </a:solidFill>
              </a:rPr>
              <a:t>pageContext.getOut</a:t>
            </a:r>
            <a:r>
              <a:rPr lang="en-US" dirty="0" smtClean="0">
                <a:solidFill>
                  <a:srgbClr val="FF0000"/>
                </a:solidFill>
              </a:rPr>
              <a:t>();</a:t>
            </a:r>
            <a:endParaRPr lang="en-US" dirty="0" smtClean="0">
              <a:solidFill>
                <a:srgbClr val="FF0000"/>
              </a:solidFill>
            </a:endParaRPr>
          </a:p>
          <a:p>
            <a:r>
              <a:rPr lang="en-US" dirty="0" smtClean="0"/>
              <a:t>      _</a:t>
            </a:r>
            <a:r>
              <a:rPr lang="en-US" dirty="0" err="1" smtClean="0"/>
              <a:t>jspx_out</a:t>
            </a:r>
            <a:r>
              <a:rPr lang="en-US" dirty="0" smtClean="0"/>
              <a:t> = out;</a:t>
            </a:r>
            <a:endParaRPr lang="en-US" dirty="0"/>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0" y="772510"/>
            <a:ext cx="11438911" cy="5738649"/>
          </a:xfrm>
        </p:spPr>
        <p:txBody>
          <a:bodyPr vert="horz" lIns="91440" tIns="45720" rIns="91440" bIns="45720" rtlCol="0">
            <a:noAutofit/>
          </a:bodyPr>
          <a:lstStyle/>
          <a:p>
            <a:r>
              <a:rPr lang="en-US" altLang="zh-CN" sz="2400" dirty="0" err="1" smtClean="0">
                <a:solidFill>
                  <a:schemeClr val="tx1">
                    <a:lumMod val="75000"/>
                    <a:lumOff val="25000"/>
                  </a:schemeClr>
                </a:solidFill>
              </a:rPr>
              <a:t>pageContext</a:t>
            </a:r>
            <a:r>
              <a:rPr lang="zh-CN" altLang="en-US" sz="2400" dirty="0" smtClean="0">
                <a:solidFill>
                  <a:schemeClr val="tx1">
                    <a:lumMod val="75000"/>
                    <a:lumOff val="25000"/>
                  </a:schemeClr>
                </a:solidFill>
              </a:rPr>
              <a:t>对象是</a:t>
            </a:r>
            <a:r>
              <a:rPr lang="en-US" altLang="zh-CN" sz="2400" dirty="0" smtClean="0">
                <a:solidFill>
                  <a:schemeClr val="tx1">
                    <a:lumMod val="75000"/>
                    <a:lumOff val="25000"/>
                  </a:schemeClr>
                </a:solidFill>
              </a:rPr>
              <a:t>JSP</a:t>
            </a:r>
            <a:r>
              <a:rPr lang="zh-CN" altLang="en-US" sz="2400" dirty="0" smtClean="0">
                <a:solidFill>
                  <a:schemeClr val="tx1">
                    <a:lumMod val="75000"/>
                    <a:lumOff val="25000"/>
                  </a:schemeClr>
                </a:solidFill>
              </a:rPr>
              <a:t>中一个非常重要的对象，是</a:t>
            </a:r>
            <a:r>
              <a:rPr lang="en-US" sz="2400" dirty="0" err="1" smtClean="0"/>
              <a:t>javax.servlet.jsp.PageContext</a:t>
            </a:r>
            <a:r>
              <a:rPr lang="zh-CN" altLang="en-US" sz="2400" dirty="0" smtClean="0"/>
              <a:t>类型的对象，</a:t>
            </a:r>
            <a:r>
              <a:rPr lang="zh-CN" altLang="en-US" sz="2400" dirty="0" smtClean="0">
                <a:solidFill>
                  <a:schemeClr val="tx1">
                    <a:lumMod val="75000"/>
                    <a:lumOff val="25000"/>
                  </a:schemeClr>
                </a:solidFill>
              </a:rPr>
              <a:t>指的是页面的上下文，封装了其他的内置对象，同时代表的是四大作用域</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页面、请求、会话、上下文</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中的</a:t>
            </a:r>
            <a:r>
              <a:rPr lang="zh-CN" altLang="en-US" sz="2400" dirty="0" smtClean="0">
                <a:solidFill>
                  <a:schemeClr val="tx1">
                    <a:lumMod val="75000"/>
                    <a:lumOff val="25000"/>
                  </a:schemeClr>
                </a:solidFill>
              </a:rPr>
              <a:t>页面作用域，也可以在页面上下文范围添加属性，</a:t>
            </a:r>
            <a:r>
              <a:rPr lang="en-US" altLang="zh-CN" sz="2400" dirty="0" err="1" smtClean="0">
                <a:solidFill>
                  <a:schemeClr val="tx1">
                    <a:lumMod val="75000"/>
                    <a:lumOff val="25000"/>
                  </a:schemeClr>
                </a:solidFill>
              </a:rPr>
              <a:t>PageContext</a:t>
            </a:r>
            <a:r>
              <a:rPr lang="zh-CN" altLang="en-US" sz="2400" dirty="0" smtClean="0">
                <a:solidFill>
                  <a:schemeClr val="tx1">
                    <a:lumMod val="75000"/>
                    <a:lumOff val="25000"/>
                  </a:schemeClr>
                </a:solidFill>
              </a:rPr>
              <a:t>中与属性相关方法如下：</a:t>
            </a:r>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实际应用中，如果自定义标签，</a:t>
            </a:r>
            <a:r>
              <a:rPr lang="en-US" altLang="zh-CN" sz="2400" dirty="0" err="1" smtClean="0">
                <a:solidFill>
                  <a:schemeClr val="tx1">
                    <a:lumMod val="75000"/>
                    <a:lumOff val="25000"/>
                  </a:schemeClr>
                </a:solidFill>
              </a:rPr>
              <a:t>pageContext</a:t>
            </a:r>
            <a:r>
              <a:rPr lang="zh-CN" altLang="en-US" sz="2400" dirty="0" smtClean="0">
                <a:solidFill>
                  <a:schemeClr val="tx1">
                    <a:lumMod val="75000"/>
                    <a:lumOff val="25000"/>
                  </a:schemeClr>
                </a:solidFill>
              </a:rPr>
              <a:t>对象会使用较多；除此之外，使用较少；</a:t>
            </a:r>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3【pageContext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session</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application</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内置对象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32745" y="3035952"/>
          <a:ext cx="11398312" cy="2229219"/>
        </p:xfrm>
        <a:graphic>
          <a:graphicData uri="http://schemas.openxmlformats.org/drawingml/2006/table">
            <a:tbl>
              <a:tblPr firstRow="1" bandRow="1">
                <a:tableStyleId>{5C22544A-7EE6-4342-B048-85BDC9FD1C3A}</a:tableStyleId>
              </a:tblPr>
              <a:tblGrid>
                <a:gridCol w="6195691"/>
                <a:gridCol w="5202621"/>
              </a:tblGrid>
              <a:tr h="337943">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97778">
                <a:tc>
                  <a:txBody>
                    <a:bodyPr/>
                    <a:lstStyle/>
                    <a:p>
                      <a:pPr algn="l"/>
                      <a:r>
                        <a:rPr lang="en-US" dirty="0" smtClean="0"/>
                        <a:t>void </a:t>
                      </a:r>
                      <a:r>
                        <a:rPr lang="en-US" dirty="0" err="1" smtClean="0"/>
                        <a:t>setAttribute</a:t>
                      </a:r>
                      <a:r>
                        <a:rPr lang="en-US" dirty="0" smtClean="0"/>
                        <a:t>(</a:t>
                      </a:r>
                      <a:r>
                        <a:rPr lang="en-US" dirty="0" err="1" smtClean="0"/>
                        <a:t>java.lang.String</a:t>
                      </a:r>
                      <a:r>
                        <a:rPr lang="en-US" dirty="0" smtClean="0"/>
                        <a:t> name, </a:t>
                      </a:r>
                      <a:r>
                        <a:rPr lang="en-US" dirty="0" err="1" smtClean="0"/>
                        <a:t>java.lang.Object</a:t>
                      </a:r>
                      <a:r>
                        <a:rPr lang="en-US" dirty="0" smtClean="0"/>
                        <a:t> o) </a:t>
                      </a:r>
                      <a:endParaRPr lang="en-US" dirty="0" smtClean="0"/>
                    </a:p>
                    <a:p>
                      <a:pPr algn="l"/>
                      <a:endParaRPr lang="en-US" dirty="0" smtClean="0"/>
                    </a:p>
                  </a:txBody>
                  <a:tcPr/>
                </a:tc>
                <a:tc>
                  <a:txBody>
                    <a:bodyPr/>
                    <a:lstStyle/>
                    <a:p>
                      <a:r>
                        <a:rPr lang="zh-CN" altLang="en-US" dirty="0" smtClean="0"/>
                        <a:t>将任意类型对象设置为属性，指定一个名字；</a:t>
                      </a:r>
                      <a:endParaRPr lang="en-US" dirty="0"/>
                    </a:p>
                  </a:txBody>
                  <a:tcPr/>
                </a:tc>
              </a:tr>
              <a:tr h="583299">
                <a:tc>
                  <a:txBody>
                    <a:bodyPr/>
                    <a:lstStyle/>
                    <a:p>
                      <a:pPr algn="l"/>
                      <a:r>
                        <a:rPr lang="en-US" dirty="0" err="1" smtClean="0"/>
                        <a:t>java.lang.Object</a:t>
                      </a:r>
                      <a:r>
                        <a:rPr lang="en-US" dirty="0" smtClean="0"/>
                        <a:t> </a:t>
                      </a:r>
                      <a:r>
                        <a:rPr lang="en-US" dirty="0" err="1" smtClean="0"/>
                        <a:t>getAttribute</a:t>
                      </a:r>
                      <a:r>
                        <a:rPr lang="en-US" dirty="0" smtClean="0"/>
                        <a:t>(</a:t>
                      </a:r>
                      <a:r>
                        <a:rPr lang="en-US" dirty="0" err="1" smtClean="0"/>
                        <a:t>java.lang.String</a:t>
                      </a:r>
                      <a:r>
                        <a:rPr lang="en-US" dirty="0" smtClean="0"/>
                        <a:t> name) </a:t>
                      </a:r>
                      <a:endParaRPr lang="en-US" dirty="0" smtClean="0"/>
                    </a:p>
                    <a:p>
                      <a:pPr algn="l"/>
                      <a:r>
                        <a:rPr lang="en-US" dirty="0" smtClean="0"/>
                        <a:t> </a:t>
                      </a:r>
                      <a:endParaRPr lang="en-US" dirty="0" smtClean="0"/>
                    </a:p>
                  </a:txBody>
                  <a:tcPr/>
                </a:tc>
                <a:tc>
                  <a:txBody>
                    <a:bodyPr/>
                    <a:lstStyle/>
                    <a:p>
                      <a:r>
                        <a:rPr lang="zh-CN" altLang="en-US" dirty="0" smtClean="0"/>
                        <a:t>通过属性的名字，获取属性的值；</a:t>
                      </a:r>
                      <a:endParaRPr lang="en-US" dirty="0"/>
                    </a:p>
                  </a:txBody>
                  <a:tcPr/>
                </a:tc>
              </a:tr>
              <a:tr h="583299">
                <a:tc>
                  <a:txBody>
                    <a:bodyPr/>
                    <a:lstStyle/>
                    <a:p>
                      <a:pPr algn="l"/>
                      <a:r>
                        <a:rPr lang="en-US" dirty="0" smtClean="0"/>
                        <a:t> void </a:t>
                      </a:r>
                      <a:r>
                        <a:rPr lang="en-US" dirty="0" err="1" smtClean="0"/>
                        <a:t>removeAttribute</a:t>
                      </a:r>
                      <a:r>
                        <a:rPr lang="en-US" dirty="0" smtClean="0"/>
                        <a:t>(</a:t>
                      </a:r>
                      <a:r>
                        <a:rPr lang="en-US" dirty="0" err="1" smtClean="0"/>
                        <a:t>java.lang.String</a:t>
                      </a:r>
                      <a:r>
                        <a:rPr lang="en-US" dirty="0" smtClean="0"/>
                        <a:t> name)</a:t>
                      </a:r>
                      <a:endParaRPr lang="en-US" dirty="0" smtClean="0"/>
                    </a:p>
                  </a:txBody>
                  <a:tcPr/>
                </a:tc>
                <a:tc>
                  <a:txBody>
                    <a:bodyPr/>
                    <a:lstStyle/>
                    <a:p>
                      <a:r>
                        <a:rPr lang="zh-CN" altLang="en-US" dirty="0" smtClean="0"/>
                        <a:t>通过属性的名字，删除属性；</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0" y="772510"/>
            <a:ext cx="11438911" cy="5439104"/>
          </a:xfrm>
        </p:spPr>
        <p:txBody>
          <a:bodyPr vert="horz" lIns="91440" tIns="45720" rIns="91440" bIns="45720" rtlCol="0">
            <a:noAutofit/>
          </a:bodyPr>
          <a:lstStyle/>
          <a:p>
            <a:pPr>
              <a:lnSpc>
                <a:spcPct val="100000"/>
              </a:lnSpc>
            </a:pPr>
            <a:r>
              <a:rPr lang="en-US" altLang="zh-CN" sz="2000" dirty="0" smtClean="0">
                <a:solidFill>
                  <a:schemeClr val="tx1">
                    <a:lumMod val="75000"/>
                    <a:lumOff val="25000"/>
                  </a:schemeClr>
                </a:solidFill>
              </a:rPr>
              <a:t>session</a:t>
            </a:r>
            <a:r>
              <a:rPr lang="zh-CN" altLang="en-US" sz="2000" dirty="0" smtClean="0">
                <a:solidFill>
                  <a:schemeClr val="tx1">
                    <a:lumMod val="75000"/>
                    <a:lumOff val="25000"/>
                  </a:schemeClr>
                </a:solidFill>
              </a:rPr>
              <a:t>是</a:t>
            </a:r>
            <a:r>
              <a:rPr lang="en-US" altLang="zh-CN" sz="2000" dirty="0" smtClean="0">
                <a:solidFill>
                  <a:schemeClr val="tx1">
                    <a:lumMod val="75000"/>
                    <a:lumOff val="25000"/>
                  </a:schemeClr>
                </a:solidFill>
              </a:rPr>
              <a:t>JSP</a:t>
            </a:r>
            <a:r>
              <a:rPr lang="zh-CN" altLang="en-US" sz="2000" dirty="0" smtClean="0">
                <a:solidFill>
                  <a:schemeClr val="tx1">
                    <a:lumMod val="75000"/>
                    <a:lumOff val="25000"/>
                  </a:schemeClr>
                </a:solidFill>
              </a:rPr>
              <a:t>中的另一个内置对象，是</a:t>
            </a:r>
            <a:r>
              <a:rPr lang="en-US" altLang="zh-CN" sz="2000" dirty="0" err="1" smtClean="0">
                <a:solidFill>
                  <a:schemeClr val="tx1">
                    <a:lumMod val="75000"/>
                    <a:lumOff val="25000"/>
                  </a:schemeClr>
                </a:solidFill>
              </a:rPr>
              <a:t>HttpSession</a:t>
            </a:r>
            <a:r>
              <a:rPr lang="zh-CN" altLang="en-US" sz="2000" dirty="0" smtClean="0">
                <a:solidFill>
                  <a:schemeClr val="tx1">
                    <a:lumMod val="75000"/>
                    <a:lumOff val="25000"/>
                  </a:schemeClr>
                </a:solidFill>
              </a:rPr>
              <a:t>类型的对象，可以在</a:t>
            </a:r>
            <a:r>
              <a:rPr lang="en-US" altLang="zh-CN" sz="2000" dirty="0" smtClean="0">
                <a:solidFill>
                  <a:schemeClr val="tx1">
                    <a:lumMod val="75000"/>
                    <a:lumOff val="25000"/>
                  </a:schemeClr>
                </a:solidFill>
              </a:rPr>
              <a:t>JSP</a:t>
            </a:r>
            <a:r>
              <a:rPr lang="zh-CN" altLang="en-US" sz="2000" dirty="0" smtClean="0">
                <a:solidFill>
                  <a:schemeClr val="tx1">
                    <a:lumMod val="75000"/>
                    <a:lumOff val="25000"/>
                  </a:schemeClr>
                </a:solidFill>
              </a:rPr>
              <a:t>中调用</a:t>
            </a:r>
            <a:r>
              <a:rPr lang="en-US" altLang="zh-CN" sz="2000" dirty="0" err="1" smtClean="0">
                <a:solidFill>
                  <a:schemeClr val="tx1">
                    <a:lumMod val="75000"/>
                    <a:lumOff val="25000"/>
                  </a:schemeClr>
                </a:solidFill>
              </a:rPr>
              <a:t>HttpSession</a:t>
            </a:r>
            <a:r>
              <a:rPr lang="zh-CN" altLang="en-US" sz="2000" dirty="0" smtClean="0">
                <a:solidFill>
                  <a:schemeClr val="tx1">
                    <a:lumMod val="75000"/>
                    <a:lumOff val="25000"/>
                  </a:schemeClr>
                </a:solidFill>
              </a:rPr>
              <a:t>接口中的任何方法；</a:t>
            </a:r>
            <a:r>
              <a:rPr lang="en-US" altLang="zh-CN" sz="2000" dirty="0" smtClean="0">
                <a:solidFill>
                  <a:srgbClr val="C00000"/>
                </a:solidFill>
              </a:rPr>
              <a:t>【</a:t>
            </a:r>
            <a:r>
              <a:rPr lang="zh-CN" altLang="en-US" sz="2000" dirty="0" smtClean="0">
                <a:solidFill>
                  <a:srgbClr val="C00000"/>
                </a:solidFill>
              </a:rPr>
              <a:t>默认情况下，</a:t>
            </a:r>
            <a:r>
              <a:rPr lang="en-US" altLang="zh-CN" sz="2000" dirty="0" smtClean="0">
                <a:solidFill>
                  <a:srgbClr val="C00000"/>
                </a:solidFill>
              </a:rPr>
              <a:t>session</a:t>
            </a:r>
            <a:r>
              <a:rPr lang="zh-CN" altLang="en-US" sz="2000" dirty="0" smtClean="0">
                <a:solidFill>
                  <a:srgbClr val="C00000"/>
                </a:solidFill>
              </a:rPr>
              <a:t>内置对象存在；可以通过指令设置不存在，后续学习</a:t>
            </a:r>
            <a:r>
              <a:rPr lang="en-US" altLang="zh-CN" sz="2000" dirty="0" smtClean="0">
                <a:solidFill>
                  <a:srgbClr val="C00000"/>
                </a:solidFill>
              </a:rPr>
              <a:t>】</a:t>
            </a:r>
            <a:endParaRPr lang="en-US" altLang="zh-CN" sz="2000" dirty="0" smtClean="0">
              <a:solidFill>
                <a:srgbClr val="C00000"/>
              </a:solidFill>
            </a:endParaRPr>
          </a:p>
          <a:p>
            <a:pPr>
              <a:lnSpc>
                <a:spcPct val="100000"/>
              </a:lnSpc>
            </a:pPr>
            <a:r>
              <a:rPr lang="zh-CN" altLang="en-US" sz="2000" dirty="0" smtClean="0">
                <a:solidFill>
                  <a:schemeClr val="tx1">
                    <a:lumMod val="75000"/>
                    <a:lumOff val="25000"/>
                  </a:schemeClr>
                </a:solidFill>
              </a:rPr>
              <a:t>在</a:t>
            </a:r>
            <a:r>
              <a:rPr lang="en-US" altLang="zh-CN" sz="2000" dirty="0" smtClean="0">
                <a:solidFill>
                  <a:schemeClr val="tx1">
                    <a:lumMod val="75000"/>
                    <a:lumOff val="25000"/>
                  </a:schemeClr>
                </a:solidFill>
              </a:rPr>
              <a:t>_</a:t>
            </a:r>
            <a:r>
              <a:rPr lang="en-US" altLang="zh-CN" sz="2000" dirty="0" err="1" smtClean="0">
                <a:solidFill>
                  <a:schemeClr val="tx1">
                    <a:lumMod val="75000"/>
                    <a:lumOff val="25000"/>
                  </a:schemeClr>
                </a:solidFill>
              </a:rPr>
              <a:t>jspService</a:t>
            </a:r>
            <a:r>
              <a:rPr lang="zh-CN" altLang="en-US" sz="2000" dirty="0" smtClean="0">
                <a:solidFill>
                  <a:schemeClr val="tx1">
                    <a:lumMod val="75000"/>
                    <a:lumOff val="25000"/>
                  </a:schemeClr>
                </a:solidFill>
              </a:rPr>
              <a:t>方法中的代码如下：</a:t>
            </a:r>
            <a:endParaRPr lang="en-US" altLang="zh-CN" sz="2000" dirty="0" smtClean="0">
              <a:solidFill>
                <a:schemeClr val="tx1">
                  <a:lumMod val="75000"/>
                  <a:lumOff val="25000"/>
                </a:schemeClr>
              </a:solidFill>
            </a:endParaRPr>
          </a:p>
          <a:p>
            <a:pPr>
              <a:lnSpc>
                <a:spcPct val="100000"/>
              </a:lnSpc>
            </a:pPr>
            <a:endParaRPr lang="en-US" altLang="zh-CN" sz="2000" dirty="0" smtClean="0">
              <a:solidFill>
                <a:schemeClr val="tx1">
                  <a:lumMod val="75000"/>
                  <a:lumOff val="25000"/>
                </a:schemeClr>
              </a:solidFill>
            </a:endParaRPr>
          </a:p>
          <a:p>
            <a:pPr>
              <a:lnSpc>
                <a:spcPct val="100000"/>
              </a:lnSpc>
            </a:pPr>
            <a:endParaRPr lang="en-US" altLang="zh-CN" sz="2000" dirty="0" smtClean="0">
              <a:solidFill>
                <a:schemeClr val="tx1">
                  <a:lumMod val="75000"/>
                  <a:lumOff val="25000"/>
                </a:schemeClr>
              </a:solidFill>
            </a:endParaRPr>
          </a:p>
          <a:p>
            <a:pPr>
              <a:lnSpc>
                <a:spcPct val="100000"/>
              </a:lnSpc>
            </a:pPr>
            <a:r>
              <a:rPr lang="en-US" altLang="zh-CN" sz="2000" dirty="0" smtClean="0">
                <a:solidFill>
                  <a:schemeClr val="tx1">
                    <a:lumMod val="75000"/>
                    <a:lumOff val="25000"/>
                  </a:schemeClr>
                </a:solidFill>
              </a:rPr>
              <a:t>application</a:t>
            </a:r>
            <a:r>
              <a:rPr lang="zh-CN" altLang="en-US" sz="2000" dirty="0" smtClean="0">
                <a:solidFill>
                  <a:schemeClr val="tx1">
                    <a:lumMod val="75000"/>
                    <a:lumOff val="25000"/>
                  </a:schemeClr>
                </a:solidFill>
              </a:rPr>
              <a:t>是</a:t>
            </a:r>
            <a:r>
              <a:rPr lang="en-US" altLang="zh-CN" sz="2000" dirty="0" smtClean="0">
                <a:solidFill>
                  <a:schemeClr val="tx1">
                    <a:lumMod val="75000"/>
                    <a:lumOff val="25000"/>
                  </a:schemeClr>
                </a:solidFill>
              </a:rPr>
              <a:t>JSP</a:t>
            </a:r>
            <a:r>
              <a:rPr lang="zh-CN" altLang="en-US" sz="2000" dirty="0" smtClean="0">
                <a:solidFill>
                  <a:schemeClr val="tx1">
                    <a:lumMod val="75000"/>
                    <a:lumOff val="25000"/>
                  </a:schemeClr>
                </a:solidFill>
              </a:rPr>
              <a:t>中的另一个内置对象，是</a:t>
            </a:r>
            <a:r>
              <a:rPr lang="en-US" altLang="zh-CN" sz="2000" dirty="0" err="1" smtClean="0">
                <a:solidFill>
                  <a:schemeClr val="tx1">
                    <a:lumMod val="75000"/>
                    <a:lumOff val="25000"/>
                  </a:schemeClr>
                </a:solidFill>
              </a:rPr>
              <a:t>ServletContext</a:t>
            </a:r>
            <a:r>
              <a:rPr lang="zh-CN" altLang="en-US" sz="2000" dirty="0" smtClean="0">
                <a:solidFill>
                  <a:schemeClr val="tx1">
                    <a:lumMod val="75000"/>
                    <a:lumOff val="25000"/>
                  </a:schemeClr>
                </a:solidFill>
              </a:rPr>
              <a:t>类型的对象，可以在</a:t>
            </a:r>
            <a:r>
              <a:rPr lang="en-US" altLang="zh-CN" sz="2000" dirty="0" smtClean="0">
                <a:solidFill>
                  <a:schemeClr val="tx1">
                    <a:lumMod val="75000"/>
                    <a:lumOff val="25000"/>
                  </a:schemeClr>
                </a:solidFill>
              </a:rPr>
              <a:t>JSP</a:t>
            </a:r>
            <a:r>
              <a:rPr lang="zh-CN" altLang="en-US" sz="2000" dirty="0" smtClean="0">
                <a:solidFill>
                  <a:schemeClr val="tx1">
                    <a:lumMod val="75000"/>
                    <a:lumOff val="25000"/>
                  </a:schemeClr>
                </a:solidFill>
              </a:rPr>
              <a:t>中调用</a:t>
            </a:r>
            <a:r>
              <a:rPr lang="en-US" altLang="zh-CN" sz="2000" dirty="0" err="1" smtClean="0">
                <a:solidFill>
                  <a:schemeClr val="tx1">
                    <a:lumMod val="75000"/>
                    <a:lumOff val="25000"/>
                  </a:schemeClr>
                </a:solidFill>
              </a:rPr>
              <a:t>ServlletContext</a:t>
            </a:r>
            <a:r>
              <a:rPr lang="zh-CN" altLang="en-US" sz="2000" dirty="0" smtClean="0">
                <a:solidFill>
                  <a:schemeClr val="tx1">
                    <a:lumMod val="75000"/>
                    <a:lumOff val="25000"/>
                  </a:schemeClr>
                </a:solidFill>
              </a:rPr>
              <a:t>接口中的任何方法；</a:t>
            </a:r>
            <a:endParaRPr lang="en-US" altLang="zh-CN" sz="2000" dirty="0" smtClean="0">
              <a:solidFill>
                <a:schemeClr val="tx1">
                  <a:lumMod val="75000"/>
                  <a:lumOff val="25000"/>
                </a:schemeClr>
              </a:solidFill>
            </a:endParaRPr>
          </a:p>
          <a:p>
            <a:pPr>
              <a:lnSpc>
                <a:spcPct val="100000"/>
              </a:lnSpc>
            </a:pPr>
            <a:r>
              <a:rPr lang="zh-CN" altLang="en-US" sz="2000" dirty="0" smtClean="0">
                <a:solidFill>
                  <a:schemeClr val="tx1">
                    <a:lumMod val="75000"/>
                    <a:lumOff val="25000"/>
                  </a:schemeClr>
                </a:solidFill>
              </a:rPr>
              <a:t>在</a:t>
            </a:r>
            <a:r>
              <a:rPr lang="en-US" altLang="zh-CN" sz="2000" dirty="0" smtClean="0">
                <a:solidFill>
                  <a:schemeClr val="tx1">
                    <a:lumMod val="75000"/>
                    <a:lumOff val="25000"/>
                  </a:schemeClr>
                </a:solidFill>
              </a:rPr>
              <a:t>_</a:t>
            </a:r>
            <a:r>
              <a:rPr lang="en-US" altLang="zh-CN" sz="2000" dirty="0" err="1" smtClean="0">
                <a:solidFill>
                  <a:schemeClr val="tx1">
                    <a:lumMod val="75000"/>
                    <a:lumOff val="25000"/>
                  </a:schemeClr>
                </a:solidFill>
              </a:rPr>
              <a:t>jspService</a:t>
            </a:r>
            <a:r>
              <a:rPr lang="zh-CN" altLang="en-US" sz="2000" dirty="0" smtClean="0">
                <a:solidFill>
                  <a:schemeClr val="tx1">
                    <a:lumMod val="75000"/>
                    <a:lumOff val="25000"/>
                  </a:schemeClr>
                </a:solidFill>
              </a:rPr>
              <a:t>方法中的代码如下：</a:t>
            </a:r>
            <a:endParaRPr lang="en-US" altLang="zh-CN" sz="2000" dirty="0" smtClean="0">
              <a:solidFill>
                <a:schemeClr val="tx1">
                  <a:lumMod val="75000"/>
                  <a:lumOff val="25000"/>
                </a:schemeClr>
              </a:solidFill>
            </a:endParaRPr>
          </a:p>
          <a:p>
            <a:pPr>
              <a:lnSpc>
                <a:spcPct val="100000"/>
              </a:lnSpc>
            </a:pPr>
            <a:endParaRPr lang="en-US" altLang="zh-CN" sz="2000" dirty="0" smtClean="0">
              <a:solidFill>
                <a:schemeClr val="tx1">
                  <a:lumMod val="75000"/>
                  <a:lumOff val="25000"/>
                </a:schemeClr>
              </a:solidFill>
            </a:endParaRPr>
          </a:p>
          <a:p>
            <a:pPr>
              <a:lnSpc>
                <a:spcPct val="100000"/>
              </a:lnSpc>
            </a:pPr>
            <a:endParaRPr lang="en-US" altLang="zh-CN" sz="2000" dirty="0" smtClean="0">
              <a:solidFill>
                <a:schemeClr val="tx1">
                  <a:lumMod val="75000"/>
                  <a:lumOff val="25000"/>
                </a:schemeClr>
              </a:solidFill>
            </a:endParaRPr>
          </a:p>
          <a:p>
            <a:pPr>
              <a:lnSpc>
                <a:spcPct val="100000"/>
              </a:lnSpc>
            </a:pPr>
            <a:r>
              <a:rPr lang="en-US" altLang="zh-CN" sz="2000" dirty="0" smtClean="0">
                <a:solidFill>
                  <a:schemeClr val="tx1">
                    <a:lumMod val="75000"/>
                    <a:lumOff val="25000"/>
                  </a:schemeClr>
                </a:solidFill>
              </a:rPr>
              <a:t>JSP</a:t>
            </a:r>
            <a:r>
              <a:rPr lang="zh-CN" altLang="en-US" sz="2000" dirty="0" smtClean="0">
                <a:solidFill>
                  <a:schemeClr val="tx1">
                    <a:lumMod val="75000"/>
                    <a:lumOff val="25000"/>
                  </a:schemeClr>
                </a:solidFill>
              </a:rPr>
              <a:t>中使用方法如下所示：</a:t>
            </a:r>
            <a:endParaRPr lang="en-US" altLang="zh-CN" sz="2000" dirty="0" smtClean="0">
              <a:solidFill>
                <a:schemeClr val="tx1">
                  <a:lumMod val="75000"/>
                  <a:lumOff val="25000"/>
                </a:schemeClr>
              </a:solidFill>
            </a:endParaRPr>
          </a:p>
          <a:p>
            <a:pPr>
              <a:lnSpc>
                <a:spcPct val="100000"/>
              </a:lnSpc>
            </a:pPr>
            <a:endParaRPr lang="en-US" altLang="zh-CN" sz="2000" dirty="0" smtClean="0">
              <a:solidFill>
                <a:schemeClr val="tx1">
                  <a:lumMod val="75000"/>
                  <a:lumOff val="25000"/>
                </a:schemeClr>
              </a:solidFill>
            </a:endParaRPr>
          </a:p>
          <a:p>
            <a:pPr>
              <a:lnSpc>
                <a:spcPct val="100000"/>
              </a:lnSpc>
              <a:buNone/>
            </a:pPr>
            <a:endParaRPr lang="en-US" altLang="zh-CN" sz="2000" dirty="0" smtClean="0">
              <a:solidFill>
                <a:schemeClr val="tx1">
                  <a:lumMod val="75000"/>
                  <a:lumOff val="25000"/>
                </a:schemeClr>
              </a:solidFill>
            </a:endParaRPr>
          </a:p>
          <a:p>
            <a:pPr>
              <a:lnSpc>
                <a:spcPct val="100000"/>
              </a:lnSpc>
            </a:pPr>
            <a:endParaRPr lang="en-US" altLang="zh-CN" sz="2000" dirty="0" smtClean="0">
              <a:solidFill>
                <a:schemeClr val="tx1">
                  <a:lumMod val="75000"/>
                  <a:lumOff val="25000"/>
                </a:schemeClr>
              </a:solidFill>
            </a:endParaRPr>
          </a:p>
          <a:p>
            <a:pPr>
              <a:lnSpc>
                <a:spcPct val="100000"/>
              </a:lnSpc>
            </a:pPr>
            <a:endParaRPr lang="en-US" altLang="zh-CN" sz="2000" dirty="0" smtClean="0">
              <a:solidFill>
                <a:schemeClr val="tx1">
                  <a:lumMod val="75000"/>
                  <a:lumOff val="25000"/>
                </a:schemeClr>
              </a:solidFill>
            </a:endParaRPr>
          </a:p>
          <a:p>
            <a:pPr>
              <a:lnSpc>
                <a:spcPct val="100000"/>
              </a:lnSpc>
            </a:pPr>
            <a:endParaRPr lang="en-US" altLang="zh-CN" sz="20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3【pageContext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session</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application</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内置对象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TextBox 5"/>
          <p:cNvSpPr txBox="1"/>
          <p:nvPr/>
        </p:nvSpPr>
        <p:spPr>
          <a:xfrm>
            <a:off x="618475" y="1975084"/>
            <a:ext cx="10687987" cy="646331"/>
          </a:xfrm>
          <a:prstGeom prst="rect">
            <a:avLst/>
          </a:prstGeom>
          <a:solidFill>
            <a:schemeClr val="bg1">
              <a:lumMod val="95000"/>
            </a:schemeClr>
          </a:solidFill>
        </p:spPr>
        <p:txBody>
          <a:bodyPr wrap="square" rtlCol="0">
            <a:spAutoFit/>
          </a:bodyPr>
          <a:lstStyle/>
          <a:p>
            <a:r>
              <a:rPr lang="en-US" dirty="0" err="1" smtClean="0"/>
              <a:t>javax.servlet.http.HttpSession</a:t>
            </a:r>
            <a:r>
              <a:rPr lang="en-US" dirty="0" smtClean="0"/>
              <a:t> </a:t>
            </a:r>
            <a:r>
              <a:rPr lang="en-US" dirty="0" smtClean="0">
                <a:solidFill>
                  <a:srgbClr val="C00000"/>
                </a:solidFill>
              </a:rPr>
              <a:t>session</a:t>
            </a:r>
            <a:r>
              <a:rPr lang="en-US" dirty="0" smtClean="0"/>
              <a:t> = null;</a:t>
            </a:r>
            <a:endParaRPr lang="en-US" dirty="0" smtClean="0"/>
          </a:p>
          <a:p>
            <a:r>
              <a:rPr lang="en-US" dirty="0" smtClean="0">
                <a:solidFill>
                  <a:srgbClr val="C00000"/>
                </a:solidFill>
              </a:rPr>
              <a:t>session</a:t>
            </a:r>
            <a:r>
              <a:rPr lang="en-US" dirty="0" smtClean="0"/>
              <a:t> = </a:t>
            </a:r>
            <a:r>
              <a:rPr lang="en-US" dirty="0" err="1" smtClean="0"/>
              <a:t>pageContext.getSession</a:t>
            </a:r>
            <a:r>
              <a:rPr lang="en-US" dirty="0" smtClean="0"/>
              <a:t>();</a:t>
            </a:r>
            <a:endParaRPr lang="en-US" dirty="0"/>
          </a:p>
        </p:txBody>
      </p:sp>
      <p:sp>
        <p:nvSpPr>
          <p:cNvPr id="8" name="TextBox 7"/>
          <p:cNvSpPr txBox="1"/>
          <p:nvPr/>
        </p:nvSpPr>
        <p:spPr>
          <a:xfrm>
            <a:off x="565922" y="4082405"/>
            <a:ext cx="10687987" cy="646331"/>
          </a:xfrm>
          <a:prstGeom prst="rect">
            <a:avLst/>
          </a:prstGeom>
          <a:solidFill>
            <a:schemeClr val="bg1">
              <a:lumMod val="95000"/>
            </a:schemeClr>
          </a:solidFill>
        </p:spPr>
        <p:txBody>
          <a:bodyPr wrap="square" rtlCol="0">
            <a:spAutoFit/>
          </a:bodyPr>
          <a:lstStyle/>
          <a:p>
            <a:r>
              <a:rPr lang="en-US" dirty="0" smtClean="0"/>
              <a:t>final </a:t>
            </a:r>
            <a:r>
              <a:rPr lang="en-US" dirty="0" err="1" smtClean="0"/>
              <a:t>javax.servlet.ServletContext</a:t>
            </a:r>
            <a:r>
              <a:rPr lang="en-US" dirty="0" smtClean="0"/>
              <a:t> </a:t>
            </a:r>
            <a:r>
              <a:rPr lang="en-US" dirty="0" smtClean="0">
                <a:solidFill>
                  <a:srgbClr val="C00000"/>
                </a:solidFill>
              </a:rPr>
              <a:t>application</a:t>
            </a:r>
            <a:r>
              <a:rPr lang="en-US" dirty="0" smtClean="0"/>
              <a:t>;</a:t>
            </a:r>
            <a:endParaRPr lang="en-US" dirty="0" smtClean="0"/>
          </a:p>
          <a:p>
            <a:r>
              <a:rPr lang="en-US" dirty="0" smtClean="0">
                <a:solidFill>
                  <a:srgbClr val="C00000"/>
                </a:solidFill>
              </a:rPr>
              <a:t>application = </a:t>
            </a:r>
            <a:r>
              <a:rPr lang="en-US" dirty="0" err="1" smtClean="0"/>
              <a:t>pageContext.getServletContext</a:t>
            </a:r>
            <a:r>
              <a:rPr lang="en-US" dirty="0" smtClean="0"/>
              <a:t>();</a:t>
            </a:r>
            <a:endParaRPr lang="en-US" dirty="0"/>
          </a:p>
        </p:txBody>
      </p:sp>
      <p:sp>
        <p:nvSpPr>
          <p:cNvPr id="9" name="TextBox 8"/>
          <p:cNvSpPr txBox="1"/>
          <p:nvPr/>
        </p:nvSpPr>
        <p:spPr>
          <a:xfrm>
            <a:off x="655259" y="5306860"/>
            <a:ext cx="10687987" cy="646331"/>
          </a:xfrm>
          <a:prstGeom prst="rect">
            <a:avLst/>
          </a:prstGeom>
          <a:solidFill>
            <a:schemeClr val="bg1">
              <a:lumMod val="95000"/>
            </a:schemeClr>
          </a:solidFill>
        </p:spPr>
        <p:txBody>
          <a:bodyPr wrap="square" rtlCol="0">
            <a:spAutoFit/>
          </a:bodyPr>
          <a:lstStyle/>
          <a:p>
            <a:r>
              <a:rPr lang="en-US" dirty="0" smtClean="0"/>
              <a:t>&lt;%=</a:t>
            </a:r>
            <a:r>
              <a:rPr lang="en-US" dirty="0" err="1" smtClean="0"/>
              <a:t>session.getAttribute</a:t>
            </a:r>
            <a:r>
              <a:rPr lang="en-US" dirty="0" smtClean="0"/>
              <a:t>(“username”)%&gt;</a:t>
            </a:r>
            <a:endParaRPr lang="en-US" dirty="0" smtClean="0"/>
          </a:p>
          <a:p>
            <a:r>
              <a:rPr lang="en-US" dirty="0" smtClean="0"/>
              <a:t>&lt;%=</a:t>
            </a:r>
            <a:r>
              <a:rPr lang="en-US" dirty="0" err="1" smtClean="0"/>
              <a:t>application.getInitParameter</a:t>
            </a:r>
            <a:r>
              <a:rPr lang="en-US" dirty="0" smtClean="0"/>
              <a:t>(“</a:t>
            </a:r>
            <a:r>
              <a:rPr lang="en-US" dirty="0" err="1" smtClean="0"/>
              <a:t>appName</a:t>
            </a:r>
            <a:r>
              <a:rPr lang="en-US" dirty="0" smtClean="0"/>
              <a:t>”)%&gt;</a:t>
            </a:r>
            <a:endParaRPr lang="en-US" dirty="0"/>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9026</Words>
  <Application>WPS 演示</Application>
  <PresentationFormat>Custom</PresentationFormat>
  <Paragraphs>458</Paragraphs>
  <Slides>35</Slides>
  <Notes>33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Arial</vt:lpstr>
      <vt:lpstr>宋体</vt:lpstr>
      <vt:lpstr>Wingdings</vt:lpstr>
      <vt:lpstr>微软雅黑</vt:lpstr>
      <vt:lpstr>微软雅黑 Light</vt:lpstr>
      <vt:lpstr>微软雅黑 Light</vt:lpstr>
      <vt:lpstr>黑体</vt:lpstr>
      <vt:lpstr>Arial Unicode MS</vt:lpstr>
      <vt:lpstr>Calibri</vt:lpstr>
      <vt:lpstr>Office 主题</vt:lpstr>
      <vt:lpstr>JSP其他主题</vt:lpstr>
      <vt:lpstr>本章内容：共2小节，10个知识点</vt:lpstr>
      <vt:lpstr>本章目标</vt:lpstr>
      <vt:lpstr>第1节【内置对象】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本节总结提问【内置对象】</vt:lpstr>
      <vt:lpstr>本节总结【内置对象】</vt:lpstr>
      <vt:lpstr>第2节【指令与动作】</vt:lpstr>
      <vt:lpstr>PowerPoint 演示文稿</vt:lpstr>
      <vt:lpstr>PowerPoint 演示文稿</vt:lpstr>
      <vt:lpstr>PowerPoint 演示文稿</vt:lpstr>
      <vt:lpstr>PowerPoint 演示文稿</vt:lpstr>
      <vt:lpstr>PowerPoint 演示文稿</vt:lpstr>
      <vt:lpstr>PowerPoint 演示文稿</vt:lpstr>
      <vt:lpstr>知识点2【JSP include指令、taglib指令标签的使用】-2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本节总结提问【指令与动作】</vt:lpstr>
      <vt:lpstr>本节总结【指令与动作】</vt:lpstr>
      <vt:lpstr>本章总结</vt:lpstr>
      <vt:lpstr>本章作业</vt:lpstr>
      <vt:lpstr>PowerPoint 演示文稿</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EDZ</cp:lastModifiedBy>
  <cp:revision>1386</cp:revision>
  <dcterms:created xsi:type="dcterms:W3CDTF">2014-03-19T14:07:00Z</dcterms:created>
  <dcterms:modified xsi:type="dcterms:W3CDTF">2020-01-20T11:18:22Z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