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478" r:id="rId3"/>
    <p:sldId id="481" r:id="rId5"/>
    <p:sldId id="493" r:id="rId6"/>
    <p:sldId id="483" r:id="rId7"/>
    <p:sldId id="904" r:id="rId8"/>
    <p:sldId id="972" r:id="rId9"/>
    <p:sldId id="907" r:id="rId10"/>
    <p:sldId id="905" r:id="rId11"/>
    <p:sldId id="906" r:id="rId12"/>
    <p:sldId id="928" r:id="rId13"/>
    <p:sldId id="929" r:id="rId14"/>
    <p:sldId id="930" r:id="rId15"/>
    <p:sldId id="934" r:id="rId16"/>
    <p:sldId id="914" r:id="rId17"/>
    <p:sldId id="993" r:id="rId18"/>
    <p:sldId id="973" r:id="rId19"/>
    <p:sldId id="994" r:id="rId20"/>
    <p:sldId id="935" r:id="rId21"/>
    <p:sldId id="974" r:id="rId22"/>
    <p:sldId id="995" r:id="rId23"/>
    <p:sldId id="969" r:id="rId24"/>
    <p:sldId id="970" r:id="rId25"/>
    <p:sldId id="971" r:id="rId26"/>
    <p:sldId id="840" r:id="rId27"/>
    <p:sldId id="47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4958"/>
    <a:srgbClr val="B8275B"/>
    <a:srgbClr val="269999"/>
    <a:srgbClr val="595959"/>
    <a:srgbClr val="276A83"/>
    <a:srgbClr val="AE0B0B"/>
    <a:srgbClr val="C3C000"/>
    <a:srgbClr val="F66FD8"/>
    <a:srgbClr val="C56883"/>
    <a:srgbClr val="FD3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365" autoAdjust="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>
        <p:guide orient="horz" pos="2160"/>
        <p:guide pos="38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0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B3F-D91E-4CD1-B0FE-A16B096DF36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本章引言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前面我们学习了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的核心知识，也学习了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的核心知识。当我们使用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JSP</a:t>
            </a:r>
            <a:r>
              <a:rPr lang="zh-CN" altLang="en-US" dirty="0" smtClean="0"/>
              <a:t>构建一个真实的，实际使用的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应用时，往往会有比较复杂的业务逻辑，或需要较多的源代码。那么这些代码如何设计，哪些代码写到</a:t>
            </a:r>
            <a:r>
              <a:rPr lang="en-US" altLang="zh-CN" dirty="0" smtClean="0"/>
              <a:t>JSP</a:t>
            </a:r>
            <a:r>
              <a:rPr lang="zh-CN" altLang="en-US" dirty="0" smtClean="0"/>
              <a:t>中，哪些写到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中，哪些写到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类中？本章学习一个经典的设计模式，</a:t>
            </a:r>
            <a:r>
              <a:rPr lang="en-US" altLang="zh-CN" dirty="0" smtClean="0"/>
              <a:t>MVC</a:t>
            </a:r>
            <a:r>
              <a:rPr lang="zh-CN" altLang="en-US" dirty="0" smtClean="0"/>
              <a:t>设计模式，将指导我们如何组织代码，保证应用有良好的扩展性。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之前的案例其实一直都在使用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模式，这样保证比较容易理解。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本节学习</a:t>
            </a:r>
            <a:r>
              <a:rPr lang="en-US" altLang="zh-CN" dirty="0" smtClean="0"/>
              <a:t>MVC</a:t>
            </a:r>
            <a:r>
              <a:rPr lang="zh-CN" altLang="en-US" smtClean="0"/>
              <a:t>模式中常见的一些问题。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2&#33410;-MVC&#24605;&#32771;/index.jsp" TargetMode="External"/><Relationship Id="rId1" Type="http://schemas.openxmlformats.org/officeDocument/2006/relationships/hyperlink" Target="&#35838;&#22530;&#26696;&#20363;/&#31532;1&#33410;-&#26465;&#20214;&#20998;&#25903;/Item0101.java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2&#33410;-MVC&#24605;&#32771;/index.jsp" TargetMode="External"/><Relationship Id="rId1" Type="http://schemas.openxmlformats.org/officeDocument/2006/relationships/hyperlink" Target="&#35838;&#22530;&#26696;&#20363;/&#31532;1&#33410;-&#26465;&#20214;&#20998;&#25903;/Item0101.java" TargetMode="Externa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2&#33410;-MVC&#24605;&#32771;/LoginServlet.java" TargetMode="External"/><Relationship Id="rId1" Type="http://schemas.openxmlformats.org/officeDocument/2006/relationships/hyperlink" Target="&#35838;&#22530;&#26696;&#20363;/&#31532;1&#33410;-&#26465;&#20214;&#20998;&#25903;/Item0101.java" TargetMode="Externa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2&#33410;-MVC&#24605;&#32771;/MainServlet.java" TargetMode="External"/><Relationship Id="rId1" Type="http://schemas.openxmlformats.org/officeDocument/2006/relationships/hyperlink" Target="&#35838;&#22530;&#26696;&#20363;/&#31532;1&#33410;-&#26465;&#20214;&#20998;&#25903;/Item0101.java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MVC</a:t>
            </a:r>
            <a:r>
              <a:rPr lang="zh-CN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模式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MVC</a:t>
            </a:r>
            <a:r>
              <a:rPr lang="zh-CN" altLang="en-US" sz="2400" dirty="0" smtClean="0"/>
              <a:t>模式有什么作用和优势？</a:t>
            </a:r>
            <a:endParaRPr lang="en-US" altLang="zh-CN" sz="2400" dirty="0" smtClean="0"/>
          </a:p>
          <a:p>
            <a:r>
              <a:rPr lang="zh-CN" altLang="en-US" sz="2400" dirty="0" smtClean="0"/>
              <a:t>使用本课程的技术，如何实现</a:t>
            </a:r>
            <a:r>
              <a:rPr lang="en-US" altLang="zh-CN" sz="2400" dirty="0" smtClean="0"/>
              <a:t>MVC</a:t>
            </a:r>
            <a:r>
              <a:rPr lang="zh-CN" altLang="en-US" sz="2400" dirty="0" smtClean="0"/>
              <a:t>模式？</a:t>
            </a:r>
            <a:endParaRPr lang="en-US" altLang="zh-CN" sz="2400" dirty="0" smtClean="0"/>
          </a:p>
          <a:p>
            <a:r>
              <a:rPr lang="zh-CN" altLang="en-US" sz="2400" dirty="0" smtClean="0"/>
              <a:t>视图和控制器之间如何共享数据？</a:t>
            </a:r>
            <a:endParaRPr lang="en-US" altLang="zh-CN" sz="2400" dirty="0" smtClean="0"/>
          </a:p>
          <a:p>
            <a:r>
              <a:rPr lang="zh-CN" altLang="en-US" sz="2400" dirty="0" smtClean="0"/>
              <a:t>视图和控制器之间如何跳转？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MVC</a:t>
            </a:r>
            <a:r>
              <a:rPr lang="zh-CN" altLang="en-US" sz="2400" dirty="0" smtClean="0"/>
              <a:t>是一种软件架构设计模式，把软件的代码组织分为三个部分，分别是实现业务逻辑和封装数据的模型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，实现视图的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，</a:t>
            </a:r>
            <a:r>
              <a:rPr lang="zh-CN" altLang="en-US" sz="2400" dirty="0" smtClean="0"/>
              <a:t>用来接收请求的控制器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zh-CN" altLang="en-US" sz="2400" dirty="0" smtClean="0"/>
              <a:t>本课程中的技术，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可以用来做</a:t>
            </a:r>
            <a:r>
              <a:rPr lang="en-US" altLang="zh-CN" sz="2400" dirty="0" smtClean="0"/>
              <a:t>View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Servlet</a:t>
            </a:r>
            <a:r>
              <a:rPr lang="zh-CN" altLang="en-US" sz="2400" dirty="0" smtClean="0"/>
              <a:t>用来做</a:t>
            </a:r>
            <a:r>
              <a:rPr lang="en-US" altLang="zh-CN" sz="2400" dirty="0" smtClean="0"/>
              <a:t>Controller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类用来做</a:t>
            </a:r>
            <a:r>
              <a:rPr lang="en-US" altLang="zh-CN" sz="2400" dirty="0" smtClean="0"/>
              <a:t>Model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zh-CN" altLang="en-US" sz="2400" dirty="0" smtClean="0"/>
              <a:t>控制器和视图之间可以通过请求、会话、上下文的属性来共享数据；尽量用小的范围共享数据；</a:t>
            </a:r>
            <a:endParaRPr lang="en-US" altLang="zh-CN" sz="2400" dirty="0" smtClean="0"/>
          </a:p>
          <a:p>
            <a:r>
              <a:rPr lang="zh-CN" altLang="en-US" sz="2400" dirty="0" smtClean="0"/>
              <a:t>控制器和视图之间的跳转有响应重定向、请求转发、动态包含，其中最常用的是请求转发</a:t>
            </a:r>
            <a:endParaRPr lang="zh-CN" altLang="en-US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zh-CN" altLang="en-US" sz="2400" dirty="0"/>
          </a:p>
          <a:p>
            <a:endParaRPr lang="en-US" altLang="zh-CN" sz="24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【MVC</a:t>
            </a:r>
            <a:r>
              <a:rPr lang="zh-CN" altLang="en-US" dirty="0" smtClean="0"/>
              <a:t>思考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forward</a:t>
            </a:r>
            <a:r>
              <a:rPr lang="zh-CN" altLang="en-US" dirty="0" smtClean="0"/>
              <a:t>带来的重复提交问题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：解决重复提交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：单一外部控制器模式的实现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forward</a:t>
            </a:r>
            <a:r>
              <a:rPr lang="zh-CN" altLang="en-US" dirty="0" smtClean="0"/>
              <a:t>带来的重复提交问题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95895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使用</a:t>
            </a:r>
            <a:r>
              <a:rPr lang="en-US" altLang="zh-CN" sz="2400" dirty="0" smtClean="0"/>
              <a:t>forward</a:t>
            </a:r>
            <a:r>
              <a:rPr lang="zh-CN" altLang="en-US" sz="2400" dirty="0" smtClean="0"/>
              <a:t>转发请求后，再次刷新当前页面，会进行重复提交；</a:t>
            </a:r>
            <a:endParaRPr lang="en-US" altLang="zh-CN" sz="2400" dirty="0" smtClean="0"/>
          </a:p>
          <a:p>
            <a:r>
              <a:rPr lang="zh-CN" altLang="en-US" sz="2400" dirty="0" smtClean="0"/>
              <a:t>例如：使用</a:t>
            </a:r>
            <a:r>
              <a:rPr lang="en-US" altLang="zh-CN" sz="2400" dirty="0" err="1" smtClean="0"/>
              <a:t>LoginServlet</a:t>
            </a:r>
            <a:r>
              <a:rPr lang="zh-CN" altLang="en-US" sz="2400" dirty="0" smtClean="0"/>
              <a:t>进行登录，成功后跳转到</a:t>
            </a:r>
            <a:r>
              <a:rPr lang="en-US" altLang="zh-CN" sz="2400" dirty="0" smtClean="0"/>
              <a:t>loginsuccess.jsp</a:t>
            </a:r>
            <a:r>
              <a:rPr lang="zh-CN" altLang="en-US" sz="2400" dirty="0" smtClean="0"/>
              <a:t>页面：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刷新当前页面，再次直接进行了登录，出现提示信息：</a:t>
            </a:r>
            <a:endParaRPr lang="zh-CN" altLang="en-US" sz="2400" dirty="0"/>
          </a:p>
        </p:txBody>
      </p:sp>
      <p:sp>
        <p:nvSpPr>
          <p:cNvPr id="15" name="Cloud Callout 14"/>
          <p:cNvSpPr/>
          <p:nvPr/>
        </p:nvSpPr>
        <p:spPr>
          <a:xfrm>
            <a:off x="8939530" y="3778250"/>
            <a:ext cx="3039110" cy="2381250"/>
          </a:xfrm>
          <a:prstGeom prst="cloudCallout">
            <a:avLst>
              <a:gd name="adj1" fmla="val 42888"/>
              <a:gd name="adj2" fmla="val 6354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如果这是支付、买票等页面，重复提交将导致严重后果。因此要解决重复提交的问题。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680" y="2390140"/>
            <a:ext cx="4523740" cy="15392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15" y="4968875"/>
            <a:ext cx="5743575" cy="1638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525" y="2491740"/>
            <a:ext cx="3905250" cy="12858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：解决重复提交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为了能够解决重复提交问题，关键在于：能够标志一次提交，从而识别出该提交已经处理；</a:t>
            </a:r>
            <a:endParaRPr lang="en-US" altLang="zh-CN" sz="2400" dirty="0" smtClean="0"/>
          </a:p>
          <a:p>
            <a:r>
              <a:rPr lang="zh-CN" altLang="en-US" sz="2400" dirty="0" smtClean="0"/>
              <a:t>步骤一：在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中记录一个随机数，称为令牌（</a:t>
            </a:r>
            <a:r>
              <a:rPr lang="en-US" altLang="zh-CN" sz="2400" dirty="0" smtClean="0"/>
              <a:t>token</a:t>
            </a:r>
            <a:r>
              <a:rPr lang="zh-CN" altLang="en-US" sz="2400" dirty="0" smtClean="0"/>
              <a:t>），存储在</a:t>
            </a:r>
            <a:r>
              <a:rPr lang="en-US" altLang="zh-CN" sz="2400" dirty="0" smtClean="0"/>
              <a:t>session</a:t>
            </a:r>
            <a:r>
              <a:rPr lang="zh-CN" altLang="en-US" sz="2400" dirty="0" smtClean="0"/>
              <a:t>中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步骤二：将</a:t>
            </a:r>
            <a:r>
              <a:rPr lang="en-US" altLang="zh-CN" sz="2400" dirty="0" smtClean="0"/>
              <a:t>token</a:t>
            </a:r>
            <a:r>
              <a:rPr lang="zh-CN" altLang="en-US" sz="2400" dirty="0" smtClean="0"/>
              <a:t>值作为表单的一个隐藏域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2974" y="2794576"/>
            <a:ext cx="106536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 &lt;%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session.setAttribute</a:t>
            </a:r>
            <a:r>
              <a:rPr lang="en-US" altLang="zh-CN" dirty="0" smtClean="0"/>
              <a:t>("token", </a:t>
            </a:r>
            <a:r>
              <a:rPr lang="en-US" altLang="zh-CN" dirty="0" err="1" smtClean="0"/>
              <a:t>System.nanoTime</a:t>
            </a:r>
            <a:r>
              <a:rPr lang="en-US" altLang="zh-CN" dirty="0" smtClean="0"/>
              <a:t>()+"");</a:t>
            </a:r>
            <a:endParaRPr lang="en-US" altLang="zh-CN" dirty="0" smtClean="0"/>
          </a:p>
          <a:p>
            <a:r>
              <a:rPr lang="en-US" altLang="zh-CN" dirty="0" smtClean="0"/>
              <a:t> %&gt;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8694" y="4867216"/>
            <a:ext cx="106536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  &lt;input type="hidden" name="token" value="&lt;%=</a:t>
            </a:r>
            <a:r>
              <a:rPr lang="en-US" altLang="zh-CN" dirty="0" err="1" smtClean="0"/>
              <a:t>session.getAttribute</a:t>
            </a:r>
            <a:r>
              <a:rPr lang="en-US" altLang="zh-CN" dirty="0" smtClean="0"/>
              <a:t>("token")%&gt;"&gt; 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6" name="TextBox 5">
            <a:hlinkClick r:id="rId1" action="ppaction://hlinkfile"/>
          </p:cNvPr>
          <p:cNvSpPr txBox="1"/>
          <p:nvPr/>
        </p:nvSpPr>
        <p:spPr>
          <a:xfrm>
            <a:off x="10205720" y="204470"/>
            <a:ext cx="1541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+mn-ea"/>
              </a:rPr>
              <a:t>课堂案例：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>
                <a:hlinkClick r:id="rId2" action="ppaction://hlinkfile"/>
              </a:rPr>
              <a:t>index.jsp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Box 5">
            <a:hlinkClick r:id="rId1" action="ppaction://hlinkfile"/>
          </p:cNvPr>
          <p:cNvSpPr txBox="1"/>
          <p:nvPr/>
        </p:nvSpPr>
        <p:spPr>
          <a:xfrm>
            <a:off x="10126345" y="198120"/>
            <a:ext cx="1541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ym typeface="+mn-ea"/>
              </a:rPr>
              <a:t>课堂案例：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>
                <a:hlinkClick r:id="rId2" action="ppaction://hlinkfile"/>
              </a:rPr>
              <a:t>index.jsp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194" y="843221"/>
            <a:ext cx="10653600" cy="56311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r>
              <a:rPr sz="2000" dirty="0" smtClean="0"/>
              <a:t>&lt;%</a:t>
            </a:r>
            <a:endParaRPr sz="2000" dirty="0" smtClean="0"/>
          </a:p>
          <a:p>
            <a:r>
              <a:rPr sz="2000" dirty="0" smtClean="0"/>
              <a:t>	session.setAttribute("token", System.nanoTime()+"");</a:t>
            </a:r>
            <a:endParaRPr sz="2000" dirty="0" smtClean="0"/>
          </a:p>
          <a:p>
            <a:r>
              <a:rPr sz="2000" dirty="0" smtClean="0"/>
              <a:t> %&gt;</a:t>
            </a:r>
            <a:endParaRPr sz="2000" dirty="0" smtClean="0"/>
          </a:p>
          <a:p>
            <a:r>
              <a:rPr sz="2000" dirty="0" smtClean="0"/>
              <a:t> &lt;center&gt;</a:t>
            </a:r>
            <a:endParaRPr sz="2000" dirty="0" smtClean="0"/>
          </a:p>
          <a:p>
            <a:r>
              <a:rPr sz="2000" dirty="0" smtClean="0"/>
              <a:t>	&lt;form name="form1" action="LoginServlet" method="post"&gt;</a:t>
            </a:r>
            <a:endParaRPr sz="2000" dirty="0" smtClean="0"/>
          </a:p>
          <a:p>
            <a:r>
              <a:rPr sz="2000" dirty="0" smtClean="0"/>
              <a:t>		&lt;%</a:t>
            </a:r>
            <a:endParaRPr sz="2000" dirty="0" smtClean="0"/>
          </a:p>
          <a:p>
            <a:r>
              <a:rPr sz="2000" dirty="0" smtClean="0"/>
              <a:t>		String msg=(String)request.getAttribute("msg");</a:t>
            </a:r>
            <a:endParaRPr sz="2000" dirty="0" smtClean="0"/>
          </a:p>
          <a:p>
            <a:r>
              <a:rPr sz="2000" dirty="0" smtClean="0"/>
              <a:t>         if(msg!=null&amp;&amp;!msg.equals("")) {%&gt;</a:t>
            </a:r>
            <a:endParaRPr sz="2000" dirty="0" smtClean="0"/>
          </a:p>
          <a:p>
            <a:r>
              <a:rPr sz="2000" dirty="0" smtClean="0"/>
              <a:t>		&lt;font color='red'&gt;提示信息：&lt;%=msg %&gt;&lt;/font&gt;&lt;br&gt;</a:t>
            </a:r>
            <a:endParaRPr sz="2000" dirty="0" smtClean="0"/>
          </a:p>
          <a:p>
            <a:r>
              <a:rPr sz="2000" dirty="0" smtClean="0"/>
              <a:t>		&lt;%} %&gt;</a:t>
            </a:r>
            <a:endParaRPr sz="2000" dirty="0" smtClean="0"/>
          </a:p>
          <a:p>
            <a:r>
              <a:rPr sz="2000" dirty="0" smtClean="0"/>
              <a:t>		 &lt;input type="hidden" name="token" value="&lt;%=session.getAttribute("token")%&gt;"&gt; </a:t>
            </a:r>
            <a:endParaRPr sz="2000" dirty="0" smtClean="0"/>
          </a:p>
          <a:p>
            <a:r>
              <a:rPr sz="2000" dirty="0" smtClean="0"/>
              <a:t>	用户名：&lt;input type="text" name="username"&gt;&lt;br&gt; </a:t>
            </a:r>
            <a:endParaRPr sz="2000" dirty="0" smtClean="0"/>
          </a:p>
          <a:p>
            <a:r>
              <a:rPr sz="2000" dirty="0" smtClean="0"/>
              <a:t>	密 码：&lt;input type="password" name="pwd"&gt;&lt;br&gt; </a:t>
            </a:r>
            <a:endParaRPr sz="2000" dirty="0" smtClean="0"/>
          </a:p>
          <a:p>
            <a:r>
              <a:rPr sz="2000" dirty="0" smtClean="0"/>
              <a:t>		</a:t>
            </a:r>
            <a:endParaRPr sz="2000" dirty="0" smtClean="0"/>
          </a:p>
          <a:p>
            <a:r>
              <a:rPr sz="2000" dirty="0" smtClean="0"/>
              <a:t>		&lt;input type="submit" value="登录" &gt;&lt;input type="reset" value="重置" &gt;</a:t>
            </a:r>
            <a:endParaRPr sz="2000" dirty="0" smtClean="0"/>
          </a:p>
          <a:p>
            <a:r>
              <a:rPr sz="2000" dirty="0" smtClean="0"/>
              <a:t>	&lt;/form&gt;</a:t>
            </a:r>
            <a:endParaRPr sz="2000" dirty="0" smtClean="0"/>
          </a:p>
          <a:p>
            <a:r>
              <a:rPr sz="2000" dirty="0" smtClean="0"/>
              <a:t>&lt;/center&gt;</a:t>
            </a:r>
            <a:endParaRPr sz="2000" dirty="0" smtClean="0"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：解决重复提交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步骤三：在</a:t>
            </a:r>
            <a:r>
              <a:rPr lang="en-US" altLang="zh-CN" sz="2400" dirty="0" err="1" smtClean="0"/>
              <a:t>LoginServlet</a:t>
            </a:r>
            <a:r>
              <a:rPr lang="zh-CN" altLang="en-US" sz="2400" dirty="0" smtClean="0"/>
              <a:t>中获取</a:t>
            </a:r>
            <a:r>
              <a:rPr lang="en-US" altLang="zh-CN" sz="2400" dirty="0" smtClean="0"/>
              <a:t>token</a:t>
            </a:r>
            <a:r>
              <a:rPr lang="zh-CN" altLang="en-US" sz="2400" dirty="0" smtClean="0"/>
              <a:t>值，并进行判断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步骤四：将</a:t>
            </a:r>
            <a:r>
              <a:rPr lang="en-US" altLang="zh-CN" sz="2400" dirty="0" smtClean="0"/>
              <a:t>token</a:t>
            </a:r>
            <a:r>
              <a:rPr lang="zh-CN" altLang="en-US" sz="2400" dirty="0" smtClean="0"/>
              <a:t>值从会话中删除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2974" y="1560136"/>
            <a:ext cx="10653600" cy="34150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取出存储在请求参数中的</a:t>
            </a:r>
            <a:r>
              <a:rPr lang="en-US" altLang="zh-CN" dirty="0" smtClean="0"/>
              <a:t>token</a:t>
            </a:r>
            <a:endParaRPr lang="en-US" altLang="zh-CN" dirty="0" smtClean="0"/>
          </a:p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requestToken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request.getParameter</a:t>
            </a:r>
            <a:r>
              <a:rPr lang="en-US" altLang="zh-CN" dirty="0" smtClean="0"/>
              <a:t>("token");</a:t>
            </a:r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取出存储在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token</a:t>
            </a:r>
            <a:endParaRPr lang="en-US" altLang="zh-CN" dirty="0" smtClean="0"/>
          </a:p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sessionToken</a:t>
            </a:r>
            <a:r>
              <a:rPr lang="en-US" altLang="zh-CN" dirty="0" smtClean="0"/>
              <a:t> = (String) </a:t>
            </a:r>
            <a:r>
              <a:rPr lang="en-US" altLang="zh-CN" dirty="0" err="1" smtClean="0"/>
              <a:t>request.getSession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getAttribute</a:t>
            </a:r>
            <a:r>
              <a:rPr lang="en-US" altLang="zh-CN" dirty="0" smtClean="0"/>
              <a:t>("token");</a:t>
            </a:r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表单数据中没有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，表单重复提交</a:t>
            </a:r>
            <a:endParaRPr lang="en-US" altLang="zh-CN" dirty="0" smtClean="0"/>
          </a:p>
          <a:p>
            <a:r>
              <a:rPr lang="en-US" altLang="zh-CN" dirty="0" smtClean="0"/>
              <a:t>//Session</a:t>
            </a:r>
            <a:r>
              <a:rPr lang="zh-CN" altLang="en-US" dirty="0" smtClean="0"/>
              <a:t>中不存在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，表单重复提交</a:t>
            </a:r>
            <a:endParaRPr lang="en-US" altLang="zh-CN" dirty="0" smtClean="0"/>
          </a:p>
          <a:p>
            <a:r>
              <a:rPr lang="en-US" altLang="zh-CN" dirty="0" smtClean="0"/>
              <a:t>//Session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与表单提交的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不同，表单重复提交</a:t>
            </a:r>
            <a:endParaRPr lang="zh-CN" altLang="en-US" dirty="0" smtClean="0"/>
          </a:p>
          <a:p>
            <a:r>
              <a:rPr lang="en-US" altLang="zh-CN" dirty="0" smtClean="0"/>
              <a:t>if(</a:t>
            </a:r>
            <a:r>
              <a:rPr lang="en-US" altLang="zh-CN" dirty="0" err="1" smtClean="0"/>
              <a:t>requestToken</a:t>
            </a:r>
            <a:r>
              <a:rPr lang="en-US" altLang="zh-CN" dirty="0" smtClean="0"/>
              <a:t>==null||</a:t>
            </a:r>
            <a:r>
              <a:rPr lang="en-US" altLang="zh-CN" dirty="0" err="1" smtClean="0"/>
              <a:t>sessionToken</a:t>
            </a:r>
            <a:r>
              <a:rPr lang="en-US" altLang="zh-CN" dirty="0" smtClean="0"/>
              <a:t>==null||!</a:t>
            </a:r>
            <a:r>
              <a:rPr lang="en-US" altLang="zh-CN" dirty="0" err="1" smtClean="0"/>
              <a:t>requestToken.equals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sessionToken</a:t>
            </a:r>
            <a:r>
              <a:rPr lang="en-US" altLang="zh-CN" dirty="0" smtClean="0"/>
              <a:t>)){</a:t>
            </a:r>
            <a:endParaRPr lang="en-US" altLang="zh-CN" dirty="0" smtClean="0"/>
          </a:p>
          <a:p>
            <a:r>
              <a:rPr lang="en-US" altLang="zh-CN" dirty="0" err="1" smtClean="0"/>
              <a:t>request.setAttribute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", "</a:t>
            </a:r>
            <a:r>
              <a:rPr lang="zh-CN" altLang="en-US" dirty="0" smtClean="0"/>
              <a:t>表单重复提交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r>
              <a:rPr lang="en-US" altLang="zh-CN" dirty="0" err="1" smtClean="0"/>
              <a:t>request.getRequestDispatcher</a:t>
            </a:r>
            <a:r>
              <a:rPr lang="en-US" altLang="zh-CN" dirty="0" smtClean="0"/>
              <a:t>("index.jsp").forward(request, response);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endParaRPr lang="en-US" altLang="zh-CN" dirty="0" smtClean="0">
              <a:ea typeface="微软雅黑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368" y="5517232"/>
            <a:ext cx="10653600" cy="9220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   else{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request.getSession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removeAttribute</a:t>
            </a:r>
            <a:r>
              <a:rPr lang="en-US" altLang="zh-CN" dirty="0" smtClean="0"/>
              <a:t>("token");//</a:t>
            </a:r>
            <a:r>
              <a:rPr lang="zh-CN" altLang="en-US" dirty="0" smtClean="0"/>
              <a:t>移除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token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request.getRequestDispatcher</a:t>
            </a:r>
            <a:r>
              <a:rPr lang="en-US" altLang="zh-CN" dirty="0" smtClean="0"/>
              <a:t>("loginsuccess.jsp").forward(request, response);}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8732520" y="3764280"/>
            <a:ext cx="2804160" cy="2301240"/>
          </a:xfrm>
          <a:prstGeom prst="cloudCallout">
            <a:avLst>
              <a:gd name="adj1" fmla="val 42888"/>
              <a:gd name="adj2" fmla="val 6354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再次刷新</a:t>
            </a:r>
            <a:r>
              <a:rPr lang="en-US" altLang="zh-CN" dirty="0" err="1" smtClean="0">
                <a:solidFill>
                  <a:schemeClr val="tx1"/>
                </a:solidFill>
              </a:rPr>
              <a:t>LoginServlet</a:t>
            </a:r>
            <a:r>
              <a:rPr lang="zh-CN" altLang="en-US" dirty="0" smtClean="0">
                <a:solidFill>
                  <a:schemeClr val="tx1"/>
                </a:solidFill>
              </a:rPr>
              <a:t>所在</a:t>
            </a:r>
            <a:r>
              <a:rPr lang="en-US" altLang="zh-CN" dirty="0" smtClean="0">
                <a:solidFill>
                  <a:schemeClr val="tx1"/>
                </a:solidFill>
              </a:rPr>
              <a:t>URL</a:t>
            </a:r>
            <a:r>
              <a:rPr lang="zh-CN" altLang="en-US" dirty="0" smtClean="0">
                <a:solidFill>
                  <a:schemeClr val="tx1"/>
                </a:solidFill>
              </a:rPr>
              <a:t>，则跳转到首页，并显示“表单重复提交”。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hlinkClick r:id="rId1" action="ppaction://hlinkfile"/>
          </p:cNvPr>
          <p:cNvSpPr txBox="1"/>
          <p:nvPr/>
        </p:nvSpPr>
        <p:spPr>
          <a:xfrm>
            <a:off x="9727565" y="204470"/>
            <a:ext cx="1918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dirty="0" smtClean="0"/>
              <a:t> </a:t>
            </a:r>
            <a:r>
              <a:rPr lang="en-US" dirty="0" smtClean="0">
                <a:hlinkClick r:id="rId2" action="ppaction://hlinkfile"/>
              </a:rPr>
              <a:t>LoginServlet.java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启动服务器访问http://localhost:8080/</a:t>
            </a:r>
            <a:r>
              <a:rPr lang="en-US" altLang="zh-CN"/>
              <a:t>chapter</a:t>
            </a:r>
            <a:r>
              <a:rPr lang="zh-CN" altLang="zh-CN"/>
              <a:t>08/index.jsp</a:t>
            </a:r>
            <a:endParaRPr lang="zh-CN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02525" y="1627505"/>
            <a:ext cx="3720465" cy="27616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85" y="1627505"/>
            <a:ext cx="4046855" cy="23901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695" y="2231390"/>
            <a:ext cx="3084830" cy="11817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055" y="4389120"/>
            <a:ext cx="7029450" cy="819150"/>
          </a:xfrm>
          <a:prstGeom prst="rect">
            <a:avLst/>
          </a:prstGeom>
        </p:spPr>
      </p:pic>
      <p:sp>
        <p:nvSpPr>
          <p:cNvPr id="7" name="TextBox 4"/>
          <p:cNvSpPr txBox="1"/>
          <p:nvPr/>
        </p:nvSpPr>
        <p:spPr>
          <a:xfrm>
            <a:off x="1948180" y="5354955"/>
            <a:ext cx="2230120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r>
              <a:rPr lang="zh-CN" altLang="en-US" dirty="0" smtClean="0"/>
              <a:t> </a:t>
            </a:r>
            <a:r>
              <a:rPr lang="en-US" altLang="zh-CN" dirty="0" smtClean="0"/>
              <a:t>  loginSuccess.jsp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：单一外部控制器模式的实现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/>
              <a:t>前面实现的示例中，都是一个功能对应一个</a:t>
            </a:r>
            <a:r>
              <a:rPr lang="en-US" altLang="zh-CN" sz="2400" dirty="0" err="1" smtClean="0"/>
              <a:t>Servlet</a:t>
            </a:r>
            <a:r>
              <a:rPr lang="zh-CN" altLang="en-US" sz="2400" dirty="0" smtClean="0"/>
              <a:t>进行处理；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实际应用中，可以使用一个核心</a:t>
            </a:r>
            <a:r>
              <a:rPr lang="en-US" altLang="zh-CN" sz="2400" dirty="0" err="1" smtClean="0"/>
              <a:t>Servlet</a:t>
            </a:r>
            <a:r>
              <a:rPr lang="zh-CN" altLang="en-US" sz="2400" dirty="0" smtClean="0"/>
              <a:t>接收多个请求，通过判断请求路径去处理不同的逻辑；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步骤一：创建</a:t>
            </a:r>
            <a:r>
              <a:rPr lang="en-US" altLang="zh-CN" sz="2400" dirty="0" err="1" smtClean="0"/>
              <a:t>MainServlet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doXXX</a:t>
            </a:r>
            <a:r>
              <a:rPr lang="zh-CN" altLang="en-US" sz="2400" dirty="0" smtClean="0"/>
              <a:t>方法中判断请求路径不同，调用不同业务逻辑方法；</a:t>
            </a:r>
            <a:endParaRPr lang="en-US" altLang="zh-CN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49278" y="3208372"/>
            <a:ext cx="11266472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   	                 </a:t>
            </a:r>
            <a:r>
              <a:rPr lang="en-US" altLang="zh-CN" dirty="0" err="1" smtClean="0"/>
              <a:t>MainService</a:t>
            </a:r>
            <a:r>
              <a:rPr lang="en-US" altLang="zh-CN" dirty="0" smtClean="0"/>
              <a:t> service=new </a:t>
            </a:r>
            <a:r>
              <a:rPr lang="en-US" altLang="zh-CN" dirty="0" err="1" smtClean="0"/>
              <a:t>MainService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r>
              <a:rPr lang="en-US" altLang="zh-CN" dirty="0" smtClean="0"/>
              <a:t>//		</a:t>
            </a:r>
            <a:r>
              <a:rPr lang="zh-CN" altLang="en-US" dirty="0" smtClean="0"/>
              <a:t>获取请求路径并解析		</a:t>
            </a:r>
            <a:endParaRPr lang="zh-CN" altLang="en-US" dirty="0" smtClean="0"/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String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request.getRequestURI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r>
              <a:rPr lang="en-US" altLang="zh-CN" dirty="0" smtClean="0"/>
              <a:t>		String[] </a:t>
            </a:r>
            <a:r>
              <a:rPr lang="en-US" altLang="zh-CN" dirty="0" err="1" smtClean="0"/>
              <a:t>strs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url.split</a:t>
            </a:r>
            <a:r>
              <a:rPr lang="en-US" altLang="zh-CN" dirty="0" smtClean="0"/>
              <a:t>("/");</a:t>
            </a:r>
            <a:endParaRPr lang="en-US" altLang="zh-CN" dirty="0" smtClean="0"/>
          </a:p>
          <a:p>
            <a:r>
              <a:rPr lang="en-US" altLang="zh-CN" dirty="0" smtClean="0"/>
              <a:t>//		</a:t>
            </a:r>
            <a:r>
              <a:rPr lang="zh-CN" altLang="en-US" dirty="0" smtClean="0"/>
              <a:t>请求</a:t>
            </a:r>
            <a:r>
              <a:rPr lang="en-US" altLang="zh-CN" dirty="0" err="1" smtClean="0"/>
              <a:t>add.do</a:t>
            </a:r>
            <a:r>
              <a:rPr lang="zh-CN" altLang="en-US" dirty="0" smtClean="0"/>
              <a:t>，调用</a:t>
            </a:r>
            <a:r>
              <a:rPr lang="en-US" altLang="zh-CN" dirty="0" smtClean="0"/>
              <a:t>add</a:t>
            </a:r>
            <a:r>
              <a:rPr lang="zh-CN" altLang="en-US" dirty="0" smtClean="0"/>
              <a:t>方法，请求</a:t>
            </a:r>
            <a:r>
              <a:rPr lang="en-US" altLang="zh-CN" dirty="0" err="1" smtClean="0"/>
              <a:t>delete.do</a:t>
            </a:r>
            <a:r>
              <a:rPr lang="zh-CN" altLang="en-US" dirty="0" smtClean="0"/>
              <a:t>，调用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方法</a:t>
            </a:r>
            <a:endParaRPr lang="zh-CN" altLang="en-US" dirty="0" smtClean="0"/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if(</a:t>
            </a:r>
            <a:r>
              <a:rPr lang="en-US" altLang="zh-CN" dirty="0" err="1" smtClean="0"/>
              <a:t>strs</a:t>
            </a:r>
            <a:r>
              <a:rPr lang="en-US" altLang="zh-CN" dirty="0" smtClean="0"/>
              <a:t>[strs.length-1]!=null&amp;&amp;</a:t>
            </a:r>
            <a:r>
              <a:rPr lang="en-US" altLang="zh-CN" dirty="0" err="1" smtClean="0"/>
              <a:t>strs</a:t>
            </a:r>
            <a:r>
              <a:rPr lang="en-US" altLang="zh-CN" dirty="0" smtClean="0"/>
              <a:t>[strs.length-1].equals("</a:t>
            </a:r>
            <a:r>
              <a:rPr lang="en-US" altLang="zh-CN" dirty="0" err="1" smtClean="0"/>
              <a:t>add.do</a:t>
            </a:r>
            <a:r>
              <a:rPr lang="en-US" altLang="zh-CN" dirty="0" smtClean="0"/>
              <a:t>")){</a:t>
            </a:r>
            <a:endParaRPr lang="en-US" altLang="zh-CN" dirty="0" smtClean="0"/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service.add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r>
              <a:rPr lang="en-US" altLang="zh-CN" dirty="0" smtClean="0"/>
              <a:t>		}</a:t>
            </a:r>
            <a:endParaRPr lang="en-US" altLang="zh-CN" dirty="0" smtClean="0"/>
          </a:p>
          <a:p>
            <a:r>
              <a:rPr lang="en-US" altLang="zh-CN" dirty="0" smtClean="0"/>
              <a:t>		if(</a:t>
            </a:r>
            <a:r>
              <a:rPr lang="en-US" altLang="zh-CN" dirty="0" err="1" smtClean="0"/>
              <a:t>strs</a:t>
            </a:r>
            <a:r>
              <a:rPr lang="en-US" altLang="zh-CN" dirty="0" smtClean="0"/>
              <a:t>[strs.length-1]!=null&amp;&amp;</a:t>
            </a:r>
            <a:r>
              <a:rPr lang="en-US" altLang="zh-CN" dirty="0" err="1" smtClean="0"/>
              <a:t>strs</a:t>
            </a:r>
            <a:r>
              <a:rPr lang="en-US" altLang="zh-CN" dirty="0" smtClean="0"/>
              <a:t>[strs.length-1].equals("</a:t>
            </a:r>
            <a:r>
              <a:rPr lang="en-US" altLang="zh-CN" dirty="0" err="1" smtClean="0"/>
              <a:t>delete.do</a:t>
            </a:r>
            <a:r>
              <a:rPr lang="en-US" altLang="zh-CN" dirty="0" smtClean="0"/>
              <a:t>")){</a:t>
            </a:r>
            <a:endParaRPr lang="en-US" altLang="zh-CN" dirty="0" smtClean="0"/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service.delete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r>
              <a:rPr lang="en-US" altLang="zh-CN" dirty="0" smtClean="0"/>
              <a:t>		}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5" name="TextBox 4">
            <a:hlinkClick r:id="rId1" action="ppaction://hlinkfile"/>
          </p:cNvPr>
          <p:cNvSpPr txBox="1"/>
          <p:nvPr/>
        </p:nvSpPr>
        <p:spPr>
          <a:xfrm>
            <a:off x="9599186" y="202992"/>
            <a:ext cx="2379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dirty="0" smtClean="0"/>
              <a:t> </a:t>
            </a:r>
            <a:r>
              <a:rPr lang="en-US" dirty="0" smtClean="0">
                <a:hlinkClick r:id="rId2" action="ppaction://hlinkfile"/>
              </a:rPr>
              <a:t>MainServlet.java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：单一外部控制器模式的实现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/>
              <a:t>步骤二：</a:t>
            </a:r>
            <a:r>
              <a:rPr lang="en-US" altLang="zh-CN" sz="2400" dirty="0" smtClean="0"/>
              <a:t>web.xml</a:t>
            </a:r>
            <a:r>
              <a:rPr lang="zh-CN" altLang="en-US" sz="2400" dirty="0" smtClean="0"/>
              <a:t>中配置</a:t>
            </a:r>
            <a:r>
              <a:rPr lang="en-US" altLang="zh-CN" sz="2400" dirty="0" err="1" smtClean="0"/>
              <a:t>MainServlet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url</a:t>
            </a:r>
            <a:r>
              <a:rPr lang="en-US" altLang="zh-CN" sz="2400" dirty="0" smtClean="0"/>
              <a:t>-pattern</a:t>
            </a:r>
            <a:r>
              <a:rPr lang="zh-CN" altLang="en-US" sz="2400" dirty="0" smtClean="0"/>
              <a:t>为*</a:t>
            </a:r>
            <a:r>
              <a:rPr lang="en-US" altLang="zh-CN" sz="2400" dirty="0" smtClean="0"/>
              <a:t>.do</a:t>
            </a:r>
            <a:r>
              <a:rPr lang="zh-CN" altLang="en-US" sz="2400" dirty="0" smtClean="0"/>
              <a:t>，可以匹配所有*</a:t>
            </a:r>
            <a:r>
              <a:rPr lang="en-US" altLang="zh-CN" sz="2400" dirty="0" smtClean="0"/>
              <a:t>.do</a:t>
            </a:r>
            <a:r>
              <a:rPr lang="zh-CN" altLang="en-US" sz="2400" dirty="0" smtClean="0"/>
              <a:t>格式请求；</a:t>
            </a:r>
            <a:endParaRPr lang="en-US" altLang="zh-CN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98808" y="2088232"/>
            <a:ext cx="11266472" cy="28613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r>
              <a:rPr lang="en-US" altLang="zh-CN" dirty="0" smtClean="0"/>
              <a:t>    &lt;description&gt;&lt;/description&gt;</a:t>
            </a:r>
            <a:endParaRPr lang="en-US" altLang="zh-CN" dirty="0" smtClean="0"/>
          </a:p>
          <a:p>
            <a:r>
              <a:rPr lang="en-US" altLang="zh-CN" dirty="0" smtClean="0"/>
              <a:t>    &lt;display-name&gt;</a:t>
            </a:r>
            <a:r>
              <a:rPr lang="en-US" altLang="zh-CN" dirty="0" err="1" smtClean="0"/>
              <a:t>MainServlet</a:t>
            </a:r>
            <a:r>
              <a:rPr lang="en-US" altLang="zh-CN" dirty="0" smtClean="0"/>
              <a:t>&lt;/display-name&gt;</a:t>
            </a:r>
            <a:endParaRPr lang="en-US" altLang="zh-CN" dirty="0" smtClean="0"/>
          </a:p>
          <a:p>
            <a:r>
              <a:rPr lang="en-US" altLang="zh-CN" dirty="0" smtClean="0"/>
              <a:t>    &lt;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-name&gt;</a:t>
            </a:r>
            <a:r>
              <a:rPr lang="en-US" altLang="zh-CN" dirty="0" err="1" smtClean="0"/>
              <a:t>MainServlet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-name&gt;</a:t>
            </a:r>
            <a:endParaRPr lang="en-US" altLang="zh-CN" dirty="0" smtClean="0"/>
          </a:p>
          <a:p>
            <a:r>
              <a:rPr lang="en-US" altLang="zh-CN" dirty="0" smtClean="0"/>
              <a:t>    &lt;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-class&gt;com.chinasofti.chapter08.section02.MainServlet&lt;/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-class&gt;</a:t>
            </a:r>
            <a:endParaRPr lang="en-US" altLang="zh-CN" dirty="0" smtClean="0"/>
          </a:p>
          <a:p>
            <a:r>
              <a:rPr lang="en-US" altLang="zh-CN" dirty="0" smtClean="0"/>
              <a:t>  &lt;/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r>
              <a:rPr lang="en-US" altLang="zh-CN" dirty="0" smtClean="0"/>
              <a:t>  &lt;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-mapping&gt;</a:t>
            </a:r>
            <a:endParaRPr lang="en-US" altLang="zh-CN" dirty="0" smtClean="0"/>
          </a:p>
          <a:p>
            <a:r>
              <a:rPr lang="en-US" altLang="zh-CN" dirty="0" smtClean="0"/>
              <a:t>    &lt;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-name&gt;</a:t>
            </a:r>
            <a:r>
              <a:rPr lang="en-US" altLang="zh-CN" dirty="0" err="1" smtClean="0"/>
              <a:t>MainServlet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-name&gt;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    &lt;</a:t>
            </a:r>
            <a:r>
              <a:rPr lang="en-US" altLang="zh-CN" b="1" dirty="0" err="1" smtClean="0">
                <a:solidFill>
                  <a:srgbClr val="C00000"/>
                </a:solidFill>
              </a:rPr>
              <a:t>url</a:t>
            </a:r>
            <a:r>
              <a:rPr lang="en-US" altLang="zh-CN" b="1" dirty="0" smtClean="0">
                <a:solidFill>
                  <a:srgbClr val="C00000"/>
                </a:solidFill>
              </a:rPr>
              <a:t>-pattern&gt;*.do&lt;/</a:t>
            </a:r>
            <a:r>
              <a:rPr lang="en-US" altLang="zh-CN" b="1" dirty="0" err="1" smtClean="0">
                <a:solidFill>
                  <a:srgbClr val="C00000"/>
                </a:solidFill>
              </a:rPr>
              <a:t>url</a:t>
            </a:r>
            <a:r>
              <a:rPr lang="en-US" altLang="zh-CN" b="1" dirty="0" smtClean="0">
                <a:solidFill>
                  <a:srgbClr val="C00000"/>
                </a:solidFill>
              </a:rPr>
              <a:t>-pattern&gt;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  &lt;/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-mapping&gt;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3320" y="5593080"/>
            <a:ext cx="187452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匹配</a:t>
            </a:r>
            <a:r>
              <a:rPr lang="en-US" altLang="zh-CN" dirty="0" smtClean="0"/>
              <a:t>*.do</a:t>
            </a:r>
            <a:r>
              <a:rPr lang="zh-CN" altLang="en-US" dirty="0" smtClean="0"/>
              <a:t>，调用</a:t>
            </a:r>
            <a:r>
              <a:rPr lang="en-US" altLang="zh-CN" dirty="0" err="1" smtClean="0"/>
              <a:t>MainServlet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85560" y="5943600"/>
            <a:ext cx="2932430" cy="3683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delete</a:t>
            </a:r>
            <a:r>
              <a:rPr lang="en-US" dirty="0" err="1" smtClean="0"/>
              <a:t>.do</a:t>
            </a:r>
            <a:r>
              <a:rPr lang="zh-CN" altLang="en-US" dirty="0" smtClean="0"/>
              <a:t>，调用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方法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70320" y="5074920"/>
            <a:ext cx="2480945" cy="3683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</a:t>
            </a:r>
            <a:r>
              <a:rPr lang="en-US" dirty="0" err="1" smtClean="0"/>
              <a:t>dd.do</a:t>
            </a:r>
            <a:r>
              <a:rPr lang="zh-CN" altLang="en-US" dirty="0" smtClean="0"/>
              <a:t>，调用</a:t>
            </a:r>
            <a:r>
              <a:rPr lang="en-US" altLang="zh-CN" dirty="0" smtClean="0"/>
              <a:t>add</a:t>
            </a:r>
            <a:r>
              <a:rPr lang="zh-CN" altLang="en-US" dirty="0" smtClean="0"/>
              <a:t>方法</a:t>
            </a:r>
            <a:endParaRPr lang="en-US" dirty="0"/>
          </a:p>
        </p:txBody>
      </p:sp>
      <p:cxnSp>
        <p:nvCxnSpPr>
          <p:cNvPr id="12" name="Curved Connector 11"/>
          <p:cNvCxnSpPr>
            <a:stCxn id="4" idx="3"/>
          </p:cNvCxnSpPr>
          <p:nvPr/>
        </p:nvCxnSpPr>
        <p:spPr>
          <a:xfrm>
            <a:off x="2889885" y="5392420"/>
            <a:ext cx="813435" cy="421005"/>
          </a:xfrm>
          <a:prstGeom prst="curvedConnector3">
            <a:avLst>
              <a:gd name="adj1" fmla="val 500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flipV="1">
            <a:off x="2599690" y="5932170"/>
            <a:ext cx="1103630" cy="299085"/>
          </a:xfrm>
          <a:prstGeom prst="curvedConnector3">
            <a:avLst>
              <a:gd name="adj1" fmla="val 500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7" idx="3"/>
            <a:endCxn id="9" idx="1"/>
          </p:cNvCxnSpPr>
          <p:nvPr/>
        </p:nvCxnSpPr>
        <p:spPr>
          <a:xfrm flipV="1">
            <a:off x="5577840" y="5259070"/>
            <a:ext cx="792480" cy="65722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7" idx="3"/>
            <a:endCxn id="8" idx="1"/>
          </p:cNvCxnSpPr>
          <p:nvPr/>
        </p:nvCxnSpPr>
        <p:spPr>
          <a:xfrm>
            <a:off x="5577840" y="5916295"/>
            <a:ext cx="807720" cy="21145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010" y="5259070"/>
            <a:ext cx="2428875" cy="266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" y="6045200"/>
            <a:ext cx="2466975" cy="2667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本章内容：共</a:t>
            </a:r>
            <a:r>
              <a:rPr lang="en-US" altLang="zh-CN" dirty="0" smtClean="0"/>
              <a:t>2</a:t>
            </a:r>
            <a:r>
              <a:rPr lang="zh-CN" altLang="en-US" dirty="0" smtClean="0"/>
              <a:t>小节，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455506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节：实现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模式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思考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知识</a:t>
            </a:r>
            <a:r>
              <a:rPr lang="zh-CN" altLang="en-US" dirty="0" smtClean="0">
                <a:sym typeface="+mn-ea"/>
              </a:rPr>
              <a:t>点</a:t>
            </a: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>
                <a:sym typeface="+mn-ea"/>
              </a:rPr>
              <a:t>：单一外部控制器模式的实现</a:t>
            </a:r>
            <a:r>
              <a:rPr lang="en-US" altLang="zh-CN" dirty="0" smtClean="0">
                <a:sym typeface="+mn-ea"/>
              </a:rPr>
              <a:t>-3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6610" y="1036955"/>
            <a:ext cx="4924425" cy="39192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0" y="1089025"/>
            <a:ext cx="5038725" cy="38157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【MVC</a:t>
            </a:r>
            <a:r>
              <a:rPr lang="zh-CN" altLang="en-US" dirty="0" smtClean="0"/>
              <a:t>思考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重复提交会带来什么问题？</a:t>
            </a:r>
            <a:endParaRPr lang="en-US" altLang="zh-CN" dirty="0" smtClean="0"/>
          </a:p>
          <a:p>
            <a:r>
              <a:rPr lang="zh-CN" altLang="en-US" dirty="0" smtClean="0"/>
              <a:t>如何解决</a:t>
            </a:r>
            <a:r>
              <a:rPr lang="en-US" altLang="zh-CN" dirty="0" smtClean="0"/>
              <a:t>forward</a:t>
            </a:r>
            <a:r>
              <a:rPr lang="zh-CN" altLang="en-US" dirty="0" smtClean="0"/>
              <a:t>带来的重复提交？</a:t>
            </a:r>
            <a:endParaRPr lang="en-US" altLang="zh-CN" dirty="0" smtClean="0"/>
          </a:p>
          <a:p>
            <a:r>
              <a:rPr lang="zh-CN" altLang="en-US" dirty="0" smtClean="0"/>
              <a:t>如何实现单一核心控制器？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 MVC</a:t>
            </a:r>
            <a:r>
              <a:rPr lang="zh-CN" altLang="en-US" dirty="0" smtClean="0"/>
              <a:t>思考 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重复提交会导致系统重复记录数据，比如对一张订单多次支付、一个用户多次注册等；</a:t>
            </a:r>
            <a:endParaRPr lang="en-US" altLang="zh-CN" sz="2400" dirty="0" smtClean="0"/>
          </a:p>
          <a:p>
            <a:r>
              <a:rPr lang="en-US" altLang="zh-CN" sz="2400" dirty="0" smtClean="0"/>
              <a:t>forward</a:t>
            </a:r>
            <a:r>
              <a:rPr lang="zh-CN" altLang="en-US" sz="2400" dirty="0" smtClean="0"/>
              <a:t>重复提交的问题可以使用令牌解决，在请求和会话范围存令牌信息，通过判断令牌，阻止重复提交；</a:t>
            </a:r>
            <a:endParaRPr lang="en-US" altLang="zh-CN" sz="2400" dirty="0" smtClean="0"/>
          </a:p>
          <a:p>
            <a:r>
              <a:rPr lang="zh-CN" altLang="en-US" sz="2400" dirty="0" smtClean="0"/>
              <a:t>把</a:t>
            </a:r>
            <a:r>
              <a:rPr lang="en-US" altLang="zh-CN" sz="2400" dirty="0" err="1" smtClean="0"/>
              <a:t>Servlet</a:t>
            </a:r>
            <a:r>
              <a:rPr lang="zh-CN" altLang="en-US" sz="2400" dirty="0" smtClean="0"/>
              <a:t>用通配符配置</a:t>
            </a:r>
            <a:r>
              <a:rPr lang="en-US" altLang="zh-CN" sz="2400" dirty="0" err="1" smtClean="0"/>
              <a:t>url</a:t>
            </a:r>
            <a:r>
              <a:rPr lang="en-US" altLang="zh-CN" sz="2400" dirty="0" smtClean="0"/>
              <a:t>-pattern</a:t>
            </a:r>
            <a:r>
              <a:rPr lang="zh-CN" altLang="en-US" sz="2400" dirty="0" smtClean="0"/>
              <a:t>，根据判断请求路径调用不同的业务逻辑，实现业务处理；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zh-CN" altLang="en-US" sz="2400" dirty="0"/>
          </a:p>
          <a:p>
            <a:endParaRPr lang="en-US" altLang="zh-CN" sz="24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MVC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应用中广泛使用的软件设计模式；</a:t>
            </a:r>
            <a:endParaRPr lang="en-US" altLang="zh-CN" sz="2400" dirty="0" smtClean="0"/>
          </a:p>
          <a:p>
            <a:r>
              <a:rPr lang="en-US" altLang="zh-CN" sz="2400" dirty="0" smtClean="0"/>
              <a:t>M</a:t>
            </a:r>
            <a:r>
              <a:rPr lang="zh-CN" altLang="en-US" sz="2400" dirty="0" smtClean="0"/>
              <a:t>指的是模型，实现业务逻辑；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指的是视图，实现显示页面；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指的是控制器，实现控制逻辑，接收视图的请求，调用业务逻辑处理，并跳转到不同的视图显示处理结果；</a:t>
            </a:r>
            <a:endParaRPr lang="en-US" altLang="zh-CN" sz="2400" dirty="0" smtClean="0"/>
          </a:p>
          <a:p>
            <a:r>
              <a:rPr lang="en-US" altLang="zh-CN" sz="2400" dirty="0" err="1" smtClean="0"/>
              <a:t>Servlet</a:t>
            </a:r>
            <a:r>
              <a:rPr lang="zh-CN" altLang="en-US" sz="2400" dirty="0" smtClean="0"/>
              <a:t>可以用来实现控制器，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可以用来实现视图；</a:t>
            </a:r>
            <a:endParaRPr lang="en-US" altLang="zh-CN" sz="2400" dirty="0" smtClean="0"/>
          </a:p>
          <a:p>
            <a:r>
              <a:rPr lang="zh-CN" altLang="en-US" sz="2400" dirty="0" smtClean="0"/>
              <a:t>控制器和视图之间可以通过请求、会话、上下文共享数据；</a:t>
            </a:r>
            <a:endParaRPr lang="en-US" altLang="zh-CN" sz="2400" dirty="0" smtClean="0"/>
          </a:p>
          <a:p>
            <a:r>
              <a:rPr lang="zh-CN" altLang="en-US" sz="2400" dirty="0" smtClean="0"/>
              <a:t>控制器和视图之间的跳转方式包括：重定向、请求转发、动态包含；</a:t>
            </a:r>
            <a:endParaRPr lang="en-US" altLang="zh-CN" sz="2400" dirty="0" smtClean="0"/>
          </a:p>
          <a:p>
            <a:r>
              <a:rPr lang="zh-CN" altLang="en-US" sz="2400" dirty="0" smtClean="0"/>
              <a:t>之前章节的示例都是使用</a:t>
            </a:r>
            <a:r>
              <a:rPr lang="en-US" altLang="zh-CN" sz="2400" dirty="0" smtClean="0"/>
              <a:t>MVC</a:t>
            </a:r>
            <a:r>
              <a:rPr lang="zh-CN" altLang="en-US" sz="2400" dirty="0" smtClean="0"/>
              <a:t>模式实现；</a:t>
            </a:r>
            <a:endParaRPr lang="en-US" altLang="zh-CN" sz="2400" dirty="0" smtClean="0"/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作业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zh-CN" altLang="en-US" sz="2400" dirty="0" smtClean="0"/>
              <a:t>题目：模拟登录系统，对表单提交避免重复提交问题；</a:t>
            </a:r>
            <a:endParaRPr lang="en-US" altLang="zh-CN" sz="2400" dirty="0" smtClean="0"/>
          </a:p>
          <a:p>
            <a:r>
              <a:rPr lang="zh-CN" altLang="en-US" sz="2400" dirty="0" smtClean="0"/>
              <a:t>难度：中</a:t>
            </a:r>
            <a:endParaRPr lang="zh-CN" altLang="en-US" sz="2400" dirty="0" smtClean="0"/>
          </a:p>
          <a:p>
            <a:r>
              <a:rPr lang="zh-CN" altLang="en-US" sz="2400" dirty="0" smtClean="0">
                <a:sym typeface="+mn-ea"/>
              </a:rPr>
              <a:t>作业</a:t>
            </a:r>
            <a:r>
              <a:rPr lang="en-US" altLang="zh-CN" sz="2400" dirty="0" smtClean="0">
                <a:sym typeface="+mn-ea"/>
              </a:rPr>
              <a:t>2</a:t>
            </a:r>
            <a:r>
              <a:rPr lang="zh-CN" altLang="en-US" sz="2400" dirty="0" smtClean="0">
                <a:sym typeface="+mn-ea"/>
              </a:rPr>
              <a:t>：</a:t>
            </a:r>
            <a:endParaRPr lang="en-US" altLang="zh-CN" sz="2400" dirty="0" smtClean="0"/>
          </a:p>
          <a:p>
            <a:r>
              <a:rPr lang="zh-CN" altLang="en-US" sz="2400" dirty="0" smtClean="0">
                <a:sym typeface="+mn-ea"/>
              </a:rPr>
              <a:t>题目：分别用配置文件和注解方式实现一个单一外部控制器；</a:t>
            </a:r>
            <a:endParaRPr lang="en-US" altLang="zh-CN" sz="2400" dirty="0" smtClean="0"/>
          </a:p>
          <a:p>
            <a:r>
              <a:rPr lang="zh-CN" altLang="en-US" sz="2400" dirty="0" smtClean="0">
                <a:sym typeface="+mn-ea"/>
              </a:rPr>
              <a:t>难度：中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理解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模式的含义、作用；</a:t>
            </a:r>
            <a:endParaRPr lang="en-US" altLang="zh-CN" dirty="0" smtClean="0"/>
          </a:p>
          <a:p>
            <a:r>
              <a:rPr lang="zh-CN" altLang="en-US" dirty="0" smtClean="0"/>
              <a:t>能够使用</a:t>
            </a:r>
            <a:r>
              <a:rPr lang="en-US" altLang="zh-CN" dirty="0" err="1" smtClean="0"/>
              <a:t>JavaEE</a:t>
            </a:r>
            <a:r>
              <a:rPr lang="en-US" altLang="zh-CN" dirty="0" smtClean="0"/>
              <a:t> </a:t>
            </a:r>
            <a:r>
              <a:rPr lang="zh-CN" altLang="en-US" dirty="0" smtClean="0"/>
              <a:t>技术构建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模式的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应用；</a:t>
            </a:r>
            <a:endParaRPr lang="en-US" altLang="zh-CN" dirty="0" smtClean="0"/>
          </a:p>
          <a:p>
            <a:r>
              <a:rPr lang="zh-CN" altLang="en-US" dirty="0" smtClean="0"/>
              <a:t>掌握避免重复提交常用功能；</a:t>
            </a:r>
            <a:endParaRPr lang="zh-CN" altLang="en-US" dirty="0" smtClean="0"/>
          </a:p>
          <a:p>
            <a:r>
              <a:rPr lang="zh-CN" altLang="zh-CN" dirty="0"/>
              <a:t>深刻理解</a:t>
            </a:r>
            <a:r>
              <a:rPr lang="zh-CN" altLang="en-US" dirty="0" smtClean="0">
                <a:sym typeface="+mn-ea"/>
              </a:rPr>
              <a:t>单一外部控制器</a:t>
            </a:r>
            <a:endParaRPr lang="zh-CN" altLang="zh-C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MVC</a:t>
            </a:r>
            <a:r>
              <a:rPr lang="zh-CN" altLang="en-US" dirty="0" smtClean="0"/>
              <a:t>基本概念、作用、优势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模式中的不同角色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：在控制器和视图之间共享数据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redirect\forward\include</a:t>
            </a:r>
            <a:r>
              <a:rPr lang="zh-CN" altLang="en-US" dirty="0" smtClean="0"/>
              <a:t>几种跳转方式的功能与差异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MVC</a:t>
            </a:r>
            <a:r>
              <a:rPr lang="zh-CN" altLang="en-US" dirty="0" smtClean="0"/>
              <a:t>基本概念、作用、优势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248423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MVC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Model-View-Controller</a:t>
            </a:r>
            <a:r>
              <a:rPr lang="zh-CN" altLang="en-US" sz="2400" dirty="0" smtClean="0"/>
              <a:t>）是一种软件架构设计模式，最初应用在桌面应用程序；</a:t>
            </a:r>
            <a:endParaRPr lang="en-US" altLang="zh-CN" sz="2400" dirty="0" smtClean="0"/>
          </a:p>
          <a:p>
            <a:r>
              <a:rPr lang="en-US" altLang="zh-CN" sz="2400" dirty="0" smtClean="0"/>
              <a:t>MVC</a:t>
            </a:r>
            <a:r>
              <a:rPr lang="zh-CN" altLang="en-US" sz="2400" dirty="0" smtClean="0"/>
              <a:t>模式将软件的代码按照模型（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）、视图（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）、控制器（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）三部分组织，如下图所示：</a:t>
            </a:r>
            <a:endParaRPr lang="zh-CN" alt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5227320" y="3048000"/>
            <a:ext cx="2346960" cy="1280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：模型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封装数据；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实现业务逻辑；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通知视图数据改变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316480" y="4770120"/>
            <a:ext cx="2286000" cy="1280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V</a:t>
            </a:r>
            <a:r>
              <a:rPr lang="zh-CN" altLang="en-US" dirty="0" smtClean="0">
                <a:solidFill>
                  <a:schemeClr val="tx1"/>
                </a:solidFill>
              </a:rPr>
              <a:t>：视图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提供用户交互界面；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显示数据；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38160" y="4739640"/>
            <a:ext cx="2484120" cy="1280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zh-CN" altLang="en-US" dirty="0" smtClean="0">
                <a:solidFill>
                  <a:schemeClr val="tx1"/>
                </a:solidFill>
              </a:rPr>
              <a:t>：控制器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接收用户请求；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委托模型处理请求；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选择视图显示给用户；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632960" y="5151120"/>
            <a:ext cx="3535680" cy="3048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0"/>
            <a:endCxn id="11" idx="3"/>
          </p:cNvCxnSpPr>
          <p:nvPr/>
        </p:nvCxnSpPr>
        <p:spPr>
          <a:xfrm flipH="1" flipV="1">
            <a:off x="7574280" y="3688080"/>
            <a:ext cx="1805940" cy="105156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84520" y="4953000"/>
            <a:ext cx="1295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提交请求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587240" y="5577840"/>
            <a:ext cx="3535680" cy="1524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84520" y="5410200"/>
            <a:ext cx="1295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选择视图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79080" y="4038600"/>
            <a:ext cx="1295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调用模型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528560" y="3215640"/>
            <a:ext cx="2484120" cy="149352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970520" y="3520440"/>
            <a:ext cx="1295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返回结果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12" idx="0"/>
            <a:endCxn id="11" idx="1"/>
          </p:cNvCxnSpPr>
          <p:nvPr/>
        </p:nvCxnSpPr>
        <p:spPr>
          <a:xfrm flipV="1">
            <a:off x="3459480" y="3688080"/>
            <a:ext cx="1767840" cy="108204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971800" y="3261360"/>
            <a:ext cx="2270760" cy="144780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611880" y="3444240"/>
            <a:ext cx="1295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通知改变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794760" y="4236720"/>
            <a:ext cx="1295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查询数据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3383280" y="3108960"/>
            <a:ext cx="1752600" cy="169164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Callout 46"/>
          <p:cNvSpPr/>
          <p:nvPr/>
        </p:nvSpPr>
        <p:spPr>
          <a:xfrm>
            <a:off x="792480" y="3185160"/>
            <a:ext cx="1813560" cy="1798320"/>
          </a:xfrm>
          <a:prstGeom prst="wedgeEllipseCallout">
            <a:avLst>
              <a:gd name="adj1" fmla="val 93452"/>
              <a:gd name="adj2" fmla="val -112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Web</a:t>
            </a:r>
            <a:r>
              <a:rPr lang="zh-CN" altLang="en-US" sz="1400" dirty="0" smtClean="0">
                <a:solidFill>
                  <a:schemeClr val="tx1"/>
                </a:solidFill>
              </a:rPr>
              <a:t>应用基于</a:t>
            </a:r>
            <a:r>
              <a:rPr lang="en-US" altLang="zh-CN" sz="1400" dirty="0" smtClean="0">
                <a:solidFill>
                  <a:schemeClr val="tx1"/>
                </a:solidFill>
              </a:rPr>
              <a:t>HTTP</a:t>
            </a:r>
            <a:r>
              <a:rPr lang="zh-CN" altLang="en-US" sz="1400" dirty="0" smtClean="0">
                <a:solidFill>
                  <a:schemeClr val="tx1"/>
                </a:solidFill>
              </a:rPr>
              <a:t>协议，所以</a:t>
            </a:r>
            <a:r>
              <a:rPr lang="en-US" altLang="zh-CN" sz="1400" dirty="0" smtClean="0">
                <a:solidFill>
                  <a:schemeClr val="tx1"/>
                </a:solidFill>
              </a:rPr>
              <a:t>M</a:t>
            </a:r>
            <a:r>
              <a:rPr lang="zh-CN" altLang="en-US" sz="1400" dirty="0" smtClean="0">
                <a:solidFill>
                  <a:schemeClr val="tx1"/>
                </a:solidFill>
              </a:rPr>
              <a:t>不会通知</a:t>
            </a:r>
            <a:r>
              <a:rPr lang="en-US" altLang="zh-CN" sz="1400" dirty="0" smtClean="0">
                <a:solidFill>
                  <a:schemeClr val="tx1"/>
                </a:solidFill>
              </a:rPr>
              <a:t>V</a:t>
            </a:r>
            <a:r>
              <a:rPr lang="zh-CN" altLang="en-US" sz="1400" dirty="0" smtClean="0">
                <a:solidFill>
                  <a:schemeClr val="tx1"/>
                </a:solidFill>
              </a:rPr>
              <a:t>，</a:t>
            </a:r>
            <a:r>
              <a:rPr lang="en-US" altLang="zh-CN" sz="1400" dirty="0" smtClean="0">
                <a:solidFill>
                  <a:schemeClr val="tx1"/>
                </a:solidFill>
              </a:rPr>
              <a:t>V</a:t>
            </a:r>
            <a:r>
              <a:rPr lang="zh-CN" altLang="en-US" sz="1400" dirty="0" smtClean="0">
                <a:solidFill>
                  <a:schemeClr val="tx1"/>
                </a:solidFill>
              </a:rPr>
              <a:t>也基本不会直接到</a:t>
            </a:r>
            <a:r>
              <a:rPr lang="en-US" altLang="zh-CN" sz="1400" dirty="0" smtClean="0">
                <a:solidFill>
                  <a:schemeClr val="tx1"/>
                </a:solidFill>
              </a:rPr>
              <a:t>M</a:t>
            </a:r>
            <a:r>
              <a:rPr lang="zh-CN" altLang="en-US" sz="1400" dirty="0" smtClean="0">
                <a:solidFill>
                  <a:schemeClr val="tx1"/>
                </a:solidFill>
              </a:rPr>
              <a:t>查询数据。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MVC</a:t>
            </a:r>
            <a:r>
              <a:rPr lang="zh-CN" altLang="en-US" dirty="0" smtClean="0"/>
              <a:t>基本概念、作用、优势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7050" y="868567"/>
            <a:ext cx="11792070" cy="248423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使用</a:t>
            </a:r>
            <a:r>
              <a:rPr lang="en-US" altLang="zh-CN" sz="2400" dirty="0" smtClean="0"/>
              <a:t>MVC</a:t>
            </a:r>
            <a:r>
              <a:rPr lang="zh-CN" altLang="en-US" sz="2400" dirty="0" smtClean="0"/>
              <a:t>模式构建应用，具有以下优势：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耦合性低：视图层和业务层分离，耦合性降低，可以独立修改；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重用性高：可以用不同的视图访问模型部分，实现在不同终端上访问应用；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可维护性高：视图与业务分离，降低了维护成本；</a:t>
            </a:r>
            <a:endParaRPr lang="en-US" altLang="zh-CN" sz="2000" dirty="0" smtClean="0"/>
          </a:p>
          <a:p>
            <a:pPr lvl="1"/>
            <a:endParaRPr lang="zh-CN" altLang="en-US" sz="2000" dirty="0"/>
          </a:p>
        </p:txBody>
      </p:sp>
      <p:pic>
        <p:nvPicPr>
          <p:cNvPr id="1026" name="Picture 2" descr="C:\Program Files (x86)\Microsoft Office\MEDIA\CAGCAT10\j0301252.wm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899525" y="4246563"/>
            <a:ext cx="1830388" cy="1565275"/>
          </a:xfrm>
          <a:prstGeom prst="rect">
            <a:avLst/>
          </a:prstGeom>
          <a:noFill/>
        </p:spPr>
      </p:pic>
      <p:sp>
        <p:nvSpPr>
          <p:cNvPr id="21" name="Oval Callout 20"/>
          <p:cNvSpPr/>
          <p:nvPr/>
        </p:nvSpPr>
        <p:spPr>
          <a:xfrm>
            <a:off x="3322320" y="3215640"/>
            <a:ext cx="2240280" cy="2057400"/>
          </a:xfrm>
          <a:prstGeom prst="wedgeEllipseCallout">
            <a:avLst>
              <a:gd name="adj1" fmla="val -86132"/>
              <a:gd name="adj2" fmla="val 410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那么使用</a:t>
            </a:r>
            <a:r>
              <a:rPr lang="en-US" altLang="zh-CN" dirty="0" smtClean="0">
                <a:solidFill>
                  <a:schemeClr val="tx1"/>
                </a:solidFill>
              </a:rPr>
              <a:t>MVC</a:t>
            </a:r>
            <a:r>
              <a:rPr lang="zh-CN" altLang="en-US" dirty="0" smtClean="0">
                <a:solidFill>
                  <a:schemeClr val="tx1"/>
                </a:solidFill>
              </a:rPr>
              <a:t>都是优点喽？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是不是所有项目都适合用</a:t>
            </a:r>
            <a:r>
              <a:rPr lang="en-US" altLang="zh-CN" dirty="0" smtClean="0">
                <a:solidFill>
                  <a:schemeClr val="tx1"/>
                </a:solidFill>
              </a:rPr>
              <a:t>MVC</a:t>
            </a:r>
            <a:r>
              <a:rPr lang="zh-CN" altLang="en-US" dirty="0" smtClean="0">
                <a:solidFill>
                  <a:schemeClr val="tx1"/>
                </a:solidFill>
              </a:rPr>
              <a:t>模式？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C:\Users\wxh\AppData\Local\Microsoft\Windows\Temporary Internet Files\Content.IE5\EOIHY6EV\question_makrs_cutie_mark_by_rildraw-d4byewl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5766" y="4815840"/>
            <a:ext cx="706908" cy="700310"/>
          </a:xfrm>
          <a:prstGeom prst="rect">
            <a:avLst/>
          </a:prstGeom>
          <a:noFill/>
        </p:spPr>
      </p:pic>
      <p:sp>
        <p:nvSpPr>
          <p:cNvPr id="23" name="Oval Callout 22"/>
          <p:cNvSpPr/>
          <p:nvPr/>
        </p:nvSpPr>
        <p:spPr>
          <a:xfrm>
            <a:off x="6812280" y="3048000"/>
            <a:ext cx="2621280" cy="2545080"/>
          </a:xfrm>
          <a:prstGeom prst="wedgeEllipseCallout">
            <a:avLst>
              <a:gd name="adj1" fmla="val 70038"/>
              <a:gd name="adj2" fmla="val 313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也不是只有优点。</a:t>
            </a:r>
            <a:r>
              <a:rPr lang="en-US" altLang="zh-CN" dirty="0" smtClean="0">
                <a:solidFill>
                  <a:schemeClr val="tx1"/>
                </a:solidFill>
              </a:rPr>
              <a:t>MVC</a:t>
            </a:r>
            <a:r>
              <a:rPr lang="zh-CN" altLang="en-US" dirty="0" smtClean="0">
                <a:solidFill>
                  <a:schemeClr val="tx1"/>
                </a:solidFill>
              </a:rPr>
              <a:t>模式中对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V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zh-CN" altLang="en-US" dirty="0" smtClean="0">
                <a:solidFill>
                  <a:schemeClr val="tx1"/>
                </a:solidFill>
              </a:rPr>
              <a:t>并没有太明确的界定。如果项目规模小，使用</a:t>
            </a:r>
            <a:r>
              <a:rPr lang="en-US" altLang="zh-CN" dirty="0" smtClean="0">
                <a:solidFill>
                  <a:schemeClr val="tx1"/>
                </a:solidFill>
              </a:rPr>
              <a:t>MVC</a:t>
            </a:r>
            <a:r>
              <a:rPr lang="zh-CN" altLang="en-US" dirty="0" smtClean="0">
                <a:solidFill>
                  <a:schemeClr val="tx1"/>
                </a:solidFill>
              </a:rPr>
              <a:t>会增加复杂度。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模式中的不同角色</a:t>
            </a:r>
            <a:endParaRPr lang="zh-CN" altLang="en-US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186570" y="899047"/>
            <a:ext cx="11792070" cy="544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MVC</a:t>
            </a:r>
            <a:r>
              <a:rPr lang="zh-CN" altLang="en-US" sz="2400" dirty="0" smtClean="0"/>
              <a:t>模式中有三个角色，分别是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模型，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视图，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控制器；</a:t>
            </a:r>
            <a:endParaRPr lang="en-US" altLang="zh-CN" sz="2400" dirty="0" smtClean="0"/>
          </a:p>
          <a:p>
            <a:r>
              <a:rPr lang="zh-CN" altLang="en-US" sz="2400" dirty="0" smtClean="0"/>
              <a:t>使用不同的技术都可以实现</a:t>
            </a:r>
            <a:r>
              <a:rPr lang="en-US" altLang="zh-CN" sz="2400" dirty="0" smtClean="0"/>
              <a:t>MVC</a:t>
            </a:r>
            <a:r>
              <a:rPr lang="zh-CN" altLang="en-US" sz="2400" dirty="0" smtClean="0"/>
              <a:t>模式，我们本课程是学习</a:t>
            </a:r>
            <a:r>
              <a:rPr lang="en-US" altLang="zh-CN" sz="2400" dirty="0" err="1" smtClean="0"/>
              <a:t>JavaEE</a:t>
            </a:r>
            <a:r>
              <a:rPr lang="en-US" altLang="zh-CN" sz="2400" dirty="0" smtClean="0"/>
              <a:t> Web</a:t>
            </a:r>
            <a:r>
              <a:rPr lang="zh-CN" altLang="en-US" sz="2400" dirty="0" smtClean="0"/>
              <a:t>组件，因此我们仅仅关注本课程使用</a:t>
            </a:r>
            <a:r>
              <a:rPr lang="en-US" altLang="zh-CN" sz="2400" dirty="0" err="1" smtClean="0"/>
              <a:t>JavaEE</a:t>
            </a:r>
            <a:r>
              <a:rPr lang="en-US" altLang="zh-CN" sz="2400" dirty="0" smtClean="0"/>
              <a:t>  Web</a:t>
            </a:r>
            <a:r>
              <a:rPr lang="zh-CN" altLang="en-US" sz="2400" dirty="0" smtClean="0"/>
              <a:t>组件开发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应用时，</a:t>
            </a:r>
            <a:r>
              <a:rPr lang="en-US" altLang="zh-CN" sz="2400" dirty="0" smtClean="0"/>
              <a:t>MVC</a:t>
            </a:r>
            <a:r>
              <a:rPr lang="zh-CN" altLang="en-US" sz="2400" dirty="0" smtClean="0"/>
              <a:t>中的不同角色；</a:t>
            </a:r>
            <a:endParaRPr lang="zh-CN" alt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5227320" y="3048000"/>
            <a:ext cx="2346960" cy="1280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：模型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Java</a:t>
            </a:r>
            <a:r>
              <a:rPr lang="zh-CN" altLang="en-US" b="1" dirty="0" smtClean="0">
                <a:solidFill>
                  <a:srgbClr val="C00000"/>
                </a:solidFill>
              </a:rPr>
              <a:t>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316480" y="4770120"/>
            <a:ext cx="2286000" cy="1280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V</a:t>
            </a:r>
            <a:r>
              <a:rPr lang="zh-CN" altLang="en-US" dirty="0" smtClean="0">
                <a:solidFill>
                  <a:schemeClr val="tx1"/>
                </a:solidFill>
              </a:rPr>
              <a:t>：视图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HTML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JSP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138160" y="4739640"/>
            <a:ext cx="2484120" cy="1280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zh-CN" altLang="en-US" dirty="0" smtClean="0">
                <a:solidFill>
                  <a:schemeClr val="tx1"/>
                </a:solidFill>
              </a:rPr>
              <a:t>：控制器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b="1" dirty="0" err="1" smtClean="0">
                <a:solidFill>
                  <a:srgbClr val="C00000"/>
                </a:solidFill>
              </a:rPr>
              <a:t>Servlet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632960" y="5151120"/>
            <a:ext cx="3535680" cy="3048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0"/>
            <a:endCxn id="16" idx="3"/>
          </p:cNvCxnSpPr>
          <p:nvPr/>
        </p:nvCxnSpPr>
        <p:spPr>
          <a:xfrm flipH="1" flipV="1">
            <a:off x="7574280" y="3688080"/>
            <a:ext cx="1805940" cy="105156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84520" y="4953000"/>
            <a:ext cx="1295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提交请求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587240" y="5577840"/>
            <a:ext cx="3535680" cy="1524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84520" y="5410200"/>
            <a:ext cx="1295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选择视图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879080" y="4038600"/>
            <a:ext cx="1295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调用模型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528560" y="3215640"/>
            <a:ext cx="2484120" cy="149352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70520" y="3520440"/>
            <a:ext cx="1295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返回结果</a:t>
            </a:r>
            <a:endParaRPr lang="en-US" dirty="0"/>
          </a:p>
        </p:txBody>
      </p:sp>
      <p:sp>
        <p:nvSpPr>
          <p:cNvPr id="33" name="Cloud Callout 32"/>
          <p:cNvSpPr/>
          <p:nvPr/>
        </p:nvSpPr>
        <p:spPr>
          <a:xfrm>
            <a:off x="0" y="3154680"/>
            <a:ext cx="2819400" cy="2514600"/>
          </a:xfrm>
          <a:prstGeom prst="cloudCallout">
            <a:avLst>
              <a:gd name="adj1" fmla="val -45666"/>
              <a:gd name="adj2" fmla="val 92198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提醒：此图只是展现把本课程中涉及到的技术应用到</a:t>
            </a:r>
            <a:r>
              <a:rPr lang="en-US" altLang="zh-CN" dirty="0" smtClean="0">
                <a:solidFill>
                  <a:schemeClr val="tx1"/>
                </a:solidFill>
              </a:rPr>
              <a:t>MVC</a:t>
            </a:r>
            <a:r>
              <a:rPr lang="zh-CN" altLang="en-US" dirty="0" smtClean="0">
                <a:solidFill>
                  <a:schemeClr val="tx1"/>
                </a:solidFill>
              </a:rPr>
              <a:t>模式。实际中，</a:t>
            </a:r>
            <a:r>
              <a:rPr lang="en-US" altLang="zh-CN" dirty="0" smtClean="0">
                <a:solidFill>
                  <a:schemeClr val="tx1"/>
                </a:solidFill>
              </a:rPr>
              <a:t>MVC</a:t>
            </a:r>
            <a:r>
              <a:rPr lang="zh-CN" altLang="en-US" dirty="0" smtClean="0">
                <a:solidFill>
                  <a:schemeClr val="tx1"/>
                </a:solidFill>
              </a:rPr>
              <a:t>各个角色都可能使用到其他技术。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Callout 33"/>
          <p:cNvSpPr/>
          <p:nvPr/>
        </p:nvSpPr>
        <p:spPr>
          <a:xfrm>
            <a:off x="10165080" y="2484120"/>
            <a:ext cx="2026920" cy="2026920"/>
          </a:xfrm>
          <a:prstGeom prst="wedgeEllipseCallout">
            <a:avLst>
              <a:gd name="adj1" fmla="val -78103"/>
              <a:gd name="adj2" fmla="val 485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有没有发现，其实我们之前的案例一直都是在用</a:t>
            </a:r>
            <a:r>
              <a:rPr lang="en-US" altLang="zh-CN" b="1" dirty="0" smtClean="0">
                <a:solidFill>
                  <a:srgbClr val="C00000"/>
                </a:solidFill>
              </a:rPr>
              <a:t>MVC</a:t>
            </a:r>
            <a:r>
              <a:rPr lang="zh-CN" altLang="en-US" b="1" dirty="0" smtClean="0">
                <a:solidFill>
                  <a:srgbClr val="C00000"/>
                </a:solidFill>
              </a:rPr>
              <a:t>模式！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：在控制器和视图之间共享数据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在控制器和视图之间，常常需要共享数据；例如从数据查出来的商品列表信息，需要从控制器发送到视图；</a:t>
            </a:r>
            <a:endParaRPr lang="en-US" altLang="zh-CN" sz="2400" dirty="0" smtClean="0"/>
          </a:p>
          <a:p>
            <a:r>
              <a:rPr lang="en-US" altLang="zh-CN" sz="2400" dirty="0" err="1" smtClean="0"/>
              <a:t>Servlet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之间共享数据一般使用请求、会话、上下文范围的属性进行；</a:t>
            </a:r>
            <a:endParaRPr lang="en-US" altLang="zh-CN" sz="2400" dirty="0" smtClean="0"/>
          </a:p>
          <a:p>
            <a:r>
              <a:rPr lang="en-US" altLang="zh-CN" sz="2400" dirty="0" err="1" smtClean="0"/>
              <a:t>HttpServletRequest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HttpSession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ServletContext</a:t>
            </a:r>
            <a:r>
              <a:rPr lang="zh-CN" altLang="en-US" sz="2400" dirty="0" smtClean="0"/>
              <a:t>接口中都定义了存取、查询、删除属性的方法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前面已经学习过</a:t>
            </a:r>
            <a:r>
              <a:rPr lang="en-US" altLang="zh-CN" sz="2400" dirty="0" smtClean="0"/>
              <a:t>】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zh-CN" altLang="en-US" sz="2400" dirty="0" smtClean="0"/>
              <a:t>使用原则：尽量用范围小的属性，即，请求范围内共享即可就用请求，以此类推；否则会造成资源浪费，降低安全性；</a:t>
            </a:r>
            <a:endParaRPr lang="zh-CN" alt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1661160" y="5257800"/>
            <a:ext cx="2286000" cy="1280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V</a:t>
            </a:r>
            <a:r>
              <a:rPr lang="zh-CN" altLang="en-US" dirty="0" smtClean="0">
                <a:solidFill>
                  <a:schemeClr val="tx1"/>
                </a:solidFill>
              </a:rPr>
              <a:t>：视图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HTML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JSP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482840" y="5227320"/>
            <a:ext cx="2484120" cy="1280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zh-CN" altLang="en-US" dirty="0" smtClean="0">
                <a:solidFill>
                  <a:schemeClr val="tx1"/>
                </a:solidFill>
              </a:rPr>
              <a:t>：控制器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b="1" dirty="0" err="1" smtClean="0">
                <a:solidFill>
                  <a:srgbClr val="C00000"/>
                </a:solidFill>
              </a:rPr>
              <a:t>Servlet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977640" y="5638800"/>
            <a:ext cx="3535680" cy="3048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931920" y="6065520"/>
            <a:ext cx="3535680" cy="1524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029200" y="5044440"/>
            <a:ext cx="1402080" cy="457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请求属性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13960" y="5577840"/>
            <a:ext cx="1402080" cy="457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会话属性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29200" y="6111240"/>
            <a:ext cx="1591945" cy="457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上下文属性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redirect\forward\include</a:t>
            </a:r>
            <a:r>
              <a:rPr lang="zh-CN" altLang="en-US" dirty="0" smtClean="0"/>
              <a:t>几种跳转方式的功能与差异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模式中，控制器和视图之间需要进行跳转，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规范中，有三种跳转方式：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redirect</a:t>
            </a:r>
            <a:r>
              <a:rPr lang="zh-CN" altLang="en-US" dirty="0" smtClean="0"/>
              <a:t>：调用响应接口的</a:t>
            </a:r>
            <a:r>
              <a:rPr lang="en-US" altLang="zh-CN" dirty="0" err="1" smtClean="0"/>
              <a:t>sendRedirect</a:t>
            </a:r>
            <a:r>
              <a:rPr lang="zh-CN" altLang="en-US" dirty="0" smtClean="0"/>
              <a:t>方法，</a:t>
            </a:r>
            <a:r>
              <a:rPr lang="zh-CN" altLang="en-US" dirty="0" smtClean="0">
                <a:solidFill>
                  <a:srgbClr val="C00000"/>
                </a:solidFill>
              </a:rPr>
              <a:t>响应重定向</a:t>
            </a:r>
            <a:r>
              <a:rPr lang="zh-CN" altLang="en-US" dirty="0" smtClean="0"/>
              <a:t>，相当于重新请求新的资源，当前请求对象不会到目标资源；</a:t>
            </a:r>
            <a:endParaRPr lang="en-US" altLang="zh-CN" dirty="0"/>
          </a:p>
          <a:p>
            <a:pPr lvl="1"/>
            <a:r>
              <a:rPr lang="en-US" altLang="zh-CN" dirty="0" smtClean="0"/>
              <a:t>forward: </a:t>
            </a:r>
            <a:r>
              <a:rPr lang="zh-CN" altLang="en-US" dirty="0" smtClean="0"/>
              <a:t>调用请求转发器接口的</a:t>
            </a:r>
            <a:r>
              <a:rPr lang="en-US" altLang="zh-CN" dirty="0" smtClean="0"/>
              <a:t>forward</a:t>
            </a:r>
            <a:r>
              <a:rPr lang="zh-CN" altLang="en-US" dirty="0" smtClean="0"/>
              <a:t>方法，</a:t>
            </a:r>
            <a:r>
              <a:rPr lang="zh-CN" altLang="en-US" dirty="0" smtClean="0">
                <a:solidFill>
                  <a:srgbClr val="C00000"/>
                </a:solidFill>
              </a:rPr>
              <a:t>请求转发</a:t>
            </a:r>
            <a:r>
              <a:rPr lang="zh-CN" altLang="en-US" dirty="0" smtClean="0"/>
              <a:t>，将当前的请求、响应对象转发到目标资源；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include</a:t>
            </a:r>
            <a:r>
              <a:rPr lang="zh-CN" altLang="en-US" dirty="0" smtClean="0"/>
              <a:t>：调用请求转发器接口的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方法，</a:t>
            </a:r>
            <a:r>
              <a:rPr lang="zh-CN" altLang="en-US" dirty="0" smtClean="0">
                <a:solidFill>
                  <a:srgbClr val="C00000"/>
                </a:solidFill>
              </a:rPr>
              <a:t>动态包含</a:t>
            </a:r>
            <a:r>
              <a:rPr lang="zh-CN" altLang="en-US" dirty="0" smtClean="0"/>
              <a:t>，将目标资源的请求、响应对象包含到当前资源；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5055</Words>
  <Application>WPS 演示</Application>
  <PresentationFormat>宽屏</PresentationFormat>
  <Paragraphs>330</Paragraphs>
  <Slides>25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微软雅黑 Light</vt:lpstr>
      <vt:lpstr>黑体</vt:lpstr>
      <vt:lpstr>Arial Unicode MS</vt:lpstr>
      <vt:lpstr>Calibri</vt:lpstr>
      <vt:lpstr>微软雅黑 Light</vt:lpstr>
      <vt:lpstr>Office 主题</vt:lpstr>
      <vt:lpstr>MVC模式</vt:lpstr>
      <vt:lpstr>本章内容：共2小节，7个知识点</vt:lpstr>
      <vt:lpstr>本章目标</vt:lpstr>
      <vt:lpstr>第1节【实现MVC模式】</vt:lpstr>
      <vt:lpstr>知识点1：MVC基本概念、作用、优势-1</vt:lpstr>
      <vt:lpstr>知识点1：MVC基本概念、作用、优势-2</vt:lpstr>
      <vt:lpstr>知识点2：MVC模式中的不同角色</vt:lpstr>
      <vt:lpstr>知识点3：在控制器和视图之间共享数据</vt:lpstr>
      <vt:lpstr>知识点4：redirect\forward\include几种跳转方式的功能与差异</vt:lpstr>
      <vt:lpstr>本节总结提问【实现MVC模式】</vt:lpstr>
      <vt:lpstr>本节总结【实现MVC模式】</vt:lpstr>
      <vt:lpstr>第2节【MVC思考】</vt:lpstr>
      <vt:lpstr>知识点1：forward带来的重复提交问题</vt:lpstr>
      <vt:lpstr>知识点2：解决重复提交-1</vt:lpstr>
      <vt:lpstr>PowerPoint 演示文稿</vt:lpstr>
      <vt:lpstr>知识点2：解决重复提交-2</vt:lpstr>
      <vt:lpstr>启动服务器访问http://localhost:8080/chapter08/index.jsp</vt:lpstr>
      <vt:lpstr>知识点3：单一外部控制器模式的实现-1</vt:lpstr>
      <vt:lpstr>知识点3：单一外部控制器模式的实现-2</vt:lpstr>
      <vt:lpstr>知识点3：单一外部控制器模式的实现-3</vt:lpstr>
      <vt:lpstr>本节总结提问【MVC思考】</vt:lpstr>
      <vt:lpstr>本节总结【 MVC思考 】</vt:lpstr>
      <vt:lpstr>本章总结</vt:lpstr>
      <vt:lpstr>本章作业</vt:lpstr>
      <vt:lpstr>PowerPoint 演示文稿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EDZ</cp:lastModifiedBy>
  <cp:revision>1999</cp:revision>
  <dcterms:created xsi:type="dcterms:W3CDTF">2014-03-19T14:07:00Z</dcterms:created>
  <dcterms:modified xsi:type="dcterms:W3CDTF">2020-01-06T08:46:08Z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