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31"/>
  </p:handoutMasterIdLst>
  <p:sldIdLst>
    <p:sldId id="256" r:id="rId5"/>
    <p:sldId id="257" r:id="rId6"/>
    <p:sldId id="258" r:id="rId7"/>
    <p:sldId id="259" r:id="rId8"/>
    <p:sldId id="260" r:id="rId9"/>
    <p:sldId id="261" r:id="rId10"/>
    <p:sldId id="262" r:id="rId11"/>
    <p:sldId id="263" r:id="rId12"/>
    <p:sldId id="264" r:id="rId13"/>
    <p:sldId id="265" r:id="rId14"/>
    <p:sldId id="266" r:id="rId15"/>
    <p:sldId id="273" r:id="rId16"/>
    <p:sldId id="274" r:id="rId17"/>
    <p:sldId id="275" r:id="rId18"/>
    <p:sldId id="276" r:id="rId19"/>
    <p:sldId id="267" r:id="rId20"/>
    <p:sldId id="277" r:id="rId21"/>
    <p:sldId id="278" r:id="rId22"/>
    <p:sldId id="279" r:id="rId23"/>
    <p:sldId id="269" r:id="rId24"/>
    <p:sldId id="270" r:id="rId25"/>
    <p:sldId id="271" r:id="rId26"/>
    <p:sldId id="280" r:id="rId27"/>
    <p:sldId id="281" r:id="rId28"/>
    <p:sldId id="272" r:id="rId29"/>
    <p:sldId id="282"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0" autoAdjust="0"/>
  </p:normalViewPr>
  <p:slideViewPr>
    <p:cSldViewPr>
      <p:cViewPr>
        <p:scale>
          <a:sx n="78" d="100"/>
          <a:sy n="78" d="100"/>
        </p:scale>
        <p:origin x="-1332" y="-216"/>
      </p:cViewPr>
      <p:guideLst>
        <p:guide orient="horz" pos="2160"/>
        <p:guide pos="2880"/>
      </p:guideLst>
    </p:cSldViewPr>
  </p:slideViewPr>
  <p:outlineViewPr>
    <p:cViewPr>
      <p:scale>
        <a:sx n="33" d="100"/>
        <a:sy n="33" d="100"/>
      </p:scale>
      <p:origin x="0" y="4464"/>
    </p:cViewPr>
  </p:outlineViewPr>
  <p:notesTextViewPr>
    <p:cViewPr>
      <p:scale>
        <a:sx n="100" d="100"/>
        <a:sy n="100" d="100"/>
      </p:scale>
      <p:origin x="0" y="0"/>
    </p:cViewPr>
  </p:notesTextViewPr>
  <p:notesViewPr>
    <p:cSldViewPr>
      <p:cViewPr varScale="1">
        <p:scale>
          <a:sx n="83" d="100"/>
          <a:sy n="83" d="100"/>
        </p:scale>
        <p:origin x="-3240"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F5D9449-5C10-4CB6-B39A-DDEA4D07848F}" type="datetimeFigureOut">
              <a:rPr lang="zh-CN" altLang="en-US" smtClean="0"/>
              <a:pPr/>
              <a:t>2019/6/10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125A9B-2F01-4C19-B471-EF4055D01C8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标题 1"/>
          <p:cNvSpPr>
            <a:spLocks noGrp="1"/>
          </p:cNvSpPr>
          <p:nvPr>
            <p:ph type="ctrTitle"/>
          </p:nvPr>
        </p:nvSpPr>
        <p:spPr>
          <a:xfrm>
            <a:off x="685800" y="2744793"/>
            <a:ext cx="7772400" cy="1470025"/>
          </a:xfrm>
        </p:spPr>
        <p:txBody>
          <a:bodyPr/>
          <a:lstStyle>
            <a:lvl1pPr>
              <a:defRPr>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8" name="副标题 2"/>
          <p:cNvSpPr>
            <a:spLocks noGrp="1"/>
          </p:cNvSpPr>
          <p:nvPr>
            <p:ph type="subTitle" idx="1"/>
          </p:nvPr>
        </p:nvSpPr>
        <p:spPr>
          <a:xfrm>
            <a:off x="1371600" y="4319606"/>
            <a:ext cx="6400800" cy="1752600"/>
          </a:xfrm>
        </p:spPr>
        <p:txBody>
          <a:bodyPr/>
          <a:lstStyle>
            <a:lvl1pPr marL="0" indent="0" algn="ctr">
              <a:buNone/>
              <a:defRPr>
                <a:solidFill>
                  <a:schemeClr val="tx1"/>
                </a:solidFill>
                <a:latin typeface="黑体" pitchFamily="2" charset="-122"/>
                <a:ea typeface="黑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386290" y="285728"/>
            <a:ext cx="4686304" cy="500066"/>
          </a:xfrm>
        </p:spPr>
        <p:txBody>
          <a:bodyPr>
            <a:noAutofit/>
          </a:bodyPr>
          <a:lstStyle>
            <a:lvl1pPr>
              <a:defRPr sz="2800" b="1">
                <a:solidFill>
                  <a:schemeClr val="tx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28680" y="1857364"/>
            <a:ext cx="8229600" cy="4286280"/>
          </a:xfrm>
        </p:spPr>
        <p:txBody>
          <a:bodyPr>
            <a:normAutofit/>
          </a:bodyPr>
          <a:lstStyle>
            <a:lvl1pPr>
              <a:buClr>
                <a:srgbClr val="92D050"/>
              </a:buClr>
              <a:buFontTx/>
              <a:buBlip>
                <a:blip r:embed="rId3"/>
              </a:buBlip>
              <a:defRPr sz="2400">
                <a:latin typeface="黑体" pitchFamily="2" charset="-122"/>
                <a:ea typeface="黑体" pitchFamily="2" charset="-122"/>
              </a:defRPr>
            </a:lvl1pPr>
          </a:lstStyle>
          <a:p>
            <a:pPr lvl="0"/>
            <a:endParaRPr lang="en-US" altLang="zh-CN" dirty="0" smtClean="0"/>
          </a:p>
        </p:txBody>
      </p:sp>
      <p:sp>
        <p:nvSpPr>
          <p:cNvPr id="4" name="日期占位符 3"/>
          <p:cNvSpPr>
            <a:spLocks noGrp="1"/>
          </p:cNvSpPr>
          <p:nvPr>
            <p:ph type="dt" sz="half" idx="10"/>
          </p:nvPr>
        </p:nvSpPr>
        <p:spPr/>
        <p:txBody>
          <a:bodyPr/>
          <a:lstStyle/>
          <a:p>
            <a:fld id="{36818980-DEF3-4D99-8E8C-EEFCFDECFCBA}" type="datetimeFigureOut">
              <a:rPr lang="zh-CN" altLang="en-US" smtClean="0"/>
              <a:pPr/>
              <a:t>2019/6/10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384835-203B-457C-8C96-D0096DC22C0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18980-DEF3-4D99-8E8C-EEFCFDECFCBA}" type="datetimeFigureOut">
              <a:rPr lang="zh-CN" altLang="en-US" smtClean="0"/>
              <a:pPr/>
              <a:t>2019/6/10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84835-203B-457C-8C96-D0096DC22C0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springsource.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springframework.org/schema/beans/spring-beans-2.5.xs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685800" y="2744793"/>
            <a:ext cx="7772400" cy="1470025"/>
          </a:xfrm>
        </p:spPr>
        <p:txBody>
          <a:bodyPr/>
          <a:lstStyle>
            <a:lvl1pPr>
              <a:defRPr>
                <a:latin typeface="黑体" pitchFamily="2" charset="-122"/>
                <a:ea typeface="黑体" pitchFamily="2" charset="-122"/>
              </a:defRPr>
            </a:lvl1pPr>
          </a:lstStyle>
          <a:p>
            <a:r>
              <a:rPr lang="zh-CN" altLang="en-US" dirty="0" smtClean="0"/>
              <a:t>主流开源框架</a:t>
            </a:r>
            <a:endParaRPr lang="zh-CN" altLang="en-US" dirty="0"/>
          </a:p>
        </p:txBody>
      </p:sp>
      <p:sp>
        <p:nvSpPr>
          <p:cNvPr id="4" name="副标题 2"/>
          <p:cNvSpPr>
            <a:spLocks noGrp="1"/>
          </p:cNvSpPr>
          <p:nvPr>
            <p:ph type="subTitle" idx="1"/>
          </p:nvPr>
        </p:nvSpPr>
        <p:spPr>
          <a:xfrm>
            <a:off x="1371600" y="4319606"/>
            <a:ext cx="6400800" cy="1752600"/>
          </a:xfrm>
        </p:spPr>
        <p:txBody>
          <a:bodyPr/>
          <a:lstStyle>
            <a:lvl1pPr marL="0" indent="0" algn="ctr">
              <a:buNone/>
              <a:defRPr>
                <a:solidFill>
                  <a:schemeClr val="tx1"/>
                </a:solidFill>
                <a:latin typeface="黑体" pitchFamily="2" charset="-122"/>
                <a:ea typeface="黑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spring</a:t>
            </a:r>
            <a:r>
              <a:rPr lang="zh-CN" altLang="en-US" dirty="0" smtClean="0"/>
              <a:t>课程</a:t>
            </a:r>
            <a:endParaRPr lang="en-US"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80" y="1285860"/>
            <a:ext cx="8229600" cy="4929222"/>
          </a:xfrm>
        </p:spPr>
        <p:txBody>
          <a:bodyPr>
            <a:normAutofit/>
          </a:bodyPr>
          <a:lstStyle/>
          <a:p>
            <a:pPr>
              <a:buClr>
                <a:schemeClr val="tx1"/>
              </a:buClr>
              <a:buNone/>
            </a:pP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a:buClr>
                <a:schemeClr val="tx1"/>
              </a:buClr>
              <a:buNone/>
            </a:pP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marL="457200" indent="-457200">
              <a:buClr>
                <a:schemeClr val="tx1"/>
              </a:buClr>
              <a:buNone/>
            </a:pPr>
            <a:endParaRPr lang="en-US" altLang="zh-CN" sz="2000" dirty="0" smtClean="0"/>
          </a:p>
          <a:p>
            <a:pPr>
              <a:buNone/>
            </a:pPr>
            <a:endParaRPr lang="en-US" altLang="zh-CN" sz="2000" dirty="0" smtClean="0"/>
          </a:p>
        </p:txBody>
      </p:sp>
      <p:sp>
        <p:nvSpPr>
          <p:cNvPr id="4" name="TextBox 3"/>
          <p:cNvSpPr txBox="1"/>
          <p:nvPr/>
        </p:nvSpPr>
        <p:spPr>
          <a:xfrm>
            <a:off x="2571736" y="285728"/>
            <a:ext cx="3786214" cy="954107"/>
          </a:xfrm>
          <a:prstGeom prst="rect">
            <a:avLst/>
          </a:prstGeom>
          <a:noFill/>
        </p:spPr>
        <p:txBody>
          <a:bodyPr wrap="square" rtlCol="0">
            <a:spAutoFit/>
          </a:bodyPr>
          <a:lstStyle/>
          <a:p>
            <a:r>
              <a:rPr lang="en-US" altLang="zh-CN" sz="2800" b="1" dirty="0" smtClean="0">
                <a:latin typeface="黑体" pitchFamily="2" charset="-122"/>
                <a:ea typeface="黑体" pitchFamily="2" charset="-122"/>
                <a:cs typeface="+mj-cs"/>
              </a:rPr>
              <a:t>1 </a:t>
            </a:r>
            <a:r>
              <a:rPr lang="en-US" altLang="zh-CN" sz="2800" b="1" dirty="0" smtClean="0"/>
              <a:t>spring</a:t>
            </a:r>
            <a:r>
              <a:rPr lang="zh-CN" altLang="en-US" sz="2800" b="1" dirty="0" smtClean="0"/>
              <a:t>内容简介</a:t>
            </a:r>
          </a:p>
          <a:p>
            <a:endParaRPr lang="zh-CN" altLang="en-US" sz="2800" b="1" dirty="0" smtClean="0">
              <a:latin typeface="黑体" pitchFamily="2" charset="-122"/>
              <a:ea typeface="黑体" pitchFamily="2" charset="-122"/>
              <a:cs typeface="+mj-cs"/>
            </a:endParaRPr>
          </a:p>
        </p:txBody>
      </p:sp>
      <p:sp>
        <p:nvSpPr>
          <p:cNvPr id="5" name="TextBox 4"/>
          <p:cNvSpPr txBox="1"/>
          <p:nvPr/>
        </p:nvSpPr>
        <p:spPr>
          <a:xfrm>
            <a:off x="3357554" y="785794"/>
            <a:ext cx="3786214" cy="461665"/>
          </a:xfrm>
          <a:prstGeom prst="rect">
            <a:avLst/>
          </a:prstGeom>
          <a:noFill/>
        </p:spPr>
        <p:txBody>
          <a:bodyPr wrap="square" rtlCol="0">
            <a:spAutoFit/>
          </a:bodyPr>
          <a:lstStyle/>
          <a:p>
            <a:r>
              <a:rPr lang="en-US" altLang="zh-CN" sz="2400" b="1" dirty="0" smtClean="0">
                <a:solidFill>
                  <a:srgbClr val="FF0000"/>
                </a:solidFill>
                <a:latin typeface="黑体" pitchFamily="2" charset="-122"/>
                <a:ea typeface="黑体" pitchFamily="2" charset="-122"/>
                <a:cs typeface="+mj-cs"/>
              </a:rPr>
              <a:t>1.2 </a:t>
            </a:r>
            <a:r>
              <a:rPr lang="zh-CN" altLang="en-US" sz="2400" b="1" dirty="0" smtClean="0">
                <a:solidFill>
                  <a:srgbClr val="FF0000"/>
                </a:solidFill>
                <a:latin typeface="黑体" pitchFamily="2" charset="-122"/>
                <a:ea typeface="黑体" pitchFamily="2" charset="-122"/>
                <a:cs typeface="+mj-cs"/>
              </a:rPr>
              <a:t>文档及依赖包</a:t>
            </a:r>
            <a:endParaRPr lang="en-US" altLang="zh-CN" sz="2400" b="1" dirty="0" smtClean="0">
              <a:solidFill>
                <a:srgbClr val="FF0000"/>
              </a:solidFill>
              <a:latin typeface="黑体" pitchFamily="2" charset="-122"/>
              <a:ea typeface="黑体" pitchFamily="2" charset="-122"/>
              <a:cs typeface="+mj-cs"/>
            </a:endParaRPr>
          </a:p>
        </p:txBody>
      </p:sp>
      <p:pic>
        <p:nvPicPr>
          <p:cNvPr id="6" name="Picture 2"/>
          <p:cNvPicPr>
            <a:picLocks noChangeAspect="1" noChangeArrowheads="1"/>
          </p:cNvPicPr>
          <p:nvPr/>
        </p:nvPicPr>
        <p:blipFill>
          <a:blip r:embed="rId2" cstate="print"/>
          <a:srcRect/>
          <a:stretch>
            <a:fillRect/>
          </a:stretch>
        </p:blipFill>
        <p:spPr bwMode="auto">
          <a:xfrm>
            <a:off x="2714612" y="1428736"/>
            <a:ext cx="3214710" cy="1000132"/>
          </a:xfrm>
          <a:prstGeom prst="rect">
            <a:avLst/>
          </a:prstGeom>
          <a:noFill/>
          <a:ln w="9525">
            <a:noFill/>
            <a:miter lim="800000"/>
            <a:headEnd/>
            <a:tailEnd/>
          </a:ln>
          <a:effectLst/>
        </p:spPr>
      </p:pic>
      <p:sp>
        <p:nvSpPr>
          <p:cNvPr id="8" name="圆角矩形 7"/>
          <p:cNvSpPr/>
          <p:nvPr/>
        </p:nvSpPr>
        <p:spPr>
          <a:xfrm>
            <a:off x="500034" y="2643182"/>
            <a:ext cx="4143404" cy="350046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rPr>
              <a:t>Spring</a:t>
            </a:r>
            <a:r>
              <a:rPr lang="zh-CN" altLang="en-US" sz="2800" dirty="0" smtClean="0">
                <a:solidFill>
                  <a:schemeClr val="tx1"/>
                </a:solidFill>
              </a:rPr>
              <a:t>依赖包：</a:t>
            </a:r>
            <a:endParaRPr lang="en-US" altLang="zh-CN" sz="2800" dirty="0" smtClean="0">
              <a:solidFill>
                <a:schemeClr val="tx1"/>
              </a:solidFill>
            </a:endParaRPr>
          </a:p>
          <a:p>
            <a:pPr algn="ctr"/>
            <a:endParaRPr lang="en-US" altLang="zh-CN" sz="2800" dirty="0" smtClean="0">
              <a:solidFill>
                <a:schemeClr val="tx1"/>
              </a:solidFill>
            </a:endParaRPr>
          </a:p>
          <a:p>
            <a:r>
              <a:rPr lang="en-US" altLang="zh-CN" sz="2400" dirty="0" smtClean="0">
                <a:solidFill>
                  <a:schemeClr val="tx1"/>
                </a:solidFill>
              </a:rPr>
              <a:t>1 spring</a:t>
            </a:r>
            <a:r>
              <a:rPr lang="zh-CN" altLang="en-US" sz="2400" dirty="0" smtClean="0">
                <a:solidFill>
                  <a:schemeClr val="tx1"/>
                </a:solidFill>
              </a:rPr>
              <a:t>运行所需程序包</a:t>
            </a:r>
            <a:endParaRPr lang="en-US" altLang="zh-CN" sz="2400" dirty="0" smtClean="0">
              <a:solidFill>
                <a:schemeClr val="tx1"/>
              </a:solidFill>
            </a:endParaRPr>
          </a:p>
          <a:p>
            <a:endParaRPr lang="en-US" altLang="zh-CN" sz="2400" dirty="0" smtClean="0">
              <a:solidFill>
                <a:schemeClr val="tx1"/>
              </a:solidFill>
            </a:endParaRPr>
          </a:p>
          <a:p>
            <a:r>
              <a:rPr lang="en-US" altLang="zh-CN" sz="2400" dirty="0" smtClean="0">
                <a:solidFill>
                  <a:schemeClr val="tx1"/>
                </a:solidFill>
              </a:rPr>
              <a:t>2 spring</a:t>
            </a:r>
            <a:r>
              <a:rPr lang="zh-CN" altLang="en-US" sz="2400" dirty="0" smtClean="0">
                <a:solidFill>
                  <a:schemeClr val="tx1"/>
                </a:solidFill>
              </a:rPr>
              <a:t>集成其他框架或实现特定功能所需程序包</a:t>
            </a:r>
            <a:endParaRPr lang="en-US" altLang="zh-CN" sz="2400" dirty="0" smtClean="0">
              <a:solidFill>
                <a:schemeClr val="tx1"/>
              </a:solidFill>
            </a:endParaRPr>
          </a:p>
          <a:p>
            <a:pPr algn="ctr"/>
            <a:endParaRPr lang="zh-CN" altLang="en-US" dirty="0"/>
          </a:p>
        </p:txBody>
      </p:sp>
      <p:sp>
        <p:nvSpPr>
          <p:cNvPr id="9" name="圆角矩形 8"/>
          <p:cNvSpPr/>
          <p:nvPr/>
        </p:nvSpPr>
        <p:spPr>
          <a:xfrm>
            <a:off x="4714876" y="2571744"/>
            <a:ext cx="4143404" cy="350046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rPr>
              <a:t>Spring</a:t>
            </a:r>
            <a:r>
              <a:rPr lang="zh-CN" altLang="en-US" sz="2800" dirty="0" smtClean="0">
                <a:solidFill>
                  <a:schemeClr val="tx1"/>
                </a:solidFill>
              </a:rPr>
              <a:t>相关包</a:t>
            </a:r>
            <a:endParaRPr lang="en-US" altLang="zh-CN" sz="2800" dirty="0" smtClean="0">
              <a:solidFill>
                <a:schemeClr val="tx1"/>
              </a:solidFill>
            </a:endParaRPr>
          </a:p>
          <a:p>
            <a:pPr algn="ctr"/>
            <a:endParaRPr lang="en-US" altLang="zh-CN" sz="2800" dirty="0" smtClean="0">
              <a:solidFill>
                <a:schemeClr val="tx1"/>
              </a:solidFill>
            </a:endParaRPr>
          </a:p>
          <a:p>
            <a:r>
              <a:rPr lang="en-US" altLang="zh-CN" sz="2400" dirty="0" smtClean="0">
                <a:solidFill>
                  <a:schemeClr val="tx1"/>
                </a:solidFill>
              </a:rPr>
              <a:t>1 spring</a:t>
            </a:r>
            <a:r>
              <a:rPr lang="zh-CN" altLang="en-US" sz="2400" dirty="0" smtClean="0">
                <a:solidFill>
                  <a:schemeClr val="tx1"/>
                </a:solidFill>
              </a:rPr>
              <a:t>程序包</a:t>
            </a:r>
            <a:endParaRPr lang="en-US" altLang="zh-CN" sz="2400" dirty="0" smtClean="0">
              <a:solidFill>
                <a:schemeClr val="tx1"/>
              </a:solidFill>
            </a:endParaRPr>
          </a:p>
          <a:p>
            <a:endParaRPr lang="en-US" altLang="zh-CN" sz="2400" dirty="0" smtClean="0">
              <a:solidFill>
                <a:schemeClr val="tx1"/>
              </a:solidFill>
            </a:endParaRPr>
          </a:p>
          <a:p>
            <a:r>
              <a:rPr lang="en-US" altLang="zh-CN" sz="2400" dirty="0" smtClean="0">
                <a:solidFill>
                  <a:schemeClr val="tx1"/>
                </a:solidFill>
              </a:rPr>
              <a:t>2 spring</a:t>
            </a:r>
            <a:r>
              <a:rPr lang="zh-CN" altLang="en-US" sz="2400" dirty="0" smtClean="0">
                <a:solidFill>
                  <a:schemeClr val="tx1"/>
                </a:solidFill>
              </a:rPr>
              <a:t>源码</a:t>
            </a:r>
            <a:endParaRPr lang="en-US" altLang="zh-CN" sz="2400" dirty="0" smtClean="0">
              <a:solidFill>
                <a:schemeClr val="tx1"/>
              </a:solidFill>
            </a:endParaRPr>
          </a:p>
          <a:p>
            <a:endParaRPr lang="en-US" altLang="zh-CN" sz="2400" dirty="0" smtClean="0">
              <a:solidFill>
                <a:schemeClr val="tx1"/>
              </a:solidFill>
            </a:endParaRPr>
          </a:p>
          <a:p>
            <a:r>
              <a:rPr lang="en-US" altLang="zh-CN" sz="2400" dirty="0" smtClean="0">
                <a:solidFill>
                  <a:schemeClr val="tx1"/>
                </a:solidFill>
              </a:rPr>
              <a:t>3 spring</a:t>
            </a:r>
            <a:r>
              <a:rPr lang="zh-CN" altLang="en-US" sz="2400" dirty="0" smtClean="0">
                <a:solidFill>
                  <a:schemeClr val="tx1"/>
                </a:solidFill>
              </a:rPr>
              <a:t>程序包文档</a:t>
            </a:r>
            <a:endParaRPr lang="en-US" altLang="zh-CN" sz="2400" dirty="0" smtClean="0">
              <a:solidFill>
                <a:schemeClr val="tx1"/>
              </a:solidFill>
            </a:endParaRPr>
          </a:p>
          <a:p>
            <a:pPr algn="ctr"/>
            <a:endParaRPr lang="zh-CN" altLang="en-US" sz="2800" dirty="0" smtClean="0">
              <a:solidFill>
                <a:schemeClr val="tx1"/>
              </a:solidFill>
            </a:endParaRPr>
          </a:p>
        </p:txBody>
      </p:sp>
      <p:sp>
        <p:nvSpPr>
          <p:cNvPr id="10" name="下箭头 9"/>
          <p:cNvSpPr/>
          <p:nvPr/>
        </p:nvSpPr>
        <p:spPr>
          <a:xfrm rot="2617407">
            <a:off x="1904942" y="1738463"/>
            <a:ext cx="714380" cy="9237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rot="17142918">
            <a:off x="5885697" y="1803200"/>
            <a:ext cx="714380" cy="895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071538" y="6211669"/>
            <a:ext cx="7000924" cy="646331"/>
          </a:xfrm>
          <a:prstGeom prst="rect">
            <a:avLst/>
          </a:prstGeom>
          <a:noFill/>
        </p:spPr>
        <p:txBody>
          <a:bodyPr wrap="square" rtlCol="0">
            <a:spAutoFit/>
          </a:bodyPr>
          <a:lstStyle/>
          <a:p>
            <a:r>
              <a:rPr lang="zh-CN" altLang="en-US" dirty="0" smtClean="0">
                <a:solidFill>
                  <a:srgbClr val="FF0000"/>
                </a:solidFill>
              </a:rPr>
              <a:t>后续会针对每个</a:t>
            </a:r>
            <a:r>
              <a:rPr lang="en-US" altLang="zh-CN" dirty="0" smtClean="0">
                <a:solidFill>
                  <a:srgbClr val="FF0000"/>
                </a:solidFill>
              </a:rPr>
              <a:t>spring</a:t>
            </a:r>
            <a:r>
              <a:rPr lang="zh-CN" altLang="en-US" dirty="0" smtClean="0">
                <a:solidFill>
                  <a:srgbClr val="FF0000"/>
                </a:solidFill>
              </a:rPr>
              <a:t>模块单独介绍所需程序包，并总结整理本次课程中所需全部程序包。</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80" y="1285860"/>
            <a:ext cx="8229600" cy="4929222"/>
          </a:xfrm>
        </p:spPr>
        <p:txBody>
          <a:bodyPr>
            <a:normAutofit/>
          </a:bodyPr>
          <a:lstStyle/>
          <a:p>
            <a:pPr>
              <a:buClr>
                <a:schemeClr val="tx1"/>
              </a:buClr>
              <a:buFont typeface="Wingdings" pitchFamily="2" charset="2"/>
              <a:buChar char="Ø"/>
            </a:pPr>
            <a:r>
              <a:rPr lang="zh-CN" altLang="en-US" dirty="0" smtClean="0">
                <a:latin typeface="楷体_GB2312" pitchFamily="49" charset="-122"/>
                <a:ea typeface="楷体_GB2312" pitchFamily="49" charset="-122"/>
              </a:rPr>
              <a:t>容器：</a:t>
            </a:r>
            <a:r>
              <a:rPr lang="zh-CN" altLang="en-US" sz="2000" dirty="0" smtClean="0">
                <a:latin typeface="楷体_GB2312" pitchFamily="49" charset="-122"/>
                <a:ea typeface="楷体_GB2312" pitchFamily="49" charset="-122"/>
              </a:rPr>
              <a:t> 用来包装或装载物品的贮存器。</a:t>
            </a:r>
            <a:endParaRPr lang="en-US" altLang="zh-CN" sz="2000" dirty="0" smtClean="0">
              <a:latin typeface="楷体_GB2312" pitchFamily="49" charset="-122"/>
              <a:ea typeface="楷体_GB2312" pitchFamily="49" charset="-122"/>
            </a:endParaRPr>
          </a:p>
          <a:p>
            <a:pPr>
              <a:buNone/>
            </a:pPr>
            <a:r>
              <a:rPr lang="en-US" altLang="zh-CN" sz="2000" dirty="0" smtClean="0">
                <a:latin typeface="楷体_GB2312" pitchFamily="49" charset="-122"/>
                <a:ea typeface="楷体_GB2312" pitchFamily="49" charset="-122"/>
              </a:rPr>
              <a:t>web</a:t>
            </a:r>
            <a:r>
              <a:rPr lang="zh-CN" altLang="en-US" sz="2000" dirty="0" smtClean="0">
                <a:latin typeface="楷体_GB2312" pitchFamily="49" charset="-122"/>
                <a:ea typeface="楷体_GB2312" pitchFamily="49" charset="-122"/>
              </a:rPr>
              <a:t>服务器与</a:t>
            </a:r>
            <a:r>
              <a:rPr lang="en-US" altLang="zh-CN" sz="2000" dirty="0" err="1" smtClean="0">
                <a:latin typeface="楷体_GB2312" pitchFamily="49" charset="-122"/>
                <a:ea typeface="楷体_GB2312" pitchFamily="49" charset="-122"/>
              </a:rPr>
              <a:t>jsp</a:t>
            </a:r>
            <a:r>
              <a:rPr lang="zh-CN" altLang="en-US" sz="2000" dirty="0" smtClean="0">
                <a:latin typeface="楷体_GB2312" pitchFamily="49" charset="-122"/>
                <a:ea typeface="楷体_GB2312" pitchFamily="49" charset="-122"/>
              </a:rPr>
              <a:t>、</a:t>
            </a:r>
            <a:r>
              <a:rPr lang="en-US" altLang="zh-CN" sz="2000" dirty="0" err="1" smtClean="0">
                <a:latin typeface="楷体_GB2312" pitchFamily="49" charset="-122"/>
                <a:ea typeface="楷体_GB2312" pitchFamily="49" charset="-122"/>
              </a:rPr>
              <a:t>servlet</a:t>
            </a:r>
            <a:r>
              <a:rPr lang="zh-CN" altLang="en-US" sz="2000" dirty="0" smtClean="0">
                <a:latin typeface="楷体_GB2312" pitchFamily="49" charset="-122"/>
                <a:ea typeface="楷体_GB2312" pitchFamily="49" charset="-122"/>
              </a:rPr>
              <a:t>之间的关系：</a:t>
            </a:r>
            <a:endParaRPr lang="en-US" altLang="zh-CN" sz="2000" dirty="0" smtClean="0">
              <a:latin typeface="楷体_GB2312" pitchFamily="49" charset="-122"/>
              <a:ea typeface="楷体_GB2312" pitchFamily="49" charset="-122"/>
            </a:endParaRPr>
          </a:p>
          <a:p>
            <a:pPr>
              <a:buNone/>
            </a:pPr>
            <a:r>
              <a:rPr lang="en-US" altLang="zh-CN" sz="2000" dirty="0" smtClean="0">
                <a:latin typeface="楷体_GB2312" pitchFamily="49" charset="-122"/>
                <a:ea typeface="楷体_GB2312" pitchFamily="49" charset="-122"/>
              </a:rPr>
              <a:t>1 </a:t>
            </a:r>
            <a:r>
              <a:rPr lang="zh-CN" altLang="en-US" sz="2000" dirty="0" smtClean="0">
                <a:latin typeface="楷体_GB2312" pitchFamily="49" charset="-122"/>
                <a:ea typeface="楷体_GB2312" pitchFamily="49" charset="-122"/>
              </a:rPr>
              <a:t>） 从程序文件存放的位置。</a:t>
            </a:r>
            <a:endParaRPr lang="en-US" altLang="zh-CN" sz="2000" dirty="0" smtClean="0">
              <a:latin typeface="楷体_GB2312" pitchFamily="49" charset="-122"/>
              <a:ea typeface="楷体_GB2312" pitchFamily="49" charset="-122"/>
            </a:endParaRPr>
          </a:p>
          <a:p>
            <a:pPr>
              <a:buNone/>
            </a:pPr>
            <a:r>
              <a:rPr lang="en-US" altLang="zh-CN" sz="2000" dirty="0" smtClean="0">
                <a:latin typeface="楷体_GB2312" pitchFamily="49" charset="-122"/>
                <a:ea typeface="楷体_GB2312" pitchFamily="49" charset="-122"/>
              </a:rPr>
              <a:t>2</a:t>
            </a:r>
            <a:r>
              <a:rPr lang="zh-CN" altLang="en-US" sz="2000" dirty="0" smtClean="0">
                <a:latin typeface="楷体_GB2312" pitchFamily="49" charset="-122"/>
                <a:ea typeface="楷体_GB2312" pitchFamily="49" charset="-122"/>
              </a:rPr>
              <a:t> </a:t>
            </a:r>
            <a:r>
              <a:rPr lang="en-US" altLang="zh-CN" sz="2000" dirty="0" smtClean="0">
                <a:latin typeface="楷体_GB2312" pitchFamily="49" charset="-122"/>
                <a:ea typeface="楷体_GB2312" pitchFamily="49" charset="-122"/>
              </a:rPr>
              <a:t>)  </a:t>
            </a:r>
            <a:r>
              <a:rPr lang="zh-CN" altLang="en-US" sz="2000" dirty="0" smtClean="0">
                <a:latin typeface="楷体_GB2312" pitchFamily="49" charset="-122"/>
                <a:ea typeface="楷体_GB2312" pitchFamily="49" charset="-122"/>
              </a:rPr>
              <a:t>从程序执行的方式。</a:t>
            </a:r>
            <a:endParaRPr lang="en-US" altLang="zh-CN" sz="2000" dirty="0" smtClean="0">
              <a:latin typeface="楷体_GB2312" pitchFamily="49" charset="-122"/>
              <a:ea typeface="楷体_GB2312" pitchFamily="49" charset="-122"/>
            </a:endParaRPr>
          </a:p>
          <a:p>
            <a:pPr>
              <a:buNone/>
            </a:pPr>
            <a:r>
              <a:rPr lang="zh-CN" altLang="en-US" sz="2000" dirty="0" smtClean="0">
                <a:latin typeface="楷体_GB2312" pitchFamily="49" charset="-122"/>
                <a:ea typeface="楷体_GB2312" pitchFamily="49" charset="-122"/>
              </a:rPr>
              <a:t>从以上两方面看</a:t>
            </a:r>
            <a:r>
              <a:rPr lang="en-US" altLang="zh-CN" sz="2000" dirty="0" smtClean="0">
                <a:latin typeface="楷体_GB2312" pitchFamily="49" charset="-122"/>
                <a:ea typeface="楷体_GB2312" pitchFamily="49" charset="-122"/>
              </a:rPr>
              <a:t>web</a:t>
            </a:r>
            <a:r>
              <a:rPr lang="zh-CN" altLang="en-US" sz="2000" dirty="0" smtClean="0">
                <a:latin typeface="楷体_GB2312" pitchFamily="49" charset="-122"/>
                <a:ea typeface="楷体_GB2312" pitchFamily="49" charset="-122"/>
              </a:rPr>
              <a:t>服务器实际是动态网页程序文件的容器</a:t>
            </a:r>
            <a:r>
              <a:rPr lang="zh-CN" altLang="en-US" dirty="0" smtClean="0"/>
              <a:t>。</a:t>
            </a:r>
            <a:endParaRPr lang="en-US" altLang="zh-CN" dirty="0" smtClean="0"/>
          </a:p>
          <a:p>
            <a:pPr>
              <a:buClr>
                <a:schemeClr val="tx1"/>
              </a:buClr>
              <a:buNone/>
            </a:pP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a:buClr>
                <a:schemeClr val="tx1"/>
              </a:buClr>
              <a:buNone/>
            </a:pPr>
            <a:endParaRPr lang="en-US" altLang="zh-CN" dirty="0" smtClean="0">
              <a:latin typeface="楷体_GB2312" pitchFamily="49" charset="-122"/>
              <a:ea typeface="楷体_GB2312" pitchFamily="49" charset="-122"/>
            </a:endParaRPr>
          </a:p>
          <a:p>
            <a:pPr>
              <a:buClr>
                <a:schemeClr val="tx1"/>
              </a:buClr>
              <a:buNone/>
            </a:pP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marL="457200" indent="-457200">
              <a:buClr>
                <a:schemeClr val="tx1"/>
              </a:buClr>
              <a:buNone/>
            </a:pPr>
            <a:endParaRPr lang="en-US" altLang="zh-CN" sz="2000" dirty="0" smtClean="0"/>
          </a:p>
          <a:p>
            <a:pPr>
              <a:buNone/>
            </a:pPr>
            <a:endParaRPr lang="en-US" altLang="zh-CN" sz="2000" dirty="0" smtClean="0"/>
          </a:p>
        </p:txBody>
      </p:sp>
      <p:sp>
        <p:nvSpPr>
          <p:cNvPr id="4" name="TextBox 3"/>
          <p:cNvSpPr txBox="1"/>
          <p:nvPr/>
        </p:nvSpPr>
        <p:spPr>
          <a:xfrm>
            <a:off x="2571736" y="285728"/>
            <a:ext cx="3786214" cy="954107"/>
          </a:xfrm>
          <a:prstGeom prst="rect">
            <a:avLst/>
          </a:prstGeom>
          <a:noFill/>
        </p:spPr>
        <p:txBody>
          <a:bodyPr wrap="square" rtlCol="0">
            <a:spAutoFit/>
          </a:bodyPr>
          <a:lstStyle/>
          <a:p>
            <a:r>
              <a:rPr lang="en-US" altLang="zh-CN" sz="2800" b="1" dirty="0" smtClean="0">
                <a:latin typeface="黑体" pitchFamily="2" charset="-122"/>
                <a:ea typeface="黑体" pitchFamily="2" charset="-122"/>
                <a:cs typeface="+mj-cs"/>
              </a:rPr>
              <a:t>2 spring</a:t>
            </a:r>
            <a:r>
              <a:rPr lang="zh-CN" altLang="en-US" sz="2800" b="1" dirty="0" smtClean="0">
                <a:latin typeface="黑体" pitchFamily="2" charset="-122"/>
                <a:ea typeface="黑体" pitchFamily="2" charset="-122"/>
                <a:cs typeface="+mj-cs"/>
              </a:rPr>
              <a:t>核心容器</a:t>
            </a:r>
            <a:endParaRPr lang="zh-CN" altLang="en-US" sz="2800" b="1" dirty="0" smtClean="0"/>
          </a:p>
          <a:p>
            <a:endParaRPr lang="zh-CN" altLang="en-US" sz="2800" b="1" dirty="0" smtClean="0">
              <a:latin typeface="黑体" pitchFamily="2" charset="-122"/>
              <a:ea typeface="黑体" pitchFamily="2" charset="-122"/>
              <a:cs typeface="+mj-cs"/>
            </a:endParaRPr>
          </a:p>
        </p:txBody>
      </p:sp>
      <p:sp>
        <p:nvSpPr>
          <p:cNvPr id="5" name="TextBox 4"/>
          <p:cNvSpPr txBox="1"/>
          <p:nvPr/>
        </p:nvSpPr>
        <p:spPr>
          <a:xfrm>
            <a:off x="3357554" y="785794"/>
            <a:ext cx="3786214" cy="461665"/>
          </a:xfrm>
          <a:prstGeom prst="rect">
            <a:avLst/>
          </a:prstGeom>
          <a:noFill/>
        </p:spPr>
        <p:txBody>
          <a:bodyPr wrap="square" rtlCol="0">
            <a:spAutoFit/>
          </a:bodyPr>
          <a:lstStyle/>
          <a:p>
            <a:r>
              <a:rPr lang="en-US" altLang="zh-CN" sz="2400" b="1" dirty="0" smtClean="0">
                <a:solidFill>
                  <a:srgbClr val="FF0000"/>
                </a:solidFill>
                <a:latin typeface="黑体" pitchFamily="2" charset="-122"/>
                <a:ea typeface="黑体" pitchFamily="2" charset="-122"/>
                <a:cs typeface="+mj-cs"/>
              </a:rPr>
              <a:t>2.1 </a:t>
            </a:r>
            <a:r>
              <a:rPr lang="zh-CN" altLang="en-US" sz="2400" b="1" dirty="0" smtClean="0">
                <a:solidFill>
                  <a:srgbClr val="FF0000"/>
                </a:solidFill>
                <a:latin typeface="黑体" pitchFamily="2" charset="-122"/>
                <a:ea typeface="黑体" pitchFamily="2" charset="-122"/>
                <a:cs typeface="+mj-cs"/>
              </a:rPr>
              <a:t>核心容器概述</a:t>
            </a:r>
            <a:endParaRPr lang="en-US" altLang="zh-CN" sz="2400" b="1" dirty="0" smtClean="0">
              <a:solidFill>
                <a:srgbClr val="FF0000"/>
              </a:solidFill>
              <a:latin typeface="黑体" pitchFamily="2" charset="-122"/>
              <a:ea typeface="黑体" pitchFamily="2" charset="-122"/>
              <a:cs typeface="+mj-cs"/>
            </a:endParaRPr>
          </a:p>
        </p:txBody>
      </p:sp>
      <p:sp>
        <p:nvSpPr>
          <p:cNvPr id="6" name="圆角矩形 5"/>
          <p:cNvSpPr/>
          <p:nvPr/>
        </p:nvSpPr>
        <p:spPr>
          <a:xfrm>
            <a:off x="2714612" y="3357562"/>
            <a:ext cx="4357718" cy="28575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143240" y="4429132"/>
            <a:ext cx="1000132" cy="7858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2">
                    <a:lumMod val="75000"/>
                  </a:schemeClr>
                </a:solidFill>
              </a:rPr>
              <a:t>servlet1</a:t>
            </a:r>
            <a:endParaRPr lang="zh-CN" altLang="en-US" sz="1200" dirty="0">
              <a:solidFill>
                <a:schemeClr val="tx2">
                  <a:lumMod val="75000"/>
                </a:schemeClr>
              </a:solidFill>
            </a:endParaRPr>
          </a:p>
        </p:txBody>
      </p:sp>
      <p:sp>
        <p:nvSpPr>
          <p:cNvPr id="9" name="椭圆 8"/>
          <p:cNvSpPr/>
          <p:nvPr/>
        </p:nvSpPr>
        <p:spPr>
          <a:xfrm>
            <a:off x="4214810" y="4429132"/>
            <a:ext cx="1000132" cy="7858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2">
                    <a:lumMod val="75000"/>
                  </a:schemeClr>
                </a:solidFill>
              </a:rPr>
              <a:t>servlet2</a:t>
            </a:r>
            <a:endParaRPr lang="zh-CN" altLang="en-US" sz="1200" dirty="0">
              <a:solidFill>
                <a:schemeClr val="tx2">
                  <a:lumMod val="75000"/>
                </a:schemeClr>
              </a:solidFill>
            </a:endParaRPr>
          </a:p>
        </p:txBody>
      </p:sp>
      <p:sp>
        <p:nvSpPr>
          <p:cNvPr id="10" name="椭圆 9"/>
          <p:cNvSpPr/>
          <p:nvPr/>
        </p:nvSpPr>
        <p:spPr>
          <a:xfrm>
            <a:off x="5286380" y="4429132"/>
            <a:ext cx="1000132" cy="7858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2">
                    <a:lumMod val="75000"/>
                  </a:schemeClr>
                </a:solidFill>
              </a:rPr>
              <a:t>servlet3</a:t>
            </a:r>
            <a:endParaRPr lang="zh-CN" altLang="en-US" sz="1200" dirty="0">
              <a:solidFill>
                <a:schemeClr val="tx2">
                  <a:lumMod val="75000"/>
                </a:schemeClr>
              </a:solidFill>
            </a:endParaRPr>
          </a:p>
        </p:txBody>
      </p:sp>
      <p:sp>
        <p:nvSpPr>
          <p:cNvPr id="11" name="椭圆 10"/>
          <p:cNvSpPr/>
          <p:nvPr/>
        </p:nvSpPr>
        <p:spPr>
          <a:xfrm>
            <a:off x="5357818" y="5286388"/>
            <a:ext cx="1000132" cy="7858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2">
                    <a:lumMod val="75000"/>
                  </a:schemeClr>
                </a:solidFill>
              </a:rPr>
              <a:t>servlet6</a:t>
            </a:r>
            <a:endParaRPr lang="zh-CN" altLang="en-US" sz="1200" dirty="0">
              <a:solidFill>
                <a:schemeClr val="tx2">
                  <a:lumMod val="75000"/>
                </a:schemeClr>
              </a:solidFill>
            </a:endParaRPr>
          </a:p>
        </p:txBody>
      </p:sp>
      <p:sp>
        <p:nvSpPr>
          <p:cNvPr id="12" name="椭圆 11"/>
          <p:cNvSpPr/>
          <p:nvPr/>
        </p:nvSpPr>
        <p:spPr>
          <a:xfrm>
            <a:off x="4286248" y="5286388"/>
            <a:ext cx="1000132" cy="7858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2">
                    <a:lumMod val="75000"/>
                  </a:schemeClr>
                </a:solidFill>
              </a:rPr>
              <a:t>servlet5</a:t>
            </a:r>
            <a:endParaRPr lang="zh-CN" altLang="en-US" sz="1200" dirty="0">
              <a:solidFill>
                <a:schemeClr val="tx2">
                  <a:lumMod val="75000"/>
                </a:schemeClr>
              </a:solidFill>
            </a:endParaRPr>
          </a:p>
        </p:txBody>
      </p:sp>
      <p:sp>
        <p:nvSpPr>
          <p:cNvPr id="13" name="椭圆 12"/>
          <p:cNvSpPr/>
          <p:nvPr/>
        </p:nvSpPr>
        <p:spPr>
          <a:xfrm>
            <a:off x="3143240" y="5286388"/>
            <a:ext cx="1000132" cy="7858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2">
                    <a:lumMod val="75000"/>
                  </a:schemeClr>
                </a:solidFill>
              </a:rPr>
              <a:t>servlet4</a:t>
            </a:r>
            <a:endParaRPr lang="zh-CN" altLang="en-US" sz="1200" dirty="0">
              <a:solidFill>
                <a:schemeClr val="tx2">
                  <a:lumMod val="75000"/>
                </a:schemeClr>
              </a:solidFill>
            </a:endParaRPr>
          </a:p>
        </p:txBody>
      </p:sp>
      <p:sp>
        <p:nvSpPr>
          <p:cNvPr id="14" name="TextBox 13"/>
          <p:cNvSpPr txBox="1"/>
          <p:nvPr/>
        </p:nvSpPr>
        <p:spPr>
          <a:xfrm>
            <a:off x="6357950" y="5500702"/>
            <a:ext cx="857256" cy="369332"/>
          </a:xfrm>
          <a:prstGeom prst="rect">
            <a:avLst/>
          </a:prstGeom>
          <a:noFill/>
        </p:spPr>
        <p:txBody>
          <a:bodyPr wrap="square" rtlCol="0">
            <a:spAutoFit/>
          </a:bodyPr>
          <a:lstStyle/>
          <a:p>
            <a:r>
              <a:rPr lang="zh-CN" altLang="en-US" dirty="0" smtClean="0"/>
              <a:t>。。。</a:t>
            </a:r>
            <a:endParaRPr lang="zh-CN" altLang="en-US" dirty="0"/>
          </a:p>
        </p:txBody>
      </p:sp>
      <p:sp>
        <p:nvSpPr>
          <p:cNvPr id="15" name="矩形 14"/>
          <p:cNvSpPr/>
          <p:nvPr/>
        </p:nvSpPr>
        <p:spPr>
          <a:xfrm>
            <a:off x="3500430" y="3429000"/>
            <a:ext cx="2500330" cy="642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Web</a:t>
            </a:r>
            <a:r>
              <a:rPr lang="zh-CN" altLang="en-US" sz="2000" dirty="0" smtClean="0">
                <a:solidFill>
                  <a:schemeClr val="tx1"/>
                </a:solidFill>
              </a:rPr>
              <a:t>服务器</a:t>
            </a:r>
            <a:endParaRPr lang="zh-CN" altLang="en-US" sz="2000" dirty="0">
              <a:solidFill>
                <a:schemeClr val="tx1"/>
              </a:solidFill>
            </a:endParaRPr>
          </a:p>
        </p:txBody>
      </p:sp>
      <p:sp>
        <p:nvSpPr>
          <p:cNvPr id="16" name="右箭头 15"/>
          <p:cNvSpPr/>
          <p:nvPr/>
        </p:nvSpPr>
        <p:spPr>
          <a:xfrm>
            <a:off x="214282" y="3571876"/>
            <a:ext cx="3214710"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14282" y="3286124"/>
            <a:ext cx="2428892" cy="369332"/>
          </a:xfrm>
          <a:prstGeom prst="rect">
            <a:avLst/>
          </a:prstGeom>
          <a:noFill/>
        </p:spPr>
        <p:txBody>
          <a:bodyPr wrap="square" rtlCol="0">
            <a:spAutoFit/>
          </a:bodyPr>
          <a:lstStyle/>
          <a:p>
            <a:pPr algn="ctr"/>
            <a:r>
              <a:rPr lang="en-US" altLang="zh-CN" dirty="0" smtClean="0"/>
              <a:t>http</a:t>
            </a:r>
            <a:r>
              <a:rPr lang="zh-CN" altLang="en-US" dirty="0" smtClean="0"/>
              <a:t>请求</a:t>
            </a:r>
            <a:endParaRPr lang="zh-CN" altLang="en-US" dirty="0"/>
          </a:p>
        </p:txBody>
      </p:sp>
      <p:cxnSp>
        <p:nvCxnSpPr>
          <p:cNvPr id="18" name="直接箭头连接符 17"/>
          <p:cNvCxnSpPr/>
          <p:nvPr/>
        </p:nvCxnSpPr>
        <p:spPr>
          <a:xfrm rot="10800000" flipV="1">
            <a:off x="3929058" y="4071942"/>
            <a:ext cx="642942"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80" y="1285860"/>
            <a:ext cx="8229600" cy="4929222"/>
          </a:xfrm>
        </p:spPr>
        <p:txBody>
          <a:bodyPr>
            <a:normAutofit/>
          </a:bodyPr>
          <a:lstStyle/>
          <a:p>
            <a:pPr>
              <a:buClr>
                <a:schemeClr val="tx1"/>
              </a:buClr>
              <a:buNone/>
            </a:pP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marL="457200" indent="-457200">
              <a:buClr>
                <a:schemeClr val="tx1"/>
              </a:buClr>
              <a:buNone/>
            </a:pPr>
            <a:endParaRPr lang="en-US" altLang="zh-CN" sz="2000" dirty="0" smtClean="0"/>
          </a:p>
          <a:p>
            <a:pPr>
              <a:buNone/>
            </a:pPr>
            <a:endParaRPr lang="en-US" altLang="zh-CN" sz="2000" dirty="0" smtClean="0"/>
          </a:p>
        </p:txBody>
      </p:sp>
      <p:sp>
        <p:nvSpPr>
          <p:cNvPr id="4" name="TextBox 3"/>
          <p:cNvSpPr txBox="1"/>
          <p:nvPr/>
        </p:nvSpPr>
        <p:spPr>
          <a:xfrm>
            <a:off x="2571736" y="285728"/>
            <a:ext cx="3786214" cy="954107"/>
          </a:xfrm>
          <a:prstGeom prst="rect">
            <a:avLst/>
          </a:prstGeom>
          <a:noFill/>
        </p:spPr>
        <p:txBody>
          <a:bodyPr wrap="square" rtlCol="0">
            <a:spAutoFit/>
          </a:bodyPr>
          <a:lstStyle/>
          <a:p>
            <a:r>
              <a:rPr lang="en-US" altLang="zh-CN" sz="2800" b="1" dirty="0" smtClean="0">
                <a:latin typeface="黑体" pitchFamily="2" charset="-122"/>
                <a:ea typeface="黑体" pitchFamily="2" charset="-122"/>
                <a:cs typeface="+mj-cs"/>
              </a:rPr>
              <a:t>2 spring</a:t>
            </a:r>
            <a:r>
              <a:rPr lang="zh-CN" altLang="en-US" sz="2800" b="1" dirty="0" smtClean="0">
                <a:latin typeface="黑体" pitchFamily="2" charset="-122"/>
                <a:ea typeface="黑体" pitchFamily="2" charset="-122"/>
                <a:cs typeface="+mj-cs"/>
              </a:rPr>
              <a:t>核心容器</a:t>
            </a:r>
            <a:endParaRPr lang="zh-CN" altLang="en-US" sz="2800" b="1" dirty="0" smtClean="0"/>
          </a:p>
          <a:p>
            <a:endParaRPr lang="zh-CN" altLang="en-US" sz="2800" b="1" dirty="0" smtClean="0">
              <a:latin typeface="黑体" pitchFamily="2" charset="-122"/>
              <a:ea typeface="黑体" pitchFamily="2" charset="-122"/>
              <a:cs typeface="+mj-cs"/>
            </a:endParaRPr>
          </a:p>
        </p:txBody>
      </p:sp>
      <p:sp>
        <p:nvSpPr>
          <p:cNvPr id="5" name="TextBox 4"/>
          <p:cNvSpPr txBox="1"/>
          <p:nvPr/>
        </p:nvSpPr>
        <p:spPr>
          <a:xfrm>
            <a:off x="3357554" y="785794"/>
            <a:ext cx="3786214" cy="461665"/>
          </a:xfrm>
          <a:prstGeom prst="rect">
            <a:avLst/>
          </a:prstGeom>
          <a:noFill/>
        </p:spPr>
        <p:txBody>
          <a:bodyPr wrap="square" rtlCol="0">
            <a:spAutoFit/>
          </a:bodyPr>
          <a:lstStyle/>
          <a:p>
            <a:r>
              <a:rPr lang="en-US" altLang="zh-CN" sz="2400" b="1" dirty="0" smtClean="0">
                <a:solidFill>
                  <a:srgbClr val="FF0000"/>
                </a:solidFill>
                <a:latin typeface="黑体" pitchFamily="2" charset="-122"/>
                <a:ea typeface="黑体" pitchFamily="2" charset="-122"/>
                <a:cs typeface="+mj-cs"/>
              </a:rPr>
              <a:t>2.1 IOC</a:t>
            </a:r>
          </a:p>
        </p:txBody>
      </p:sp>
      <p:pic>
        <p:nvPicPr>
          <p:cNvPr id="1026" name="Picture 2" descr="http://pic002.cnblogs.com/images/2011/230454/2011052709382686.jpg"/>
          <p:cNvPicPr>
            <a:picLocks noChangeAspect="1" noChangeArrowheads="1"/>
          </p:cNvPicPr>
          <p:nvPr/>
        </p:nvPicPr>
        <p:blipFill>
          <a:blip r:embed="rId2" cstate="print"/>
          <a:srcRect/>
          <a:stretch>
            <a:fillRect/>
          </a:stretch>
        </p:blipFill>
        <p:spPr bwMode="auto">
          <a:xfrm>
            <a:off x="571472" y="1214422"/>
            <a:ext cx="3276600" cy="1914525"/>
          </a:xfrm>
          <a:prstGeom prst="rect">
            <a:avLst/>
          </a:prstGeom>
          <a:noFill/>
        </p:spPr>
      </p:pic>
      <p:pic>
        <p:nvPicPr>
          <p:cNvPr id="1028" name="Picture 4" descr="http://pic002.cnblogs.com/images/2011/230454/2011052709390013.jpg"/>
          <p:cNvPicPr>
            <a:picLocks noChangeAspect="1" noChangeArrowheads="1"/>
          </p:cNvPicPr>
          <p:nvPr/>
        </p:nvPicPr>
        <p:blipFill>
          <a:blip r:embed="rId3" cstate="print"/>
          <a:srcRect/>
          <a:stretch>
            <a:fillRect/>
          </a:stretch>
        </p:blipFill>
        <p:spPr bwMode="auto">
          <a:xfrm>
            <a:off x="4786314" y="1357298"/>
            <a:ext cx="2752725" cy="1876425"/>
          </a:xfrm>
          <a:prstGeom prst="rect">
            <a:avLst/>
          </a:prstGeom>
          <a:noFill/>
        </p:spPr>
      </p:pic>
      <p:sp>
        <p:nvSpPr>
          <p:cNvPr id="14" name="TextBox 13"/>
          <p:cNvSpPr txBox="1"/>
          <p:nvPr/>
        </p:nvSpPr>
        <p:spPr>
          <a:xfrm>
            <a:off x="1000100" y="3357562"/>
            <a:ext cx="7500990" cy="2800767"/>
          </a:xfrm>
          <a:prstGeom prst="rect">
            <a:avLst/>
          </a:prstGeom>
          <a:noFill/>
        </p:spPr>
        <p:txBody>
          <a:bodyPr wrap="square" rtlCol="0">
            <a:spAutoFit/>
          </a:bodyPr>
          <a:lstStyle/>
          <a:p>
            <a:r>
              <a:rPr lang="zh-CN" altLang="en-US" sz="1600" b="1" dirty="0" smtClean="0"/>
              <a:t>如果我们打开机械式手表的后盖，就会看到与上面类似的情形，各个齿轮分别带动时针、分针和秒针顺时针旋转，从而在表盘上产生正确的时间。图</a:t>
            </a:r>
            <a:r>
              <a:rPr lang="en-US" altLang="zh-CN" sz="1600" b="1" dirty="0" smtClean="0"/>
              <a:t>1</a:t>
            </a:r>
            <a:r>
              <a:rPr lang="zh-CN" altLang="en-US" sz="1600" b="1" dirty="0" smtClean="0"/>
              <a:t>中描述的就是这样的一个齿轮组，它拥有多个独立的齿轮，这些齿轮相互啮合在一起，协同工作，共同完成某项任务。我们可以看到，在这样的齿轮组中，如果有一个齿轮出了问题，就可能会影响到整个齿轮组的正常运转。</a:t>
            </a:r>
            <a:br>
              <a:rPr lang="zh-CN" altLang="en-US" sz="1600" b="1" dirty="0" smtClean="0"/>
            </a:br>
            <a:r>
              <a:rPr lang="zh-CN" altLang="en-US" sz="1600" b="1" dirty="0" smtClean="0"/>
              <a:t>齿轮组中齿轮之间的啮合关系</a:t>
            </a:r>
            <a:r>
              <a:rPr lang="en-US" altLang="zh-CN" sz="1600" b="1" dirty="0" smtClean="0"/>
              <a:t>,</a:t>
            </a:r>
            <a:r>
              <a:rPr lang="zh-CN" altLang="en-US" sz="1600" b="1" dirty="0" smtClean="0"/>
              <a:t>与软件系统中对象之间的</a:t>
            </a:r>
            <a:r>
              <a:rPr lang="zh-CN" altLang="en-US" sz="1600" b="1" dirty="0" smtClean="0">
                <a:solidFill>
                  <a:srgbClr val="FF0000"/>
                </a:solidFill>
              </a:rPr>
              <a:t>耦合关系</a:t>
            </a:r>
            <a:r>
              <a:rPr lang="zh-CN" altLang="en-US" sz="1600" b="1" dirty="0" smtClean="0"/>
              <a:t>非常相似。对象之间的耦合关系是无法避免的，也是必要的，这是协同工作的基础。现在，伴随着工业级应用的规模越来越庞大，对象之间的依赖关系也越来越复杂，经常会出现对象之间的多重依赖性关系，因此，架构师和设计师对于系统的分析和设计，将面临更大的挑战。对象之间耦合度过高的系统，必然会出现牵一发而动全身的情形</a:t>
            </a:r>
            <a:r>
              <a:rPr lang="en-US" altLang="zh-CN" sz="1600" b="1" dirty="0" smtClean="0"/>
              <a:t>.</a:t>
            </a:r>
            <a:endParaRPr lang="zh-CN" altLang="en-US" sz="16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IOC</a:t>
            </a:r>
            <a:endParaRPr lang="zh-CN" altLang="en-US" dirty="0"/>
          </a:p>
        </p:txBody>
      </p:sp>
      <p:sp>
        <p:nvSpPr>
          <p:cNvPr id="3" name="内容占位符 2"/>
          <p:cNvSpPr>
            <a:spLocks noGrp="1"/>
          </p:cNvSpPr>
          <p:nvPr>
            <p:ph idx="1"/>
          </p:nvPr>
        </p:nvSpPr>
        <p:spPr/>
        <p:txBody>
          <a:bodyPr/>
          <a:lstStyle/>
          <a:p>
            <a:r>
              <a:rPr lang="zh-CN" altLang="en-US" dirty="0" smtClean="0"/>
              <a:t>耦合关系不仅会出现在对象与对象之间，也会出现在软件系统的各模块之间，以及软件系统和硬件系统之间。如何降低系统之间、模块之间和对象之间的耦合度，是软件工程永远追求的目标之一。</a:t>
            </a:r>
            <a:r>
              <a:rPr lang="zh-CN" altLang="en-US" b="1" dirty="0" smtClean="0"/>
              <a:t>为了解决对象之间的耦合度过高的问题</a:t>
            </a:r>
            <a:r>
              <a:rPr lang="zh-CN" altLang="en-US" dirty="0" smtClean="0"/>
              <a:t>，软件专家</a:t>
            </a:r>
            <a:r>
              <a:rPr lang="en-US" altLang="zh-CN" dirty="0" smtClean="0"/>
              <a:t>Michael Mattson</a:t>
            </a:r>
            <a:r>
              <a:rPr lang="zh-CN" altLang="en-US" dirty="0" smtClean="0"/>
              <a:t>提出了</a:t>
            </a:r>
            <a:r>
              <a:rPr lang="en-US" altLang="zh-CN" dirty="0" smtClean="0"/>
              <a:t>IOC</a:t>
            </a:r>
            <a:r>
              <a:rPr lang="zh-CN" altLang="en-US" dirty="0" smtClean="0"/>
              <a:t>理论，用来实现对象之间的“解耦”，目前这个理论已经被成功地应用到实践当中，很多的</a:t>
            </a:r>
            <a:r>
              <a:rPr lang="en-US" altLang="zh-CN" dirty="0" smtClean="0"/>
              <a:t>J2EE</a:t>
            </a:r>
            <a:r>
              <a:rPr lang="zh-CN" altLang="en-US" dirty="0" smtClean="0"/>
              <a:t>项目均采用了</a:t>
            </a:r>
            <a:r>
              <a:rPr lang="en-US" altLang="zh-CN" dirty="0" smtClean="0"/>
              <a:t>IOC</a:t>
            </a:r>
            <a:r>
              <a:rPr lang="zh-CN" altLang="en-US" dirty="0" smtClean="0"/>
              <a:t>框架产品</a:t>
            </a:r>
            <a:r>
              <a:rPr lang="en-US" altLang="zh-CN" dirty="0" smtClean="0"/>
              <a:t>Spring</a:t>
            </a:r>
            <a:r>
              <a:rPr lang="zh-CN" altLang="en-US" dirty="0" smtClean="0"/>
              <a:t>。</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en-US" altLang="zh-CN" dirty="0" smtClean="0"/>
              <a:t>IOC</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smtClean="0"/>
              <a:t>IOC</a:t>
            </a:r>
            <a:r>
              <a:rPr lang="zh-CN" altLang="en-US" dirty="0" smtClean="0"/>
              <a:t>是</a:t>
            </a:r>
            <a:r>
              <a:rPr lang="en-US" altLang="zh-CN" dirty="0" smtClean="0"/>
              <a:t>Inversion of Control</a:t>
            </a:r>
            <a:r>
              <a:rPr lang="zh-CN" altLang="en-US" dirty="0" smtClean="0"/>
              <a:t>的缩写，多数书籍翻译成“控制反转”，还有些书籍翻译成为“控制反向”或者“控制倒置”。</a:t>
            </a:r>
            <a:br>
              <a:rPr lang="zh-CN" altLang="en-US" dirty="0" smtClean="0"/>
            </a:br>
            <a:r>
              <a:rPr lang="en-US" altLang="zh-CN" dirty="0" smtClean="0"/>
              <a:t>1996</a:t>
            </a:r>
            <a:r>
              <a:rPr lang="zh-CN" altLang="en-US" dirty="0" smtClean="0"/>
              <a:t>年，</a:t>
            </a:r>
            <a:r>
              <a:rPr lang="en-US" altLang="zh-CN" dirty="0" smtClean="0"/>
              <a:t>Michael Mattson</a:t>
            </a:r>
            <a:r>
              <a:rPr lang="zh-CN" altLang="en-US" dirty="0" smtClean="0"/>
              <a:t>在一篇有关探讨面向对象框架的文章中，首先提出了</a:t>
            </a:r>
            <a:r>
              <a:rPr lang="en-US" altLang="zh-CN" dirty="0" smtClean="0"/>
              <a:t>IOC </a:t>
            </a:r>
            <a:r>
              <a:rPr lang="zh-CN" altLang="en-US" dirty="0" smtClean="0"/>
              <a:t>这个概念。对于面向对象设计及编程的基本思想，前面我们已经讲了很多了，不再赘述，简单来说就是把复杂系统分解成相互合作的对象，这些对象类通过封装以后，内部实现对外部是透明的，从而降低了解决问题的复杂度，而且可以灵活地被重用和扩展。</a:t>
            </a:r>
            <a:r>
              <a:rPr lang="en-US" altLang="zh-CN" dirty="0" smtClean="0"/>
              <a:t>IOC</a:t>
            </a:r>
            <a:r>
              <a:rPr lang="zh-CN" altLang="en-US" dirty="0" smtClean="0"/>
              <a:t>理论提出的观点大体是这样的：借助于“第三方”实现具有依赖关系的对象之间的解耦</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IOC</a:t>
            </a:r>
            <a:endParaRPr lang="zh-CN" altLang="en-US" dirty="0"/>
          </a:p>
        </p:txBody>
      </p:sp>
      <p:pic>
        <p:nvPicPr>
          <p:cNvPr id="23554" name="Picture 2" descr="http://pic002.cnblogs.com/images/2011/230454/2011052709391014.jpg"/>
          <p:cNvPicPr>
            <a:picLocks noChangeAspect="1" noChangeArrowheads="1"/>
          </p:cNvPicPr>
          <p:nvPr/>
        </p:nvPicPr>
        <p:blipFill>
          <a:blip r:embed="rId2" cstate="print"/>
          <a:srcRect/>
          <a:stretch>
            <a:fillRect/>
          </a:stretch>
        </p:blipFill>
        <p:spPr bwMode="auto">
          <a:xfrm>
            <a:off x="785786" y="1643050"/>
            <a:ext cx="3505200" cy="1724025"/>
          </a:xfrm>
          <a:prstGeom prst="rect">
            <a:avLst/>
          </a:prstGeom>
          <a:noFill/>
        </p:spPr>
      </p:pic>
      <p:pic>
        <p:nvPicPr>
          <p:cNvPr id="23556" name="Picture 4" descr="http://pic002.cnblogs.com/images/2011/230454/2011052709392670.jpg"/>
          <p:cNvPicPr>
            <a:picLocks noChangeAspect="1" noChangeArrowheads="1"/>
          </p:cNvPicPr>
          <p:nvPr/>
        </p:nvPicPr>
        <p:blipFill>
          <a:blip r:embed="rId3" cstate="print"/>
          <a:srcRect/>
          <a:stretch>
            <a:fillRect/>
          </a:stretch>
        </p:blipFill>
        <p:spPr bwMode="auto">
          <a:xfrm>
            <a:off x="4500562" y="1643050"/>
            <a:ext cx="3819525" cy="1847851"/>
          </a:xfrm>
          <a:prstGeom prst="rect">
            <a:avLst/>
          </a:prstGeom>
          <a:noFill/>
        </p:spPr>
      </p:pic>
      <p:sp>
        <p:nvSpPr>
          <p:cNvPr id="6" name="TextBox 5"/>
          <p:cNvSpPr txBox="1"/>
          <p:nvPr/>
        </p:nvSpPr>
        <p:spPr>
          <a:xfrm>
            <a:off x="785786" y="3786190"/>
            <a:ext cx="7215238" cy="1200329"/>
          </a:xfrm>
          <a:prstGeom prst="rect">
            <a:avLst/>
          </a:prstGeom>
          <a:noFill/>
        </p:spPr>
        <p:txBody>
          <a:bodyPr wrap="square" rtlCol="0">
            <a:spAutoFit/>
          </a:bodyPr>
          <a:lstStyle/>
          <a:p>
            <a:r>
              <a:rPr lang="zh-CN" altLang="en-US" dirty="0" smtClean="0"/>
              <a:t>由于引进了中间位置的“第三方”，也就是</a:t>
            </a:r>
            <a:r>
              <a:rPr lang="en-US" altLang="zh-CN" dirty="0" smtClean="0"/>
              <a:t>IOC</a:t>
            </a:r>
            <a:r>
              <a:rPr lang="zh-CN" altLang="en-US" dirty="0" smtClean="0"/>
              <a:t>容器，使得</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a:t>
            </a:r>
            <a:r>
              <a:rPr lang="en-US" altLang="zh-CN" dirty="0" smtClean="0"/>
              <a:t>D</a:t>
            </a:r>
            <a:r>
              <a:rPr lang="zh-CN" altLang="en-US" dirty="0" smtClean="0"/>
              <a:t>这</a:t>
            </a:r>
            <a:r>
              <a:rPr lang="en-US" altLang="zh-CN" dirty="0" smtClean="0"/>
              <a:t>4</a:t>
            </a:r>
            <a:r>
              <a:rPr lang="zh-CN" altLang="en-US" dirty="0" smtClean="0"/>
              <a:t>个对象没有了耦合关系，齿轮之间的传动全部依靠“第三方”了，全部对象的控制权全部上缴给“第三方”</a:t>
            </a:r>
            <a:r>
              <a:rPr lang="en-US" altLang="zh-CN" dirty="0" smtClean="0"/>
              <a:t>IOC</a:t>
            </a:r>
            <a:r>
              <a:rPr lang="zh-CN" altLang="en-US" dirty="0" smtClean="0"/>
              <a:t>容器，所以，</a:t>
            </a:r>
            <a:r>
              <a:rPr lang="en-US" altLang="zh-CN" dirty="0" smtClean="0"/>
              <a:t>IOC</a:t>
            </a:r>
            <a:r>
              <a:rPr lang="zh-CN" altLang="en-US" dirty="0" smtClean="0"/>
              <a:t>容器成了整个系统的关键核心，它起到了一种类似“粘合剂”的作用</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80" y="1285860"/>
            <a:ext cx="8229600" cy="4929222"/>
          </a:xfrm>
        </p:spPr>
        <p:txBody>
          <a:bodyPr>
            <a:normAutofit/>
          </a:bodyPr>
          <a:lstStyle/>
          <a:p>
            <a:pPr>
              <a:buClr>
                <a:schemeClr val="tx1"/>
              </a:buClr>
              <a:buFont typeface="Wingdings" pitchFamily="2" charset="2"/>
              <a:buChar char="Ø"/>
            </a:pPr>
            <a:r>
              <a:rPr lang="en-US" altLang="zh-CN" dirty="0" smtClean="0">
                <a:latin typeface="楷体_GB2312" pitchFamily="49" charset="-122"/>
                <a:ea typeface="楷体_GB2312" pitchFamily="49" charset="-122"/>
              </a:rPr>
              <a:t>IOC</a:t>
            </a:r>
            <a:r>
              <a:rPr lang="zh-CN" altLang="en-US" dirty="0" smtClean="0">
                <a:latin typeface="楷体_GB2312" pitchFamily="49" charset="-122"/>
                <a:ea typeface="楷体_GB2312" pitchFamily="49" charset="-122"/>
              </a:rPr>
              <a:t> （</a:t>
            </a:r>
            <a:r>
              <a:rPr lang="en-GB" altLang="zh-CN" dirty="0" smtClean="0">
                <a:latin typeface="楷体_GB2312" pitchFamily="49" charset="-122"/>
                <a:ea typeface="楷体_GB2312" pitchFamily="49" charset="-122"/>
              </a:rPr>
              <a:t>Inversion of Control</a:t>
            </a:r>
            <a:r>
              <a:rPr lang="zh-CN" altLang="en-US" dirty="0" smtClean="0">
                <a:latin typeface="楷体_GB2312" pitchFamily="49" charset="-122"/>
                <a:ea typeface="楷体_GB2312" pitchFamily="49" charset="-122"/>
              </a:rPr>
              <a:t>） ：</a:t>
            </a:r>
            <a:r>
              <a:rPr lang="zh-CN" altLang="en-US" sz="2000" dirty="0" smtClean="0">
                <a:latin typeface="楷体_GB2312" pitchFamily="49" charset="-122"/>
                <a:ea typeface="楷体_GB2312" pitchFamily="49" charset="-122"/>
              </a:rPr>
              <a:t>控制反转，通过容器来控制对象的创建及维护，对象中成员变量的创建及维护。反转就是将对象的控制权转移给容器处理，目的是获得更好的扩展性和可维护性。</a:t>
            </a:r>
            <a:endParaRPr lang="en-US" altLang="zh-CN" sz="2000" dirty="0" err="1" smtClean="0">
              <a:latin typeface="楷体_GB2312" pitchFamily="49" charset="-122"/>
              <a:ea typeface="楷体_GB2312" pitchFamily="49" charset="-122"/>
            </a:endParaRPr>
          </a:p>
          <a:p>
            <a:pPr>
              <a:buClr>
                <a:schemeClr val="tx1"/>
              </a:buClr>
              <a:buNone/>
            </a:pP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a:buClr>
                <a:schemeClr val="tx1"/>
              </a:buClr>
              <a:buNone/>
            </a:pPr>
            <a:endParaRPr lang="en-US" altLang="zh-CN" dirty="0" smtClean="0">
              <a:latin typeface="楷体_GB2312" pitchFamily="49" charset="-122"/>
              <a:ea typeface="楷体_GB2312" pitchFamily="49" charset="-122"/>
            </a:endParaRPr>
          </a:p>
          <a:p>
            <a:pPr>
              <a:buClr>
                <a:schemeClr val="tx1"/>
              </a:buClr>
              <a:buNone/>
            </a:pP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marL="457200" indent="-457200">
              <a:buClr>
                <a:schemeClr val="tx1"/>
              </a:buClr>
              <a:buNone/>
            </a:pPr>
            <a:endParaRPr lang="en-US" altLang="zh-CN" sz="2000" dirty="0" smtClean="0"/>
          </a:p>
          <a:p>
            <a:pPr>
              <a:buNone/>
            </a:pPr>
            <a:endParaRPr lang="en-US" altLang="zh-CN" sz="2000" dirty="0" smtClean="0"/>
          </a:p>
        </p:txBody>
      </p:sp>
      <p:sp>
        <p:nvSpPr>
          <p:cNvPr id="4" name="TextBox 3"/>
          <p:cNvSpPr txBox="1"/>
          <p:nvPr/>
        </p:nvSpPr>
        <p:spPr>
          <a:xfrm>
            <a:off x="2571736" y="285728"/>
            <a:ext cx="3786214" cy="954107"/>
          </a:xfrm>
          <a:prstGeom prst="rect">
            <a:avLst/>
          </a:prstGeom>
          <a:noFill/>
        </p:spPr>
        <p:txBody>
          <a:bodyPr wrap="square" rtlCol="0">
            <a:spAutoFit/>
          </a:bodyPr>
          <a:lstStyle/>
          <a:p>
            <a:r>
              <a:rPr lang="en-US" altLang="zh-CN" sz="2800" b="1" dirty="0" smtClean="0">
                <a:latin typeface="黑体" pitchFamily="2" charset="-122"/>
                <a:ea typeface="黑体" pitchFamily="2" charset="-122"/>
                <a:cs typeface="+mj-cs"/>
              </a:rPr>
              <a:t>2 spring</a:t>
            </a:r>
            <a:r>
              <a:rPr lang="zh-CN" altLang="en-US" sz="2800" b="1" dirty="0" smtClean="0">
                <a:latin typeface="黑体" pitchFamily="2" charset="-122"/>
                <a:ea typeface="黑体" pitchFamily="2" charset="-122"/>
                <a:cs typeface="+mj-cs"/>
              </a:rPr>
              <a:t>核心容器</a:t>
            </a:r>
            <a:endParaRPr lang="zh-CN" altLang="en-US" sz="2800" b="1" dirty="0" smtClean="0"/>
          </a:p>
          <a:p>
            <a:endParaRPr lang="zh-CN" altLang="en-US" sz="2800" b="1" dirty="0" smtClean="0">
              <a:latin typeface="黑体" pitchFamily="2" charset="-122"/>
              <a:ea typeface="黑体" pitchFamily="2" charset="-122"/>
              <a:cs typeface="+mj-cs"/>
            </a:endParaRPr>
          </a:p>
        </p:txBody>
      </p:sp>
      <p:sp>
        <p:nvSpPr>
          <p:cNvPr id="5" name="TextBox 4"/>
          <p:cNvSpPr txBox="1"/>
          <p:nvPr/>
        </p:nvSpPr>
        <p:spPr>
          <a:xfrm>
            <a:off x="3357554" y="785794"/>
            <a:ext cx="3786214" cy="461665"/>
          </a:xfrm>
          <a:prstGeom prst="rect">
            <a:avLst/>
          </a:prstGeom>
          <a:noFill/>
        </p:spPr>
        <p:txBody>
          <a:bodyPr wrap="square" rtlCol="0">
            <a:spAutoFit/>
          </a:bodyPr>
          <a:lstStyle/>
          <a:p>
            <a:r>
              <a:rPr lang="en-US" altLang="zh-CN" sz="2400" b="1" dirty="0" smtClean="0">
                <a:solidFill>
                  <a:srgbClr val="FF0000"/>
                </a:solidFill>
                <a:latin typeface="黑体" pitchFamily="2" charset="-122"/>
                <a:ea typeface="黑体" pitchFamily="2" charset="-122"/>
                <a:cs typeface="+mj-cs"/>
              </a:rPr>
              <a:t>2.1 </a:t>
            </a:r>
            <a:r>
              <a:rPr lang="zh-CN" altLang="en-US" sz="2400" b="1" dirty="0" smtClean="0">
                <a:solidFill>
                  <a:srgbClr val="FF0000"/>
                </a:solidFill>
                <a:latin typeface="黑体" pitchFamily="2" charset="-122"/>
                <a:ea typeface="黑体" pitchFamily="2" charset="-122"/>
                <a:cs typeface="+mj-cs"/>
              </a:rPr>
              <a:t>核心容器概述</a:t>
            </a:r>
            <a:endParaRPr lang="en-US" altLang="zh-CN" sz="2400" b="1" dirty="0" smtClean="0">
              <a:solidFill>
                <a:srgbClr val="FF0000"/>
              </a:solidFill>
              <a:latin typeface="黑体" pitchFamily="2" charset="-122"/>
              <a:ea typeface="黑体" pitchFamily="2" charset="-122"/>
              <a:cs typeface="+mj-cs"/>
            </a:endParaRPr>
          </a:p>
        </p:txBody>
      </p:sp>
      <p:pic>
        <p:nvPicPr>
          <p:cNvPr id="34" name="Picture 2"/>
          <p:cNvPicPr>
            <a:picLocks noChangeAspect="1" noChangeArrowheads="1"/>
          </p:cNvPicPr>
          <p:nvPr/>
        </p:nvPicPr>
        <p:blipFill>
          <a:blip r:embed="rId2" cstate="print"/>
          <a:srcRect/>
          <a:stretch>
            <a:fillRect/>
          </a:stretch>
        </p:blipFill>
        <p:spPr bwMode="auto">
          <a:xfrm>
            <a:off x="714348" y="2428868"/>
            <a:ext cx="2581275" cy="1466850"/>
          </a:xfrm>
          <a:prstGeom prst="rect">
            <a:avLst/>
          </a:prstGeom>
          <a:noFill/>
          <a:ln w="9525">
            <a:noFill/>
            <a:miter lim="800000"/>
            <a:headEnd/>
            <a:tailEnd/>
          </a:ln>
          <a:effectLst/>
        </p:spPr>
      </p:pic>
      <p:pic>
        <p:nvPicPr>
          <p:cNvPr id="35" name="Picture 4"/>
          <p:cNvPicPr>
            <a:picLocks noChangeAspect="1" noChangeArrowheads="1"/>
          </p:cNvPicPr>
          <p:nvPr/>
        </p:nvPicPr>
        <p:blipFill>
          <a:blip r:embed="rId3" cstate="print"/>
          <a:srcRect/>
          <a:stretch>
            <a:fillRect/>
          </a:stretch>
        </p:blipFill>
        <p:spPr bwMode="auto">
          <a:xfrm>
            <a:off x="4286248" y="2357430"/>
            <a:ext cx="3381375" cy="1466850"/>
          </a:xfrm>
          <a:prstGeom prst="rect">
            <a:avLst/>
          </a:prstGeom>
          <a:noFill/>
          <a:ln w="9525">
            <a:noFill/>
            <a:miter lim="800000"/>
            <a:headEnd/>
            <a:tailEnd/>
          </a:ln>
          <a:effectLst/>
        </p:spPr>
      </p:pic>
      <p:cxnSp>
        <p:nvCxnSpPr>
          <p:cNvPr id="36" name="直接连接符 35"/>
          <p:cNvCxnSpPr/>
          <p:nvPr/>
        </p:nvCxnSpPr>
        <p:spPr>
          <a:xfrm flipV="1">
            <a:off x="0" y="3929066"/>
            <a:ext cx="9358346" cy="71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37" name="Picture 5"/>
          <p:cNvPicPr>
            <a:picLocks noChangeAspect="1" noChangeArrowheads="1"/>
          </p:cNvPicPr>
          <p:nvPr/>
        </p:nvPicPr>
        <p:blipFill>
          <a:blip r:embed="rId4" cstate="print"/>
          <a:srcRect/>
          <a:stretch>
            <a:fillRect/>
          </a:stretch>
        </p:blipFill>
        <p:spPr bwMode="auto">
          <a:xfrm>
            <a:off x="714348" y="4357694"/>
            <a:ext cx="2009775" cy="733425"/>
          </a:xfrm>
          <a:prstGeom prst="rect">
            <a:avLst/>
          </a:prstGeom>
          <a:noFill/>
          <a:ln w="9525">
            <a:noFill/>
            <a:miter lim="800000"/>
            <a:headEnd/>
            <a:tailEnd/>
          </a:ln>
          <a:effectLst/>
        </p:spPr>
      </p:pic>
      <p:pic>
        <p:nvPicPr>
          <p:cNvPr id="38" name="Picture 6"/>
          <p:cNvPicPr>
            <a:picLocks noChangeAspect="1" noChangeArrowheads="1"/>
          </p:cNvPicPr>
          <p:nvPr/>
        </p:nvPicPr>
        <p:blipFill>
          <a:blip r:embed="rId5" cstate="print"/>
          <a:srcRect/>
          <a:stretch>
            <a:fillRect/>
          </a:stretch>
        </p:blipFill>
        <p:spPr bwMode="auto">
          <a:xfrm>
            <a:off x="5715008" y="4357694"/>
            <a:ext cx="1438275" cy="352425"/>
          </a:xfrm>
          <a:prstGeom prst="rect">
            <a:avLst/>
          </a:prstGeom>
          <a:noFill/>
          <a:ln w="9525">
            <a:noFill/>
            <a:miter lim="800000"/>
            <a:headEnd/>
            <a:tailEnd/>
          </a:ln>
          <a:effectLst/>
        </p:spPr>
      </p:pic>
      <p:sp>
        <p:nvSpPr>
          <p:cNvPr id="39" name="TextBox 38"/>
          <p:cNvSpPr txBox="1"/>
          <p:nvPr/>
        </p:nvSpPr>
        <p:spPr>
          <a:xfrm>
            <a:off x="428596" y="5286388"/>
            <a:ext cx="2786082" cy="646331"/>
          </a:xfrm>
          <a:prstGeom prst="rect">
            <a:avLst/>
          </a:prstGeom>
          <a:noFill/>
        </p:spPr>
        <p:txBody>
          <a:bodyPr wrap="square" rtlCol="0">
            <a:spAutoFit/>
          </a:bodyPr>
          <a:lstStyle/>
          <a:p>
            <a:r>
              <a:rPr lang="zh-CN" altLang="en-US" dirty="0" smtClean="0"/>
              <a:t>传统的对象创建及维护方式</a:t>
            </a:r>
            <a:endParaRPr lang="zh-CN" altLang="en-US" dirty="0"/>
          </a:p>
        </p:txBody>
      </p:sp>
      <p:sp>
        <p:nvSpPr>
          <p:cNvPr id="40" name="TextBox 39"/>
          <p:cNvSpPr txBox="1"/>
          <p:nvPr/>
        </p:nvSpPr>
        <p:spPr>
          <a:xfrm>
            <a:off x="4857752" y="4786322"/>
            <a:ext cx="2857520" cy="1415772"/>
          </a:xfrm>
          <a:prstGeom prst="rect">
            <a:avLst/>
          </a:prstGeom>
          <a:noFill/>
        </p:spPr>
        <p:txBody>
          <a:bodyPr wrap="square" rtlCol="0">
            <a:spAutoFit/>
          </a:bodyPr>
          <a:lstStyle/>
          <a:p>
            <a:r>
              <a:rPr lang="zh-CN" altLang="en-US" dirty="0" smtClean="0"/>
              <a:t>采用</a:t>
            </a:r>
            <a:r>
              <a:rPr lang="en-US" altLang="zh-CN" sz="3200" dirty="0" smtClean="0">
                <a:solidFill>
                  <a:srgbClr val="FF0000"/>
                </a:solidFill>
              </a:rPr>
              <a:t>IOC</a:t>
            </a:r>
            <a:r>
              <a:rPr lang="zh-CN" altLang="en-US" dirty="0" smtClean="0"/>
              <a:t>来创建与维护对象的方式（</a:t>
            </a:r>
            <a:r>
              <a:rPr lang="zh-CN" altLang="en-US" dirty="0" smtClean="0">
                <a:solidFill>
                  <a:srgbClr val="FF0000"/>
                </a:solidFill>
              </a:rPr>
              <a:t>模拟</a:t>
            </a:r>
            <a:r>
              <a:rPr lang="zh-CN" altLang="en-US" dirty="0" smtClean="0"/>
              <a:t>），对象当中的依赖关系，也依赖于容器处理。</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a:t>
            </a:r>
            <a:r>
              <a:rPr lang="zh-CN" altLang="en-US" dirty="0" smtClean="0"/>
              <a:t>依赖注入</a:t>
            </a:r>
            <a:endParaRPr lang="zh-CN" altLang="en-US" dirty="0"/>
          </a:p>
        </p:txBody>
      </p:sp>
      <p:sp>
        <p:nvSpPr>
          <p:cNvPr id="3" name="内容占位符 2"/>
          <p:cNvSpPr>
            <a:spLocks noGrp="1"/>
          </p:cNvSpPr>
          <p:nvPr>
            <p:ph idx="1"/>
          </p:nvPr>
        </p:nvSpPr>
        <p:spPr/>
        <p:txBody>
          <a:bodyPr/>
          <a:lstStyle/>
          <a:p>
            <a:r>
              <a:rPr lang="zh-CN" altLang="en-US" dirty="0" smtClean="0"/>
              <a:t>控制被反转之后，获得依赖对象的过程由自身管理变为了由</a:t>
            </a:r>
            <a:r>
              <a:rPr lang="en-US" altLang="zh-CN" dirty="0" smtClean="0"/>
              <a:t>IOC</a:t>
            </a:r>
            <a:r>
              <a:rPr lang="zh-CN" altLang="en-US" dirty="0" smtClean="0"/>
              <a:t>容器主动注入。于是，他给“控制反转”取了一个更合适的名字叫做“依赖注入（</a:t>
            </a:r>
            <a:r>
              <a:rPr lang="en-US" altLang="zh-CN" dirty="0" smtClean="0"/>
              <a:t>Dependency Injection</a:t>
            </a:r>
            <a:r>
              <a:rPr lang="zh-CN" altLang="en-US" dirty="0" smtClean="0"/>
              <a:t>）</a:t>
            </a:r>
            <a:endParaRPr lang="en-US" altLang="zh-CN" dirty="0" smtClean="0"/>
          </a:p>
          <a:p>
            <a:endParaRPr lang="en-US" altLang="zh-CN" dirty="0" smtClean="0"/>
          </a:p>
          <a:p>
            <a:endParaRPr lang="en-US" altLang="zh-CN" dirty="0" smtClean="0"/>
          </a:p>
          <a:p>
            <a:r>
              <a:rPr lang="zh-CN" altLang="en-US" dirty="0" smtClean="0"/>
              <a:t>依赖注入</a:t>
            </a:r>
            <a:r>
              <a:rPr lang="en-US" altLang="zh-CN" dirty="0" smtClean="0"/>
              <a:t>(DI)</a:t>
            </a:r>
            <a:r>
              <a:rPr lang="zh-CN" altLang="en-US" dirty="0" smtClean="0"/>
              <a:t>和控制反转</a:t>
            </a:r>
            <a:r>
              <a:rPr lang="en-US" altLang="zh-CN" dirty="0" smtClean="0"/>
              <a:t>(IOC)</a:t>
            </a:r>
            <a:r>
              <a:rPr lang="zh-CN" altLang="en-US" dirty="0" smtClean="0"/>
              <a:t>是从不同的角度的描述的同一件事情，就是指</a:t>
            </a:r>
            <a:r>
              <a:rPr lang="zh-CN" altLang="en-US" b="1" dirty="0" smtClean="0"/>
              <a:t>通过引入</a:t>
            </a:r>
            <a:r>
              <a:rPr lang="en-US" altLang="zh-CN" b="1" dirty="0" smtClean="0"/>
              <a:t>IOC</a:t>
            </a:r>
            <a:r>
              <a:rPr lang="zh-CN" altLang="en-US" b="1" dirty="0" smtClean="0"/>
              <a:t>容器，利用依赖关系注入的方式，实现对象之间的解耦</a:t>
            </a:r>
            <a:r>
              <a:rPr lang="zh-CN" altLang="en-US" dirty="0" smtClean="0"/>
              <a:t>。</a:t>
            </a:r>
            <a:endParaRPr lang="zh-CN" altLang="en-US" dirty="0"/>
          </a:p>
        </p:txBody>
      </p:sp>
      <p:pic>
        <p:nvPicPr>
          <p:cNvPr id="26626" name="Picture 2" descr="http://pic002.cnblogs.com/images/2011/230454/2011052709393897.jpg"/>
          <p:cNvPicPr>
            <a:picLocks noChangeAspect="1" noChangeArrowheads="1"/>
          </p:cNvPicPr>
          <p:nvPr/>
        </p:nvPicPr>
        <p:blipFill>
          <a:blip r:embed="rId2" cstate="print"/>
          <a:srcRect/>
          <a:stretch>
            <a:fillRect/>
          </a:stretch>
        </p:blipFill>
        <p:spPr bwMode="auto">
          <a:xfrm>
            <a:off x="5857884" y="5000636"/>
            <a:ext cx="2914650" cy="1257301"/>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a:t>
            </a:r>
            <a:r>
              <a:rPr lang="zh-CN" altLang="en-US" dirty="0" smtClean="0"/>
              <a:t>依赖注入</a:t>
            </a:r>
            <a:endParaRPr lang="zh-CN" altLang="en-US" dirty="0"/>
          </a:p>
        </p:txBody>
      </p:sp>
      <p:sp>
        <p:nvSpPr>
          <p:cNvPr id="3" name="内容占位符 2"/>
          <p:cNvSpPr>
            <a:spLocks noGrp="1"/>
          </p:cNvSpPr>
          <p:nvPr>
            <p:ph idx="1"/>
          </p:nvPr>
        </p:nvSpPr>
        <p:spPr>
          <a:xfrm>
            <a:off x="628680" y="1357298"/>
            <a:ext cx="8229600" cy="4786346"/>
          </a:xfrm>
        </p:spPr>
        <p:txBody>
          <a:bodyPr>
            <a:normAutofit fontScale="70000" lnSpcReduction="20000"/>
          </a:bodyPr>
          <a:lstStyle/>
          <a:p>
            <a:r>
              <a:rPr lang="zh-CN" altLang="en-US" dirty="0" smtClean="0"/>
              <a:t>电脑主机读取文件的时候，它一点也不会关心</a:t>
            </a:r>
            <a:r>
              <a:rPr lang="en-US" altLang="zh-CN" dirty="0" smtClean="0"/>
              <a:t>USB</a:t>
            </a:r>
            <a:r>
              <a:rPr lang="zh-CN" altLang="en-US" dirty="0" smtClean="0"/>
              <a:t>接口上连接的是什么外部设备，而且它确实也无须知道。它的任务就是读取</a:t>
            </a:r>
            <a:r>
              <a:rPr lang="en-US" altLang="zh-CN" dirty="0" smtClean="0"/>
              <a:t>USB</a:t>
            </a:r>
            <a:r>
              <a:rPr lang="zh-CN" altLang="en-US" dirty="0" smtClean="0"/>
              <a:t>接口，挂接的外部设备只要符合</a:t>
            </a:r>
            <a:r>
              <a:rPr lang="en-US" altLang="zh-CN" dirty="0" smtClean="0"/>
              <a:t>USB</a:t>
            </a:r>
            <a:r>
              <a:rPr lang="zh-CN" altLang="en-US" dirty="0" smtClean="0"/>
              <a:t>接口标准即可。所以，如果我给电脑主机连接上一个</a:t>
            </a:r>
            <a:r>
              <a:rPr lang="en-US" altLang="zh-CN" dirty="0" smtClean="0"/>
              <a:t>U</a:t>
            </a:r>
            <a:r>
              <a:rPr lang="zh-CN" altLang="en-US" dirty="0" smtClean="0"/>
              <a:t>盘，那么主机就从</a:t>
            </a:r>
            <a:r>
              <a:rPr lang="en-US" altLang="zh-CN" dirty="0" smtClean="0"/>
              <a:t>U</a:t>
            </a:r>
            <a:r>
              <a:rPr lang="zh-CN" altLang="en-US" dirty="0" smtClean="0"/>
              <a:t>盘上读取文件；如果我给电脑主机连接上一个外置硬盘，那么电脑主机就从外置硬盘上读取文件。挂接外部设备的权力由我作主，即控制权归我，至于</a:t>
            </a:r>
            <a:r>
              <a:rPr lang="en-US" altLang="zh-CN" dirty="0" smtClean="0"/>
              <a:t>USB</a:t>
            </a:r>
            <a:r>
              <a:rPr lang="zh-CN" altLang="en-US" dirty="0" smtClean="0"/>
              <a:t>接口挂接的是什么设备，电脑主机是决定不了，它只能被动的接受。电脑主机需要外部设备的时候，根本不用它告诉我，我就会主动帮它挂上它想要的外部设备，你看我的服务是多么的到位。这就是我们生活中常见的一个依赖注入的例子。在这个过程中，</a:t>
            </a:r>
            <a:r>
              <a:rPr lang="zh-CN" altLang="en-US" b="1" dirty="0" smtClean="0"/>
              <a:t>我就起到了</a:t>
            </a:r>
            <a:r>
              <a:rPr lang="en-US" altLang="zh-CN" b="1" dirty="0" smtClean="0"/>
              <a:t>IOC</a:t>
            </a:r>
            <a:r>
              <a:rPr lang="zh-CN" altLang="en-US" b="1" dirty="0" smtClean="0"/>
              <a:t>容器的作用</a:t>
            </a:r>
            <a:r>
              <a:rPr lang="zh-CN" altLang="en-US" dirty="0" smtClean="0"/>
              <a:t>。</a:t>
            </a:r>
            <a:br>
              <a:rPr lang="zh-CN" altLang="en-US" dirty="0" smtClean="0"/>
            </a:br>
            <a:r>
              <a:rPr lang="zh-CN" altLang="en-US" dirty="0" smtClean="0"/>
              <a:t>通过这个例子</a:t>
            </a:r>
            <a:r>
              <a:rPr lang="en-US" altLang="zh-CN" dirty="0" smtClean="0"/>
              <a:t>,</a:t>
            </a:r>
            <a:r>
              <a:rPr lang="zh-CN" altLang="en-US" dirty="0" smtClean="0"/>
              <a:t>依赖注入的思路已经非常清楚：当电脑主机读取文件的时候，我就把它所要依赖的外部设备，帮他挂接上。整个外部设备注入的过程和一个被依赖的对象在系统运行时被注入另外一个对象内部的过程完全一样。</a:t>
            </a:r>
            <a:br>
              <a:rPr lang="zh-CN" altLang="en-US" dirty="0" smtClean="0"/>
            </a:br>
            <a:r>
              <a:rPr lang="zh-CN" altLang="en-US" dirty="0" smtClean="0"/>
              <a:t>我们把依赖注入应用到软件系统中，再来描述一下这个过程：</a:t>
            </a:r>
            <a:br>
              <a:rPr lang="zh-CN" altLang="en-US" dirty="0" smtClean="0"/>
            </a:br>
            <a:r>
              <a:rPr lang="zh-CN" altLang="en-US" dirty="0" smtClean="0"/>
              <a:t>对象</a:t>
            </a:r>
            <a:r>
              <a:rPr lang="en-US" altLang="zh-CN" dirty="0" smtClean="0"/>
              <a:t>A</a:t>
            </a:r>
            <a:r>
              <a:rPr lang="zh-CN" altLang="en-US" dirty="0" smtClean="0"/>
              <a:t>依赖于对象</a:t>
            </a:r>
            <a:r>
              <a:rPr lang="en-US" altLang="zh-CN" dirty="0" smtClean="0"/>
              <a:t>B,</a:t>
            </a:r>
            <a:r>
              <a:rPr lang="zh-CN" altLang="en-US" dirty="0" smtClean="0"/>
              <a:t>当对象 </a:t>
            </a:r>
            <a:r>
              <a:rPr lang="en-US" altLang="zh-CN" dirty="0" smtClean="0"/>
              <a:t>A</a:t>
            </a:r>
            <a:r>
              <a:rPr lang="zh-CN" altLang="en-US" dirty="0" smtClean="0"/>
              <a:t>需要用到对象</a:t>
            </a:r>
            <a:r>
              <a:rPr lang="en-US" altLang="zh-CN" dirty="0" smtClean="0"/>
              <a:t>B</a:t>
            </a:r>
            <a:r>
              <a:rPr lang="zh-CN" altLang="en-US" dirty="0" smtClean="0"/>
              <a:t>的时候，</a:t>
            </a:r>
            <a:r>
              <a:rPr lang="en-US" altLang="zh-CN" dirty="0" smtClean="0"/>
              <a:t>IOC</a:t>
            </a:r>
            <a:r>
              <a:rPr lang="zh-CN" altLang="en-US" dirty="0" smtClean="0"/>
              <a:t>容器就会立即创建一个对象</a:t>
            </a:r>
            <a:r>
              <a:rPr lang="en-US" altLang="zh-CN" dirty="0" smtClean="0"/>
              <a:t>B</a:t>
            </a:r>
            <a:r>
              <a:rPr lang="zh-CN" altLang="en-US" dirty="0" smtClean="0"/>
              <a:t>送给对象</a:t>
            </a:r>
            <a:r>
              <a:rPr lang="en-US" altLang="zh-CN" dirty="0" smtClean="0"/>
              <a:t>A</a:t>
            </a:r>
            <a:r>
              <a:rPr lang="zh-CN" altLang="en-US" dirty="0" smtClean="0"/>
              <a:t>。</a:t>
            </a:r>
            <a:r>
              <a:rPr lang="en-US" altLang="zh-CN" dirty="0" smtClean="0"/>
              <a:t>IOC</a:t>
            </a:r>
            <a:r>
              <a:rPr lang="zh-CN" altLang="en-US" dirty="0" smtClean="0"/>
              <a:t>容器就是一个对象制造工厂，你需要什么，它会给你送去，你直接使用就行了，而再也不用去关心你所用的东西是如何制成的，也不用关心最后是怎么被销毁的，这一切全部由</a:t>
            </a:r>
            <a:r>
              <a:rPr lang="en-US" altLang="zh-CN" dirty="0" smtClean="0"/>
              <a:t>IOC</a:t>
            </a:r>
            <a:r>
              <a:rPr lang="zh-CN" altLang="en-US" dirty="0" smtClean="0"/>
              <a:t>容器包办。</a:t>
            </a:r>
            <a:br>
              <a:rPr lang="zh-CN" altLang="en-US" dirty="0" smtClean="0"/>
            </a:br>
            <a:r>
              <a:rPr lang="zh-CN" altLang="en-US" dirty="0" smtClean="0"/>
              <a:t>在传统的实现中，由程序内部代码来控制组件之间的关系。我们经常使用</a:t>
            </a:r>
            <a:r>
              <a:rPr lang="en-US" altLang="zh-CN" dirty="0" smtClean="0"/>
              <a:t>new</a:t>
            </a:r>
            <a:r>
              <a:rPr lang="zh-CN" altLang="en-US" dirty="0" smtClean="0"/>
              <a:t>关键字来实现两个组件之间关系的组合，这种实现方式会造成组件之间耦合。</a:t>
            </a:r>
            <a:r>
              <a:rPr lang="en-US" altLang="zh-CN" dirty="0" smtClean="0"/>
              <a:t>IOC</a:t>
            </a:r>
            <a:r>
              <a:rPr lang="zh-CN" altLang="en-US" dirty="0" smtClean="0"/>
              <a:t>很好地解决了该问题，它将实现组件间关系从程序内部提到外部容器，也就是说由容器在运行期将组件间的某种依赖关系动态注入组件中</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IOC</a:t>
            </a:r>
            <a:r>
              <a:rPr lang="zh-CN" altLang="en-US" dirty="0" smtClean="0"/>
              <a:t> 本质</a:t>
            </a:r>
            <a:endParaRPr lang="zh-CN" altLang="en-US" dirty="0"/>
          </a:p>
        </p:txBody>
      </p:sp>
      <p:sp>
        <p:nvSpPr>
          <p:cNvPr id="3" name="内容占位符 2"/>
          <p:cNvSpPr>
            <a:spLocks noGrp="1"/>
          </p:cNvSpPr>
          <p:nvPr>
            <p:ph idx="1"/>
          </p:nvPr>
        </p:nvSpPr>
        <p:spPr/>
        <p:txBody>
          <a:bodyPr>
            <a:normAutofit lnSpcReduction="10000"/>
          </a:bodyPr>
          <a:lstStyle/>
          <a:p>
            <a:r>
              <a:rPr lang="en-US" dirty="0" smtClean="0"/>
              <a:t>IOC</a:t>
            </a:r>
            <a:r>
              <a:rPr lang="zh-CN" altLang="en-US" dirty="0" smtClean="0"/>
              <a:t>中最基本的技术就是“反射</a:t>
            </a:r>
            <a:r>
              <a:rPr lang="en-US" altLang="zh-CN" dirty="0" smtClean="0"/>
              <a:t>(</a:t>
            </a:r>
            <a:r>
              <a:rPr lang="en-US" dirty="0" smtClean="0"/>
              <a:t>Reflection)”</a:t>
            </a:r>
            <a:r>
              <a:rPr lang="zh-CN" altLang="en-US" dirty="0" smtClean="0"/>
              <a:t>编程</a:t>
            </a:r>
            <a:endParaRPr lang="en-US" altLang="zh-CN" dirty="0" smtClean="0"/>
          </a:p>
          <a:p>
            <a:endParaRPr lang="en-US" altLang="zh-CN" dirty="0" smtClean="0"/>
          </a:p>
          <a:p>
            <a:r>
              <a:rPr lang="zh-CN" altLang="en-US" b="1" dirty="0" smtClean="0"/>
              <a:t>通俗来讲就是根据给出的类名（字符串方式）来动态地生成对象</a:t>
            </a:r>
            <a:endParaRPr lang="en-US" altLang="zh-CN" b="1" dirty="0" smtClean="0"/>
          </a:p>
          <a:p>
            <a:r>
              <a:rPr lang="zh-CN" altLang="en-US" dirty="0" smtClean="0"/>
              <a:t>我们可以把</a:t>
            </a:r>
            <a:r>
              <a:rPr lang="en-US" altLang="zh-CN" dirty="0" smtClean="0"/>
              <a:t>IOC</a:t>
            </a:r>
            <a:r>
              <a:rPr lang="zh-CN" altLang="en-US" dirty="0" smtClean="0"/>
              <a:t>容器的工作模式看做是工厂模式的升华，可以把</a:t>
            </a:r>
            <a:r>
              <a:rPr lang="en-US" altLang="zh-CN" dirty="0" smtClean="0"/>
              <a:t>IOC</a:t>
            </a:r>
            <a:r>
              <a:rPr lang="zh-CN" altLang="en-US" dirty="0" smtClean="0"/>
              <a:t>容器看作是一个工厂，这个工厂里要生产的对象都在配置文件中给出定义，然后利用编程语言的的反射编程，根据配置文件中给出的类名生成相应的对象。从实现来看，</a:t>
            </a:r>
            <a:r>
              <a:rPr lang="en-US" altLang="zh-CN" dirty="0" smtClean="0"/>
              <a:t>IOC</a:t>
            </a:r>
            <a:r>
              <a:rPr lang="zh-CN" altLang="en-US" dirty="0" smtClean="0"/>
              <a:t>是把以前在工厂方法里写死的对象生成代码，改变为由配置文件来定义，也就是把工厂和对象生成这两者独立分隔开来，目的就是提高灵活性和可维护性。</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80" y="1285860"/>
            <a:ext cx="8229600" cy="4929222"/>
          </a:xfrm>
        </p:spPr>
        <p:txBody>
          <a:bodyPr>
            <a:normAutofit/>
          </a:bodyPr>
          <a:lstStyle/>
          <a:p>
            <a:pPr>
              <a:buClr>
                <a:schemeClr val="tx1"/>
              </a:buClr>
              <a:buFont typeface="Wingdings" pitchFamily="2" charset="2"/>
              <a:buChar char="Ø"/>
            </a:pPr>
            <a:r>
              <a:rPr lang="en-US" altLang="zh-CN" dirty="0" smtClean="0">
                <a:latin typeface="楷体_GB2312" pitchFamily="49" charset="-122"/>
                <a:ea typeface="楷体_GB2312" pitchFamily="49" charset="-122"/>
              </a:rPr>
              <a:t>spring</a:t>
            </a:r>
            <a:r>
              <a:rPr lang="zh-CN" altLang="en-US" dirty="0" smtClean="0">
                <a:latin typeface="楷体_GB2312" pitchFamily="49" charset="-122"/>
                <a:ea typeface="楷体_GB2312" pitchFamily="49" charset="-122"/>
              </a:rPr>
              <a:t>是什么</a:t>
            </a: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en-US" altLang="zh-CN" dirty="0" smtClean="0">
                <a:latin typeface="楷体_GB2312" pitchFamily="49" charset="-122"/>
                <a:ea typeface="楷体_GB2312" pitchFamily="49" charset="-122"/>
              </a:rPr>
              <a:t>spring</a:t>
            </a:r>
            <a:r>
              <a:rPr lang="zh-CN" altLang="en-US" dirty="0" smtClean="0">
                <a:latin typeface="楷体_GB2312" pitchFamily="49" charset="-122"/>
                <a:ea typeface="楷体_GB2312" pitchFamily="49" charset="-122"/>
              </a:rPr>
              <a:t>是一个高度灵活的</a:t>
            </a:r>
            <a:r>
              <a:rPr lang="zh-CN" altLang="en-US" dirty="0" smtClean="0">
                <a:solidFill>
                  <a:srgbClr val="FF0000"/>
                </a:solidFill>
                <a:latin typeface="楷体_GB2312" pitchFamily="49" charset="-122"/>
                <a:ea typeface="楷体_GB2312" pitchFamily="49" charset="-122"/>
              </a:rPr>
              <a:t>轻量级</a:t>
            </a:r>
            <a:r>
              <a:rPr lang="zh-CN" altLang="en-US" dirty="0" smtClean="0">
                <a:latin typeface="楷体_GB2312" pitchFamily="49" charset="-122"/>
                <a:ea typeface="楷体_GB2312" pitchFamily="49" charset="-122"/>
              </a:rPr>
              <a:t>框架，其目的是降低企业级应用开发的复杂度。</a:t>
            </a:r>
            <a:endParaRPr lang="en-US" altLang="zh-CN" dirty="0" smtClean="0">
              <a:latin typeface="楷体_GB2312" pitchFamily="49" charset="-122"/>
              <a:ea typeface="楷体_GB2312" pitchFamily="49" charset="-122"/>
            </a:endParaRPr>
          </a:p>
          <a:p>
            <a:pPr>
              <a:buClr>
                <a:schemeClr val="accent5">
                  <a:lumMod val="75000"/>
                </a:schemeClr>
              </a:buClr>
              <a:buFont typeface="Arial" pitchFamily="34" charset="0"/>
              <a:buChar char="•"/>
            </a:pPr>
            <a:endParaRPr lang="en-US" altLang="zh-CN"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zh-CN" altLang="en-US" dirty="0" smtClean="0">
                <a:latin typeface="楷体_GB2312" pitchFamily="49" charset="-122"/>
                <a:ea typeface="楷体_GB2312" pitchFamily="49" charset="-122"/>
              </a:rPr>
              <a:t>重量级（</a:t>
            </a:r>
            <a:r>
              <a:rPr lang="en-US" altLang="zh-CN" dirty="0" smtClean="0">
                <a:latin typeface="楷体_GB2312" pitchFamily="49" charset="-122"/>
                <a:ea typeface="楷体_GB2312" pitchFamily="49" charset="-122"/>
              </a:rPr>
              <a:t>EJB</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en-US" altLang="zh-CN" dirty="0" smtClean="0">
                <a:latin typeface="楷体_GB2312" pitchFamily="49" charset="-122"/>
                <a:ea typeface="楷体_GB2312" pitchFamily="49" charset="-122"/>
              </a:rPr>
              <a:t>spring</a:t>
            </a:r>
            <a:r>
              <a:rPr lang="zh-CN" altLang="en-US" dirty="0" smtClean="0">
                <a:latin typeface="楷体_GB2312" pitchFamily="49" charset="-122"/>
                <a:ea typeface="楷体_GB2312" pitchFamily="49" charset="-122"/>
              </a:rPr>
              <a:t>在当前的</a:t>
            </a:r>
            <a:r>
              <a:rPr lang="en-US" altLang="zh-CN" dirty="0" smtClean="0">
                <a:latin typeface="楷体_GB2312" pitchFamily="49" charset="-122"/>
                <a:ea typeface="楷体_GB2312" pitchFamily="49" charset="-122"/>
              </a:rPr>
              <a:t>j2ee</a:t>
            </a:r>
            <a:r>
              <a:rPr lang="zh-CN" altLang="en-US" dirty="0" smtClean="0">
                <a:latin typeface="楷体_GB2312" pitchFamily="49" charset="-122"/>
                <a:ea typeface="楷体_GB2312" pitchFamily="49" charset="-122"/>
              </a:rPr>
              <a:t>项目中应用非常广泛，采用</a:t>
            </a:r>
            <a:r>
              <a:rPr lang="en-US" altLang="zh-CN" dirty="0" smtClean="0">
                <a:latin typeface="楷体_GB2312" pitchFamily="49" charset="-122"/>
                <a:ea typeface="楷体_GB2312" pitchFamily="49" charset="-122"/>
              </a:rPr>
              <a:t>java </a:t>
            </a:r>
            <a:r>
              <a:rPr lang="zh-CN" altLang="en-US" dirty="0" smtClean="0">
                <a:latin typeface="楷体_GB2312" pitchFamily="49" charset="-122"/>
                <a:ea typeface="楷体_GB2312" pitchFamily="49" charset="-122"/>
              </a:rPr>
              <a:t>语言开发。</a:t>
            </a:r>
            <a:endParaRPr lang="en-US" altLang="zh-CN"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en-US" altLang="zh-CN" dirty="0" smtClean="0">
                <a:latin typeface="楷体_GB2312" pitchFamily="49" charset="-122"/>
                <a:ea typeface="楷体_GB2312" pitchFamily="49" charset="-122"/>
              </a:rPr>
              <a:t>Spring</a:t>
            </a:r>
            <a:r>
              <a:rPr lang="zh-CN" altLang="en-US" dirty="0" smtClean="0">
                <a:latin typeface="楷体_GB2312" pitchFamily="49" charset="-122"/>
                <a:ea typeface="楷体_GB2312" pitchFamily="49" charset="-122"/>
              </a:rPr>
              <a:t>是免费开源的，下载地址：</a:t>
            </a:r>
            <a:endParaRPr lang="en-US" altLang="zh-CN" dirty="0" smtClean="0">
              <a:latin typeface="楷体_GB2312" pitchFamily="49" charset="-122"/>
              <a:ea typeface="楷体_GB2312" pitchFamily="49" charset="-122"/>
            </a:endParaRPr>
          </a:p>
          <a:p>
            <a:pPr>
              <a:buClr>
                <a:schemeClr val="tx1"/>
              </a:buClr>
              <a:buNone/>
            </a:pPr>
            <a:r>
              <a:rPr lang="en-US" altLang="zh-CN" dirty="0" smtClean="0">
                <a:latin typeface="楷体_GB2312" pitchFamily="49" charset="-122"/>
                <a:ea typeface="楷体_GB2312" pitchFamily="49" charset="-122"/>
              </a:rPr>
              <a:t>    </a:t>
            </a:r>
            <a:r>
              <a:rPr lang="en-US" altLang="zh-CN" dirty="0" smtClean="0">
                <a:latin typeface="楷体_GB2312" pitchFamily="49" charset="-122"/>
                <a:ea typeface="楷体_GB2312" pitchFamily="49" charset="-122"/>
                <a:hlinkClick r:id="rId2"/>
              </a:rPr>
              <a:t>http://www.springsource.org/</a:t>
            </a:r>
            <a:endParaRPr lang="en-US" altLang="zh-CN" dirty="0" smtClean="0">
              <a:latin typeface="楷体_GB2312" pitchFamily="49" charset="-122"/>
              <a:ea typeface="楷体_GB2312" pitchFamily="49" charset="-122"/>
            </a:endParaRPr>
          </a:p>
          <a:p>
            <a:pPr>
              <a:buClr>
                <a:schemeClr val="tx1"/>
              </a:buClr>
              <a:buNone/>
            </a:pPr>
            <a:r>
              <a:rPr lang="en-US" altLang="zh-CN" dirty="0" smtClean="0">
                <a:latin typeface="楷体_GB2312" pitchFamily="49" charset="-122"/>
                <a:ea typeface="楷体_GB2312" pitchFamily="49" charset="-122"/>
              </a:rPr>
              <a:t>	</a:t>
            </a:r>
          </a:p>
          <a:p>
            <a:pPr marL="457200" indent="-457200">
              <a:buClr>
                <a:schemeClr val="tx1"/>
              </a:buClr>
              <a:buNone/>
            </a:pPr>
            <a:endParaRPr lang="en-US" altLang="zh-CN" sz="2000" dirty="0" smtClean="0"/>
          </a:p>
          <a:p>
            <a:pPr>
              <a:buNone/>
            </a:pPr>
            <a:endParaRPr lang="en-US" altLang="zh-CN" sz="2000" dirty="0" smtClean="0"/>
          </a:p>
        </p:txBody>
      </p:sp>
      <p:sp>
        <p:nvSpPr>
          <p:cNvPr id="4" name="TextBox 3"/>
          <p:cNvSpPr txBox="1"/>
          <p:nvPr/>
        </p:nvSpPr>
        <p:spPr>
          <a:xfrm>
            <a:off x="2571736" y="285728"/>
            <a:ext cx="3786214" cy="954107"/>
          </a:xfrm>
          <a:prstGeom prst="rect">
            <a:avLst/>
          </a:prstGeom>
          <a:noFill/>
        </p:spPr>
        <p:txBody>
          <a:bodyPr wrap="square" rtlCol="0">
            <a:spAutoFit/>
          </a:bodyPr>
          <a:lstStyle/>
          <a:p>
            <a:r>
              <a:rPr lang="en-US" altLang="zh-CN" sz="2800" b="1" dirty="0" smtClean="0">
                <a:latin typeface="黑体" pitchFamily="2" charset="-122"/>
                <a:ea typeface="黑体" pitchFamily="2" charset="-122"/>
                <a:cs typeface="+mj-cs"/>
              </a:rPr>
              <a:t>1 </a:t>
            </a:r>
            <a:r>
              <a:rPr lang="en-US" altLang="zh-CN" sz="2800" b="1" dirty="0" smtClean="0"/>
              <a:t>spring</a:t>
            </a:r>
            <a:r>
              <a:rPr lang="zh-CN" altLang="en-US" sz="2800" b="1" dirty="0" smtClean="0"/>
              <a:t>内容简介</a:t>
            </a:r>
          </a:p>
          <a:p>
            <a:endParaRPr lang="zh-CN" altLang="en-US" sz="2800" b="1" dirty="0" smtClean="0">
              <a:latin typeface="黑体" pitchFamily="2" charset="-122"/>
              <a:ea typeface="黑体" pitchFamily="2" charset="-122"/>
              <a:cs typeface="+mj-cs"/>
            </a:endParaRPr>
          </a:p>
        </p:txBody>
      </p:sp>
      <p:sp>
        <p:nvSpPr>
          <p:cNvPr id="5" name="TextBox 4"/>
          <p:cNvSpPr txBox="1"/>
          <p:nvPr/>
        </p:nvSpPr>
        <p:spPr>
          <a:xfrm>
            <a:off x="3357554" y="785794"/>
            <a:ext cx="3786214" cy="461665"/>
          </a:xfrm>
          <a:prstGeom prst="rect">
            <a:avLst/>
          </a:prstGeom>
          <a:noFill/>
        </p:spPr>
        <p:txBody>
          <a:bodyPr wrap="square" rtlCol="0">
            <a:spAutoFit/>
          </a:bodyPr>
          <a:lstStyle/>
          <a:p>
            <a:r>
              <a:rPr lang="en-US" altLang="zh-CN" sz="2400" b="1" dirty="0" smtClean="0">
                <a:solidFill>
                  <a:srgbClr val="FF0000"/>
                </a:solidFill>
                <a:latin typeface="黑体" pitchFamily="2" charset="-122"/>
                <a:ea typeface="黑体" pitchFamily="2" charset="-122"/>
                <a:cs typeface="+mj-cs"/>
              </a:rPr>
              <a:t>1.1 spring</a:t>
            </a:r>
            <a:r>
              <a:rPr lang="zh-CN" altLang="en-US" sz="2400" b="1" dirty="0" smtClean="0">
                <a:solidFill>
                  <a:srgbClr val="FF0000"/>
                </a:solidFill>
                <a:latin typeface="黑体" pitchFamily="2" charset="-122"/>
                <a:ea typeface="黑体" pitchFamily="2" charset="-122"/>
                <a:cs typeface="+mj-cs"/>
              </a:rPr>
              <a:t>概述</a:t>
            </a:r>
            <a:endParaRPr lang="en-US" altLang="zh-CN" sz="2400" b="1" dirty="0" smtClean="0">
              <a:solidFill>
                <a:srgbClr val="FF0000"/>
              </a:solidFill>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80" y="1285860"/>
            <a:ext cx="8229600" cy="4929222"/>
          </a:xfrm>
        </p:spPr>
        <p:txBody>
          <a:bodyPr>
            <a:normAutofit/>
          </a:bodyPr>
          <a:lstStyle/>
          <a:p>
            <a:pPr>
              <a:buClr>
                <a:schemeClr val="tx1"/>
              </a:buClr>
              <a:buFont typeface="Wingdings" pitchFamily="2" charset="2"/>
              <a:buChar char="Ø"/>
            </a:pPr>
            <a:r>
              <a:rPr lang="en-US" altLang="zh-CN" sz="2000" dirty="0" smtClean="0">
                <a:latin typeface="楷体_GB2312" pitchFamily="49" charset="-122"/>
                <a:ea typeface="楷体_GB2312" pitchFamily="49" charset="-122"/>
              </a:rPr>
              <a:t>Spring</a:t>
            </a:r>
            <a:r>
              <a:rPr lang="zh-CN" altLang="en-US" sz="2000" dirty="0" smtClean="0">
                <a:latin typeface="楷体_GB2312" pitchFamily="49" charset="-122"/>
                <a:ea typeface="楷体_GB2312" pitchFamily="49" charset="-122"/>
              </a:rPr>
              <a:t>的核心容器可以管理任何</a:t>
            </a:r>
            <a:r>
              <a:rPr lang="en-US" altLang="zh-CN" sz="2000" dirty="0" smtClean="0">
                <a:latin typeface="楷体_GB2312" pitchFamily="49" charset="-122"/>
                <a:ea typeface="楷体_GB2312" pitchFamily="49" charset="-122"/>
              </a:rPr>
              <a:t>java</a:t>
            </a:r>
            <a:r>
              <a:rPr lang="zh-CN" altLang="en-US" sz="2000" dirty="0" smtClean="0">
                <a:latin typeface="楷体_GB2312" pitchFamily="49" charset="-122"/>
                <a:ea typeface="楷体_GB2312" pitchFamily="49" charset="-122"/>
              </a:rPr>
              <a:t>类，容器可以初始化该类，并返回该类的实例。入门程序简单演示容器的使用方法，程序包含如下</a:t>
            </a:r>
            <a:r>
              <a:rPr lang="en-US" altLang="zh-CN" sz="2000" dirty="0" smtClean="0">
                <a:latin typeface="楷体_GB2312" pitchFamily="49" charset="-122"/>
                <a:ea typeface="楷体_GB2312" pitchFamily="49" charset="-122"/>
              </a:rPr>
              <a:t>4</a:t>
            </a:r>
            <a:r>
              <a:rPr lang="zh-CN" altLang="en-US" sz="2000" dirty="0" smtClean="0">
                <a:latin typeface="楷体_GB2312" pitchFamily="49" charset="-122"/>
                <a:ea typeface="楷体_GB2312" pitchFamily="49" charset="-122"/>
              </a:rPr>
              <a:t>步：</a:t>
            </a:r>
            <a:endParaRPr lang="en-US" altLang="zh-CN" sz="2000" dirty="0" smtClean="0">
              <a:latin typeface="楷体_GB2312" pitchFamily="49" charset="-122"/>
              <a:ea typeface="楷体_GB2312" pitchFamily="49" charset="-122"/>
            </a:endParaRPr>
          </a:p>
          <a:p>
            <a:pPr lvl="1">
              <a:buClr>
                <a:schemeClr val="accent5">
                  <a:lumMod val="75000"/>
                </a:schemeClr>
              </a:buClr>
              <a:buFont typeface="Arial" pitchFamily="34" charset="0"/>
              <a:buChar char="•"/>
            </a:pPr>
            <a:r>
              <a:rPr lang="zh-CN" altLang="en-US" sz="2000" dirty="0" smtClean="0">
                <a:latin typeface="楷体_GB2312" pitchFamily="49" charset="-122"/>
                <a:ea typeface="楷体_GB2312" pitchFamily="49" charset="-122"/>
              </a:rPr>
              <a:t>导入包</a:t>
            </a:r>
            <a:r>
              <a:rPr lang="en-US" altLang="zh-CN" sz="2000" dirty="0" smtClean="0">
                <a:latin typeface="楷体_GB2312" pitchFamily="49" charset="-122"/>
                <a:ea typeface="楷体_GB2312" pitchFamily="49" charset="-122"/>
              </a:rPr>
              <a:t>spring</a:t>
            </a:r>
            <a:r>
              <a:rPr lang="zh-CN" altLang="en-US" sz="2000" dirty="0" smtClean="0">
                <a:latin typeface="楷体_GB2312" pitchFamily="49" charset="-122"/>
                <a:ea typeface="楷体_GB2312" pitchFamily="49" charset="-122"/>
              </a:rPr>
              <a:t>核心容器相关包</a:t>
            </a:r>
            <a:endParaRPr lang="en-US" altLang="zh-CN" sz="2000" dirty="0" smtClean="0">
              <a:latin typeface="楷体_GB2312" pitchFamily="49" charset="-122"/>
              <a:ea typeface="楷体_GB2312" pitchFamily="49" charset="-122"/>
            </a:endParaRPr>
          </a:p>
          <a:p>
            <a:pPr lvl="1">
              <a:buClr>
                <a:schemeClr val="accent5">
                  <a:lumMod val="75000"/>
                </a:schemeClr>
              </a:buClr>
              <a:buFont typeface="Arial" pitchFamily="34" charset="0"/>
              <a:buChar char="•"/>
            </a:pPr>
            <a:r>
              <a:rPr lang="zh-CN" altLang="en-US" sz="2000" dirty="0" smtClean="0">
                <a:latin typeface="楷体_GB2312" pitchFamily="49" charset="-122"/>
                <a:ea typeface="楷体_GB2312" pitchFamily="49" charset="-122"/>
              </a:rPr>
              <a:t>普通</a:t>
            </a:r>
            <a:r>
              <a:rPr lang="en-US" altLang="zh-CN" sz="2000" dirty="0" smtClean="0">
                <a:latin typeface="楷体_GB2312" pitchFamily="49" charset="-122"/>
                <a:ea typeface="楷体_GB2312" pitchFamily="49" charset="-122"/>
              </a:rPr>
              <a:t>java</a:t>
            </a:r>
            <a:r>
              <a:rPr lang="zh-CN" altLang="en-US" sz="2000" dirty="0" smtClean="0">
                <a:latin typeface="楷体_GB2312" pitchFamily="49" charset="-122"/>
                <a:ea typeface="楷体_GB2312" pitchFamily="49" charset="-122"/>
              </a:rPr>
              <a:t>类的建立</a:t>
            </a:r>
            <a:endParaRPr lang="en-US" altLang="zh-CN" sz="2000" dirty="0" smtClean="0">
              <a:latin typeface="楷体_GB2312" pitchFamily="49" charset="-122"/>
              <a:ea typeface="楷体_GB2312" pitchFamily="49" charset="-122"/>
            </a:endParaRPr>
          </a:p>
          <a:p>
            <a:pPr lvl="1">
              <a:buClr>
                <a:schemeClr val="accent5">
                  <a:lumMod val="75000"/>
                </a:schemeClr>
              </a:buClr>
              <a:buFont typeface="Arial" pitchFamily="34" charset="0"/>
              <a:buChar char="•"/>
            </a:pPr>
            <a:r>
              <a:rPr lang="en-US" altLang="zh-CN" sz="2000" dirty="0" smtClean="0">
                <a:latin typeface="楷体_GB2312" pitchFamily="49" charset="-122"/>
                <a:ea typeface="楷体_GB2312" pitchFamily="49" charset="-122"/>
              </a:rPr>
              <a:t>spring</a:t>
            </a:r>
            <a:r>
              <a:rPr lang="zh-CN" altLang="en-US" sz="2000" dirty="0" smtClean="0">
                <a:latin typeface="楷体_GB2312" pitchFamily="49" charset="-122"/>
                <a:ea typeface="楷体_GB2312" pitchFamily="49" charset="-122"/>
              </a:rPr>
              <a:t>配置文件</a:t>
            </a:r>
            <a:endParaRPr lang="en-US" altLang="zh-CN" sz="2000" dirty="0" smtClean="0">
              <a:latin typeface="楷体_GB2312" pitchFamily="49" charset="-122"/>
              <a:ea typeface="楷体_GB2312" pitchFamily="49" charset="-122"/>
            </a:endParaRPr>
          </a:p>
          <a:p>
            <a:pPr lvl="1">
              <a:buClr>
                <a:schemeClr val="accent5">
                  <a:lumMod val="75000"/>
                </a:schemeClr>
              </a:buClr>
              <a:buFont typeface="Arial" pitchFamily="34" charset="0"/>
              <a:buChar char="•"/>
            </a:pPr>
            <a:r>
              <a:rPr lang="zh-CN" altLang="en-US" sz="2000" dirty="0" smtClean="0">
                <a:latin typeface="楷体_GB2312" pitchFamily="49" charset="-122"/>
                <a:ea typeface="楷体_GB2312" pitchFamily="49" charset="-122"/>
              </a:rPr>
              <a:t>通过</a:t>
            </a:r>
            <a:r>
              <a:rPr lang="en-US" altLang="zh-CN" sz="2000" dirty="0" smtClean="0">
                <a:latin typeface="楷体_GB2312" pitchFamily="49" charset="-122"/>
                <a:ea typeface="楷体_GB2312" pitchFamily="49" charset="-122"/>
              </a:rPr>
              <a:t>spring</a:t>
            </a:r>
            <a:r>
              <a:rPr lang="zh-CN" altLang="en-US" sz="2000" dirty="0" smtClean="0">
                <a:latin typeface="楷体_GB2312" pitchFamily="49" charset="-122"/>
                <a:ea typeface="楷体_GB2312" pitchFamily="49" charset="-122"/>
              </a:rPr>
              <a:t>内置</a:t>
            </a:r>
            <a:r>
              <a:rPr lang="en-US" altLang="zh-CN" sz="2000" dirty="0" smtClean="0">
                <a:latin typeface="楷体_GB2312" pitchFamily="49" charset="-122"/>
                <a:ea typeface="楷体_GB2312" pitchFamily="49" charset="-122"/>
              </a:rPr>
              <a:t>API</a:t>
            </a:r>
            <a:r>
              <a:rPr lang="zh-CN" altLang="en-US" sz="2000" dirty="0" smtClean="0">
                <a:latin typeface="楷体_GB2312" pitchFamily="49" charset="-122"/>
                <a:ea typeface="楷体_GB2312" pitchFamily="49" charset="-122"/>
              </a:rPr>
              <a:t>接口初始化</a:t>
            </a:r>
            <a:r>
              <a:rPr lang="en-US" altLang="zh-CN" sz="2000" dirty="0" smtClean="0">
                <a:latin typeface="楷体_GB2312" pitchFamily="49" charset="-122"/>
                <a:ea typeface="楷体_GB2312" pitchFamily="49" charset="-122"/>
              </a:rPr>
              <a:t>spring</a:t>
            </a:r>
            <a:r>
              <a:rPr lang="zh-CN" altLang="en-US" sz="2000" dirty="0" smtClean="0">
                <a:latin typeface="楷体_GB2312" pitchFamily="49" charset="-122"/>
                <a:ea typeface="楷体_GB2312" pitchFamily="49" charset="-122"/>
              </a:rPr>
              <a:t>容器，并获取</a:t>
            </a:r>
            <a:r>
              <a:rPr lang="en-US" altLang="zh-CN" sz="2000" dirty="0" smtClean="0">
                <a:latin typeface="楷体_GB2312" pitchFamily="49" charset="-122"/>
                <a:ea typeface="楷体_GB2312" pitchFamily="49" charset="-122"/>
              </a:rPr>
              <a:t>spring </a:t>
            </a:r>
            <a:r>
              <a:rPr lang="zh-CN" altLang="en-US" sz="2000" dirty="0" smtClean="0">
                <a:latin typeface="楷体_GB2312" pitchFamily="49" charset="-122"/>
                <a:ea typeface="楷体_GB2312" pitchFamily="49" charset="-122"/>
              </a:rPr>
              <a:t>容器管理的</a:t>
            </a:r>
            <a:r>
              <a:rPr lang="en-US" altLang="zh-CN" sz="2000" dirty="0" smtClean="0">
                <a:latin typeface="楷体_GB2312" pitchFamily="49" charset="-122"/>
                <a:ea typeface="楷体_GB2312" pitchFamily="49" charset="-122"/>
              </a:rPr>
              <a:t>java</a:t>
            </a:r>
            <a:r>
              <a:rPr lang="zh-CN" altLang="en-US" sz="2000" dirty="0" smtClean="0">
                <a:latin typeface="楷体_GB2312" pitchFamily="49" charset="-122"/>
                <a:ea typeface="楷体_GB2312" pitchFamily="49" charset="-122"/>
              </a:rPr>
              <a:t>类的实例。</a:t>
            </a:r>
            <a:endParaRPr lang="en-US" altLang="zh-CN" sz="2000" dirty="0" smtClean="0">
              <a:latin typeface="楷体_GB2312" pitchFamily="49" charset="-122"/>
              <a:ea typeface="楷体_GB2312" pitchFamily="49" charset="-122"/>
            </a:endParaRPr>
          </a:p>
          <a:p>
            <a:pPr lvl="1">
              <a:buClr>
                <a:schemeClr val="accent5">
                  <a:lumMod val="75000"/>
                </a:schemeClr>
              </a:buClr>
              <a:buNone/>
            </a:pPr>
            <a:r>
              <a:rPr lang="zh-CN" altLang="en-US" sz="2000" dirty="0" smtClean="0">
                <a:solidFill>
                  <a:srgbClr val="FF0000"/>
                </a:solidFill>
                <a:latin typeface="楷体_GB2312" pitchFamily="49" charset="-122"/>
                <a:ea typeface="楷体_GB2312" pitchFamily="49" charset="-122"/>
              </a:rPr>
              <a:t>普通</a:t>
            </a:r>
            <a:r>
              <a:rPr lang="en-US" altLang="zh-CN" sz="2000" dirty="0" smtClean="0">
                <a:solidFill>
                  <a:srgbClr val="FF0000"/>
                </a:solidFill>
                <a:latin typeface="楷体_GB2312" pitchFamily="49" charset="-122"/>
                <a:ea typeface="楷体_GB2312" pitchFamily="49" charset="-122"/>
              </a:rPr>
              <a:t>java</a:t>
            </a:r>
            <a:r>
              <a:rPr lang="zh-CN" altLang="en-US" sz="2000" dirty="0" smtClean="0">
                <a:solidFill>
                  <a:srgbClr val="FF0000"/>
                </a:solidFill>
                <a:latin typeface="楷体_GB2312" pitchFamily="49" charset="-122"/>
                <a:ea typeface="楷体_GB2312" pitchFamily="49" charset="-122"/>
              </a:rPr>
              <a:t>类建立</a:t>
            </a:r>
            <a:endParaRPr lang="en-US" altLang="zh-CN" sz="2000" dirty="0" smtClean="0">
              <a:solidFill>
                <a:srgbClr val="FF0000"/>
              </a:solidFill>
              <a:latin typeface="楷体_GB2312" pitchFamily="49" charset="-122"/>
              <a:ea typeface="楷体_GB2312" pitchFamily="49" charset="-122"/>
            </a:endParaRPr>
          </a:p>
          <a:p>
            <a:pPr>
              <a:buClr>
                <a:schemeClr val="tx1"/>
              </a:buClr>
              <a:buNone/>
            </a:pPr>
            <a:endParaRPr lang="en-US" altLang="zh-CN" dirty="0" smtClean="0">
              <a:latin typeface="楷体_GB2312" pitchFamily="49" charset="-122"/>
              <a:ea typeface="楷体_GB2312" pitchFamily="49" charset="-122"/>
            </a:endParaRPr>
          </a:p>
          <a:p>
            <a:pPr>
              <a:buClr>
                <a:schemeClr val="tx1"/>
              </a:buClr>
              <a:buNone/>
            </a:pPr>
            <a:endParaRPr lang="en-US" altLang="zh-CN" dirty="0" smtClean="0">
              <a:latin typeface="楷体_GB2312" pitchFamily="49" charset="-122"/>
              <a:ea typeface="楷体_GB2312" pitchFamily="49" charset="-122"/>
            </a:endParaRPr>
          </a:p>
          <a:p>
            <a:pPr>
              <a:buClr>
                <a:schemeClr val="tx1"/>
              </a:buClr>
              <a:buNone/>
            </a:pP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marL="457200" indent="-457200">
              <a:buClr>
                <a:schemeClr val="tx1"/>
              </a:buClr>
              <a:buNone/>
            </a:pPr>
            <a:endParaRPr lang="en-US" altLang="zh-CN" sz="2000" dirty="0" smtClean="0"/>
          </a:p>
          <a:p>
            <a:pPr>
              <a:buNone/>
            </a:pPr>
            <a:endParaRPr lang="en-US" altLang="zh-CN" sz="2000" dirty="0" smtClean="0"/>
          </a:p>
        </p:txBody>
      </p:sp>
      <p:sp>
        <p:nvSpPr>
          <p:cNvPr id="4" name="TextBox 3"/>
          <p:cNvSpPr txBox="1"/>
          <p:nvPr/>
        </p:nvSpPr>
        <p:spPr>
          <a:xfrm>
            <a:off x="2571736" y="285728"/>
            <a:ext cx="3786214" cy="954107"/>
          </a:xfrm>
          <a:prstGeom prst="rect">
            <a:avLst/>
          </a:prstGeom>
          <a:noFill/>
        </p:spPr>
        <p:txBody>
          <a:bodyPr wrap="square" rtlCol="0">
            <a:spAutoFit/>
          </a:bodyPr>
          <a:lstStyle/>
          <a:p>
            <a:r>
              <a:rPr lang="en-US" altLang="zh-CN" sz="2800" b="1" dirty="0" smtClean="0">
                <a:latin typeface="黑体" pitchFamily="2" charset="-122"/>
                <a:ea typeface="黑体" pitchFamily="2" charset="-122"/>
                <a:cs typeface="+mj-cs"/>
              </a:rPr>
              <a:t>2 spring</a:t>
            </a:r>
            <a:r>
              <a:rPr lang="zh-CN" altLang="en-US" sz="2800" b="1" dirty="0" smtClean="0">
                <a:latin typeface="黑体" pitchFamily="2" charset="-122"/>
                <a:ea typeface="黑体" pitchFamily="2" charset="-122"/>
                <a:cs typeface="+mj-cs"/>
              </a:rPr>
              <a:t>核心容器</a:t>
            </a:r>
            <a:endParaRPr lang="zh-CN" altLang="en-US" sz="2800" b="1" dirty="0" smtClean="0"/>
          </a:p>
          <a:p>
            <a:endParaRPr lang="zh-CN" altLang="en-US" sz="2800" b="1" dirty="0" smtClean="0">
              <a:latin typeface="黑体" pitchFamily="2" charset="-122"/>
              <a:ea typeface="黑体" pitchFamily="2" charset="-122"/>
              <a:cs typeface="+mj-cs"/>
            </a:endParaRPr>
          </a:p>
        </p:txBody>
      </p:sp>
      <p:sp>
        <p:nvSpPr>
          <p:cNvPr id="5" name="TextBox 4"/>
          <p:cNvSpPr txBox="1"/>
          <p:nvPr/>
        </p:nvSpPr>
        <p:spPr>
          <a:xfrm>
            <a:off x="3357554" y="785794"/>
            <a:ext cx="3786214" cy="461665"/>
          </a:xfrm>
          <a:prstGeom prst="rect">
            <a:avLst/>
          </a:prstGeom>
          <a:noFill/>
        </p:spPr>
        <p:txBody>
          <a:bodyPr wrap="square" rtlCol="0">
            <a:spAutoFit/>
          </a:bodyPr>
          <a:lstStyle/>
          <a:p>
            <a:r>
              <a:rPr lang="en-US" altLang="zh-CN" sz="2400" b="1" dirty="0" smtClean="0">
                <a:solidFill>
                  <a:srgbClr val="FF0000"/>
                </a:solidFill>
                <a:latin typeface="黑体" pitchFamily="2" charset="-122"/>
                <a:ea typeface="黑体" pitchFamily="2" charset="-122"/>
                <a:cs typeface="+mj-cs"/>
              </a:rPr>
              <a:t>2.2 </a:t>
            </a:r>
            <a:r>
              <a:rPr lang="zh-CN" altLang="en-US" sz="2400" b="1" dirty="0" smtClean="0">
                <a:solidFill>
                  <a:srgbClr val="FF0000"/>
                </a:solidFill>
                <a:latin typeface="黑体" pitchFamily="2" charset="-122"/>
                <a:ea typeface="黑体" pitchFamily="2" charset="-122"/>
                <a:cs typeface="+mj-cs"/>
              </a:rPr>
              <a:t>入门程序编写</a:t>
            </a:r>
            <a:endParaRPr lang="en-US" altLang="zh-CN" sz="2400" b="1" dirty="0" smtClean="0">
              <a:solidFill>
                <a:srgbClr val="FF0000"/>
              </a:solidFill>
              <a:latin typeface="黑体" pitchFamily="2" charset="-122"/>
              <a:ea typeface="黑体" pitchFamily="2" charset="-122"/>
              <a:cs typeface="+mj-cs"/>
            </a:endParaRPr>
          </a:p>
        </p:txBody>
      </p:sp>
      <p:pic>
        <p:nvPicPr>
          <p:cNvPr id="1026" name="Picture 2"/>
          <p:cNvPicPr>
            <a:picLocks noChangeAspect="1" noChangeArrowheads="1"/>
          </p:cNvPicPr>
          <p:nvPr/>
        </p:nvPicPr>
        <p:blipFill>
          <a:blip r:embed="rId2" cstate="print"/>
          <a:srcRect/>
          <a:stretch>
            <a:fillRect/>
          </a:stretch>
        </p:blipFill>
        <p:spPr bwMode="auto">
          <a:xfrm>
            <a:off x="1500166" y="4572008"/>
            <a:ext cx="3771900" cy="142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80" y="1285860"/>
            <a:ext cx="8229600" cy="4929222"/>
          </a:xfrm>
        </p:spPr>
        <p:txBody>
          <a:bodyPr>
            <a:normAutofit/>
          </a:bodyPr>
          <a:lstStyle/>
          <a:p>
            <a:pPr lvl="1">
              <a:buClr>
                <a:schemeClr val="accent5">
                  <a:lumMod val="75000"/>
                </a:schemeClr>
              </a:buClr>
              <a:buNone/>
            </a:pPr>
            <a:r>
              <a:rPr lang="en-US" altLang="zh-CN" sz="2000" dirty="0" smtClean="0">
                <a:latin typeface="楷体_GB2312" pitchFamily="49" charset="-122"/>
                <a:ea typeface="楷体_GB2312" pitchFamily="49" charset="-122"/>
              </a:rPr>
              <a:t>	</a:t>
            </a:r>
            <a:r>
              <a:rPr lang="en-US" altLang="zh-CN" sz="2000" dirty="0" smtClean="0">
                <a:solidFill>
                  <a:srgbClr val="FF0000"/>
                </a:solidFill>
                <a:latin typeface="楷体_GB2312" pitchFamily="49" charset="-122"/>
                <a:ea typeface="楷体_GB2312" pitchFamily="49" charset="-122"/>
              </a:rPr>
              <a:t>spring</a:t>
            </a:r>
            <a:r>
              <a:rPr lang="zh-CN" altLang="en-US" sz="2000" dirty="0" smtClean="0">
                <a:solidFill>
                  <a:srgbClr val="FF0000"/>
                </a:solidFill>
                <a:latin typeface="楷体_GB2312" pitchFamily="49" charset="-122"/>
                <a:ea typeface="楷体_GB2312" pitchFamily="49" charset="-122"/>
              </a:rPr>
              <a:t>配置文件</a:t>
            </a:r>
            <a:endParaRPr lang="en-US" altLang="zh-CN" sz="2000" dirty="0" smtClean="0">
              <a:solidFill>
                <a:srgbClr val="FF0000"/>
              </a:solidFill>
              <a:latin typeface="楷体_GB2312" pitchFamily="49" charset="-122"/>
              <a:ea typeface="楷体_GB2312" pitchFamily="49" charset="-122"/>
            </a:endParaRPr>
          </a:p>
          <a:p>
            <a:pPr>
              <a:buClr>
                <a:schemeClr val="tx1"/>
              </a:buClr>
              <a:buNone/>
            </a:pPr>
            <a:endParaRPr lang="en-US" altLang="zh-CN" dirty="0" smtClean="0">
              <a:latin typeface="楷体_GB2312" pitchFamily="49" charset="-122"/>
              <a:ea typeface="楷体_GB2312" pitchFamily="49" charset="-122"/>
            </a:endParaRPr>
          </a:p>
          <a:p>
            <a:pPr>
              <a:buClr>
                <a:schemeClr val="tx1"/>
              </a:buClr>
              <a:buNone/>
            </a:pPr>
            <a:endParaRPr lang="en-US" altLang="zh-CN" dirty="0" smtClean="0">
              <a:latin typeface="楷体_GB2312" pitchFamily="49" charset="-122"/>
              <a:ea typeface="楷体_GB2312" pitchFamily="49" charset="-122"/>
            </a:endParaRPr>
          </a:p>
          <a:p>
            <a:pPr>
              <a:buClr>
                <a:schemeClr val="tx1"/>
              </a:buClr>
              <a:buNone/>
            </a:pP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marL="457200" indent="-457200">
              <a:buClr>
                <a:schemeClr val="tx1"/>
              </a:buClr>
              <a:buNone/>
            </a:pPr>
            <a:endParaRPr lang="en-US" altLang="zh-CN" sz="2000" dirty="0" smtClean="0"/>
          </a:p>
          <a:p>
            <a:pPr>
              <a:buNone/>
            </a:pPr>
            <a:endParaRPr lang="en-US" altLang="zh-CN" sz="2000" dirty="0" smtClean="0"/>
          </a:p>
        </p:txBody>
      </p:sp>
      <p:sp>
        <p:nvSpPr>
          <p:cNvPr id="4" name="TextBox 3"/>
          <p:cNvSpPr txBox="1"/>
          <p:nvPr/>
        </p:nvSpPr>
        <p:spPr>
          <a:xfrm>
            <a:off x="2571736" y="285728"/>
            <a:ext cx="3786214" cy="954107"/>
          </a:xfrm>
          <a:prstGeom prst="rect">
            <a:avLst/>
          </a:prstGeom>
          <a:noFill/>
        </p:spPr>
        <p:txBody>
          <a:bodyPr wrap="square" rtlCol="0">
            <a:spAutoFit/>
          </a:bodyPr>
          <a:lstStyle/>
          <a:p>
            <a:r>
              <a:rPr lang="en-US" altLang="zh-CN" sz="2800" b="1" dirty="0" smtClean="0">
                <a:latin typeface="黑体" pitchFamily="2" charset="-122"/>
                <a:ea typeface="黑体" pitchFamily="2" charset="-122"/>
                <a:cs typeface="+mj-cs"/>
              </a:rPr>
              <a:t>2 spring</a:t>
            </a:r>
            <a:r>
              <a:rPr lang="zh-CN" altLang="en-US" sz="2800" b="1" dirty="0" smtClean="0">
                <a:latin typeface="黑体" pitchFamily="2" charset="-122"/>
                <a:ea typeface="黑体" pitchFamily="2" charset="-122"/>
                <a:cs typeface="+mj-cs"/>
              </a:rPr>
              <a:t>核心容器</a:t>
            </a:r>
            <a:endParaRPr lang="zh-CN" altLang="en-US" sz="2800" b="1" dirty="0" smtClean="0"/>
          </a:p>
          <a:p>
            <a:endParaRPr lang="zh-CN" altLang="en-US" sz="2800" b="1" dirty="0" smtClean="0">
              <a:latin typeface="黑体" pitchFamily="2" charset="-122"/>
              <a:ea typeface="黑体" pitchFamily="2" charset="-122"/>
              <a:cs typeface="+mj-cs"/>
            </a:endParaRPr>
          </a:p>
        </p:txBody>
      </p:sp>
      <p:sp>
        <p:nvSpPr>
          <p:cNvPr id="5" name="TextBox 4"/>
          <p:cNvSpPr txBox="1"/>
          <p:nvPr/>
        </p:nvSpPr>
        <p:spPr>
          <a:xfrm>
            <a:off x="3357554" y="785794"/>
            <a:ext cx="3786214" cy="461665"/>
          </a:xfrm>
          <a:prstGeom prst="rect">
            <a:avLst/>
          </a:prstGeom>
          <a:noFill/>
        </p:spPr>
        <p:txBody>
          <a:bodyPr wrap="square" rtlCol="0">
            <a:spAutoFit/>
          </a:bodyPr>
          <a:lstStyle/>
          <a:p>
            <a:r>
              <a:rPr lang="en-US" altLang="zh-CN" sz="2400" b="1" dirty="0" smtClean="0">
                <a:solidFill>
                  <a:srgbClr val="FF0000"/>
                </a:solidFill>
                <a:latin typeface="黑体" pitchFamily="2" charset="-122"/>
                <a:ea typeface="黑体" pitchFamily="2" charset="-122"/>
                <a:cs typeface="+mj-cs"/>
              </a:rPr>
              <a:t>2.2 </a:t>
            </a:r>
            <a:r>
              <a:rPr lang="zh-CN" altLang="en-US" sz="2400" b="1" dirty="0" smtClean="0">
                <a:solidFill>
                  <a:srgbClr val="FF0000"/>
                </a:solidFill>
                <a:latin typeface="黑体" pitchFamily="2" charset="-122"/>
                <a:ea typeface="黑体" pitchFamily="2" charset="-122"/>
                <a:cs typeface="+mj-cs"/>
              </a:rPr>
              <a:t>入门程序编写</a:t>
            </a:r>
            <a:endParaRPr lang="en-US" altLang="zh-CN" sz="2400" b="1" dirty="0" smtClean="0">
              <a:solidFill>
                <a:srgbClr val="FF0000"/>
              </a:solidFill>
              <a:latin typeface="黑体" pitchFamily="2" charset="-122"/>
              <a:ea typeface="黑体" pitchFamily="2" charset="-122"/>
              <a:cs typeface="+mj-cs"/>
            </a:endParaRPr>
          </a:p>
        </p:txBody>
      </p:sp>
      <p:pic>
        <p:nvPicPr>
          <p:cNvPr id="2050" name="Picture 2"/>
          <p:cNvPicPr>
            <a:picLocks noChangeAspect="1" noChangeArrowheads="1"/>
          </p:cNvPicPr>
          <p:nvPr/>
        </p:nvPicPr>
        <p:blipFill>
          <a:blip r:embed="rId2" cstate="print"/>
          <a:srcRect/>
          <a:stretch>
            <a:fillRect/>
          </a:stretch>
        </p:blipFill>
        <p:spPr bwMode="auto">
          <a:xfrm>
            <a:off x="428596" y="1643050"/>
            <a:ext cx="7762875" cy="1609725"/>
          </a:xfrm>
          <a:prstGeom prst="rect">
            <a:avLst/>
          </a:prstGeom>
          <a:noFill/>
          <a:ln w="9525">
            <a:noFill/>
            <a:miter lim="800000"/>
            <a:headEnd/>
            <a:tailEnd/>
          </a:ln>
          <a:effectLst/>
        </p:spPr>
      </p:pic>
      <p:sp>
        <p:nvSpPr>
          <p:cNvPr id="7" name="矩形 6"/>
          <p:cNvSpPr/>
          <p:nvPr/>
        </p:nvSpPr>
        <p:spPr>
          <a:xfrm>
            <a:off x="4500562" y="1643050"/>
            <a:ext cx="142876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版本与编码</a:t>
            </a:r>
            <a:endParaRPr lang="zh-CN" altLang="en-US" dirty="0"/>
          </a:p>
        </p:txBody>
      </p:sp>
      <p:sp>
        <p:nvSpPr>
          <p:cNvPr id="8" name="矩形 7"/>
          <p:cNvSpPr/>
          <p:nvPr/>
        </p:nvSpPr>
        <p:spPr>
          <a:xfrm>
            <a:off x="6572264" y="1785926"/>
            <a:ext cx="1214446"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命名空间</a:t>
            </a:r>
          </a:p>
        </p:txBody>
      </p:sp>
      <p:sp>
        <p:nvSpPr>
          <p:cNvPr id="9" name="矩形 8"/>
          <p:cNvSpPr/>
          <p:nvPr/>
        </p:nvSpPr>
        <p:spPr>
          <a:xfrm>
            <a:off x="6572264" y="2071678"/>
            <a:ext cx="1214446"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标签规范</a:t>
            </a:r>
            <a:endParaRPr lang="zh-CN" altLang="en-US" dirty="0"/>
          </a:p>
        </p:txBody>
      </p:sp>
      <p:sp>
        <p:nvSpPr>
          <p:cNvPr id="10" name="矩形 9"/>
          <p:cNvSpPr/>
          <p:nvPr/>
        </p:nvSpPr>
        <p:spPr>
          <a:xfrm>
            <a:off x="4929158" y="3143248"/>
            <a:ext cx="42148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前半部分为命名空间，后半部分</a:t>
            </a:r>
            <a:r>
              <a:rPr lang="en-US" dirty="0" smtClean="0"/>
              <a:t>Xml</a:t>
            </a:r>
            <a:r>
              <a:rPr lang="zh-CN" altLang="en-US" dirty="0" smtClean="0"/>
              <a:t>的</a:t>
            </a:r>
            <a:r>
              <a:rPr lang="en-US" dirty="0" smtClean="0"/>
              <a:t>schema</a:t>
            </a:r>
            <a:r>
              <a:rPr lang="zh-CN" altLang="en-US" dirty="0" smtClean="0"/>
              <a:t>约束文件路径。</a:t>
            </a:r>
            <a:endParaRPr lang="zh-CN" altLang="en-US" dirty="0"/>
          </a:p>
        </p:txBody>
      </p:sp>
      <p:cxnSp>
        <p:nvCxnSpPr>
          <p:cNvPr id="12" name="直接箭头连接符 11"/>
          <p:cNvCxnSpPr/>
          <p:nvPr/>
        </p:nvCxnSpPr>
        <p:spPr>
          <a:xfrm rot="16200000" flipH="1">
            <a:off x="7500958" y="2714620"/>
            <a:ext cx="500066"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2910" y="4071942"/>
            <a:ext cx="7715304" cy="369332"/>
          </a:xfrm>
          <a:prstGeom prst="rect">
            <a:avLst/>
          </a:prstGeom>
          <a:noFill/>
        </p:spPr>
        <p:txBody>
          <a:bodyPr wrap="square" rtlCol="0">
            <a:spAutoFit/>
          </a:bodyPr>
          <a:lstStyle/>
          <a:p>
            <a:r>
              <a:rPr lang="en-US" altLang="zh-CN" dirty="0" smtClean="0"/>
              <a:t>Spring</a:t>
            </a:r>
            <a:r>
              <a:rPr lang="zh-CN" altLang="en-US" dirty="0" smtClean="0"/>
              <a:t>采用</a:t>
            </a:r>
            <a:r>
              <a:rPr lang="en-US" altLang="zh-CN" dirty="0" smtClean="0"/>
              <a:t>schema</a:t>
            </a:r>
            <a:r>
              <a:rPr lang="zh-CN" altLang="en-US" dirty="0" smtClean="0"/>
              <a:t>来描述并约束</a:t>
            </a:r>
            <a:r>
              <a:rPr lang="en-US" altLang="zh-CN" dirty="0" smtClean="0"/>
              <a:t>xml</a:t>
            </a:r>
            <a:r>
              <a:rPr lang="zh-CN" altLang="en-US" dirty="0" smtClean="0"/>
              <a:t>的文档结构，并验证文档的有效性。</a:t>
            </a:r>
            <a:endParaRPr lang="zh-CN" altLang="en-US" dirty="0"/>
          </a:p>
        </p:txBody>
      </p:sp>
      <p:pic>
        <p:nvPicPr>
          <p:cNvPr id="14" name="Picture 3"/>
          <p:cNvPicPr>
            <a:picLocks noChangeAspect="1" noChangeArrowheads="1"/>
          </p:cNvPicPr>
          <p:nvPr/>
        </p:nvPicPr>
        <p:blipFill>
          <a:blip r:embed="rId3" cstate="print"/>
          <a:srcRect/>
          <a:stretch>
            <a:fillRect/>
          </a:stretch>
        </p:blipFill>
        <p:spPr bwMode="auto">
          <a:xfrm>
            <a:off x="500034" y="4572008"/>
            <a:ext cx="2628900" cy="1771650"/>
          </a:xfrm>
          <a:prstGeom prst="rect">
            <a:avLst/>
          </a:prstGeom>
          <a:noFill/>
          <a:ln w="9525">
            <a:noFill/>
            <a:miter lim="800000"/>
            <a:headEnd/>
            <a:tailEnd/>
          </a:ln>
          <a:effectLst/>
        </p:spPr>
      </p:pic>
      <p:pic>
        <p:nvPicPr>
          <p:cNvPr id="15" name="Picture 4"/>
          <p:cNvPicPr>
            <a:picLocks noChangeAspect="1" noChangeArrowheads="1"/>
          </p:cNvPicPr>
          <p:nvPr/>
        </p:nvPicPr>
        <p:blipFill>
          <a:blip r:embed="rId4" cstate="print"/>
          <a:srcRect/>
          <a:stretch>
            <a:fillRect/>
          </a:stretch>
        </p:blipFill>
        <p:spPr bwMode="auto">
          <a:xfrm>
            <a:off x="4500562" y="4929198"/>
            <a:ext cx="2643206" cy="1143008"/>
          </a:xfrm>
          <a:prstGeom prst="rect">
            <a:avLst/>
          </a:prstGeom>
          <a:noFill/>
          <a:ln w="9525">
            <a:noFill/>
            <a:miter lim="800000"/>
            <a:headEnd/>
            <a:tailEnd/>
          </a:ln>
          <a:effectLst/>
        </p:spPr>
      </p:pic>
      <p:sp>
        <p:nvSpPr>
          <p:cNvPr id="16" name="TextBox 15"/>
          <p:cNvSpPr txBox="1"/>
          <p:nvPr/>
        </p:nvSpPr>
        <p:spPr>
          <a:xfrm>
            <a:off x="4429124" y="4429132"/>
            <a:ext cx="3000396" cy="369332"/>
          </a:xfrm>
          <a:prstGeom prst="rect">
            <a:avLst/>
          </a:prstGeom>
          <a:noFill/>
        </p:spPr>
        <p:txBody>
          <a:bodyPr wrap="square" rtlCol="0">
            <a:spAutoFit/>
          </a:bodyPr>
          <a:lstStyle/>
          <a:p>
            <a:r>
              <a:rPr lang="zh-CN" altLang="en-US" dirty="0" smtClean="0"/>
              <a:t>此文件目录下包含</a:t>
            </a:r>
            <a:r>
              <a:rPr lang="en-US" altLang="zh-CN" dirty="0" err="1" smtClean="0"/>
              <a:t>xsd</a:t>
            </a:r>
            <a:r>
              <a:rPr lang="zh-CN" altLang="en-US" dirty="0" smtClean="0"/>
              <a:t>文件</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smtClean="0"/>
              <a:t>&lt;beans xmlns=</a:t>
            </a:r>
            <a:r>
              <a:rPr lang="en-US" altLang="zh-CN" i="1" dirty="0" smtClean="0"/>
              <a:t>"http://www.springframework.org/schema/beans"</a:t>
            </a:r>
          </a:p>
          <a:p>
            <a:r>
              <a:rPr lang="en-US" altLang="zh-CN" dirty="0" smtClean="0"/>
              <a:t>xmlns:xsi=</a:t>
            </a:r>
            <a:r>
              <a:rPr lang="en-US" altLang="zh-CN" i="1" dirty="0" smtClean="0"/>
              <a:t>"http://www.w3.org/2001/XMLSchema-instance" </a:t>
            </a:r>
          </a:p>
          <a:p>
            <a:r>
              <a:rPr lang="en-US" altLang="zh-CN" dirty="0" smtClean="0"/>
              <a:t>xmlns:mvc=</a:t>
            </a:r>
            <a:r>
              <a:rPr lang="en-US" altLang="zh-CN" i="1" dirty="0" smtClean="0"/>
              <a:t>"http://www.springframework.org/schema/mvc"</a:t>
            </a:r>
          </a:p>
          <a:p>
            <a:r>
              <a:rPr lang="en-US" altLang="zh-CN" dirty="0" smtClean="0"/>
              <a:t>xmlns:aop=</a:t>
            </a:r>
            <a:r>
              <a:rPr lang="en-US" altLang="zh-CN" i="1" dirty="0" smtClean="0"/>
              <a:t>"http://www.springframework.org/schema/aop"</a:t>
            </a:r>
          </a:p>
          <a:p>
            <a:r>
              <a:rPr lang="en-US" altLang="zh-CN" dirty="0" smtClean="0"/>
              <a:t>xmlns:context=</a:t>
            </a:r>
            <a:r>
              <a:rPr lang="en-US" altLang="zh-CN" i="1" dirty="0" smtClean="0"/>
              <a:t>"http://www.springframework.org/schema/context"</a:t>
            </a:r>
          </a:p>
          <a:p>
            <a:r>
              <a:rPr lang="en-US" altLang="zh-CN" dirty="0" smtClean="0"/>
              <a:t>xsi:schemaLocation=</a:t>
            </a:r>
            <a:r>
              <a:rPr lang="en-US" altLang="zh-CN" i="1" dirty="0" smtClean="0"/>
              <a:t>"http://www.springframework.org/schema/beans     </a:t>
            </a:r>
          </a:p>
          <a:p>
            <a:r>
              <a:rPr lang="en-US" altLang="zh-CN" i="1" dirty="0" smtClean="0"/>
              <a:t>                        http://www.springframework.org/schema/beans/spring-beans-4.0.xsd    </a:t>
            </a:r>
          </a:p>
          <a:p>
            <a:r>
              <a:rPr lang="en-US" altLang="zh-CN" i="1" dirty="0" smtClean="0"/>
              <a:t>                        http://www.springframework.org/schema/mvc    </a:t>
            </a:r>
          </a:p>
          <a:p>
            <a:r>
              <a:rPr lang="en-US" altLang="zh-CN" i="1" dirty="0" smtClean="0"/>
              <a:t>                        http://www.springframework.org/schema/mvc/spring-mvc-4.0.xsd  </a:t>
            </a:r>
          </a:p>
          <a:p>
            <a:r>
              <a:rPr lang="en-US" altLang="zh-CN" i="1" dirty="0" smtClean="0"/>
              <a:t>                        http://www.springframework.org/schema/aop    </a:t>
            </a:r>
          </a:p>
          <a:p>
            <a:r>
              <a:rPr lang="en-US" altLang="zh-CN" i="1" dirty="0" smtClean="0"/>
              <a:t>                        http://www.springframework.org/schema/aop/spring-aop-4.0.xsd     </a:t>
            </a:r>
          </a:p>
          <a:p>
            <a:r>
              <a:rPr lang="en-US" altLang="zh-CN" i="1" dirty="0" smtClean="0"/>
              <a:t>                        http://www.springframework.org/schema/context     </a:t>
            </a:r>
          </a:p>
          <a:p>
            <a:r>
              <a:rPr lang="en-US" altLang="zh-CN" i="1" dirty="0" smtClean="0"/>
              <a:t>                        http://www.springframework.org/schema/context/spring-context-4.0.xsd"&gt;</a:t>
            </a:r>
          </a:p>
          <a:p>
            <a:r>
              <a:rPr lang="en-US" altLang="zh-CN" dirty="0" smtClean="0"/>
              <a:t>&lt;</a:t>
            </a:r>
            <a:r>
              <a:rPr lang="en-US" altLang="zh-CN" dirty="0" smtClean="0"/>
              <a:t>bean id=</a:t>
            </a:r>
            <a:r>
              <a:rPr lang="en-US" altLang="zh-CN" i="1" dirty="0" smtClean="0"/>
              <a:t>"boy" class="</a:t>
            </a:r>
            <a:r>
              <a:rPr lang="en-US" altLang="zh-CN" i="1" dirty="0" smtClean="0"/>
              <a:t>com.icss.pro.Boy</a:t>
            </a:r>
            <a:r>
              <a:rPr lang="en-US" altLang="zh-CN" i="1" dirty="0" smtClean="0"/>
              <a:t>"&gt;</a:t>
            </a:r>
          </a:p>
          <a:p>
            <a:r>
              <a:rPr lang="en-US" altLang="zh-CN" dirty="0" smtClean="0"/>
              <a:t>&lt;property name=</a:t>
            </a:r>
            <a:r>
              <a:rPr lang="en-US" altLang="zh-CN" i="1" dirty="0" smtClean="0"/>
              <a:t>"name" value="jack"&gt;&lt;/property&gt;</a:t>
            </a:r>
          </a:p>
          <a:p>
            <a:r>
              <a:rPr lang="en-US" altLang="zh-CN" dirty="0" smtClean="0"/>
              <a:t>&lt;/bean&gt;</a:t>
            </a:r>
          </a:p>
          <a:p>
            <a:r>
              <a:rPr lang="en-US" altLang="zh-CN" dirty="0" smtClean="0"/>
              <a:t>&lt;/beans&gt;</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descr="http://images0.cnblogs.com/blog/527668/201508/211658135192111.png"/>
          <p:cNvPicPr>
            <a:picLocks noChangeAspect="1" noChangeArrowheads="1"/>
          </p:cNvPicPr>
          <p:nvPr/>
        </p:nvPicPr>
        <p:blipFill>
          <a:blip r:embed="rId2" cstate="print"/>
          <a:srcRect/>
          <a:stretch>
            <a:fillRect/>
          </a:stretch>
        </p:blipFill>
        <p:spPr bwMode="auto">
          <a:xfrm>
            <a:off x="571472" y="928670"/>
            <a:ext cx="8172450" cy="5581651"/>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a:t>
            </a:r>
            <a:endParaRPr lang="zh-CN" altLang="en-US" dirty="0"/>
          </a:p>
        </p:txBody>
      </p:sp>
      <p:sp>
        <p:nvSpPr>
          <p:cNvPr id="3" name="内容占位符 2"/>
          <p:cNvSpPr>
            <a:spLocks noGrp="1"/>
          </p:cNvSpPr>
          <p:nvPr>
            <p:ph idx="1"/>
          </p:nvPr>
        </p:nvSpPr>
        <p:spPr/>
        <p:txBody>
          <a:bodyPr/>
          <a:lstStyle/>
          <a:p>
            <a:r>
              <a:rPr lang="en-US" dirty="0" smtClean="0"/>
              <a:t>window-&gt;</a:t>
            </a:r>
            <a:r>
              <a:rPr lang="en-US" dirty="0" err="1" smtClean="0"/>
              <a:t>prefernces</a:t>
            </a:r>
            <a:r>
              <a:rPr lang="en-US" dirty="0" smtClean="0"/>
              <a:t>-&gt;XML-&gt;XML Catalog-&gt;Add -&gt;File System,</a:t>
            </a:r>
            <a:r>
              <a:rPr lang="zh-CN" altLang="en-US" dirty="0" smtClean="0"/>
              <a:t>然后选择刚才下载下来的</a:t>
            </a:r>
            <a:r>
              <a:rPr lang="en-US" altLang="zh-CN" dirty="0" smtClean="0"/>
              <a:t>.</a:t>
            </a:r>
            <a:r>
              <a:rPr lang="en-US" dirty="0" err="1" smtClean="0"/>
              <a:t>xsd</a:t>
            </a:r>
            <a:r>
              <a:rPr lang="zh-CN" altLang="en-US" dirty="0" smtClean="0"/>
              <a:t>文件</a:t>
            </a:r>
          </a:p>
          <a:p>
            <a:r>
              <a:rPr lang="en-US" dirty="0" smtClean="0"/>
              <a:t>location:</a:t>
            </a:r>
            <a:r>
              <a:rPr lang="zh-CN" altLang="en-US" dirty="0" smtClean="0"/>
              <a:t>比如</a:t>
            </a:r>
            <a:r>
              <a:rPr lang="en-US" dirty="0" smtClean="0"/>
              <a:t>C:\spring-beans-2.5.xsd</a:t>
            </a:r>
          </a:p>
          <a:p>
            <a:r>
              <a:rPr lang="en-US" dirty="0" smtClean="0"/>
              <a:t>key type:</a:t>
            </a:r>
            <a:r>
              <a:rPr lang="zh-CN" altLang="en-US" dirty="0" smtClean="0"/>
              <a:t>选择</a:t>
            </a:r>
            <a:r>
              <a:rPr lang="en-US" dirty="0" smtClean="0">
                <a:solidFill>
                  <a:srgbClr val="FF0000"/>
                </a:solidFill>
              </a:rPr>
              <a:t>Schema Location</a:t>
            </a:r>
          </a:p>
          <a:p>
            <a:r>
              <a:rPr lang="en-US" dirty="0" smtClean="0"/>
              <a:t>key:</a:t>
            </a:r>
            <a:r>
              <a:rPr lang="zh-CN" altLang="en-US" dirty="0" smtClean="0"/>
              <a:t>填写</a:t>
            </a:r>
            <a:r>
              <a:rPr lang="en-US" dirty="0" smtClean="0">
                <a:hlinkClick r:id="rId2"/>
              </a:rPr>
              <a:t>http://www.springframework.org/schema/beans/spring-beans-2.5.xsd</a:t>
            </a:r>
            <a:endParaRPr lang="en-US" dirty="0" smtClean="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80" y="1285860"/>
            <a:ext cx="8229600" cy="4929222"/>
          </a:xfrm>
        </p:spPr>
        <p:txBody>
          <a:bodyPr>
            <a:normAutofit/>
          </a:bodyPr>
          <a:lstStyle/>
          <a:p>
            <a:pPr>
              <a:buClr>
                <a:schemeClr val="tx1"/>
              </a:buClr>
              <a:buNone/>
            </a:pPr>
            <a:r>
              <a:rPr lang="en-US" altLang="zh-CN" sz="2000" dirty="0" smtClean="0">
                <a:solidFill>
                  <a:srgbClr val="FF0000"/>
                </a:solidFill>
                <a:latin typeface="楷体_GB2312" pitchFamily="49" charset="-122"/>
                <a:ea typeface="楷体_GB2312" pitchFamily="49" charset="-122"/>
              </a:rPr>
              <a:t>	</a:t>
            </a:r>
            <a:r>
              <a:rPr lang="zh-CN" altLang="en-US" sz="2000" dirty="0" smtClean="0">
                <a:solidFill>
                  <a:srgbClr val="FF0000"/>
                </a:solidFill>
                <a:latin typeface="楷体_GB2312" pitchFamily="49" charset="-122"/>
                <a:ea typeface="楷体_GB2312" pitchFamily="49" charset="-122"/>
              </a:rPr>
              <a:t>初始化容器、并获取初始化的实例</a:t>
            </a:r>
            <a:endParaRPr lang="en-US" altLang="zh-CN" sz="2000" dirty="0" smtClean="0">
              <a:solidFill>
                <a:srgbClr val="FF0000"/>
              </a:solidFill>
              <a:latin typeface="楷体_GB2312" pitchFamily="49" charset="-122"/>
              <a:ea typeface="楷体_GB2312" pitchFamily="49" charset="-122"/>
            </a:endParaRPr>
          </a:p>
          <a:p>
            <a:pPr>
              <a:buClr>
                <a:schemeClr val="tx1"/>
              </a:buClr>
              <a:buNone/>
            </a:pPr>
            <a:r>
              <a:rPr lang="en-US" altLang="zh-CN" sz="2000" dirty="0" smtClean="0">
                <a:latin typeface="楷体_GB2312" pitchFamily="49" charset="-122"/>
                <a:ea typeface="楷体_GB2312" pitchFamily="49" charset="-122"/>
              </a:rPr>
              <a:t>Spring</a:t>
            </a:r>
            <a:r>
              <a:rPr lang="zh-CN" altLang="en-US" sz="2000" dirty="0" smtClean="0">
                <a:latin typeface="楷体_GB2312" pitchFamily="49" charset="-122"/>
                <a:ea typeface="楷体_GB2312" pitchFamily="49" charset="-122"/>
              </a:rPr>
              <a:t>提供了多种初始化容器的方式，其中最常见的是如下两种：</a:t>
            </a:r>
            <a:endParaRPr lang="en-US" altLang="zh-CN" sz="2000" dirty="0" smtClean="0">
              <a:latin typeface="楷体_GB2312" pitchFamily="49" charset="-122"/>
              <a:ea typeface="楷体_GB2312" pitchFamily="49" charset="-122"/>
            </a:endParaRPr>
          </a:p>
          <a:p>
            <a:pPr lvl="1">
              <a:buClr>
                <a:schemeClr val="accent5">
                  <a:lumMod val="75000"/>
                </a:schemeClr>
              </a:buClr>
              <a:buFont typeface="Arial" pitchFamily="34" charset="0"/>
              <a:buChar char="•"/>
            </a:pPr>
            <a:r>
              <a:rPr lang="en-US" altLang="zh-CN" dirty="0" smtClean="0">
                <a:latin typeface="楷体_GB2312" pitchFamily="49" charset="-122"/>
                <a:ea typeface="楷体_GB2312" pitchFamily="49" charset="-122"/>
              </a:rPr>
              <a:t>	</a:t>
            </a:r>
            <a:r>
              <a:rPr lang="en-US" altLang="zh-CN" sz="2000" dirty="0" err="1" smtClean="0">
                <a:latin typeface="楷体_GB2312" pitchFamily="49" charset="-122"/>
                <a:ea typeface="楷体_GB2312" pitchFamily="49" charset="-122"/>
              </a:rPr>
              <a:t>BeanFactory</a:t>
            </a:r>
            <a:r>
              <a:rPr lang="zh-CN" altLang="en-US" sz="2000" dirty="0" smtClean="0">
                <a:latin typeface="楷体_GB2312" pitchFamily="49" charset="-122"/>
                <a:ea typeface="楷体_GB2312" pitchFamily="49" charset="-122"/>
              </a:rPr>
              <a:t>：早期的</a:t>
            </a:r>
            <a:r>
              <a:rPr lang="en-US" altLang="zh-CN" sz="2000" dirty="0" err="1" smtClean="0">
                <a:latin typeface="楷体_GB2312" pitchFamily="49" charset="-122"/>
                <a:ea typeface="楷体_GB2312" pitchFamily="49" charset="-122"/>
              </a:rPr>
              <a:t>javabean</a:t>
            </a:r>
            <a:r>
              <a:rPr lang="zh-CN" altLang="en-US" sz="2000" dirty="0" smtClean="0">
                <a:latin typeface="楷体_GB2312" pitchFamily="49" charset="-122"/>
                <a:ea typeface="楷体_GB2312" pitchFamily="49" charset="-122"/>
              </a:rPr>
              <a:t>工厂类实现。</a:t>
            </a:r>
            <a:r>
              <a:rPr lang="en-US" altLang="zh-CN" sz="2000" dirty="0" smtClean="0">
                <a:latin typeface="楷体_GB2312" pitchFamily="49" charset="-122"/>
                <a:ea typeface="楷体_GB2312" pitchFamily="49" charset="-122"/>
              </a:rPr>
              <a:t> </a:t>
            </a:r>
          </a:p>
          <a:p>
            <a:pPr lvl="1">
              <a:buClr>
                <a:schemeClr val="accent5">
                  <a:lumMod val="75000"/>
                </a:schemeClr>
              </a:buClr>
              <a:buFont typeface="Arial" pitchFamily="34" charset="0"/>
              <a:buChar char="•"/>
            </a:pPr>
            <a:endParaRPr lang="en-US" altLang="zh-CN" sz="2000" dirty="0" smtClean="0">
              <a:latin typeface="楷体_GB2312" pitchFamily="49" charset="-122"/>
              <a:ea typeface="楷体_GB2312" pitchFamily="49" charset="-122"/>
            </a:endParaRPr>
          </a:p>
          <a:p>
            <a:pPr lvl="1">
              <a:buClr>
                <a:schemeClr val="accent5">
                  <a:lumMod val="75000"/>
                </a:schemeClr>
              </a:buClr>
              <a:buFont typeface="Arial" pitchFamily="34" charset="0"/>
              <a:buChar char="•"/>
            </a:pPr>
            <a:endParaRPr lang="en-US" altLang="zh-CN" sz="2000" dirty="0" smtClean="0">
              <a:latin typeface="楷体_GB2312" pitchFamily="49" charset="-122"/>
              <a:ea typeface="楷体_GB2312" pitchFamily="49" charset="-122"/>
            </a:endParaRPr>
          </a:p>
          <a:p>
            <a:pPr lvl="1">
              <a:buClr>
                <a:schemeClr val="accent5">
                  <a:lumMod val="75000"/>
                </a:schemeClr>
              </a:buClr>
              <a:buFont typeface="Arial" pitchFamily="34" charset="0"/>
              <a:buChar char="•"/>
            </a:pPr>
            <a:endParaRPr lang="en-US" altLang="zh-CN" sz="2000" dirty="0" smtClean="0">
              <a:latin typeface="楷体_GB2312" pitchFamily="49" charset="-122"/>
              <a:ea typeface="楷体_GB2312" pitchFamily="49" charset="-122"/>
            </a:endParaRPr>
          </a:p>
          <a:p>
            <a:pPr lvl="1">
              <a:buClr>
                <a:schemeClr val="accent5">
                  <a:lumMod val="75000"/>
                </a:schemeClr>
              </a:buClr>
              <a:buFont typeface="Arial" pitchFamily="34" charset="0"/>
              <a:buChar char="•"/>
            </a:pPr>
            <a:endParaRPr lang="en-US" altLang="zh-CN" sz="2000" dirty="0" smtClean="0">
              <a:latin typeface="楷体_GB2312" pitchFamily="49" charset="-122"/>
              <a:ea typeface="楷体_GB2312" pitchFamily="49" charset="-122"/>
            </a:endParaRPr>
          </a:p>
          <a:p>
            <a:pPr lvl="1">
              <a:buClr>
                <a:schemeClr val="accent5">
                  <a:lumMod val="75000"/>
                </a:schemeClr>
              </a:buClr>
              <a:buFont typeface="Arial" pitchFamily="34" charset="0"/>
              <a:buChar char="•"/>
            </a:pPr>
            <a:r>
              <a:rPr lang="en-US" altLang="zh-CN" sz="2000" dirty="0" err="1" smtClean="0"/>
              <a:t>ApplicationContext</a:t>
            </a:r>
            <a:r>
              <a:rPr lang="zh-CN" altLang="en-US" sz="2000" dirty="0" smtClean="0"/>
              <a:t>：对</a:t>
            </a:r>
            <a:r>
              <a:rPr lang="en-US" altLang="zh-CN" sz="2000" dirty="0" err="1" smtClean="0"/>
              <a:t>BeanFactory</a:t>
            </a:r>
            <a:r>
              <a:rPr lang="zh-CN" altLang="en-US" sz="2000" dirty="0" smtClean="0"/>
              <a:t>扩展，提供了更多功能。</a:t>
            </a:r>
            <a:r>
              <a:rPr lang="zh-CN" altLang="en-US" sz="2000" dirty="0" smtClean="0">
                <a:ea typeface="楷体_GB2312" pitchFamily="49" charset="-122"/>
              </a:rPr>
              <a:t>例如</a:t>
            </a:r>
            <a:r>
              <a:rPr lang="en-US" altLang="zh-CN" dirty="0" smtClean="0">
                <a:latin typeface="楷体_GB2312" pitchFamily="49" charset="-122"/>
                <a:ea typeface="楷体_GB2312" pitchFamily="49" charset="-122"/>
              </a:rPr>
              <a:t>	</a:t>
            </a:r>
            <a:r>
              <a:rPr lang="zh-CN" altLang="en-US" sz="1800" dirty="0" smtClean="0"/>
              <a:t>国际化处理、事件传递、</a:t>
            </a:r>
            <a:r>
              <a:rPr lang="en-US" altLang="zh-CN" sz="1800" dirty="0" smtClean="0"/>
              <a:t>Bean</a:t>
            </a:r>
            <a:r>
              <a:rPr lang="zh-CN" altLang="en-US" sz="1800" dirty="0" smtClean="0"/>
              <a:t>自动装配等。</a:t>
            </a:r>
            <a:endParaRPr lang="en-US" altLang="zh-CN" dirty="0" smtClean="0">
              <a:latin typeface="楷体_GB2312" pitchFamily="49" charset="-122"/>
              <a:ea typeface="楷体_GB2312" pitchFamily="49" charset="-122"/>
            </a:endParaRPr>
          </a:p>
          <a:p>
            <a:pPr>
              <a:buClr>
                <a:schemeClr val="tx1"/>
              </a:buClr>
              <a:buNone/>
            </a:pP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marL="457200" indent="-457200">
              <a:buClr>
                <a:schemeClr val="tx1"/>
              </a:buClr>
              <a:buNone/>
            </a:pPr>
            <a:endParaRPr lang="en-US" altLang="zh-CN" sz="2000" dirty="0" smtClean="0"/>
          </a:p>
          <a:p>
            <a:pPr>
              <a:buNone/>
            </a:pPr>
            <a:endParaRPr lang="en-US" altLang="zh-CN" sz="2000" dirty="0" smtClean="0"/>
          </a:p>
        </p:txBody>
      </p:sp>
      <p:sp>
        <p:nvSpPr>
          <p:cNvPr id="4" name="TextBox 3"/>
          <p:cNvSpPr txBox="1"/>
          <p:nvPr/>
        </p:nvSpPr>
        <p:spPr>
          <a:xfrm>
            <a:off x="2571736" y="285728"/>
            <a:ext cx="3786214" cy="954107"/>
          </a:xfrm>
          <a:prstGeom prst="rect">
            <a:avLst/>
          </a:prstGeom>
          <a:noFill/>
        </p:spPr>
        <p:txBody>
          <a:bodyPr wrap="square" rtlCol="0">
            <a:spAutoFit/>
          </a:bodyPr>
          <a:lstStyle/>
          <a:p>
            <a:r>
              <a:rPr lang="en-US" altLang="zh-CN" sz="2800" b="1" dirty="0" smtClean="0">
                <a:latin typeface="黑体" pitchFamily="2" charset="-122"/>
                <a:ea typeface="黑体" pitchFamily="2" charset="-122"/>
                <a:cs typeface="+mj-cs"/>
              </a:rPr>
              <a:t>2 spring</a:t>
            </a:r>
            <a:r>
              <a:rPr lang="zh-CN" altLang="en-US" sz="2800" b="1" dirty="0" smtClean="0">
                <a:latin typeface="黑体" pitchFamily="2" charset="-122"/>
                <a:ea typeface="黑体" pitchFamily="2" charset="-122"/>
                <a:cs typeface="+mj-cs"/>
              </a:rPr>
              <a:t>核心容器</a:t>
            </a:r>
            <a:endParaRPr lang="zh-CN" altLang="en-US" sz="2800" b="1" dirty="0" smtClean="0"/>
          </a:p>
          <a:p>
            <a:endParaRPr lang="zh-CN" altLang="en-US" sz="2800" b="1" dirty="0" smtClean="0">
              <a:latin typeface="黑体" pitchFamily="2" charset="-122"/>
              <a:ea typeface="黑体" pitchFamily="2" charset="-122"/>
              <a:cs typeface="+mj-cs"/>
            </a:endParaRPr>
          </a:p>
        </p:txBody>
      </p:sp>
      <p:sp>
        <p:nvSpPr>
          <p:cNvPr id="5" name="TextBox 4"/>
          <p:cNvSpPr txBox="1"/>
          <p:nvPr/>
        </p:nvSpPr>
        <p:spPr>
          <a:xfrm>
            <a:off x="3357554" y="785794"/>
            <a:ext cx="3786214" cy="461665"/>
          </a:xfrm>
          <a:prstGeom prst="rect">
            <a:avLst/>
          </a:prstGeom>
          <a:noFill/>
        </p:spPr>
        <p:txBody>
          <a:bodyPr wrap="square" rtlCol="0">
            <a:spAutoFit/>
          </a:bodyPr>
          <a:lstStyle/>
          <a:p>
            <a:r>
              <a:rPr lang="en-US" altLang="zh-CN" sz="2400" b="1" dirty="0" smtClean="0">
                <a:solidFill>
                  <a:srgbClr val="FF0000"/>
                </a:solidFill>
                <a:latin typeface="黑体" pitchFamily="2" charset="-122"/>
                <a:ea typeface="黑体" pitchFamily="2" charset="-122"/>
                <a:cs typeface="+mj-cs"/>
              </a:rPr>
              <a:t>2.2 </a:t>
            </a:r>
            <a:r>
              <a:rPr lang="zh-CN" altLang="en-US" sz="2400" b="1" dirty="0" smtClean="0">
                <a:solidFill>
                  <a:srgbClr val="FF0000"/>
                </a:solidFill>
                <a:latin typeface="黑体" pitchFamily="2" charset="-122"/>
                <a:ea typeface="黑体" pitchFamily="2" charset="-122"/>
                <a:cs typeface="+mj-cs"/>
              </a:rPr>
              <a:t>入门程序编写</a:t>
            </a:r>
            <a:endParaRPr lang="en-US" altLang="zh-CN" sz="2400" b="1" dirty="0" smtClean="0">
              <a:solidFill>
                <a:srgbClr val="FF0000"/>
              </a:solidFill>
              <a:latin typeface="黑体" pitchFamily="2" charset="-122"/>
              <a:ea typeface="黑体" pitchFamily="2" charset="-122"/>
              <a:cs typeface="+mj-cs"/>
            </a:endParaRPr>
          </a:p>
        </p:txBody>
      </p:sp>
      <p:pic>
        <p:nvPicPr>
          <p:cNvPr id="3074" name="Picture 2"/>
          <p:cNvPicPr>
            <a:picLocks noChangeAspect="1" noChangeArrowheads="1"/>
          </p:cNvPicPr>
          <p:nvPr/>
        </p:nvPicPr>
        <p:blipFill>
          <a:blip r:embed="rId2" cstate="print"/>
          <a:srcRect/>
          <a:stretch>
            <a:fillRect/>
          </a:stretch>
        </p:blipFill>
        <p:spPr bwMode="auto">
          <a:xfrm>
            <a:off x="171450" y="2786058"/>
            <a:ext cx="8972550" cy="116205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928662" y="5000636"/>
            <a:ext cx="7038975" cy="638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Junit</a:t>
            </a:r>
            <a:r>
              <a:rPr lang="zh-CN" altLang="en-US" dirty="0" smtClean="0"/>
              <a:t>测试</a:t>
            </a:r>
            <a:endParaRPr lang="zh-CN" altLang="en-US" dirty="0"/>
          </a:p>
        </p:txBody>
      </p:sp>
      <p:sp>
        <p:nvSpPr>
          <p:cNvPr id="3" name="内容占位符 2"/>
          <p:cNvSpPr>
            <a:spLocks noGrp="1"/>
          </p:cNvSpPr>
          <p:nvPr>
            <p:ph idx="1"/>
          </p:nvPr>
        </p:nvSpPr>
        <p:spPr/>
        <p:txBody>
          <a:bodyPr/>
          <a:lstStyle/>
          <a:p>
            <a:r>
              <a:rPr lang="en-US" altLang="zh-CN" dirty="0" smtClean="0"/>
              <a:t>@</a:t>
            </a:r>
            <a:r>
              <a:rPr lang="en-US" altLang="zh-CN" dirty="0" err="1" smtClean="0"/>
              <a:t>org.junit.Test</a:t>
            </a:r>
            <a:endParaRPr lang="en-US" altLang="zh-CN" dirty="0" smtClean="0"/>
          </a:p>
          <a:p>
            <a:endParaRPr lang="en-US" altLang="zh-CN" dirty="0" smtClean="0"/>
          </a:p>
          <a:p>
            <a:endParaRPr lang="en-US" altLang="zh-CN" dirty="0" smtClean="0"/>
          </a:p>
          <a:p>
            <a:r>
              <a:rPr lang="zh-CN" altLang="en-US" smtClean="0"/>
              <a:t>支持测试</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80" y="1285860"/>
            <a:ext cx="8229600" cy="4929222"/>
          </a:xfrm>
        </p:spPr>
        <p:txBody>
          <a:bodyPr>
            <a:normAutofit fontScale="92500"/>
          </a:bodyPr>
          <a:lstStyle/>
          <a:p>
            <a:pPr>
              <a:buClr>
                <a:schemeClr val="tx1"/>
              </a:buClr>
              <a:buFont typeface="Wingdings" pitchFamily="2" charset="2"/>
              <a:buChar char="Ø"/>
            </a:pPr>
            <a:r>
              <a:rPr lang="en-US" altLang="zh-CN" dirty="0" smtClean="0">
                <a:latin typeface="楷体_GB2312" pitchFamily="49" charset="-122"/>
                <a:ea typeface="楷体_GB2312" pitchFamily="49" charset="-122"/>
              </a:rPr>
              <a:t>spring</a:t>
            </a:r>
            <a:r>
              <a:rPr lang="zh-CN" altLang="en-US" dirty="0" smtClean="0">
                <a:latin typeface="楷体_GB2312" pitchFamily="49" charset="-122"/>
                <a:ea typeface="楷体_GB2312" pitchFamily="49" charset="-122"/>
              </a:rPr>
              <a:t>功能介绍</a:t>
            </a: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en-US" altLang="zh-CN" dirty="0" smtClean="0">
                <a:latin typeface="楷体_GB2312" pitchFamily="49" charset="-122"/>
                <a:ea typeface="楷体_GB2312" pitchFamily="49" charset="-122"/>
              </a:rPr>
              <a:t>Spring </a:t>
            </a:r>
            <a:r>
              <a:rPr lang="zh-CN" altLang="en-US" dirty="0" smtClean="0">
                <a:latin typeface="楷体_GB2312" pitchFamily="49" charset="-122"/>
                <a:ea typeface="楷体_GB2312" pitchFamily="49" charset="-122"/>
              </a:rPr>
              <a:t>容器提供了</a:t>
            </a:r>
            <a:r>
              <a:rPr lang="en-US" altLang="zh-CN" dirty="0" smtClean="0">
                <a:latin typeface="楷体_GB2312" pitchFamily="49" charset="-122"/>
                <a:ea typeface="楷体_GB2312" pitchFamily="49" charset="-122"/>
              </a:rPr>
              <a:t>IOC</a:t>
            </a:r>
            <a:r>
              <a:rPr lang="zh-CN" altLang="en-US" dirty="0" smtClean="0">
                <a:latin typeface="楷体_GB2312" pitchFamily="49" charset="-122"/>
                <a:ea typeface="楷体_GB2312" pitchFamily="49" charset="-122"/>
              </a:rPr>
              <a:t>机制，可以创建对象以及管理对象之间的调用关系，避免了硬编码造成的程序耦合。</a:t>
            </a:r>
            <a:endParaRPr lang="en-US" altLang="zh-CN"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zh-CN" altLang="en-US" dirty="0" smtClean="0">
                <a:latin typeface="楷体_GB2312" pitchFamily="49" charset="-122"/>
                <a:ea typeface="楷体_GB2312" pitchFamily="49" charset="-122"/>
              </a:rPr>
              <a:t>提供了</a:t>
            </a:r>
            <a:r>
              <a:rPr lang="en-US" altLang="zh-CN" dirty="0" smtClean="0">
                <a:latin typeface="楷体_GB2312" pitchFamily="49" charset="-122"/>
                <a:ea typeface="楷体_GB2312" pitchFamily="49" charset="-122"/>
              </a:rPr>
              <a:t>AOP</a:t>
            </a:r>
            <a:r>
              <a:rPr lang="zh-CN" altLang="en-US" dirty="0" smtClean="0">
                <a:latin typeface="楷体_GB2312" pitchFamily="49" charset="-122"/>
                <a:ea typeface="楷体_GB2312" pitchFamily="49" charset="-122"/>
              </a:rPr>
              <a:t>（面向切面编程方式）功能，可以实现很多特定功能。</a:t>
            </a:r>
            <a:endParaRPr lang="en-US" altLang="zh-CN"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zh-CN" altLang="en-US" dirty="0" smtClean="0">
                <a:latin typeface="楷体_GB2312" pitchFamily="49" charset="-122"/>
                <a:ea typeface="楷体_GB2312" pitchFamily="49" charset="-122"/>
              </a:rPr>
              <a:t>声明式事务控制处理</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原子性 一致性 持久性 隔离性</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zh-CN" altLang="en-US" dirty="0" smtClean="0">
                <a:latin typeface="楷体_GB2312" pitchFamily="49" charset="-122"/>
                <a:ea typeface="楷体_GB2312" pitchFamily="49" charset="-122"/>
              </a:rPr>
              <a:t>对</a:t>
            </a:r>
            <a:r>
              <a:rPr lang="en-US" altLang="zh-CN" dirty="0" err="1" smtClean="0">
                <a:latin typeface="楷体_GB2312" pitchFamily="49" charset="-122"/>
                <a:ea typeface="楷体_GB2312" pitchFamily="49" charset="-122"/>
              </a:rPr>
              <a:t>jdbc</a:t>
            </a:r>
            <a:r>
              <a:rPr lang="zh-CN" altLang="en-US" dirty="0" smtClean="0">
                <a:latin typeface="楷体_GB2312" pitchFamily="49" charset="-122"/>
                <a:ea typeface="楷体_GB2312" pitchFamily="49" charset="-122"/>
              </a:rPr>
              <a:t>进行了轻量级的封装，可以更加灵活的去操作数据库</a:t>
            </a:r>
            <a:endParaRPr lang="en-US" altLang="zh-CN"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zh-CN" altLang="en-US" dirty="0" smtClean="0">
                <a:latin typeface="楷体_GB2312" pitchFamily="49" charset="-122"/>
                <a:ea typeface="楷体_GB2312" pitchFamily="49" charset="-122"/>
              </a:rPr>
              <a:t>（</a:t>
            </a:r>
            <a:r>
              <a:rPr lang="en-US" altLang="zh-CN" dirty="0" err="1" smtClean="0">
                <a:latin typeface="楷体_GB2312" pitchFamily="49" charset="-122"/>
                <a:ea typeface="楷体_GB2312" pitchFamily="49" charset="-122"/>
              </a:rPr>
              <a:t>jdbc</a:t>
            </a:r>
            <a:r>
              <a:rPr lang="zh-CN" altLang="en-US" dirty="0" smtClean="0">
                <a:latin typeface="楷体_GB2312" pitchFamily="49" charset="-122"/>
                <a:ea typeface="楷体_GB2312" pitchFamily="49" charset="-122"/>
              </a:rPr>
              <a:t>步骤自动完成）</a:t>
            </a:r>
            <a:endParaRPr lang="en-US" altLang="zh-CN"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zh-CN" altLang="en-US" dirty="0" smtClean="0">
                <a:latin typeface="楷体_GB2312" pitchFamily="49" charset="-122"/>
                <a:ea typeface="楷体_GB2312" pitchFamily="49" charset="-122"/>
              </a:rPr>
              <a:t>提供了</a:t>
            </a:r>
            <a:r>
              <a:rPr lang="en-US" altLang="zh-CN" dirty="0" smtClean="0">
                <a:latin typeface="楷体_GB2312" pitchFamily="49" charset="-122"/>
                <a:ea typeface="楷体_GB2312" pitchFamily="49" charset="-122"/>
              </a:rPr>
              <a:t>MVC</a:t>
            </a:r>
            <a:r>
              <a:rPr lang="zh-CN" altLang="en-US" dirty="0" smtClean="0">
                <a:latin typeface="楷体_GB2312" pitchFamily="49" charset="-122"/>
                <a:ea typeface="楷体_GB2312" pitchFamily="49" charset="-122"/>
              </a:rPr>
              <a:t>设计模式的解决方案（</a:t>
            </a:r>
            <a:r>
              <a:rPr lang="en-US" altLang="zh-CN" dirty="0" err="1" smtClean="0">
                <a:latin typeface="楷体_GB2312" pitchFamily="49" charset="-122"/>
                <a:ea typeface="楷体_GB2312" pitchFamily="49" charset="-122"/>
              </a:rPr>
              <a:t>SpringMVC</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zh-CN" altLang="en-US" dirty="0" smtClean="0">
                <a:latin typeface="楷体_GB2312" pitchFamily="49" charset="-122"/>
                <a:ea typeface="楷体_GB2312" pitchFamily="49" charset="-122"/>
              </a:rPr>
              <a:t>提供了文件上传、定时器等常用工具类。</a:t>
            </a:r>
            <a:endParaRPr lang="en-US" altLang="zh-CN"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zh-CN" altLang="en-US" dirty="0" smtClean="0">
                <a:latin typeface="楷体_GB2312" pitchFamily="49" charset="-122"/>
                <a:ea typeface="楷体_GB2312" pitchFamily="49" charset="-122"/>
              </a:rPr>
              <a:t>对于其他优秀框架的支持（如：</a:t>
            </a:r>
            <a:r>
              <a:rPr lang="en-US" altLang="zh-CN" dirty="0" smtClean="0">
                <a:latin typeface="楷体_GB2312" pitchFamily="49" charset="-122"/>
                <a:ea typeface="楷体_GB2312" pitchFamily="49" charset="-122"/>
              </a:rPr>
              <a:t>Struts</a:t>
            </a: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Hibernate</a:t>
            </a:r>
            <a:r>
              <a:rPr lang="zh-CN" altLang="en-US" dirty="0" smtClean="0">
                <a:latin typeface="楷体_GB2312" pitchFamily="49" charset="-122"/>
                <a:ea typeface="楷体_GB2312" pitchFamily="49" charset="-122"/>
              </a:rPr>
              <a:t>、</a:t>
            </a:r>
            <a:r>
              <a:rPr lang="en-US" altLang="zh-CN" dirty="0" err="1" smtClean="0">
                <a:latin typeface="楷体_GB2312" pitchFamily="49" charset="-122"/>
                <a:ea typeface="楷体_GB2312" pitchFamily="49" charset="-122"/>
              </a:rPr>
              <a:t>MyBatis</a:t>
            </a: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Quartz</a:t>
            </a:r>
            <a:r>
              <a:rPr lang="zh-CN" altLang="en-US" dirty="0" smtClean="0">
                <a:latin typeface="楷体_GB2312" pitchFamily="49" charset="-122"/>
                <a:ea typeface="楷体_GB2312" pitchFamily="49" charset="-122"/>
              </a:rPr>
              <a:t>等）</a:t>
            </a:r>
          </a:p>
          <a:p>
            <a:pPr marL="457200" indent="-457200">
              <a:buClr>
                <a:schemeClr val="tx1"/>
              </a:buClr>
              <a:buNone/>
            </a:pPr>
            <a:endParaRPr lang="en-US" altLang="zh-CN" sz="2000" dirty="0" smtClean="0"/>
          </a:p>
          <a:p>
            <a:pPr>
              <a:buNone/>
            </a:pPr>
            <a:endParaRPr lang="en-US" altLang="zh-CN" sz="2000" dirty="0" smtClean="0"/>
          </a:p>
        </p:txBody>
      </p:sp>
      <p:sp>
        <p:nvSpPr>
          <p:cNvPr id="4" name="TextBox 3"/>
          <p:cNvSpPr txBox="1"/>
          <p:nvPr/>
        </p:nvSpPr>
        <p:spPr>
          <a:xfrm>
            <a:off x="2571736" y="285728"/>
            <a:ext cx="3786214" cy="954107"/>
          </a:xfrm>
          <a:prstGeom prst="rect">
            <a:avLst/>
          </a:prstGeom>
          <a:noFill/>
        </p:spPr>
        <p:txBody>
          <a:bodyPr wrap="square" rtlCol="0">
            <a:spAutoFit/>
          </a:bodyPr>
          <a:lstStyle/>
          <a:p>
            <a:r>
              <a:rPr lang="en-US" altLang="zh-CN" sz="2800" b="1" dirty="0" smtClean="0">
                <a:latin typeface="黑体" pitchFamily="2" charset="-122"/>
                <a:ea typeface="黑体" pitchFamily="2" charset="-122"/>
                <a:cs typeface="+mj-cs"/>
              </a:rPr>
              <a:t>1 </a:t>
            </a:r>
            <a:r>
              <a:rPr lang="en-US" altLang="zh-CN" sz="2800" b="1" dirty="0" smtClean="0"/>
              <a:t>spring</a:t>
            </a:r>
            <a:r>
              <a:rPr lang="zh-CN" altLang="en-US" sz="2800" b="1" dirty="0" smtClean="0"/>
              <a:t>内容简介</a:t>
            </a:r>
          </a:p>
          <a:p>
            <a:endParaRPr lang="zh-CN" altLang="en-US" sz="2800" b="1" dirty="0" smtClean="0">
              <a:latin typeface="黑体" pitchFamily="2" charset="-122"/>
              <a:ea typeface="黑体" pitchFamily="2" charset="-122"/>
              <a:cs typeface="+mj-cs"/>
            </a:endParaRPr>
          </a:p>
        </p:txBody>
      </p:sp>
      <p:sp>
        <p:nvSpPr>
          <p:cNvPr id="5" name="TextBox 4"/>
          <p:cNvSpPr txBox="1"/>
          <p:nvPr/>
        </p:nvSpPr>
        <p:spPr>
          <a:xfrm>
            <a:off x="3357554" y="785794"/>
            <a:ext cx="3786214" cy="461665"/>
          </a:xfrm>
          <a:prstGeom prst="rect">
            <a:avLst/>
          </a:prstGeom>
          <a:noFill/>
        </p:spPr>
        <p:txBody>
          <a:bodyPr wrap="square" rtlCol="0">
            <a:spAutoFit/>
          </a:bodyPr>
          <a:lstStyle/>
          <a:p>
            <a:r>
              <a:rPr lang="en-US" altLang="zh-CN" sz="2400" b="1" dirty="0" smtClean="0">
                <a:solidFill>
                  <a:srgbClr val="FF0000"/>
                </a:solidFill>
                <a:latin typeface="黑体" pitchFamily="2" charset="-122"/>
                <a:ea typeface="黑体" pitchFamily="2" charset="-122"/>
                <a:cs typeface="+mj-cs"/>
              </a:rPr>
              <a:t>1.1 spring</a:t>
            </a:r>
            <a:r>
              <a:rPr lang="zh-CN" altLang="en-US" sz="2400" b="1" dirty="0" smtClean="0">
                <a:solidFill>
                  <a:srgbClr val="FF0000"/>
                </a:solidFill>
                <a:latin typeface="黑体" pitchFamily="2" charset="-122"/>
                <a:ea typeface="黑体" pitchFamily="2" charset="-122"/>
                <a:cs typeface="+mj-cs"/>
              </a:rPr>
              <a:t>概述</a:t>
            </a:r>
            <a:endParaRPr lang="en-US" altLang="zh-CN" sz="2400" b="1" dirty="0" smtClean="0">
              <a:solidFill>
                <a:srgbClr val="FF0000"/>
              </a:solidFill>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80" y="1285860"/>
            <a:ext cx="8229600" cy="4929222"/>
          </a:xfrm>
        </p:spPr>
        <p:txBody>
          <a:bodyPr>
            <a:normAutofit/>
          </a:bodyPr>
          <a:lstStyle/>
          <a:p>
            <a:pPr>
              <a:buClr>
                <a:schemeClr val="tx1"/>
              </a:buClr>
              <a:buFont typeface="Wingdings" pitchFamily="2" charset="2"/>
              <a:buChar char="Ø"/>
            </a:pPr>
            <a:r>
              <a:rPr lang="en-US" altLang="zh-CN" dirty="0" smtClean="0">
                <a:latin typeface="楷体_GB2312" pitchFamily="49" charset="-122"/>
                <a:ea typeface="楷体_GB2312" pitchFamily="49" charset="-122"/>
              </a:rPr>
              <a:t>spring</a:t>
            </a:r>
            <a:r>
              <a:rPr lang="zh-CN" altLang="en-US" dirty="0" smtClean="0">
                <a:latin typeface="楷体_GB2312" pitchFamily="49" charset="-122"/>
                <a:ea typeface="楷体_GB2312" pitchFamily="49" charset="-122"/>
              </a:rPr>
              <a:t>功能模块划分</a:t>
            </a: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marL="457200" indent="-457200">
              <a:buClr>
                <a:schemeClr val="tx1"/>
              </a:buClr>
              <a:buNone/>
            </a:pPr>
            <a:endParaRPr lang="en-US" altLang="zh-CN" sz="2000" dirty="0" smtClean="0"/>
          </a:p>
          <a:p>
            <a:pPr>
              <a:buNone/>
            </a:pPr>
            <a:endParaRPr lang="en-US" altLang="zh-CN" sz="2000" dirty="0" smtClean="0"/>
          </a:p>
        </p:txBody>
      </p:sp>
      <p:sp>
        <p:nvSpPr>
          <p:cNvPr id="4" name="TextBox 3"/>
          <p:cNvSpPr txBox="1"/>
          <p:nvPr/>
        </p:nvSpPr>
        <p:spPr>
          <a:xfrm>
            <a:off x="2571736" y="285728"/>
            <a:ext cx="3786214" cy="954107"/>
          </a:xfrm>
          <a:prstGeom prst="rect">
            <a:avLst/>
          </a:prstGeom>
          <a:noFill/>
        </p:spPr>
        <p:txBody>
          <a:bodyPr wrap="square" rtlCol="0">
            <a:spAutoFit/>
          </a:bodyPr>
          <a:lstStyle/>
          <a:p>
            <a:r>
              <a:rPr lang="en-US" altLang="zh-CN" sz="2800" b="1" dirty="0" smtClean="0">
                <a:latin typeface="黑体" pitchFamily="2" charset="-122"/>
                <a:ea typeface="黑体" pitchFamily="2" charset="-122"/>
                <a:cs typeface="+mj-cs"/>
              </a:rPr>
              <a:t>1 </a:t>
            </a:r>
            <a:r>
              <a:rPr lang="en-US" altLang="zh-CN" sz="2800" b="1" dirty="0" smtClean="0"/>
              <a:t>spring</a:t>
            </a:r>
            <a:r>
              <a:rPr lang="zh-CN" altLang="en-US" sz="2800" b="1" dirty="0" smtClean="0"/>
              <a:t>内容简介</a:t>
            </a:r>
          </a:p>
          <a:p>
            <a:endParaRPr lang="zh-CN" altLang="en-US" sz="2800" b="1" dirty="0" smtClean="0">
              <a:latin typeface="黑体" pitchFamily="2" charset="-122"/>
              <a:ea typeface="黑体" pitchFamily="2" charset="-122"/>
              <a:cs typeface="+mj-cs"/>
            </a:endParaRPr>
          </a:p>
        </p:txBody>
      </p:sp>
      <p:sp>
        <p:nvSpPr>
          <p:cNvPr id="5" name="TextBox 4"/>
          <p:cNvSpPr txBox="1"/>
          <p:nvPr/>
        </p:nvSpPr>
        <p:spPr>
          <a:xfrm>
            <a:off x="3357554" y="785794"/>
            <a:ext cx="3786214" cy="461665"/>
          </a:xfrm>
          <a:prstGeom prst="rect">
            <a:avLst/>
          </a:prstGeom>
          <a:noFill/>
        </p:spPr>
        <p:txBody>
          <a:bodyPr wrap="square" rtlCol="0">
            <a:spAutoFit/>
          </a:bodyPr>
          <a:lstStyle/>
          <a:p>
            <a:r>
              <a:rPr lang="en-US" altLang="zh-CN" sz="2400" b="1" dirty="0" smtClean="0">
                <a:solidFill>
                  <a:srgbClr val="FF0000"/>
                </a:solidFill>
                <a:latin typeface="黑体" pitchFamily="2" charset="-122"/>
                <a:ea typeface="黑体" pitchFamily="2" charset="-122"/>
                <a:cs typeface="+mj-cs"/>
              </a:rPr>
              <a:t>1.1 spring</a:t>
            </a:r>
            <a:r>
              <a:rPr lang="zh-CN" altLang="en-US" sz="2400" b="1" dirty="0" smtClean="0">
                <a:solidFill>
                  <a:srgbClr val="FF0000"/>
                </a:solidFill>
                <a:latin typeface="黑体" pitchFamily="2" charset="-122"/>
                <a:ea typeface="黑体" pitchFamily="2" charset="-122"/>
                <a:cs typeface="+mj-cs"/>
              </a:rPr>
              <a:t>概述</a:t>
            </a:r>
            <a:endParaRPr lang="en-US" altLang="zh-CN" sz="2400" b="1" dirty="0" smtClean="0">
              <a:solidFill>
                <a:srgbClr val="FF0000"/>
              </a:solidFill>
              <a:latin typeface="黑体" pitchFamily="2" charset="-122"/>
              <a:ea typeface="黑体" pitchFamily="2" charset="-122"/>
              <a:cs typeface="+mj-cs"/>
            </a:endParaRPr>
          </a:p>
        </p:txBody>
      </p:sp>
      <p:pic>
        <p:nvPicPr>
          <p:cNvPr id="6" name="Picture 7"/>
          <p:cNvPicPr>
            <a:picLocks noChangeAspect="1" noChangeArrowheads="1"/>
          </p:cNvPicPr>
          <p:nvPr/>
        </p:nvPicPr>
        <p:blipFill>
          <a:blip r:embed="rId2" cstate="print"/>
          <a:srcRect/>
          <a:stretch>
            <a:fillRect/>
          </a:stretch>
        </p:blipFill>
        <p:spPr bwMode="auto">
          <a:xfrm>
            <a:off x="827584" y="1833524"/>
            <a:ext cx="7643866" cy="4763828"/>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80" y="1285860"/>
            <a:ext cx="8229600" cy="4929222"/>
          </a:xfrm>
        </p:spPr>
        <p:txBody>
          <a:bodyPr>
            <a:normAutofit fontScale="92500"/>
          </a:bodyPr>
          <a:lstStyle/>
          <a:p>
            <a:pPr>
              <a:buClr>
                <a:schemeClr val="tx1"/>
              </a:buClr>
              <a:buFont typeface="Wingdings" pitchFamily="2" charset="2"/>
              <a:buChar char="Ø"/>
            </a:pPr>
            <a:r>
              <a:rPr lang="en-US" altLang="zh-CN" dirty="0" err="1" smtClean="0">
                <a:latin typeface="楷体_GB2312" pitchFamily="49" charset="-122"/>
                <a:ea typeface="楷体_GB2312" pitchFamily="49" charset="-122"/>
              </a:rPr>
              <a:t>CoreContainer</a:t>
            </a:r>
            <a:r>
              <a:rPr lang="zh-CN" altLang="en-US" dirty="0" smtClean="0">
                <a:latin typeface="楷体_GB2312" pitchFamily="49" charset="-122"/>
                <a:ea typeface="楷体_GB2312" pitchFamily="49" charset="-122"/>
              </a:rPr>
              <a:t>模块：</a:t>
            </a: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en-US" altLang="zh-CN" dirty="0" smtClean="0">
                <a:latin typeface="楷体_GB2312" pitchFamily="49" charset="-122"/>
                <a:ea typeface="楷体_GB2312" pitchFamily="49" charset="-122"/>
              </a:rPr>
              <a:t>Core</a:t>
            </a:r>
            <a:r>
              <a:rPr lang="zh-CN" altLang="en-US" dirty="0" smtClean="0">
                <a:latin typeface="楷体_GB2312" pitchFamily="49" charset="-122"/>
                <a:ea typeface="楷体_GB2312" pitchFamily="49" charset="-122"/>
              </a:rPr>
              <a:t>和</a:t>
            </a:r>
            <a:r>
              <a:rPr lang="en-US" altLang="zh-CN" dirty="0" smtClean="0">
                <a:latin typeface="楷体_GB2312" pitchFamily="49" charset="-122"/>
                <a:ea typeface="楷体_GB2312" pitchFamily="49" charset="-122"/>
              </a:rPr>
              <a:t>Beans</a:t>
            </a:r>
            <a:r>
              <a:rPr lang="zh-CN" altLang="en-US" dirty="0" smtClean="0">
                <a:latin typeface="楷体_GB2312" pitchFamily="49" charset="-122"/>
                <a:ea typeface="楷体_GB2312" pitchFamily="49" charset="-122"/>
              </a:rPr>
              <a:t>模块：框架的基础部分，提供</a:t>
            </a:r>
            <a:r>
              <a:rPr lang="en-US" altLang="zh-CN" dirty="0" err="1" smtClean="0">
                <a:latin typeface="楷体_GB2312" pitchFamily="49" charset="-122"/>
                <a:ea typeface="楷体_GB2312" pitchFamily="49" charset="-122"/>
              </a:rPr>
              <a:t>IoC</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反转控制</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和依赖注入特性。</a:t>
            </a:r>
            <a:endParaRPr lang="en-US" altLang="zh-CN" dirty="0" smtClean="0">
              <a:latin typeface="楷体_GB2312" pitchFamily="49" charset="-122"/>
              <a:ea typeface="楷体_GB2312" pitchFamily="49" charset="-122"/>
            </a:endParaRPr>
          </a:p>
          <a:p>
            <a:pPr>
              <a:buClr>
                <a:schemeClr val="accent5">
                  <a:lumMod val="75000"/>
                </a:schemeClr>
              </a:buClr>
              <a:buFont typeface="Arial" pitchFamily="34" charset="0"/>
              <a:buChar char="•"/>
            </a:pPr>
            <a:endParaRPr lang="en-US" altLang="zh-CN"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en-US" altLang="zh-CN" dirty="0" smtClean="0">
                <a:latin typeface="楷体_GB2312" pitchFamily="49" charset="-122"/>
                <a:ea typeface="楷体_GB2312" pitchFamily="49" charset="-122"/>
              </a:rPr>
              <a:t>Context</a:t>
            </a:r>
            <a:r>
              <a:rPr lang="zh-CN" altLang="en-US" dirty="0" smtClean="0">
                <a:latin typeface="楷体_GB2312" pitchFamily="49" charset="-122"/>
                <a:ea typeface="楷体_GB2312" pitchFamily="49" charset="-122"/>
              </a:rPr>
              <a:t>模块：构建于</a:t>
            </a:r>
            <a:r>
              <a:rPr lang="en-US" altLang="zh-CN" dirty="0" smtClean="0">
                <a:latin typeface="楷体_GB2312" pitchFamily="49" charset="-122"/>
                <a:ea typeface="楷体_GB2312" pitchFamily="49" charset="-122"/>
              </a:rPr>
              <a:t>Core</a:t>
            </a:r>
            <a:r>
              <a:rPr lang="zh-CN" altLang="en-US" dirty="0" smtClean="0">
                <a:latin typeface="楷体_GB2312" pitchFamily="49" charset="-122"/>
                <a:ea typeface="楷体_GB2312" pitchFamily="49" charset="-122"/>
              </a:rPr>
              <a:t>和</a:t>
            </a:r>
            <a:r>
              <a:rPr lang="en-US" altLang="zh-CN" dirty="0" smtClean="0">
                <a:latin typeface="楷体_GB2312" pitchFamily="49" charset="-122"/>
                <a:ea typeface="楷体_GB2312" pitchFamily="49" charset="-122"/>
              </a:rPr>
              <a:t>Beans</a:t>
            </a:r>
            <a:r>
              <a:rPr lang="zh-CN" altLang="en-US" dirty="0" smtClean="0">
                <a:latin typeface="楷体_GB2312" pitchFamily="49" charset="-122"/>
                <a:ea typeface="楷体_GB2312" pitchFamily="49" charset="-122"/>
              </a:rPr>
              <a:t>模块基础之上，提供了一种类似于</a:t>
            </a:r>
            <a:r>
              <a:rPr lang="en-US" altLang="zh-CN" dirty="0" smtClean="0">
                <a:latin typeface="楷体_GB2312" pitchFamily="49" charset="-122"/>
                <a:ea typeface="楷体_GB2312" pitchFamily="49" charset="-122"/>
              </a:rPr>
              <a:t>JNDI</a:t>
            </a:r>
            <a:r>
              <a:rPr lang="zh-CN" altLang="en-US" dirty="0" smtClean="0">
                <a:latin typeface="楷体_GB2312" pitchFamily="49" charset="-122"/>
                <a:ea typeface="楷体_GB2312" pitchFamily="49" charset="-122"/>
              </a:rPr>
              <a:t>注册器的框架式的对象访问方法。</a:t>
            </a:r>
            <a:r>
              <a:rPr lang="en-US" altLang="zh-CN" dirty="0" smtClean="0">
                <a:latin typeface="楷体_GB2312" pitchFamily="49" charset="-122"/>
                <a:ea typeface="楷体_GB2312" pitchFamily="49" charset="-122"/>
              </a:rPr>
              <a:t>Context</a:t>
            </a:r>
            <a:r>
              <a:rPr lang="zh-CN" altLang="en-US" dirty="0" smtClean="0">
                <a:latin typeface="楷体_GB2312" pitchFamily="49" charset="-122"/>
                <a:ea typeface="楷体_GB2312" pitchFamily="49" charset="-122"/>
              </a:rPr>
              <a:t>模块同时也支持</a:t>
            </a:r>
            <a:r>
              <a:rPr lang="en-US" altLang="zh-CN" dirty="0" smtClean="0">
                <a:latin typeface="楷体_GB2312" pitchFamily="49" charset="-122"/>
                <a:ea typeface="楷体_GB2312" pitchFamily="49" charset="-122"/>
              </a:rPr>
              <a:t>J2EE</a:t>
            </a:r>
            <a:r>
              <a:rPr lang="zh-CN" altLang="en-US" dirty="0" smtClean="0">
                <a:latin typeface="楷体_GB2312" pitchFamily="49" charset="-122"/>
                <a:ea typeface="楷体_GB2312" pitchFamily="49" charset="-122"/>
              </a:rPr>
              <a:t>的一些特性，例如</a:t>
            </a:r>
            <a:r>
              <a:rPr lang="en-US" altLang="zh-CN" dirty="0" smtClean="0">
                <a:latin typeface="楷体_GB2312" pitchFamily="49" charset="-122"/>
                <a:ea typeface="楷体_GB2312" pitchFamily="49" charset="-122"/>
              </a:rPr>
              <a:t>EJB、JMX</a:t>
            </a:r>
            <a:r>
              <a:rPr lang="zh-CN" altLang="en-US" dirty="0" smtClean="0">
                <a:latin typeface="楷体_GB2312" pitchFamily="49" charset="-122"/>
                <a:ea typeface="楷体_GB2312" pitchFamily="49" charset="-122"/>
              </a:rPr>
              <a:t>和基础的远程处理。</a:t>
            </a:r>
            <a:r>
              <a:rPr lang="en-US" altLang="zh-CN" dirty="0" err="1" smtClean="0">
                <a:latin typeface="楷体_GB2312" pitchFamily="49" charset="-122"/>
                <a:ea typeface="楷体_GB2312" pitchFamily="49" charset="-122"/>
              </a:rPr>
              <a:t>ApplicationContext</a:t>
            </a:r>
            <a:r>
              <a:rPr lang="zh-CN" altLang="en-US" dirty="0" smtClean="0">
                <a:latin typeface="楷体_GB2312" pitchFamily="49" charset="-122"/>
                <a:ea typeface="楷体_GB2312" pitchFamily="49" charset="-122"/>
              </a:rPr>
              <a:t>接口是</a:t>
            </a:r>
            <a:r>
              <a:rPr lang="en-US" altLang="zh-CN" dirty="0" smtClean="0">
                <a:latin typeface="楷体_GB2312" pitchFamily="49" charset="-122"/>
                <a:ea typeface="楷体_GB2312" pitchFamily="49" charset="-122"/>
              </a:rPr>
              <a:t>Context</a:t>
            </a:r>
            <a:r>
              <a:rPr lang="zh-CN" altLang="en-US" dirty="0" smtClean="0">
                <a:latin typeface="楷体_GB2312" pitchFamily="49" charset="-122"/>
                <a:ea typeface="楷体_GB2312" pitchFamily="49" charset="-122"/>
              </a:rPr>
              <a:t>模块的关键。</a:t>
            </a:r>
            <a:endParaRPr lang="en-US" altLang="zh-CN" dirty="0" smtClean="0">
              <a:latin typeface="楷体_GB2312" pitchFamily="49" charset="-122"/>
              <a:ea typeface="楷体_GB2312" pitchFamily="49" charset="-122"/>
            </a:endParaRPr>
          </a:p>
          <a:p>
            <a:pPr>
              <a:buClr>
                <a:schemeClr val="accent5">
                  <a:lumMod val="75000"/>
                </a:schemeClr>
              </a:buClr>
              <a:buFont typeface="Arial" pitchFamily="34" charset="0"/>
              <a:buChar char="•"/>
            </a:pPr>
            <a:endParaRPr lang="en-US" altLang="zh-CN"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en-US" altLang="zh-CN" dirty="0" smtClean="0">
                <a:latin typeface="楷体_GB2312" pitchFamily="49" charset="-122"/>
                <a:ea typeface="楷体_GB2312" pitchFamily="49" charset="-122"/>
              </a:rPr>
              <a:t>Expression Language</a:t>
            </a:r>
            <a:r>
              <a:rPr lang="zh-CN" altLang="en-US" dirty="0" smtClean="0">
                <a:latin typeface="楷体_GB2312" pitchFamily="49" charset="-122"/>
                <a:ea typeface="楷体_GB2312" pitchFamily="49" charset="-122"/>
              </a:rPr>
              <a:t>模块：</a:t>
            </a:r>
            <a:r>
              <a:rPr lang="en-US" altLang="zh-CN" dirty="0" smtClean="0">
                <a:latin typeface="楷体_GB2312" pitchFamily="49" charset="-122"/>
                <a:ea typeface="楷体_GB2312" pitchFamily="49" charset="-122"/>
              </a:rPr>
              <a:t>Expression Language</a:t>
            </a:r>
            <a:r>
              <a:rPr lang="zh-CN" altLang="en-US" dirty="0" smtClean="0">
                <a:latin typeface="楷体_GB2312" pitchFamily="49" charset="-122"/>
                <a:ea typeface="楷体_GB2312" pitchFamily="49" charset="-122"/>
              </a:rPr>
              <a:t>模块提供了一个强大的表达式语言用于在运行时查询和操纵对象</a:t>
            </a:r>
          </a:p>
          <a:p>
            <a:pPr>
              <a:buClr>
                <a:schemeClr val="tx1"/>
              </a:buClr>
              <a:buNone/>
            </a:pP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marL="457200" indent="-457200">
              <a:buClr>
                <a:schemeClr val="tx1"/>
              </a:buClr>
              <a:buNone/>
            </a:pPr>
            <a:endParaRPr lang="en-US" altLang="zh-CN" sz="2000" dirty="0" smtClean="0"/>
          </a:p>
          <a:p>
            <a:pPr>
              <a:buNone/>
            </a:pPr>
            <a:endParaRPr lang="en-US" altLang="zh-CN" sz="2000" dirty="0" smtClean="0"/>
          </a:p>
        </p:txBody>
      </p:sp>
      <p:sp>
        <p:nvSpPr>
          <p:cNvPr id="4" name="TextBox 3"/>
          <p:cNvSpPr txBox="1"/>
          <p:nvPr/>
        </p:nvSpPr>
        <p:spPr>
          <a:xfrm>
            <a:off x="2571736" y="285728"/>
            <a:ext cx="3786214" cy="954107"/>
          </a:xfrm>
          <a:prstGeom prst="rect">
            <a:avLst/>
          </a:prstGeom>
          <a:noFill/>
        </p:spPr>
        <p:txBody>
          <a:bodyPr wrap="square" rtlCol="0">
            <a:spAutoFit/>
          </a:bodyPr>
          <a:lstStyle/>
          <a:p>
            <a:r>
              <a:rPr lang="en-US" altLang="zh-CN" sz="2800" b="1" dirty="0" smtClean="0">
                <a:latin typeface="黑体" pitchFamily="2" charset="-122"/>
                <a:ea typeface="黑体" pitchFamily="2" charset="-122"/>
                <a:cs typeface="+mj-cs"/>
              </a:rPr>
              <a:t>1 </a:t>
            </a:r>
            <a:r>
              <a:rPr lang="en-US" altLang="zh-CN" sz="2800" b="1" dirty="0" smtClean="0"/>
              <a:t>spring</a:t>
            </a:r>
            <a:r>
              <a:rPr lang="zh-CN" altLang="en-US" sz="2800" b="1" dirty="0" smtClean="0"/>
              <a:t>内容简介</a:t>
            </a:r>
          </a:p>
          <a:p>
            <a:endParaRPr lang="zh-CN" altLang="en-US" sz="2800" b="1" dirty="0" smtClean="0">
              <a:latin typeface="黑体" pitchFamily="2" charset="-122"/>
              <a:ea typeface="黑体" pitchFamily="2" charset="-122"/>
              <a:cs typeface="+mj-cs"/>
            </a:endParaRPr>
          </a:p>
        </p:txBody>
      </p:sp>
      <p:sp>
        <p:nvSpPr>
          <p:cNvPr id="5" name="TextBox 4"/>
          <p:cNvSpPr txBox="1"/>
          <p:nvPr/>
        </p:nvSpPr>
        <p:spPr>
          <a:xfrm>
            <a:off x="3357554" y="785794"/>
            <a:ext cx="3786214" cy="461665"/>
          </a:xfrm>
          <a:prstGeom prst="rect">
            <a:avLst/>
          </a:prstGeom>
          <a:noFill/>
        </p:spPr>
        <p:txBody>
          <a:bodyPr wrap="square" rtlCol="0">
            <a:spAutoFit/>
          </a:bodyPr>
          <a:lstStyle/>
          <a:p>
            <a:r>
              <a:rPr lang="en-US" altLang="zh-CN" sz="2400" b="1" dirty="0" smtClean="0">
                <a:solidFill>
                  <a:srgbClr val="FF0000"/>
                </a:solidFill>
                <a:latin typeface="黑体" pitchFamily="2" charset="-122"/>
                <a:ea typeface="黑体" pitchFamily="2" charset="-122"/>
                <a:cs typeface="+mj-cs"/>
              </a:rPr>
              <a:t>1.1 spring</a:t>
            </a:r>
            <a:r>
              <a:rPr lang="zh-CN" altLang="en-US" sz="2400" b="1" dirty="0" smtClean="0">
                <a:solidFill>
                  <a:srgbClr val="FF0000"/>
                </a:solidFill>
                <a:latin typeface="黑体" pitchFamily="2" charset="-122"/>
                <a:ea typeface="黑体" pitchFamily="2" charset="-122"/>
                <a:cs typeface="+mj-cs"/>
              </a:rPr>
              <a:t>概述</a:t>
            </a:r>
            <a:endParaRPr lang="en-US" altLang="zh-CN" sz="2400" b="1" dirty="0" smtClean="0">
              <a:solidFill>
                <a:srgbClr val="FF0000"/>
              </a:solidFill>
              <a:latin typeface="黑体" pitchFamily="2" charset="-122"/>
              <a:ea typeface="黑体" pitchFamily="2" charset="-122"/>
              <a:cs typeface="+mj-cs"/>
            </a:endParaRPr>
          </a:p>
        </p:txBody>
      </p:sp>
      <p:pic>
        <p:nvPicPr>
          <p:cNvPr id="7" name="Picture 2"/>
          <p:cNvPicPr>
            <a:picLocks noChangeAspect="1" noChangeArrowheads="1"/>
          </p:cNvPicPr>
          <p:nvPr/>
        </p:nvPicPr>
        <p:blipFill>
          <a:blip r:embed="rId2" cstate="print"/>
          <a:srcRect/>
          <a:stretch>
            <a:fillRect/>
          </a:stretch>
        </p:blipFill>
        <p:spPr bwMode="auto">
          <a:xfrm>
            <a:off x="4000496" y="1285860"/>
            <a:ext cx="4924425" cy="1009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80" y="1285860"/>
            <a:ext cx="8229600" cy="4929222"/>
          </a:xfrm>
        </p:spPr>
        <p:txBody>
          <a:bodyPr>
            <a:normAutofit/>
          </a:bodyPr>
          <a:lstStyle/>
          <a:p>
            <a:pPr>
              <a:buClr>
                <a:schemeClr val="tx1"/>
              </a:buClr>
              <a:buFont typeface="Wingdings" pitchFamily="2" charset="2"/>
              <a:buChar char="Ø"/>
            </a:pPr>
            <a:r>
              <a:rPr lang="en-US" altLang="zh-CN" dirty="0" smtClean="0">
                <a:latin typeface="楷体_GB2312" pitchFamily="49" charset="-122"/>
                <a:ea typeface="楷体_GB2312" pitchFamily="49" charset="-122"/>
              </a:rPr>
              <a:t>AOP&amp;&amp;Instrumentation</a:t>
            </a:r>
            <a:r>
              <a:rPr lang="zh-CN" altLang="en-US" dirty="0" smtClean="0">
                <a:latin typeface="楷体_GB2312" pitchFamily="49" charset="-122"/>
                <a:ea typeface="楷体_GB2312" pitchFamily="49" charset="-122"/>
              </a:rPr>
              <a:t>模块：</a:t>
            </a: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en-US" altLang="zh-CN" sz="2200" dirty="0" smtClean="0">
                <a:latin typeface="楷体_GB2312" pitchFamily="49" charset="-122"/>
                <a:ea typeface="楷体_GB2312" pitchFamily="49" charset="-122"/>
              </a:rPr>
              <a:t>AOP</a:t>
            </a:r>
            <a:r>
              <a:rPr lang="zh-CN" altLang="en-US" sz="2200" dirty="0" smtClean="0">
                <a:latin typeface="楷体_GB2312" pitchFamily="49" charset="-122"/>
                <a:ea typeface="楷体_GB2312" pitchFamily="49" charset="-122"/>
              </a:rPr>
              <a:t>模块提供了一个符合</a:t>
            </a:r>
            <a:r>
              <a:rPr lang="en-US" altLang="zh-CN" sz="2200" dirty="0" smtClean="0">
                <a:latin typeface="楷体_GB2312" pitchFamily="49" charset="-122"/>
                <a:ea typeface="楷体_GB2312" pitchFamily="49" charset="-122"/>
              </a:rPr>
              <a:t>AOP</a:t>
            </a:r>
            <a:r>
              <a:rPr lang="zh-CN" altLang="en-US" sz="2200" dirty="0" smtClean="0">
                <a:latin typeface="楷体_GB2312" pitchFamily="49" charset="-122"/>
                <a:ea typeface="楷体_GB2312" pitchFamily="49" charset="-122"/>
              </a:rPr>
              <a:t>联盟标准的面向切面编程的实现。</a:t>
            </a:r>
            <a:endParaRPr lang="en-US" altLang="zh-CN" sz="2200" dirty="0" smtClean="0">
              <a:latin typeface="楷体_GB2312" pitchFamily="49" charset="-122"/>
              <a:ea typeface="楷体_GB2312" pitchFamily="49" charset="-122"/>
            </a:endParaRPr>
          </a:p>
          <a:p>
            <a:pPr>
              <a:buClr>
                <a:schemeClr val="accent5">
                  <a:lumMod val="75000"/>
                </a:schemeClr>
              </a:buClr>
              <a:buFont typeface="Arial" pitchFamily="34" charset="0"/>
              <a:buChar char="•"/>
            </a:pPr>
            <a:endParaRPr lang="zh-CN" altLang="en-US" sz="2200"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en-US" altLang="zh-CN" sz="2200" dirty="0" smtClean="0">
                <a:solidFill>
                  <a:schemeClr val="bg1">
                    <a:lumMod val="50000"/>
                  </a:schemeClr>
                </a:solidFill>
                <a:latin typeface="楷体_GB2312" pitchFamily="49" charset="-122"/>
                <a:ea typeface="楷体_GB2312" pitchFamily="49" charset="-122"/>
              </a:rPr>
              <a:t>Aspects</a:t>
            </a:r>
            <a:r>
              <a:rPr lang="zh-CN" altLang="en-US" sz="2200" dirty="0" smtClean="0">
                <a:solidFill>
                  <a:schemeClr val="bg1">
                    <a:lumMod val="50000"/>
                  </a:schemeClr>
                </a:solidFill>
                <a:latin typeface="楷体_GB2312" pitchFamily="49" charset="-122"/>
                <a:ea typeface="楷体_GB2312" pitchFamily="49" charset="-122"/>
              </a:rPr>
              <a:t>模块提供了对</a:t>
            </a:r>
            <a:r>
              <a:rPr lang="en-US" altLang="zh-CN" sz="2200" dirty="0" err="1" smtClean="0">
                <a:solidFill>
                  <a:schemeClr val="bg1">
                    <a:lumMod val="50000"/>
                  </a:schemeClr>
                </a:solidFill>
                <a:latin typeface="楷体_GB2312" pitchFamily="49" charset="-122"/>
                <a:ea typeface="楷体_GB2312" pitchFamily="49" charset="-122"/>
              </a:rPr>
              <a:t>AspectJ</a:t>
            </a:r>
            <a:r>
              <a:rPr lang="zh-CN" altLang="en-US" sz="2200" dirty="0" smtClean="0">
                <a:solidFill>
                  <a:schemeClr val="bg1">
                    <a:lumMod val="50000"/>
                  </a:schemeClr>
                </a:solidFill>
                <a:latin typeface="楷体_GB2312" pitchFamily="49" charset="-122"/>
                <a:ea typeface="楷体_GB2312" pitchFamily="49" charset="-122"/>
              </a:rPr>
              <a:t>的集成支持。 （不讲）</a:t>
            </a:r>
            <a:endParaRPr lang="en-US" altLang="zh-CN" sz="2200" dirty="0" smtClean="0">
              <a:solidFill>
                <a:schemeClr val="bg1">
                  <a:lumMod val="50000"/>
                </a:schemeClr>
              </a:solidFill>
              <a:latin typeface="楷体_GB2312" pitchFamily="49" charset="-122"/>
              <a:ea typeface="楷体_GB2312" pitchFamily="49" charset="-122"/>
            </a:endParaRPr>
          </a:p>
          <a:p>
            <a:pPr>
              <a:buClr>
                <a:schemeClr val="accent5">
                  <a:lumMod val="75000"/>
                </a:schemeClr>
              </a:buClr>
              <a:buFont typeface="Arial" pitchFamily="34" charset="0"/>
              <a:buChar char="•"/>
            </a:pPr>
            <a:endParaRPr lang="zh-CN" altLang="en-US" sz="2200" dirty="0" smtClean="0">
              <a:solidFill>
                <a:schemeClr val="bg1">
                  <a:lumMod val="50000"/>
                </a:schemeClr>
              </a:solidFill>
              <a:latin typeface="楷体_GB2312" pitchFamily="49" charset="-122"/>
              <a:ea typeface="楷体_GB2312" pitchFamily="49" charset="-122"/>
            </a:endParaRPr>
          </a:p>
          <a:p>
            <a:pPr>
              <a:buClr>
                <a:schemeClr val="accent5">
                  <a:lumMod val="75000"/>
                </a:schemeClr>
              </a:buClr>
              <a:buFont typeface="Arial" pitchFamily="34" charset="0"/>
              <a:buChar char="•"/>
            </a:pPr>
            <a:r>
              <a:rPr lang="en-US" altLang="zh-CN" sz="2200" dirty="0" smtClean="0">
                <a:solidFill>
                  <a:schemeClr val="bg1">
                    <a:lumMod val="50000"/>
                  </a:schemeClr>
                </a:solidFill>
                <a:latin typeface="楷体_GB2312" pitchFamily="49" charset="-122"/>
                <a:ea typeface="楷体_GB2312" pitchFamily="49" charset="-122"/>
              </a:rPr>
              <a:t>Instrumentation</a:t>
            </a:r>
            <a:r>
              <a:rPr lang="zh-CN" altLang="en-US" sz="2200" dirty="0" smtClean="0">
                <a:solidFill>
                  <a:schemeClr val="bg1">
                    <a:lumMod val="50000"/>
                  </a:schemeClr>
                </a:solidFill>
                <a:latin typeface="楷体_GB2312" pitchFamily="49" charset="-122"/>
                <a:ea typeface="楷体_GB2312" pitchFamily="49" charset="-122"/>
              </a:rPr>
              <a:t>模块提供了</a:t>
            </a:r>
            <a:r>
              <a:rPr lang="en-US" altLang="zh-CN" sz="2200" dirty="0" smtClean="0">
                <a:solidFill>
                  <a:schemeClr val="bg1">
                    <a:lumMod val="50000"/>
                  </a:schemeClr>
                </a:solidFill>
                <a:latin typeface="楷体_GB2312" pitchFamily="49" charset="-122"/>
                <a:ea typeface="楷体_GB2312" pitchFamily="49" charset="-122"/>
              </a:rPr>
              <a:t>class instrumentation</a:t>
            </a:r>
            <a:r>
              <a:rPr lang="zh-CN" altLang="en-US" sz="2200" dirty="0" smtClean="0">
                <a:solidFill>
                  <a:schemeClr val="bg1">
                    <a:lumMod val="50000"/>
                  </a:schemeClr>
                </a:solidFill>
                <a:latin typeface="楷体_GB2312" pitchFamily="49" charset="-122"/>
                <a:ea typeface="楷体_GB2312" pitchFamily="49" charset="-122"/>
              </a:rPr>
              <a:t>支持和</a:t>
            </a:r>
            <a:r>
              <a:rPr lang="en-US" altLang="zh-CN" sz="2200" dirty="0" err="1" smtClean="0">
                <a:solidFill>
                  <a:schemeClr val="bg1">
                    <a:lumMod val="50000"/>
                  </a:schemeClr>
                </a:solidFill>
                <a:latin typeface="楷体_GB2312" pitchFamily="49" charset="-122"/>
                <a:ea typeface="楷体_GB2312" pitchFamily="49" charset="-122"/>
              </a:rPr>
              <a:t>classloader</a:t>
            </a:r>
            <a:r>
              <a:rPr lang="zh-CN" altLang="en-US" sz="2200" dirty="0" smtClean="0">
                <a:solidFill>
                  <a:schemeClr val="bg1">
                    <a:lumMod val="50000"/>
                  </a:schemeClr>
                </a:solidFill>
                <a:latin typeface="楷体_GB2312" pitchFamily="49" charset="-122"/>
                <a:ea typeface="楷体_GB2312" pitchFamily="49" charset="-122"/>
              </a:rPr>
              <a:t>实现，使得可以在特定的应用服务器上使用。（不讲）</a:t>
            </a:r>
          </a:p>
          <a:p>
            <a:pPr>
              <a:buClr>
                <a:schemeClr val="tx1"/>
              </a:buClr>
              <a:buNone/>
            </a:pP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marL="457200" indent="-457200">
              <a:buClr>
                <a:schemeClr val="tx1"/>
              </a:buClr>
              <a:buNone/>
            </a:pPr>
            <a:endParaRPr lang="en-US" altLang="zh-CN" sz="2000" dirty="0" smtClean="0"/>
          </a:p>
          <a:p>
            <a:pPr>
              <a:buNone/>
            </a:pPr>
            <a:endParaRPr lang="en-US" altLang="zh-CN" sz="2000" dirty="0" smtClean="0"/>
          </a:p>
        </p:txBody>
      </p:sp>
      <p:sp>
        <p:nvSpPr>
          <p:cNvPr id="4" name="TextBox 3"/>
          <p:cNvSpPr txBox="1"/>
          <p:nvPr/>
        </p:nvSpPr>
        <p:spPr>
          <a:xfrm>
            <a:off x="2571736" y="285728"/>
            <a:ext cx="3786214" cy="954107"/>
          </a:xfrm>
          <a:prstGeom prst="rect">
            <a:avLst/>
          </a:prstGeom>
          <a:noFill/>
        </p:spPr>
        <p:txBody>
          <a:bodyPr wrap="square" rtlCol="0">
            <a:spAutoFit/>
          </a:bodyPr>
          <a:lstStyle/>
          <a:p>
            <a:r>
              <a:rPr lang="en-US" altLang="zh-CN" sz="2800" b="1" dirty="0" smtClean="0">
                <a:latin typeface="黑体" pitchFamily="2" charset="-122"/>
                <a:ea typeface="黑体" pitchFamily="2" charset="-122"/>
                <a:cs typeface="+mj-cs"/>
              </a:rPr>
              <a:t>1 </a:t>
            </a:r>
            <a:r>
              <a:rPr lang="en-US" altLang="zh-CN" sz="2800" b="1" dirty="0" smtClean="0"/>
              <a:t>spring</a:t>
            </a:r>
            <a:r>
              <a:rPr lang="zh-CN" altLang="en-US" sz="2800" b="1" dirty="0" smtClean="0"/>
              <a:t>内容简介</a:t>
            </a:r>
          </a:p>
          <a:p>
            <a:endParaRPr lang="zh-CN" altLang="en-US" sz="2800" b="1" dirty="0" smtClean="0">
              <a:latin typeface="黑体" pitchFamily="2" charset="-122"/>
              <a:ea typeface="黑体" pitchFamily="2" charset="-122"/>
              <a:cs typeface="+mj-cs"/>
            </a:endParaRPr>
          </a:p>
        </p:txBody>
      </p:sp>
      <p:sp>
        <p:nvSpPr>
          <p:cNvPr id="5" name="TextBox 4"/>
          <p:cNvSpPr txBox="1"/>
          <p:nvPr/>
        </p:nvSpPr>
        <p:spPr>
          <a:xfrm>
            <a:off x="3357554" y="785794"/>
            <a:ext cx="3786214" cy="461665"/>
          </a:xfrm>
          <a:prstGeom prst="rect">
            <a:avLst/>
          </a:prstGeom>
          <a:noFill/>
        </p:spPr>
        <p:txBody>
          <a:bodyPr wrap="square" rtlCol="0">
            <a:spAutoFit/>
          </a:bodyPr>
          <a:lstStyle/>
          <a:p>
            <a:r>
              <a:rPr lang="en-US" altLang="zh-CN" sz="2400" b="1" dirty="0" smtClean="0">
                <a:solidFill>
                  <a:srgbClr val="FF0000"/>
                </a:solidFill>
                <a:latin typeface="黑体" pitchFamily="2" charset="-122"/>
                <a:ea typeface="黑体" pitchFamily="2" charset="-122"/>
                <a:cs typeface="+mj-cs"/>
              </a:rPr>
              <a:t>1.1 spring</a:t>
            </a:r>
            <a:r>
              <a:rPr lang="zh-CN" altLang="en-US" sz="2400" b="1" dirty="0" smtClean="0">
                <a:solidFill>
                  <a:srgbClr val="FF0000"/>
                </a:solidFill>
                <a:latin typeface="黑体" pitchFamily="2" charset="-122"/>
                <a:ea typeface="黑体" pitchFamily="2" charset="-122"/>
                <a:cs typeface="+mj-cs"/>
              </a:rPr>
              <a:t>概述</a:t>
            </a:r>
            <a:endParaRPr lang="en-US" altLang="zh-CN" sz="2400" b="1" dirty="0" smtClean="0">
              <a:solidFill>
                <a:srgbClr val="FF0000"/>
              </a:solidFill>
              <a:latin typeface="黑体" pitchFamily="2" charset="-122"/>
              <a:ea typeface="黑体" pitchFamily="2" charset="-122"/>
              <a:cs typeface="+mj-cs"/>
            </a:endParaRPr>
          </a:p>
        </p:txBody>
      </p:sp>
      <p:pic>
        <p:nvPicPr>
          <p:cNvPr id="6" name="Picture 3"/>
          <p:cNvPicPr>
            <a:picLocks noChangeAspect="1" noChangeArrowheads="1"/>
          </p:cNvPicPr>
          <p:nvPr/>
        </p:nvPicPr>
        <p:blipFill>
          <a:blip r:embed="rId2" cstate="print"/>
          <a:srcRect/>
          <a:stretch>
            <a:fillRect/>
          </a:stretch>
        </p:blipFill>
        <p:spPr bwMode="auto">
          <a:xfrm>
            <a:off x="1571604" y="1785926"/>
            <a:ext cx="5286412" cy="5715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80" y="1285860"/>
            <a:ext cx="8229600" cy="4929222"/>
          </a:xfrm>
        </p:spPr>
        <p:txBody>
          <a:bodyPr>
            <a:normAutofit fontScale="77500" lnSpcReduction="20000"/>
          </a:bodyPr>
          <a:lstStyle/>
          <a:p>
            <a:pPr>
              <a:buClr>
                <a:schemeClr val="tx1"/>
              </a:buClr>
              <a:buFont typeface="Wingdings" pitchFamily="2" charset="2"/>
              <a:buChar char="Ø"/>
            </a:pPr>
            <a:r>
              <a:rPr lang="en-US" altLang="zh-CN" sz="2200" dirty="0" err="1" smtClean="0">
                <a:latin typeface="楷体_GB2312" pitchFamily="49" charset="-122"/>
                <a:ea typeface="楷体_GB2312" pitchFamily="49" charset="-122"/>
              </a:rPr>
              <a:t>DataAccess</a:t>
            </a:r>
            <a:r>
              <a:rPr lang="zh-CN" altLang="en-US" sz="2200" dirty="0" smtClean="0">
                <a:latin typeface="楷体_GB2312" pitchFamily="49" charset="-122"/>
                <a:ea typeface="楷体_GB2312" pitchFamily="49" charset="-122"/>
              </a:rPr>
              <a:t>模块：</a:t>
            </a:r>
            <a:endParaRPr lang="en-US" altLang="zh-CN" sz="2200"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a:buClr>
                <a:schemeClr val="tx1"/>
              </a:buClr>
              <a:buNone/>
            </a:pPr>
            <a:endParaRPr lang="en-US" altLang="zh-CN" dirty="0" smtClean="0">
              <a:latin typeface="楷体_GB2312" pitchFamily="49" charset="-122"/>
              <a:ea typeface="楷体_GB2312" pitchFamily="49" charset="-122"/>
            </a:endParaRPr>
          </a:p>
          <a:p>
            <a:pPr>
              <a:buClr>
                <a:schemeClr val="tx1"/>
              </a:buClr>
              <a:buNone/>
            </a:pPr>
            <a:endParaRPr lang="en-US" altLang="zh-CN"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en-US" altLang="zh-CN" sz="2600" dirty="0" smtClean="0">
                <a:latin typeface="楷体_GB2312" pitchFamily="49" charset="-122"/>
                <a:ea typeface="楷体_GB2312" pitchFamily="49" charset="-122"/>
              </a:rPr>
              <a:t>JDBC</a:t>
            </a:r>
            <a:r>
              <a:rPr lang="zh-CN" altLang="en-US" sz="2600" dirty="0" smtClean="0">
                <a:latin typeface="楷体_GB2312" pitchFamily="49" charset="-122"/>
                <a:ea typeface="楷体_GB2312" pitchFamily="49" charset="-122"/>
              </a:rPr>
              <a:t>模块：该模块提供了一个</a:t>
            </a:r>
            <a:r>
              <a:rPr lang="en-US" altLang="zh-CN" sz="2600" dirty="0" smtClean="0">
                <a:latin typeface="楷体_GB2312" pitchFamily="49" charset="-122"/>
                <a:ea typeface="楷体_GB2312" pitchFamily="49" charset="-122"/>
              </a:rPr>
              <a:t>JDBC</a:t>
            </a:r>
            <a:r>
              <a:rPr lang="zh-CN" altLang="en-US" sz="2600" dirty="0" smtClean="0">
                <a:latin typeface="楷体_GB2312" pitchFamily="49" charset="-122"/>
                <a:ea typeface="楷体_GB2312" pitchFamily="49" charset="-122"/>
              </a:rPr>
              <a:t>抽象层，简化了访问数据库的方式</a:t>
            </a:r>
            <a:endParaRPr lang="en-US" altLang="zh-CN" sz="2600" dirty="0" smtClean="0">
              <a:latin typeface="楷体_GB2312" pitchFamily="49" charset="-122"/>
              <a:ea typeface="楷体_GB2312" pitchFamily="49" charset="-122"/>
            </a:endParaRPr>
          </a:p>
          <a:p>
            <a:pPr>
              <a:buClr>
                <a:schemeClr val="accent5">
                  <a:lumMod val="75000"/>
                </a:schemeClr>
              </a:buClr>
              <a:buFont typeface="Arial" pitchFamily="34" charset="0"/>
              <a:buChar char="•"/>
            </a:pPr>
            <a:endParaRPr lang="zh-CN" altLang="en-US" sz="2600"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en-US" altLang="zh-CN" sz="2600" dirty="0" smtClean="0">
                <a:latin typeface="楷体_GB2312" pitchFamily="49" charset="-122"/>
                <a:ea typeface="楷体_GB2312" pitchFamily="49" charset="-122"/>
              </a:rPr>
              <a:t>ORM</a:t>
            </a:r>
            <a:r>
              <a:rPr lang="zh-CN" altLang="en-US" sz="2600" dirty="0" smtClean="0">
                <a:latin typeface="楷体_GB2312" pitchFamily="49" charset="-122"/>
                <a:ea typeface="楷体_GB2312" pitchFamily="49" charset="-122"/>
              </a:rPr>
              <a:t>模块：该模块为流行的对象</a:t>
            </a:r>
            <a:r>
              <a:rPr lang="en-US" altLang="zh-CN" sz="2600" dirty="0" smtClean="0">
                <a:latin typeface="楷体_GB2312" pitchFamily="49" charset="-122"/>
                <a:ea typeface="楷体_GB2312" pitchFamily="49" charset="-122"/>
              </a:rPr>
              <a:t>-</a:t>
            </a:r>
            <a:r>
              <a:rPr lang="zh-CN" altLang="en-US" sz="2600" dirty="0" smtClean="0">
                <a:latin typeface="楷体_GB2312" pitchFamily="49" charset="-122"/>
                <a:ea typeface="楷体_GB2312" pitchFamily="49" charset="-122"/>
              </a:rPr>
              <a:t>关系映射框架</a:t>
            </a:r>
            <a:r>
              <a:rPr lang="en-US" altLang="zh-CN" sz="2600" dirty="0" smtClean="0">
                <a:latin typeface="楷体_GB2312" pitchFamily="49" charset="-122"/>
                <a:ea typeface="楷体_GB2312" pitchFamily="49" charset="-122"/>
              </a:rPr>
              <a:t>——JPA</a:t>
            </a:r>
            <a:r>
              <a:rPr lang="zh-CN" altLang="en-US" sz="2600" dirty="0" smtClean="0">
                <a:latin typeface="楷体_GB2312" pitchFamily="49" charset="-122"/>
                <a:ea typeface="楷体_GB2312" pitchFamily="49" charset="-122"/>
              </a:rPr>
              <a:t>、</a:t>
            </a:r>
            <a:r>
              <a:rPr lang="en-US" altLang="zh-CN" sz="2600" dirty="0" smtClean="0">
                <a:latin typeface="楷体_GB2312" pitchFamily="49" charset="-122"/>
                <a:ea typeface="楷体_GB2312" pitchFamily="49" charset="-122"/>
              </a:rPr>
              <a:t>JDO</a:t>
            </a:r>
            <a:r>
              <a:rPr lang="zh-CN" altLang="en-US" sz="2600" dirty="0" smtClean="0">
                <a:latin typeface="楷体_GB2312" pitchFamily="49" charset="-122"/>
                <a:ea typeface="楷体_GB2312" pitchFamily="49" charset="-122"/>
              </a:rPr>
              <a:t>、</a:t>
            </a:r>
            <a:r>
              <a:rPr lang="en-US" altLang="zh-CN" sz="2600" dirty="0" smtClean="0">
                <a:latin typeface="楷体_GB2312" pitchFamily="49" charset="-122"/>
                <a:ea typeface="楷体_GB2312" pitchFamily="49" charset="-122"/>
              </a:rPr>
              <a:t>Hibernate</a:t>
            </a:r>
            <a:r>
              <a:rPr lang="zh-CN" altLang="en-US" sz="2600" dirty="0" smtClean="0">
                <a:latin typeface="楷体_GB2312" pitchFamily="49" charset="-122"/>
                <a:ea typeface="楷体_GB2312" pitchFamily="49" charset="-122"/>
              </a:rPr>
              <a:t>、</a:t>
            </a:r>
            <a:r>
              <a:rPr lang="en-US" altLang="zh-CN" sz="2600" dirty="0" err="1" smtClean="0">
                <a:latin typeface="楷体_GB2312" pitchFamily="49" charset="-122"/>
                <a:ea typeface="楷体_GB2312" pitchFamily="49" charset="-122"/>
              </a:rPr>
              <a:t>iBatis</a:t>
            </a:r>
            <a:r>
              <a:rPr lang="zh-CN" altLang="en-US" sz="2600" dirty="0" smtClean="0">
                <a:latin typeface="楷体_GB2312" pitchFamily="49" charset="-122"/>
                <a:ea typeface="楷体_GB2312" pitchFamily="49" charset="-122"/>
              </a:rPr>
              <a:t>等提供了一个交互层。</a:t>
            </a:r>
            <a:endParaRPr lang="en-US" altLang="zh-CN" sz="2600" dirty="0" smtClean="0">
              <a:latin typeface="楷体_GB2312" pitchFamily="49" charset="-122"/>
              <a:ea typeface="楷体_GB2312" pitchFamily="49" charset="-122"/>
            </a:endParaRPr>
          </a:p>
          <a:p>
            <a:pPr>
              <a:buClr>
                <a:schemeClr val="accent5">
                  <a:lumMod val="75000"/>
                </a:schemeClr>
              </a:buClr>
              <a:buFont typeface="Arial" pitchFamily="34" charset="0"/>
              <a:buChar char="•"/>
            </a:pPr>
            <a:endParaRPr lang="zh-CN" altLang="en-US" sz="2600"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en-US" altLang="zh-CN" sz="2600" dirty="0" smtClean="0">
                <a:solidFill>
                  <a:schemeClr val="bg1">
                    <a:lumMod val="50000"/>
                  </a:schemeClr>
                </a:solidFill>
                <a:latin typeface="楷体_GB2312" pitchFamily="49" charset="-122"/>
                <a:ea typeface="楷体_GB2312" pitchFamily="49" charset="-122"/>
              </a:rPr>
              <a:t>OXM</a:t>
            </a:r>
            <a:r>
              <a:rPr lang="zh-CN" altLang="en-US" sz="2600" dirty="0" smtClean="0">
                <a:solidFill>
                  <a:schemeClr val="bg1">
                    <a:lumMod val="50000"/>
                  </a:schemeClr>
                </a:solidFill>
                <a:latin typeface="楷体_GB2312" pitchFamily="49" charset="-122"/>
                <a:ea typeface="楷体_GB2312" pitchFamily="49" charset="-122"/>
              </a:rPr>
              <a:t>模块：该模块提供了一个对</a:t>
            </a:r>
            <a:r>
              <a:rPr lang="en-US" altLang="zh-CN" sz="2600" dirty="0" smtClean="0">
                <a:solidFill>
                  <a:schemeClr val="bg1">
                    <a:lumMod val="50000"/>
                  </a:schemeClr>
                </a:solidFill>
                <a:latin typeface="楷体_GB2312" pitchFamily="49" charset="-122"/>
                <a:ea typeface="楷体_GB2312" pitchFamily="49" charset="-122"/>
              </a:rPr>
              <a:t>Object/XML</a:t>
            </a:r>
            <a:r>
              <a:rPr lang="zh-CN" altLang="en-US" sz="2600" dirty="0" smtClean="0">
                <a:solidFill>
                  <a:schemeClr val="bg1">
                    <a:lumMod val="50000"/>
                  </a:schemeClr>
                </a:solidFill>
                <a:latin typeface="楷体_GB2312" pitchFamily="49" charset="-122"/>
                <a:ea typeface="楷体_GB2312" pitchFamily="49" charset="-122"/>
              </a:rPr>
              <a:t>映射实现的抽象层。（不讲）</a:t>
            </a:r>
          </a:p>
          <a:p>
            <a:pPr>
              <a:buClr>
                <a:schemeClr val="accent5">
                  <a:lumMod val="75000"/>
                </a:schemeClr>
              </a:buClr>
              <a:buFont typeface="Arial" pitchFamily="34" charset="0"/>
              <a:buChar char="•"/>
            </a:pPr>
            <a:r>
              <a:rPr lang="en-US" altLang="zh-CN" sz="2600" dirty="0" smtClean="0">
                <a:solidFill>
                  <a:schemeClr val="bg1">
                    <a:lumMod val="50000"/>
                  </a:schemeClr>
                </a:solidFill>
                <a:latin typeface="楷体_GB2312" pitchFamily="49" charset="-122"/>
                <a:ea typeface="楷体_GB2312" pitchFamily="49" charset="-122"/>
              </a:rPr>
              <a:t>JMS</a:t>
            </a:r>
            <a:r>
              <a:rPr lang="zh-CN" altLang="en-US" sz="2600" dirty="0" smtClean="0">
                <a:solidFill>
                  <a:schemeClr val="bg1">
                    <a:lumMod val="50000"/>
                  </a:schemeClr>
                </a:solidFill>
                <a:latin typeface="楷体_GB2312" pitchFamily="49" charset="-122"/>
                <a:ea typeface="楷体_GB2312" pitchFamily="49" charset="-122"/>
              </a:rPr>
              <a:t>模块：</a:t>
            </a:r>
            <a:r>
              <a:rPr lang="en-US" altLang="zh-CN" sz="2600" dirty="0" smtClean="0">
                <a:solidFill>
                  <a:schemeClr val="bg1">
                    <a:lumMod val="50000"/>
                  </a:schemeClr>
                </a:solidFill>
                <a:latin typeface="楷体_GB2312" pitchFamily="49" charset="-122"/>
                <a:ea typeface="楷体_GB2312" pitchFamily="49" charset="-122"/>
              </a:rPr>
              <a:t>JMS(Java Messaging Service)</a:t>
            </a:r>
            <a:r>
              <a:rPr lang="zh-CN" altLang="en-US" sz="2600" dirty="0" smtClean="0">
                <a:solidFill>
                  <a:schemeClr val="bg1">
                    <a:lumMod val="50000"/>
                  </a:schemeClr>
                </a:solidFill>
                <a:latin typeface="楷体_GB2312" pitchFamily="49" charset="-122"/>
                <a:ea typeface="楷体_GB2312" pitchFamily="49" charset="-122"/>
              </a:rPr>
              <a:t>模块主要包含了一些制造和消费消息的特性。 （不讲）</a:t>
            </a:r>
            <a:endParaRPr lang="en-US" altLang="zh-CN" sz="2600" dirty="0" smtClean="0">
              <a:solidFill>
                <a:schemeClr val="bg1">
                  <a:lumMod val="50000"/>
                </a:schemeClr>
              </a:solidFill>
              <a:latin typeface="楷体_GB2312" pitchFamily="49" charset="-122"/>
              <a:ea typeface="楷体_GB2312" pitchFamily="49" charset="-122"/>
            </a:endParaRPr>
          </a:p>
          <a:p>
            <a:pPr>
              <a:buClr>
                <a:schemeClr val="accent5">
                  <a:lumMod val="75000"/>
                </a:schemeClr>
              </a:buClr>
              <a:buFont typeface="Arial" pitchFamily="34" charset="0"/>
              <a:buChar char="•"/>
            </a:pPr>
            <a:endParaRPr lang="zh-CN" altLang="en-US" sz="2600"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en-US" altLang="zh-CN" sz="2600" dirty="0" smtClean="0">
                <a:latin typeface="楷体_GB2312" pitchFamily="49" charset="-122"/>
                <a:ea typeface="楷体_GB2312" pitchFamily="49" charset="-122"/>
              </a:rPr>
              <a:t>Transaction</a:t>
            </a:r>
            <a:r>
              <a:rPr lang="zh-CN" altLang="en-US" sz="2600" dirty="0" smtClean="0">
                <a:latin typeface="楷体_GB2312" pitchFamily="49" charset="-122"/>
                <a:ea typeface="楷体_GB2312" pitchFamily="49" charset="-122"/>
              </a:rPr>
              <a:t>模块：该模块支持编程和声明性的事物管理。</a:t>
            </a:r>
          </a:p>
          <a:p>
            <a:pPr>
              <a:buClr>
                <a:schemeClr val="tx1"/>
              </a:buClr>
              <a:buNone/>
            </a:pP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marL="457200" indent="-457200">
              <a:buClr>
                <a:schemeClr val="tx1"/>
              </a:buClr>
              <a:buNone/>
            </a:pPr>
            <a:endParaRPr lang="en-US" altLang="zh-CN" sz="2000" dirty="0" smtClean="0"/>
          </a:p>
          <a:p>
            <a:pPr>
              <a:buNone/>
            </a:pPr>
            <a:endParaRPr lang="en-US" altLang="zh-CN" sz="2000" dirty="0" smtClean="0"/>
          </a:p>
        </p:txBody>
      </p:sp>
      <p:sp>
        <p:nvSpPr>
          <p:cNvPr id="4" name="TextBox 3"/>
          <p:cNvSpPr txBox="1"/>
          <p:nvPr/>
        </p:nvSpPr>
        <p:spPr>
          <a:xfrm>
            <a:off x="2571736" y="285728"/>
            <a:ext cx="3786214" cy="954107"/>
          </a:xfrm>
          <a:prstGeom prst="rect">
            <a:avLst/>
          </a:prstGeom>
          <a:noFill/>
        </p:spPr>
        <p:txBody>
          <a:bodyPr wrap="square" rtlCol="0">
            <a:spAutoFit/>
          </a:bodyPr>
          <a:lstStyle/>
          <a:p>
            <a:r>
              <a:rPr lang="en-US" altLang="zh-CN" sz="2800" b="1" dirty="0" smtClean="0">
                <a:latin typeface="黑体" pitchFamily="2" charset="-122"/>
                <a:ea typeface="黑体" pitchFamily="2" charset="-122"/>
                <a:cs typeface="+mj-cs"/>
              </a:rPr>
              <a:t>1 </a:t>
            </a:r>
            <a:r>
              <a:rPr lang="en-US" altLang="zh-CN" sz="2800" b="1" dirty="0" smtClean="0"/>
              <a:t>spring</a:t>
            </a:r>
            <a:r>
              <a:rPr lang="zh-CN" altLang="en-US" sz="2800" b="1" dirty="0" smtClean="0"/>
              <a:t>内容简介</a:t>
            </a:r>
          </a:p>
          <a:p>
            <a:endParaRPr lang="zh-CN" altLang="en-US" sz="2800" b="1" dirty="0" smtClean="0">
              <a:latin typeface="黑体" pitchFamily="2" charset="-122"/>
              <a:ea typeface="黑体" pitchFamily="2" charset="-122"/>
              <a:cs typeface="+mj-cs"/>
            </a:endParaRPr>
          </a:p>
        </p:txBody>
      </p:sp>
      <p:sp>
        <p:nvSpPr>
          <p:cNvPr id="5" name="TextBox 4"/>
          <p:cNvSpPr txBox="1"/>
          <p:nvPr/>
        </p:nvSpPr>
        <p:spPr>
          <a:xfrm>
            <a:off x="3357554" y="785794"/>
            <a:ext cx="3786214" cy="461665"/>
          </a:xfrm>
          <a:prstGeom prst="rect">
            <a:avLst/>
          </a:prstGeom>
          <a:noFill/>
        </p:spPr>
        <p:txBody>
          <a:bodyPr wrap="square" rtlCol="0">
            <a:spAutoFit/>
          </a:bodyPr>
          <a:lstStyle/>
          <a:p>
            <a:r>
              <a:rPr lang="en-US" altLang="zh-CN" sz="2400" b="1" dirty="0" smtClean="0">
                <a:solidFill>
                  <a:srgbClr val="FF0000"/>
                </a:solidFill>
                <a:latin typeface="黑体" pitchFamily="2" charset="-122"/>
                <a:ea typeface="黑体" pitchFamily="2" charset="-122"/>
                <a:cs typeface="+mj-cs"/>
              </a:rPr>
              <a:t>1.1 spring</a:t>
            </a:r>
            <a:r>
              <a:rPr lang="zh-CN" altLang="en-US" sz="2400" b="1" dirty="0" smtClean="0">
                <a:solidFill>
                  <a:srgbClr val="FF0000"/>
                </a:solidFill>
                <a:latin typeface="黑体" pitchFamily="2" charset="-122"/>
                <a:ea typeface="黑体" pitchFamily="2" charset="-122"/>
                <a:cs typeface="+mj-cs"/>
              </a:rPr>
              <a:t>概述</a:t>
            </a:r>
            <a:endParaRPr lang="en-US" altLang="zh-CN" sz="2400" b="1" dirty="0" smtClean="0">
              <a:solidFill>
                <a:srgbClr val="FF0000"/>
              </a:solidFill>
              <a:latin typeface="黑体" pitchFamily="2" charset="-122"/>
              <a:ea typeface="黑体" pitchFamily="2" charset="-122"/>
              <a:cs typeface="+mj-cs"/>
            </a:endParaRPr>
          </a:p>
        </p:txBody>
      </p:sp>
      <p:pic>
        <p:nvPicPr>
          <p:cNvPr id="7" name="Picture 2"/>
          <p:cNvPicPr>
            <a:picLocks noChangeAspect="1" noChangeArrowheads="1"/>
          </p:cNvPicPr>
          <p:nvPr/>
        </p:nvPicPr>
        <p:blipFill>
          <a:blip r:embed="rId2" cstate="print"/>
          <a:srcRect/>
          <a:stretch>
            <a:fillRect/>
          </a:stretch>
        </p:blipFill>
        <p:spPr bwMode="auto">
          <a:xfrm>
            <a:off x="3714744" y="1285860"/>
            <a:ext cx="3714776" cy="13620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80" y="1285860"/>
            <a:ext cx="8229600" cy="4929222"/>
          </a:xfrm>
        </p:spPr>
        <p:txBody>
          <a:bodyPr>
            <a:normAutofit fontScale="85000" lnSpcReduction="20000"/>
          </a:bodyPr>
          <a:lstStyle/>
          <a:p>
            <a:pPr>
              <a:buClr>
                <a:schemeClr val="tx1"/>
              </a:buClr>
              <a:buFont typeface="Wingdings" pitchFamily="2" charset="2"/>
              <a:buChar char="Ø"/>
            </a:pPr>
            <a:r>
              <a:rPr lang="en-US" altLang="zh-CN" sz="2600" dirty="0" smtClean="0">
                <a:latin typeface="楷体_GB2312" pitchFamily="49" charset="-122"/>
                <a:ea typeface="楷体_GB2312" pitchFamily="49" charset="-122"/>
              </a:rPr>
              <a:t>Web</a:t>
            </a:r>
            <a:r>
              <a:rPr lang="zh-CN" altLang="en-US" sz="2600" dirty="0" smtClean="0">
                <a:latin typeface="楷体_GB2312" pitchFamily="49" charset="-122"/>
                <a:ea typeface="楷体_GB2312" pitchFamily="49" charset="-122"/>
              </a:rPr>
              <a:t>模块：</a:t>
            </a:r>
            <a:endParaRPr lang="en-US" altLang="zh-CN" sz="2600"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a:buClr>
                <a:schemeClr val="tx1"/>
              </a:buClr>
              <a:buNone/>
            </a:pPr>
            <a:endParaRPr lang="en-US" altLang="zh-CN" dirty="0" smtClean="0">
              <a:latin typeface="楷体_GB2312" pitchFamily="49" charset="-122"/>
              <a:ea typeface="楷体_GB2312" pitchFamily="49" charset="-122"/>
            </a:endParaRPr>
          </a:p>
          <a:p>
            <a:pPr>
              <a:buClr>
                <a:schemeClr val="tx1"/>
              </a:buClr>
              <a:buNone/>
            </a:pPr>
            <a:endParaRPr lang="en-US" altLang="zh-CN"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en-US" altLang="en-US" dirty="0" smtClean="0">
                <a:solidFill>
                  <a:schemeClr val="bg1">
                    <a:lumMod val="50000"/>
                  </a:schemeClr>
                </a:solidFill>
                <a:latin typeface="楷体_GB2312" pitchFamily="49" charset="-122"/>
                <a:ea typeface="楷体_GB2312" pitchFamily="49" charset="-122"/>
              </a:rPr>
              <a:t>Web</a:t>
            </a:r>
            <a:r>
              <a:rPr lang="zh-CN" altLang="en-US" dirty="0" smtClean="0">
                <a:solidFill>
                  <a:schemeClr val="bg1">
                    <a:lumMod val="50000"/>
                  </a:schemeClr>
                </a:solidFill>
                <a:latin typeface="楷体_GB2312" pitchFamily="49" charset="-122"/>
                <a:ea typeface="楷体_GB2312" pitchFamily="49" charset="-122"/>
              </a:rPr>
              <a:t>模块：该模块提供了基础的面向</a:t>
            </a:r>
            <a:r>
              <a:rPr lang="en-US" altLang="en-US" dirty="0" smtClean="0">
                <a:solidFill>
                  <a:schemeClr val="bg1">
                    <a:lumMod val="50000"/>
                  </a:schemeClr>
                </a:solidFill>
                <a:latin typeface="楷体_GB2312" pitchFamily="49" charset="-122"/>
                <a:ea typeface="楷体_GB2312" pitchFamily="49" charset="-122"/>
              </a:rPr>
              <a:t>web</a:t>
            </a:r>
            <a:r>
              <a:rPr lang="zh-CN" altLang="en-US" dirty="0" smtClean="0">
                <a:solidFill>
                  <a:schemeClr val="bg1">
                    <a:lumMod val="50000"/>
                  </a:schemeClr>
                </a:solidFill>
                <a:latin typeface="楷体_GB2312" pitchFamily="49" charset="-122"/>
                <a:ea typeface="楷体_GB2312" pitchFamily="49" charset="-122"/>
              </a:rPr>
              <a:t>的集成特性。例如多文件上传、使用</a:t>
            </a:r>
            <a:r>
              <a:rPr lang="en-US" altLang="en-US" dirty="0" err="1" smtClean="0">
                <a:solidFill>
                  <a:schemeClr val="bg1">
                    <a:lumMod val="50000"/>
                  </a:schemeClr>
                </a:solidFill>
                <a:latin typeface="楷体_GB2312" pitchFamily="49" charset="-122"/>
                <a:ea typeface="楷体_GB2312" pitchFamily="49" charset="-122"/>
              </a:rPr>
              <a:t>servlet</a:t>
            </a:r>
            <a:r>
              <a:rPr lang="en-US" altLang="en-US" dirty="0" smtClean="0">
                <a:solidFill>
                  <a:schemeClr val="bg1">
                    <a:lumMod val="50000"/>
                  </a:schemeClr>
                </a:solidFill>
                <a:latin typeface="楷体_GB2312" pitchFamily="49" charset="-122"/>
                <a:ea typeface="楷体_GB2312" pitchFamily="49" charset="-122"/>
              </a:rPr>
              <a:t> listeners</a:t>
            </a:r>
            <a:r>
              <a:rPr lang="zh-CN" altLang="en-US" dirty="0" smtClean="0">
                <a:solidFill>
                  <a:schemeClr val="bg1">
                    <a:lumMod val="50000"/>
                  </a:schemeClr>
                </a:solidFill>
                <a:latin typeface="楷体_GB2312" pitchFamily="49" charset="-122"/>
                <a:ea typeface="楷体_GB2312" pitchFamily="49" charset="-122"/>
              </a:rPr>
              <a:t>初始化</a:t>
            </a:r>
            <a:r>
              <a:rPr lang="en-US" altLang="en-US" dirty="0" err="1" smtClean="0">
                <a:solidFill>
                  <a:schemeClr val="bg1">
                    <a:lumMod val="50000"/>
                  </a:schemeClr>
                </a:solidFill>
                <a:latin typeface="楷体_GB2312" pitchFamily="49" charset="-122"/>
                <a:ea typeface="楷体_GB2312" pitchFamily="49" charset="-122"/>
              </a:rPr>
              <a:t>IoC</a:t>
            </a:r>
            <a:r>
              <a:rPr lang="zh-CN" altLang="en-US" dirty="0" smtClean="0">
                <a:solidFill>
                  <a:schemeClr val="bg1">
                    <a:lumMod val="50000"/>
                  </a:schemeClr>
                </a:solidFill>
                <a:latin typeface="楷体_GB2312" pitchFamily="49" charset="-122"/>
                <a:ea typeface="楷体_GB2312" pitchFamily="49" charset="-122"/>
              </a:rPr>
              <a:t>容器以及一个面向</a:t>
            </a:r>
            <a:r>
              <a:rPr lang="en-US" altLang="en-US" dirty="0" smtClean="0">
                <a:solidFill>
                  <a:schemeClr val="bg1">
                    <a:lumMod val="50000"/>
                  </a:schemeClr>
                </a:solidFill>
                <a:latin typeface="楷体_GB2312" pitchFamily="49" charset="-122"/>
                <a:ea typeface="楷体_GB2312" pitchFamily="49" charset="-122"/>
              </a:rPr>
              <a:t>web</a:t>
            </a:r>
            <a:r>
              <a:rPr lang="zh-CN" altLang="en-US" dirty="0" smtClean="0">
                <a:solidFill>
                  <a:schemeClr val="bg1">
                    <a:lumMod val="50000"/>
                  </a:schemeClr>
                </a:solidFill>
                <a:latin typeface="楷体_GB2312" pitchFamily="49" charset="-122"/>
                <a:ea typeface="楷体_GB2312" pitchFamily="49" charset="-122"/>
              </a:rPr>
              <a:t>的应用上下文。它还包含</a:t>
            </a:r>
            <a:r>
              <a:rPr lang="en-US" altLang="en-US" dirty="0" smtClean="0">
                <a:solidFill>
                  <a:schemeClr val="bg1">
                    <a:lumMod val="50000"/>
                  </a:schemeClr>
                </a:solidFill>
                <a:latin typeface="楷体_GB2312" pitchFamily="49" charset="-122"/>
                <a:ea typeface="楷体_GB2312" pitchFamily="49" charset="-122"/>
              </a:rPr>
              <a:t>Spring</a:t>
            </a:r>
            <a:r>
              <a:rPr lang="zh-CN" altLang="en-US" dirty="0" smtClean="0">
                <a:solidFill>
                  <a:schemeClr val="bg1">
                    <a:lumMod val="50000"/>
                  </a:schemeClr>
                </a:solidFill>
                <a:latin typeface="楷体_GB2312" pitchFamily="49" charset="-122"/>
                <a:ea typeface="楷体_GB2312" pitchFamily="49" charset="-122"/>
              </a:rPr>
              <a:t>远程支持中</a:t>
            </a:r>
            <a:r>
              <a:rPr lang="en-US" altLang="en-US" dirty="0" smtClean="0">
                <a:solidFill>
                  <a:schemeClr val="bg1">
                    <a:lumMod val="50000"/>
                  </a:schemeClr>
                </a:solidFill>
                <a:latin typeface="楷体_GB2312" pitchFamily="49" charset="-122"/>
                <a:ea typeface="楷体_GB2312" pitchFamily="49" charset="-122"/>
              </a:rPr>
              <a:t>web</a:t>
            </a:r>
            <a:r>
              <a:rPr lang="zh-CN" altLang="en-US" dirty="0" smtClean="0">
                <a:solidFill>
                  <a:schemeClr val="bg1">
                    <a:lumMod val="50000"/>
                  </a:schemeClr>
                </a:solidFill>
                <a:latin typeface="楷体_GB2312" pitchFamily="49" charset="-122"/>
                <a:ea typeface="楷体_GB2312" pitchFamily="49" charset="-122"/>
              </a:rPr>
              <a:t>相关部分。 （不讲）</a:t>
            </a:r>
            <a:endParaRPr lang="en-US" altLang="zh-CN" dirty="0" smtClean="0">
              <a:solidFill>
                <a:schemeClr val="bg1">
                  <a:lumMod val="50000"/>
                </a:schemeClr>
              </a:solidFill>
              <a:latin typeface="楷体_GB2312" pitchFamily="49" charset="-122"/>
              <a:ea typeface="楷体_GB2312" pitchFamily="49" charset="-122"/>
            </a:endParaRPr>
          </a:p>
          <a:p>
            <a:pPr>
              <a:buClr>
                <a:schemeClr val="accent5">
                  <a:lumMod val="75000"/>
                </a:schemeClr>
              </a:buClr>
              <a:buFont typeface="Arial" pitchFamily="34" charset="0"/>
              <a:buChar char="•"/>
            </a:pPr>
            <a:endParaRPr lang="zh-CN" altLang="en-US"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en-US" altLang="en-US" dirty="0" smtClean="0">
                <a:latin typeface="楷体_GB2312" pitchFamily="49" charset="-122"/>
                <a:ea typeface="楷体_GB2312" pitchFamily="49" charset="-122"/>
              </a:rPr>
              <a:t>Web-</a:t>
            </a:r>
            <a:r>
              <a:rPr lang="en-US" altLang="en-US" dirty="0" err="1" smtClean="0">
                <a:latin typeface="楷体_GB2312" pitchFamily="49" charset="-122"/>
                <a:ea typeface="楷体_GB2312" pitchFamily="49" charset="-122"/>
              </a:rPr>
              <a:t>Servlet</a:t>
            </a:r>
            <a:r>
              <a:rPr lang="zh-CN" altLang="en-US" dirty="0" smtClean="0">
                <a:latin typeface="楷体_GB2312" pitchFamily="49" charset="-122"/>
                <a:ea typeface="楷体_GB2312" pitchFamily="49" charset="-122"/>
              </a:rPr>
              <a:t>模块：该模块包含</a:t>
            </a:r>
            <a:r>
              <a:rPr lang="en-US" altLang="en-US" dirty="0" smtClean="0">
                <a:latin typeface="楷体_GB2312" pitchFamily="49" charset="-122"/>
                <a:ea typeface="楷体_GB2312" pitchFamily="49" charset="-122"/>
              </a:rPr>
              <a:t>Spring</a:t>
            </a:r>
            <a:r>
              <a:rPr lang="zh-CN" altLang="en-US" dirty="0" smtClean="0">
                <a:latin typeface="楷体_GB2312" pitchFamily="49" charset="-122"/>
                <a:ea typeface="楷体_GB2312" pitchFamily="49" charset="-122"/>
              </a:rPr>
              <a:t>的</a:t>
            </a:r>
            <a:r>
              <a:rPr lang="en-US" altLang="en-US" dirty="0" smtClean="0">
                <a:latin typeface="楷体_GB2312" pitchFamily="49" charset="-122"/>
                <a:ea typeface="楷体_GB2312" pitchFamily="49" charset="-122"/>
              </a:rPr>
              <a:t>model-view-</a:t>
            </a:r>
            <a:r>
              <a:rPr lang="en-US" altLang="en-US" dirty="0" err="1" smtClean="0">
                <a:latin typeface="楷体_GB2312" pitchFamily="49" charset="-122"/>
                <a:ea typeface="楷体_GB2312" pitchFamily="49" charset="-122"/>
              </a:rPr>
              <a:t>controller（MVC</a:t>
            </a:r>
            <a:r>
              <a:rPr lang="en-US" altLang="en-US"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实现。</a:t>
            </a:r>
            <a:endParaRPr lang="en-US" altLang="zh-CN" dirty="0" smtClean="0">
              <a:latin typeface="楷体_GB2312" pitchFamily="49" charset="-122"/>
              <a:ea typeface="楷体_GB2312" pitchFamily="49" charset="-122"/>
            </a:endParaRPr>
          </a:p>
          <a:p>
            <a:pPr>
              <a:buClr>
                <a:schemeClr val="accent5">
                  <a:lumMod val="75000"/>
                </a:schemeClr>
              </a:buClr>
              <a:buFont typeface="Arial" pitchFamily="34" charset="0"/>
              <a:buChar char="•"/>
            </a:pPr>
            <a:endParaRPr lang="zh-CN" altLang="en-US"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en-US" altLang="en-US" dirty="0" smtClean="0">
                <a:latin typeface="楷体_GB2312" pitchFamily="49" charset="-122"/>
                <a:ea typeface="楷体_GB2312" pitchFamily="49" charset="-122"/>
              </a:rPr>
              <a:t>Web-Struts</a:t>
            </a:r>
            <a:r>
              <a:rPr lang="zh-CN" altLang="en-US" dirty="0" smtClean="0">
                <a:latin typeface="楷体_GB2312" pitchFamily="49" charset="-122"/>
                <a:ea typeface="楷体_GB2312" pitchFamily="49" charset="-122"/>
              </a:rPr>
              <a:t>模块：该模块提供了对</a:t>
            </a:r>
            <a:r>
              <a:rPr lang="en-US" altLang="en-US" dirty="0" smtClean="0">
                <a:latin typeface="楷体_GB2312" pitchFamily="49" charset="-122"/>
                <a:ea typeface="楷体_GB2312" pitchFamily="49" charset="-122"/>
              </a:rPr>
              <a:t>Struts</a:t>
            </a:r>
            <a:r>
              <a:rPr lang="zh-CN" altLang="en-US" dirty="0" smtClean="0">
                <a:latin typeface="楷体_GB2312" pitchFamily="49" charset="-122"/>
                <a:ea typeface="楷体_GB2312" pitchFamily="49" charset="-122"/>
              </a:rPr>
              <a:t>的支持。</a:t>
            </a:r>
            <a:endParaRPr lang="en-US" altLang="zh-CN" dirty="0" smtClean="0">
              <a:latin typeface="楷体_GB2312" pitchFamily="49" charset="-122"/>
              <a:ea typeface="楷体_GB2312" pitchFamily="49" charset="-122"/>
            </a:endParaRPr>
          </a:p>
          <a:p>
            <a:pPr>
              <a:buClr>
                <a:schemeClr val="accent5">
                  <a:lumMod val="75000"/>
                </a:schemeClr>
              </a:buClr>
              <a:buFont typeface="Arial" pitchFamily="34" charset="0"/>
              <a:buChar char="•"/>
            </a:pPr>
            <a:endParaRPr lang="zh-CN" altLang="en-US"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en-US" altLang="en-US" dirty="0" smtClean="0">
                <a:solidFill>
                  <a:schemeClr val="bg1">
                    <a:lumMod val="50000"/>
                  </a:schemeClr>
                </a:solidFill>
                <a:latin typeface="楷体_GB2312" pitchFamily="49" charset="-122"/>
                <a:ea typeface="楷体_GB2312" pitchFamily="49" charset="-122"/>
              </a:rPr>
              <a:t>Web-</a:t>
            </a:r>
            <a:r>
              <a:rPr lang="en-US" altLang="en-US" dirty="0" err="1" smtClean="0">
                <a:solidFill>
                  <a:schemeClr val="bg1">
                    <a:lumMod val="50000"/>
                  </a:schemeClr>
                </a:solidFill>
                <a:latin typeface="楷体_GB2312" pitchFamily="49" charset="-122"/>
                <a:ea typeface="楷体_GB2312" pitchFamily="49" charset="-122"/>
              </a:rPr>
              <a:t>Porlet</a:t>
            </a:r>
            <a:r>
              <a:rPr lang="zh-CN" altLang="en-US" dirty="0" smtClean="0">
                <a:solidFill>
                  <a:schemeClr val="bg1">
                    <a:lumMod val="50000"/>
                  </a:schemeClr>
                </a:solidFill>
                <a:latin typeface="楷体_GB2312" pitchFamily="49" charset="-122"/>
                <a:ea typeface="楷体_GB2312" pitchFamily="49" charset="-122"/>
              </a:rPr>
              <a:t>模块：提供了用于</a:t>
            </a:r>
            <a:r>
              <a:rPr lang="en-US" altLang="en-US" dirty="0" err="1" smtClean="0">
                <a:solidFill>
                  <a:schemeClr val="bg1">
                    <a:lumMod val="50000"/>
                  </a:schemeClr>
                </a:solidFill>
                <a:latin typeface="楷体_GB2312" pitchFamily="49" charset="-122"/>
                <a:ea typeface="楷体_GB2312" pitchFamily="49" charset="-122"/>
              </a:rPr>
              <a:t>portlet</a:t>
            </a:r>
            <a:r>
              <a:rPr lang="zh-CN" altLang="en-US" dirty="0" smtClean="0">
                <a:solidFill>
                  <a:schemeClr val="bg1">
                    <a:lumMod val="50000"/>
                  </a:schemeClr>
                </a:solidFill>
                <a:latin typeface="楷体_GB2312" pitchFamily="49" charset="-122"/>
                <a:ea typeface="楷体_GB2312" pitchFamily="49" charset="-122"/>
              </a:rPr>
              <a:t>环境和</a:t>
            </a:r>
            <a:r>
              <a:rPr lang="en-US" altLang="en-US" dirty="0" smtClean="0">
                <a:solidFill>
                  <a:schemeClr val="bg1">
                    <a:lumMod val="50000"/>
                  </a:schemeClr>
                </a:solidFill>
                <a:latin typeface="楷体_GB2312" pitchFamily="49" charset="-122"/>
                <a:ea typeface="楷体_GB2312" pitchFamily="49" charset="-122"/>
              </a:rPr>
              <a:t>Web-</a:t>
            </a:r>
            <a:r>
              <a:rPr lang="en-US" altLang="en-US" dirty="0" err="1" smtClean="0">
                <a:solidFill>
                  <a:schemeClr val="bg1">
                    <a:lumMod val="50000"/>
                  </a:schemeClr>
                </a:solidFill>
                <a:latin typeface="楷体_GB2312" pitchFamily="49" charset="-122"/>
                <a:ea typeface="楷体_GB2312" pitchFamily="49" charset="-122"/>
              </a:rPr>
              <a:t>Servlet</a:t>
            </a:r>
            <a:r>
              <a:rPr lang="zh-CN" altLang="en-US" dirty="0" smtClean="0">
                <a:solidFill>
                  <a:schemeClr val="bg1">
                    <a:lumMod val="50000"/>
                  </a:schemeClr>
                </a:solidFill>
                <a:latin typeface="楷体_GB2312" pitchFamily="49" charset="-122"/>
                <a:ea typeface="楷体_GB2312" pitchFamily="49" charset="-122"/>
              </a:rPr>
              <a:t>模块的</a:t>
            </a:r>
            <a:r>
              <a:rPr lang="en-US" altLang="en-US" dirty="0" smtClean="0">
                <a:solidFill>
                  <a:schemeClr val="bg1">
                    <a:lumMod val="50000"/>
                  </a:schemeClr>
                </a:solidFill>
                <a:latin typeface="楷体_GB2312" pitchFamily="49" charset="-122"/>
                <a:ea typeface="楷体_GB2312" pitchFamily="49" charset="-122"/>
              </a:rPr>
              <a:t>MVC</a:t>
            </a:r>
            <a:r>
              <a:rPr lang="zh-CN" altLang="en-US" dirty="0" smtClean="0">
                <a:solidFill>
                  <a:schemeClr val="bg1">
                    <a:lumMod val="50000"/>
                  </a:schemeClr>
                </a:solidFill>
                <a:latin typeface="楷体_GB2312" pitchFamily="49" charset="-122"/>
                <a:ea typeface="楷体_GB2312" pitchFamily="49" charset="-122"/>
              </a:rPr>
              <a:t>的实现。（不讲）</a:t>
            </a:r>
          </a:p>
          <a:p>
            <a:pPr>
              <a:buClr>
                <a:schemeClr val="tx1"/>
              </a:buClr>
              <a:buNone/>
            </a:pP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marL="457200" indent="-457200">
              <a:buClr>
                <a:schemeClr val="tx1"/>
              </a:buClr>
              <a:buNone/>
            </a:pPr>
            <a:endParaRPr lang="en-US" altLang="zh-CN" sz="2000" dirty="0" smtClean="0"/>
          </a:p>
          <a:p>
            <a:pPr>
              <a:buNone/>
            </a:pPr>
            <a:endParaRPr lang="en-US" altLang="zh-CN" sz="2000" dirty="0" smtClean="0"/>
          </a:p>
        </p:txBody>
      </p:sp>
      <p:sp>
        <p:nvSpPr>
          <p:cNvPr id="4" name="TextBox 3"/>
          <p:cNvSpPr txBox="1"/>
          <p:nvPr/>
        </p:nvSpPr>
        <p:spPr>
          <a:xfrm>
            <a:off x="2571736" y="285728"/>
            <a:ext cx="3786214" cy="954107"/>
          </a:xfrm>
          <a:prstGeom prst="rect">
            <a:avLst/>
          </a:prstGeom>
          <a:noFill/>
        </p:spPr>
        <p:txBody>
          <a:bodyPr wrap="square" rtlCol="0">
            <a:spAutoFit/>
          </a:bodyPr>
          <a:lstStyle/>
          <a:p>
            <a:r>
              <a:rPr lang="en-US" altLang="zh-CN" sz="2800" b="1" dirty="0" smtClean="0">
                <a:latin typeface="黑体" pitchFamily="2" charset="-122"/>
                <a:ea typeface="黑体" pitchFamily="2" charset="-122"/>
                <a:cs typeface="+mj-cs"/>
              </a:rPr>
              <a:t>1 </a:t>
            </a:r>
            <a:r>
              <a:rPr lang="en-US" altLang="zh-CN" sz="2800" b="1" dirty="0" smtClean="0"/>
              <a:t>spring</a:t>
            </a:r>
            <a:r>
              <a:rPr lang="zh-CN" altLang="en-US" sz="2800" b="1" dirty="0" smtClean="0"/>
              <a:t>内容简介</a:t>
            </a:r>
          </a:p>
          <a:p>
            <a:endParaRPr lang="zh-CN" altLang="en-US" sz="2800" b="1" dirty="0" smtClean="0">
              <a:latin typeface="黑体" pitchFamily="2" charset="-122"/>
              <a:ea typeface="黑体" pitchFamily="2" charset="-122"/>
              <a:cs typeface="+mj-cs"/>
            </a:endParaRPr>
          </a:p>
        </p:txBody>
      </p:sp>
      <p:sp>
        <p:nvSpPr>
          <p:cNvPr id="5" name="TextBox 4"/>
          <p:cNvSpPr txBox="1"/>
          <p:nvPr/>
        </p:nvSpPr>
        <p:spPr>
          <a:xfrm>
            <a:off x="3357554" y="785794"/>
            <a:ext cx="3786214" cy="461665"/>
          </a:xfrm>
          <a:prstGeom prst="rect">
            <a:avLst/>
          </a:prstGeom>
          <a:noFill/>
        </p:spPr>
        <p:txBody>
          <a:bodyPr wrap="square" rtlCol="0">
            <a:spAutoFit/>
          </a:bodyPr>
          <a:lstStyle/>
          <a:p>
            <a:r>
              <a:rPr lang="en-US" altLang="zh-CN" sz="2400" b="1" dirty="0" smtClean="0">
                <a:solidFill>
                  <a:srgbClr val="FF0000"/>
                </a:solidFill>
                <a:latin typeface="黑体" pitchFamily="2" charset="-122"/>
                <a:ea typeface="黑体" pitchFamily="2" charset="-122"/>
                <a:cs typeface="+mj-cs"/>
              </a:rPr>
              <a:t>1.1 spring</a:t>
            </a:r>
            <a:r>
              <a:rPr lang="zh-CN" altLang="en-US" sz="2400" b="1" dirty="0" smtClean="0">
                <a:solidFill>
                  <a:srgbClr val="FF0000"/>
                </a:solidFill>
                <a:latin typeface="黑体" pitchFamily="2" charset="-122"/>
                <a:ea typeface="黑体" pitchFamily="2" charset="-122"/>
                <a:cs typeface="+mj-cs"/>
              </a:rPr>
              <a:t>概述</a:t>
            </a:r>
            <a:endParaRPr lang="en-US" altLang="zh-CN" sz="2400" b="1" dirty="0" smtClean="0">
              <a:solidFill>
                <a:srgbClr val="FF0000"/>
              </a:solidFill>
              <a:latin typeface="黑体" pitchFamily="2" charset="-122"/>
              <a:ea typeface="黑体" pitchFamily="2" charset="-122"/>
              <a:cs typeface="+mj-cs"/>
            </a:endParaRPr>
          </a:p>
        </p:txBody>
      </p:sp>
      <p:pic>
        <p:nvPicPr>
          <p:cNvPr id="6" name="Picture 4"/>
          <p:cNvPicPr>
            <a:picLocks noChangeAspect="1" noChangeArrowheads="1"/>
          </p:cNvPicPr>
          <p:nvPr/>
        </p:nvPicPr>
        <p:blipFill>
          <a:blip r:embed="rId2" cstate="print"/>
          <a:srcRect/>
          <a:stretch>
            <a:fillRect/>
          </a:stretch>
        </p:blipFill>
        <p:spPr bwMode="auto">
          <a:xfrm>
            <a:off x="2643174" y="1214422"/>
            <a:ext cx="2143140" cy="15053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80" y="1285860"/>
            <a:ext cx="8229600" cy="4929222"/>
          </a:xfrm>
        </p:spPr>
        <p:txBody>
          <a:bodyPr>
            <a:normAutofit/>
          </a:bodyPr>
          <a:lstStyle/>
          <a:p>
            <a:pPr>
              <a:buClr>
                <a:schemeClr val="tx1"/>
              </a:buClr>
              <a:buFont typeface="Wingdings" pitchFamily="2" charset="2"/>
              <a:buChar char="Ø"/>
            </a:pPr>
            <a:r>
              <a:rPr lang="en-US" altLang="zh-CN" sz="2600" dirty="0" smtClean="0">
                <a:latin typeface="楷体_GB2312" pitchFamily="49" charset="-122"/>
                <a:ea typeface="楷体_GB2312" pitchFamily="49" charset="-122"/>
              </a:rPr>
              <a:t>test</a:t>
            </a:r>
            <a:r>
              <a:rPr lang="zh-CN" altLang="en-US" sz="2600" dirty="0" smtClean="0">
                <a:latin typeface="楷体_GB2312" pitchFamily="49" charset="-122"/>
                <a:ea typeface="楷体_GB2312" pitchFamily="49" charset="-122"/>
              </a:rPr>
              <a:t>模块：</a:t>
            </a:r>
            <a:endParaRPr lang="en-US" altLang="zh-CN" sz="2600"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a:buClr>
                <a:schemeClr val="tx1"/>
              </a:buClr>
              <a:buNone/>
            </a:pPr>
            <a:endParaRPr lang="en-US" altLang="zh-CN" dirty="0" smtClean="0">
              <a:latin typeface="楷体_GB2312" pitchFamily="49" charset="-122"/>
              <a:ea typeface="楷体_GB2312" pitchFamily="49" charset="-122"/>
            </a:endParaRPr>
          </a:p>
          <a:p>
            <a:pPr>
              <a:buClr>
                <a:schemeClr val="accent5">
                  <a:lumMod val="75000"/>
                </a:schemeClr>
              </a:buClr>
              <a:buFont typeface="Arial" pitchFamily="34" charset="0"/>
              <a:buChar char="•"/>
            </a:pPr>
            <a:r>
              <a:rPr lang="zh-CN" altLang="en-US" sz="2000" dirty="0" smtClean="0">
                <a:latin typeface="楷体_GB2312" pitchFamily="49" charset="-122"/>
                <a:ea typeface="楷体_GB2312" pitchFamily="49" charset="-122"/>
              </a:rPr>
              <a:t> </a:t>
            </a:r>
            <a:r>
              <a:rPr lang="en-US" altLang="zh-CN" sz="2000" dirty="0" smtClean="0">
                <a:latin typeface="楷体_GB2312" pitchFamily="49" charset="-122"/>
                <a:ea typeface="楷体_GB2312" pitchFamily="49" charset="-122"/>
              </a:rPr>
              <a:t>Test</a:t>
            </a:r>
            <a:r>
              <a:rPr lang="zh-CN" altLang="en-US" sz="2000" dirty="0" smtClean="0">
                <a:latin typeface="楷体_GB2312" pitchFamily="49" charset="-122"/>
                <a:ea typeface="楷体_GB2312" pitchFamily="49" charset="-122"/>
              </a:rPr>
              <a:t>模块支持使用</a:t>
            </a:r>
            <a:r>
              <a:rPr lang="en-US" altLang="zh-CN" sz="2000" dirty="0" err="1" smtClean="0">
                <a:latin typeface="楷体_GB2312" pitchFamily="49" charset="-122"/>
                <a:ea typeface="楷体_GB2312" pitchFamily="49" charset="-122"/>
              </a:rPr>
              <a:t>JUnit</a:t>
            </a:r>
            <a:r>
              <a:rPr lang="zh-CN" altLang="en-US" sz="2000" dirty="0" smtClean="0">
                <a:latin typeface="楷体_GB2312" pitchFamily="49" charset="-122"/>
                <a:ea typeface="楷体_GB2312" pitchFamily="49" charset="-122"/>
              </a:rPr>
              <a:t>和</a:t>
            </a:r>
            <a:r>
              <a:rPr lang="en-US" altLang="zh-CN" sz="2000" dirty="0" err="1" smtClean="0">
                <a:latin typeface="楷体_GB2312" pitchFamily="49" charset="-122"/>
                <a:ea typeface="楷体_GB2312" pitchFamily="49" charset="-122"/>
              </a:rPr>
              <a:t>TestNG</a:t>
            </a:r>
            <a:r>
              <a:rPr lang="zh-CN" altLang="en-US" sz="2000" dirty="0" smtClean="0">
                <a:latin typeface="楷体_GB2312" pitchFamily="49" charset="-122"/>
                <a:ea typeface="楷体_GB2312" pitchFamily="49" charset="-122"/>
              </a:rPr>
              <a:t>对</a:t>
            </a:r>
            <a:r>
              <a:rPr lang="en-US" altLang="zh-CN" sz="2000" dirty="0" smtClean="0">
                <a:latin typeface="楷体_GB2312" pitchFamily="49" charset="-122"/>
                <a:ea typeface="楷体_GB2312" pitchFamily="49" charset="-122"/>
              </a:rPr>
              <a:t>Spring</a:t>
            </a:r>
            <a:r>
              <a:rPr lang="zh-CN" altLang="en-US" sz="2000" dirty="0" smtClean="0">
                <a:latin typeface="楷体_GB2312" pitchFamily="49" charset="-122"/>
                <a:ea typeface="楷体_GB2312" pitchFamily="49" charset="-122"/>
              </a:rPr>
              <a:t>组件进行测试。</a:t>
            </a:r>
          </a:p>
          <a:p>
            <a:pPr>
              <a:buClr>
                <a:schemeClr val="tx1"/>
              </a:buClr>
              <a:buNone/>
            </a:pPr>
            <a:endParaRPr lang="en-US" altLang="zh-CN" dirty="0" smtClean="0">
              <a:latin typeface="楷体_GB2312" pitchFamily="49" charset="-122"/>
              <a:ea typeface="楷体_GB2312" pitchFamily="49" charset="-122"/>
            </a:endParaRPr>
          </a:p>
          <a:p>
            <a:pPr>
              <a:buClr>
                <a:schemeClr val="tx1"/>
              </a:buClr>
              <a:buFont typeface="Wingdings" pitchFamily="2" charset="2"/>
              <a:buChar char="Ø"/>
            </a:pPr>
            <a:endParaRPr lang="en-US" altLang="zh-CN" dirty="0" smtClean="0">
              <a:latin typeface="楷体_GB2312" pitchFamily="49" charset="-122"/>
              <a:ea typeface="楷体_GB2312" pitchFamily="49" charset="-122"/>
            </a:endParaRPr>
          </a:p>
          <a:p>
            <a:pPr marL="457200" indent="-457200">
              <a:buClr>
                <a:schemeClr val="tx1"/>
              </a:buClr>
              <a:buNone/>
            </a:pPr>
            <a:endParaRPr lang="en-US" altLang="zh-CN" sz="2000" dirty="0" smtClean="0"/>
          </a:p>
          <a:p>
            <a:pPr>
              <a:buNone/>
            </a:pPr>
            <a:endParaRPr lang="en-US" altLang="zh-CN" sz="2000" dirty="0" smtClean="0"/>
          </a:p>
        </p:txBody>
      </p:sp>
      <p:sp>
        <p:nvSpPr>
          <p:cNvPr id="4" name="TextBox 3"/>
          <p:cNvSpPr txBox="1"/>
          <p:nvPr/>
        </p:nvSpPr>
        <p:spPr>
          <a:xfrm>
            <a:off x="2571736" y="285728"/>
            <a:ext cx="3786214" cy="954107"/>
          </a:xfrm>
          <a:prstGeom prst="rect">
            <a:avLst/>
          </a:prstGeom>
          <a:noFill/>
        </p:spPr>
        <p:txBody>
          <a:bodyPr wrap="square" rtlCol="0">
            <a:spAutoFit/>
          </a:bodyPr>
          <a:lstStyle/>
          <a:p>
            <a:r>
              <a:rPr lang="en-US" altLang="zh-CN" sz="2800" b="1" dirty="0" smtClean="0">
                <a:latin typeface="黑体" pitchFamily="2" charset="-122"/>
                <a:ea typeface="黑体" pitchFamily="2" charset="-122"/>
                <a:cs typeface="+mj-cs"/>
              </a:rPr>
              <a:t>1 </a:t>
            </a:r>
            <a:r>
              <a:rPr lang="en-US" altLang="zh-CN" sz="2800" b="1" dirty="0" smtClean="0"/>
              <a:t>spring</a:t>
            </a:r>
            <a:r>
              <a:rPr lang="zh-CN" altLang="en-US" sz="2800" b="1" dirty="0" smtClean="0"/>
              <a:t>内容简介</a:t>
            </a:r>
          </a:p>
          <a:p>
            <a:endParaRPr lang="zh-CN" altLang="en-US" sz="2800" b="1" dirty="0" smtClean="0">
              <a:latin typeface="黑体" pitchFamily="2" charset="-122"/>
              <a:ea typeface="黑体" pitchFamily="2" charset="-122"/>
              <a:cs typeface="+mj-cs"/>
            </a:endParaRPr>
          </a:p>
        </p:txBody>
      </p:sp>
      <p:sp>
        <p:nvSpPr>
          <p:cNvPr id="5" name="TextBox 4"/>
          <p:cNvSpPr txBox="1"/>
          <p:nvPr/>
        </p:nvSpPr>
        <p:spPr>
          <a:xfrm>
            <a:off x="3357554" y="785794"/>
            <a:ext cx="3786214" cy="461665"/>
          </a:xfrm>
          <a:prstGeom prst="rect">
            <a:avLst/>
          </a:prstGeom>
          <a:noFill/>
        </p:spPr>
        <p:txBody>
          <a:bodyPr wrap="square" rtlCol="0">
            <a:spAutoFit/>
          </a:bodyPr>
          <a:lstStyle/>
          <a:p>
            <a:r>
              <a:rPr lang="en-US" altLang="zh-CN" sz="2400" b="1" dirty="0" smtClean="0">
                <a:solidFill>
                  <a:srgbClr val="FF0000"/>
                </a:solidFill>
                <a:latin typeface="黑体" pitchFamily="2" charset="-122"/>
                <a:ea typeface="黑体" pitchFamily="2" charset="-122"/>
                <a:cs typeface="+mj-cs"/>
              </a:rPr>
              <a:t>1.1 spring</a:t>
            </a:r>
            <a:r>
              <a:rPr lang="zh-CN" altLang="en-US" sz="2400" b="1" dirty="0" smtClean="0">
                <a:solidFill>
                  <a:srgbClr val="FF0000"/>
                </a:solidFill>
                <a:latin typeface="黑体" pitchFamily="2" charset="-122"/>
                <a:ea typeface="黑体" pitchFamily="2" charset="-122"/>
                <a:cs typeface="+mj-cs"/>
              </a:rPr>
              <a:t>概述</a:t>
            </a:r>
            <a:endParaRPr lang="en-US" altLang="zh-CN" sz="2400" b="1" dirty="0" smtClean="0">
              <a:solidFill>
                <a:srgbClr val="FF0000"/>
              </a:solidFill>
              <a:latin typeface="黑体" pitchFamily="2" charset="-122"/>
              <a:ea typeface="黑体" pitchFamily="2" charset="-122"/>
              <a:cs typeface="+mj-cs"/>
            </a:endParaRPr>
          </a:p>
        </p:txBody>
      </p:sp>
      <p:pic>
        <p:nvPicPr>
          <p:cNvPr id="7" name="Picture 2"/>
          <p:cNvPicPr>
            <a:picLocks noChangeAspect="1" noChangeArrowheads="1"/>
          </p:cNvPicPr>
          <p:nvPr/>
        </p:nvPicPr>
        <p:blipFill>
          <a:blip r:embed="rId2" cstate="print"/>
          <a:srcRect/>
          <a:stretch>
            <a:fillRect/>
          </a:stretch>
        </p:blipFill>
        <p:spPr bwMode="auto">
          <a:xfrm>
            <a:off x="2500298" y="1428736"/>
            <a:ext cx="4867275" cy="400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4D72AFC519150E49918951FBFF7A7C5B" ma:contentTypeVersion="0" ma:contentTypeDescription="新建文档。" ma:contentTypeScope="" ma:versionID="148314e04616231f88702d2da183a7d5">
  <xsd:schema xmlns:xsd="http://www.w3.org/2001/XMLSchema" xmlns:xs="http://www.w3.org/2001/XMLSchema" xmlns:p="http://schemas.microsoft.com/office/2006/metadata/properties" targetNamespace="http://schemas.microsoft.com/office/2006/metadata/properties" ma:root="true" ma:fieldsID="e8f872aa5919130a473c1c9447df837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8BCAA4-46D1-4534-8FCC-DD12898025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CDFA389-3478-466C-8CE5-B703F4B474C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BE7209E-9320-4E43-A1DE-3EE7DEE331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13764</TotalTime>
  <Words>2803</Words>
  <Application>Microsoft Office PowerPoint</Application>
  <PresentationFormat>全屏显示(4:3)</PresentationFormat>
  <Paragraphs>234</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主流开源框架</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IOC</vt:lpstr>
      <vt:lpstr>什么是IOC？</vt:lpstr>
      <vt:lpstr>IOC</vt:lpstr>
      <vt:lpstr>幻灯片 16</vt:lpstr>
      <vt:lpstr>DI依赖注入</vt:lpstr>
      <vt:lpstr>DI依赖注入</vt:lpstr>
      <vt:lpstr>IOC 本质</vt:lpstr>
      <vt:lpstr>幻灯片 20</vt:lpstr>
      <vt:lpstr>幻灯片 21</vt:lpstr>
      <vt:lpstr>配置</vt:lpstr>
      <vt:lpstr>配置</vt:lpstr>
      <vt:lpstr>配置</vt:lpstr>
      <vt:lpstr>幻灯片 25</vt:lpstr>
      <vt:lpstr>Junit测试</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zhaozheng</dc:creator>
  <cp:lastModifiedBy>Administrator</cp:lastModifiedBy>
  <cp:revision>353</cp:revision>
  <dcterms:created xsi:type="dcterms:W3CDTF">2009-09-29T02:37:27Z</dcterms:created>
  <dcterms:modified xsi:type="dcterms:W3CDTF">2019-06-10T07:53:19Z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0x0101004D72AFC519150E49918951FBFF7A7C5B</vt:lpwstr>
  </property>
</Properties>
</file>