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91" r:id="rId36"/>
    <p:sldId id="288" r:id="rId37"/>
    <p:sldId id="289" r:id="rId38"/>
    <p:sldId id="290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34" autoAdjust="0"/>
    <p:restoredTop sz="94620" autoAdjust="0"/>
  </p:normalViewPr>
  <p:slideViewPr>
    <p:cSldViewPr>
      <p:cViewPr>
        <p:scale>
          <a:sx n="78" d="100"/>
          <a:sy n="78" d="100"/>
        </p:scale>
        <p:origin x="-1134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6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8AD63-D007-4FAB-8AAD-1E3B777E4FD7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23F52-D675-478F-A59B-47F3530041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23F52-D675-478F-A59B-47F3530041D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主流开源框架</a:t>
            </a:r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spring</a:t>
            </a:r>
            <a:r>
              <a:rPr lang="zh-CN" altLang="en-US" smtClean="0"/>
              <a:t>课程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None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普通工厂模式：需要初始化工厂类实例，通过执行工厂类的方法创建产品对象并返回引用。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  <a:cs typeface="+mj-cs"/>
              </a:rPr>
              <a:t>2.3 bean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cs typeface="+mj-cs"/>
              </a:rPr>
              <a:t>的实例化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2.3.3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普通工厂方式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43636" y="2071678"/>
            <a:ext cx="22145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工厂类生产的对象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7950" y="3643314"/>
            <a:ext cx="15001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普通工厂类</a:t>
            </a:r>
            <a:endParaRPr lang="zh-CN" alt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000240"/>
            <a:ext cx="49053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642910" y="5214950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配置文件：当通过</a:t>
            </a:r>
            <a:r>
              <a:rPr lang="en-US" altLang="zh-CN" dirty="0" err="1" smtClean="0"/>
              <a:t>ac.getBean</a:t>
            </a:r>
            <a:r>
              <a:rPr lang="en-US" altLang="zh-CN" dirty="0" smtClean="0"/>
              <a:t>()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product</a:t>
            </a:r>
            <a:r>
              <a:rPr lang="zh-CN" altLang="en-US" dirty="0" smtClean="0"/>
              <a:t>实例，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会创建</a:t>
            </a:r>
            <a:r>
              <a:rPr lang="en-US" altLang="zh-CN" dirty="0" smtClean="0"/>
              <a:t>factory</a:t>
            </a:r>
            <a:r>
              <a:rPr lang="zh-CN" altLang="en-US" dirty="0" smtClean="0"/>
              <a:t>实例，并执行工厂方法，返回对象。</a:t>
            </a:r>
            <a:endParaRPr lang="zh-CN" altLang="en-US" dirty="0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5857892"/>
            <a:ext cx="55530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2571736" y="621508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测试程序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3143248"/>
            <a:ext cx="37433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00" y="4286256"/>
            <a:ext cx="7358113" cy="97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提供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import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标签，可以在一个配置文件中引入其他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配置文件。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resource</a:t>
            </a:r>
            <a:r>
              <a:rPr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值只能为引入配置文件的相对路径（相对于主配置文件）。</a:t>
            </a:r>
            <a:endParaRPr lang="en-US" altLang="zh-CN" sz="20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  <a:cs typeface="+mj-cs"/>
              </a:rPr>
              <a:t>2.3 bean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cs typeface="+mj-cs"/>
              </a:rPr>
              <a:t>的实例化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2.3.4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定义多个配置文件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928802"/>
            <a:ext cx="74866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矩形 13"/>
          <p:cNvSpPr/>
          <p:nvPr/>
        </p:nvSpPr>
        <p:spPr>
          <a:xfrm>
            <a:off x="1071538" y="2786058"/>
            <a:ext cx="521497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bean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的作用域：组件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bean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有效的时间。通过配置文件设定。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&lt;bean id="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userDao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" class="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com.chinasofti.dao.UserDao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" scope="singleton" lazy-init="true"&gt;&lt;/bean&gt;</a:t>
            </a:r>
          </a:p>
          <a:p>
            <a:pPr lvl="2">
              <a:buClr>
                <a:schemeClr val="accent5">
                  <a:lumMod val="75000"/>
                </a:schemeClr>
              </a:buClr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scope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取值范围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默认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singleton</a:t>
            </a: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  <a:cs typeface="+mj-cs"/>
              </a:rPr>
              <a:t>2.4 bean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cs typeface="+mj-cs"/>
              </a:rPr>
              <a:t>的管理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2.4.1 bean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的作用域与初始化时间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786058"/>
            <a:ext cx="814390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857224" y="3143248"/>
            <a:ext cx="1000132" cy="857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bean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的初始化时间：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创建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javabean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的时间。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scope=prototype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：每次获取对象实例时（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getBean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（）），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都会新创建一个对象实例。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scope=singleton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：根据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bean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标签的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lazy-init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属性值选择创建时间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lvl="3">
              <a:buClr>
                <a:schemeClr val="accent5">
                  <a:lumMod val="75000"/>
                </a:schemeClr>
              </a:buClr>
            </a:pP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pPr lvl="3">
              <a:buClr>
                <a:schemeClr val="accent5">
                  <a:lumMod val="75000"/>
                </a:schemeClr>
              </a:buClr>
            </a:pP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lazy-init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取值范围：默认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default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相当于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false</a:t>
            </a:r>
          </a:p>
          <a:p>
            <a:pPr lvl="3"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	true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：当第一次获取对象实例时创建对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象。延迟加载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lvl="3"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	false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：容器加载时创建对象。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  <a:cs typeface="+mj-cs"/>
              </a:rPr>
              <a:t>2.4 bean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cs typeface="+mj-cs"/>
              </a:rPr>
              <a:t>的管理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2.4.1 bean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的作用域与初始化时间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在创建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bean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实例后，调用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bean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的初始化方法。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在容器关闭后，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bean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不被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容器调用，进入可垃圾回收</a:t>
            </a:r>
            <a:r>
              <a:rPr lang="zh-CN" altLang="en-US" sz="2000" smtClean="0">
                <a:latin typeface="楷体_GB2312" pitchFamily="49" charset="-122"/>
                <a:ea typeface="楷体_GB2312" pitchFamily="49" charset="-122"/>
              </a:rPr>
              <a:t>阶段，在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容器关闭之前，会调用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bean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的销毁方法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只有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scope=singleton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bean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才会执行销毁方法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  <a:cs typeface="+mj-cs"/>
              </a:rPr>
              <a:t>2.4 bean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cs typeface="+mj-cs"/>
              </a:rPr>
              <a:t>的管理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2.4.2 bean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初始化和销毁方法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425" y="2647950"/>
            <a:ext cx="69151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357290" y="3071810"/>
            <a:ext cx="2571768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86256"/>
            <a:ext cx="10201276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依赖注入：由外部容器动态地将依赖对象注入到另一个对象的组件中。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lvl="2" indent="-342900">
              <a:buClr>
                <a:schemeClr val="tx1"/>
              </a:buCl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	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采用这种方式为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bean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的属性赋值。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lvl="2" indent="-342900">
              <a:buClr>
                <a:schemeClr val="tx1"/>
              </a:buCl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通俗的说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容器不仅可以初始化对象，也可以为对象当中的成员变量赋值，初始化成员变量对象以及赋值的过程，不需手动编码，而是由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容器去做。这种依赖容器初始化对象，并赋值给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bean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全局变量的方式叫依赖注入。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  <a:cs typeface="+mj-cs"/>
              </a:rPr>
              <a:t>2.5 bean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cs typeface="+mj-cs"/>
              </a:rPr>
              <a:t>属性的设置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2.5.1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依赖注入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3714752"/>
            <a:ext cx="3286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传统的方式：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Boy 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boy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= new Boy();</a:t>
            </a:r>
          </a:p>
          <a:p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Dog 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dog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= new Dog();</a:t>
            </a:r>
          </a:p>
          <a:p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boy.setDog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(dog);</a:t>
            </a:r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00398" y="3214686"/>
            <a:ext cx="56436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依赖注入方式</a:t>
            </a:r>
            <a:endParaRPr lang="en-US" altLang="zh-CN" sz="20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容器会分别初始化两个组件，并依据配置的依赖关系，将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Boy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对象的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dog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变量赋值。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&lt;bean id="boy" class="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com.chinasofti.entity.Boy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" &gt;</a:t>
            </a:r>
          </a:p>
          <a:p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  &lt;property name="dog" ref="dog"&gt;&lt;/property&gt;</a:t>
            </a:r>
          </a:p>
          <a:p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  &lt;/bean&gt;</a:t>
            </a:r>
          </a:p>
          <a:p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  &lt;bean id="dog" class="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com.chinasofti.entity.Dog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"&gt;&lt;/bean&gt;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  <a:cs typeface="+mj-cs"/>
              </a:rPr>
              <a:t>2.5 bean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cs typeface="+mj-cs"/>
              </a:rPr>
              <a:t>属性的设置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2.5.1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依赖注入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86116" y="1357298"/>
            <a:ext cx="2214578" cy="571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依赖注入方式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14414" y="2428868"/>
            <a:ext cx="2214578" cy="571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手动注入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715008" y="2357430"/>
            <a:ext cx="2214578" cy="571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自动匹配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857488" y="3714752"/>
            <a:ext cx="2214578" cy="571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Setter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28596" y="3714752"/>
            <a:ext cx="2214578" cy="571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构造方法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43306" y="2428868"/>
            <a:ext cx="1214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和注解通过配置文件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0" name="直接箭头连接符 39"/>
          <p:cNvCxnSpPr>
            <a:endCxn id="35" idx="3"/>
          </p:cNvCxnSpPr>
          <p:nvPr/>
        </p:nvCxnSpPr>
        <p:spPr>
          <a:xfrm rot="10800000">
            <a:off x="3428992" y="2714620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00958" y="1285860"/>
            <a:ext cx="142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容器通过某种规则自动匹配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7158" y="5357826"/>
            <a:ext cx="1357322" cy="571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基本类型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000232" y="5357826"/>
            <a:ext cx="1357322" cy="571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组件</a:t>
            </a:r>
            <a:r>
              <a:rPr lang="en-US" altLang="zh-CN" dirty="0" smtClean="0"/>
              <a:t>bean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000496" y="5357826"/>
            <a:ext cx="2428892" cy="571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集合、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34" idx="1"/>
          </p:cNvCxnSpPr>
          <p:nvPr/>
        </p:nvCxnSpPr>
        <p:spPr>
          <a:xfrm rot="10800000" flipV="1">
            <a:off x="2500298" y="1643050"/>
            <a:ext cx="78581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4" idx="3"/>
          </p:cNvCxnSpPr>
          <p:nvPr/>
        </p:nvCxnSpPr>
        <p:spPr>
          <a:xfrm>
            <a:off x="5500694" y="1643050"/>
            <a:ext cx="92869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38" idx="0"/>
          </p:cNvCxnSpPr>
          <p:nvPr/>
        </p:nvCxnSpPr>
        <p:spPr>
          <a:xfrm rot="5400000">
            <a:off x="1446588" y="3161108"/>
            <a:ext cx="642942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2643174" y="3071810"/>
            <a:ext cx="100013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8" idx="2"/>
            <a:endCxn id="42" idx="0"/>
          </p:cNvCxnSpPr>
          <p:nvPr/>
        </p:nvCxnSpPr>
        <p:spPr>
          <a:xfrm rot="5400000">
            <a:off x="750067" y="4572008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8" idx="2"/>
            <a:endCxn id="43" idx="0"/>
          </p:cNvCxnSpPr>
          <p:nvPr/>
        </p:nvCxnSpPr>
        <p:spPr>
          <a:xfrm rot="16200000" flipH="1">
            <a:off x="1571604" y="4250537"/>
            <a:ext cx="1071570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8" idx="2"/>
            <a:endCxn id="44" idx="0"/>
          </p:cNvCxnSpPr>
          <p:nvPr/>
        </p:nvCxnSpPr>
        <p:spPr>
          <a:xfrm rot="16200000" flipH="1">
            <a:off x="2839628" y="2982512"/>
            <a:ext cx="1071570" cy="3679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42" idx="0"/>
          </p:cNvCxnSpPr>
          <p:nvPr/>
        </p:nvCxnSpPr>
        <p:spPr>
          <a:xfrm rot="10800000" flipV="1">
            <a:off x="1035820" y="4357694"/>
            <a:ext cx="2607487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rot="10800000" flipV="1">
            <a:off x="2714612" y="4429132"/>
            <a:ext cx="92869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44" idx="0"/>
          </p:cNvCxnSpPr>
          <p:nvPr/>
        </p:nvCxnSpPr>
        <p:spPr>
          <a:xfrm>
            <a:off x="3714744" y="4429132"/>
            <a:ext cx="150019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214942" y="3714752"/>
            <a:ext cx="1071570" cy="571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byName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429388" y="3714752"/>
            <a:ext cx="1071570" cy="571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bytype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7786710" y="3714752"/>
            <a:ext cx="1071570" cy="1154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constructor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rot="10800000" flipV="1">
            <a:off x="5715008" y="2857496"/>
            <a:ext cx="100013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6" idx="2"/>
            <a:endCxn id="56" idx="0"/>
          </p:cNvCxnSpPr>
          <p:nvPr/>
        </p:nvCxnSpPr>
        <p:spPr>
          <a:xfrm rot="16200000" flipH="1">
            <a:off x="6500826" y="3250405"/>
            <a:ext cx="78581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6" idx="2"/>
            <a:endCxn id="57" idx="0"/>
          </p:cNvCxnSpPr>
          <p:nvPr/>
        </p:nvCxnSpPr>
        <p:spPr>
          <a:xfrm>
            <a:off x="6822297" y="2928934"/>
            <a:ext cx="1500198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28596" y="6000768"/>
            <a:ext cx="7286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建议使用手动注入，虽然代码相对多，但是不会产生不确定性，另外注解方式注入会放在之后的章节中进行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setter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方法注入：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容器调用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bean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组件中属性对应的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setter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方法完成属性的注入（赋值）。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Tx/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根据属性的不同类型，可分为如下三种注入情况。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2"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基本类型注入。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2"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2"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2 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组件类型注入。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2"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2"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3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集合类型注入。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  <a:cs typeface="+mj-cs"/>
              </a:rPr>
              <a:t>2.5.2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cs typeface="+mj-cs"/>
              </a:rPr>
              <a:t>手动注入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2.5.2.1 setter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方法注入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基本类型注入泛指：当前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bean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组件的属性为基本类型、基本类型的封装类型、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String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StringBuffer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类型，容器可以读取配置文件对当前属性进行赋值。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&lt;bean id="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setterBasic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" class="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com.chinasofti.setter.SetterBasic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" &gt;</a:t>
            </a:r>
          </a:p>
          <a:p>
            <a:pPr lvl="1"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&lt;property name="name" value="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张三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"&gt;&lt;/property&gt;</a:t>
            </a:r>
          </a:p>
          <a:p>
            <a:pPr lvl="1"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&lt;/bean&gt;</a:t>
            </a:r>
            <a:endParaRPr lang="zh-CN" altLang="en-US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  <a:cs typeface="+mj-cs"/>
              </a:rPr>
              <a:t>2.5.2.1 setter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cs typeface="+mj-cs"/>
              </a:rPr>
              <a:t>方法注入</a:t>
            </a:r>
            <a:endParaRPr lang="en-US" altLang="zh-CN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2.5.2.1.1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基本类型注入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71538" y="4714884"/>
            <a:ext cx="2428892" cy="14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err="1" smtClean="0"/>
              <a:t>SetterBasic</a:t>
            </a:r>
            <a:r>
              <a:rPr lang="zh-CN" altLang="en-US" i="1" dirty="0" smtClean="0"/>
              <a:t>的属性</a:t>
            </a:r>
            <a:r>
              <a:rPr lang="en-US" altLang="zh-CN" i="1" dirty="0" smtClean="0"/>
              <a:t>name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429124" y="4357694"/>
            <a:ext cx="2143140" cy="14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对应的值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endCxn id="7" idx="0"/>
          </p:cNvCxnSpPr>
          <p:nvPr/>
        </p:nvCxnSpPr>
        <p:spPr>
          <a:xfrm rot="16200000" flipH="1">
            <a:off x="4929190" y="3786190"/>
            <a:ext cx="107157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00694" y="3643314"/>
            <a:ext cx="3643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当且仅当</a:t>
            </a:r>
            <a:r>
              <a:rPr lang="en-US" altLang="zh-CN" dirty="0" smtClean="0">
                <a:solidFill>
                  <a:srgbClr val="FF0000"/>
                </a:solidFill>
              </a:rPr>
              <a:t>bean</a:t>
            </a:r>
            <a:r>
              <a:rPr lang="zh-CN" altLang="en-US" dirty="0" smtClean="0">
                <a:solidFill>
                  <a:srgbClr val="FF0000"/>
                </a:solidFill>
              </a:rPr>
              <a:t>组件的属性为上述类型时，</a:t>
            </a:r>
            <a:r>
              <a:rPr lang="en-US" altLang="zh-CN" dirty="0" smtClean="0">
                <a:solidFill>
                  <a:srgbClr val="FF0000"/>
                </a:solidFill>
              </a:rPr>
              <a:t>value</a:t>
            </a:r>
            <a:r>
              <a:rPr lang="zh-CN" altLang="en-US" dirty="0" smtClean="0">
                <a:solidFill>
                  <a:srgbClr val="FF0000"/>
                </a:solidFill>
              </a:rPr>
              <a:t>的值才能被注入。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3786190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Property </a:t>
            </a:r>
            <a:r>
              <a:rPr lang="zh-CN" altLang="en-US" dirty="0" smtClean="0">
                <a:solidFill>
                  <a:srgbClr val="FF0000"/>
                </a:solidFill>
              </a:rPr>
              <a:t>属性代表当前</a:t>
            </a:r>
            <a:r>
              <a:rPr lang="en-US" altLang="zh-CN" dirty="0" smtClean="0">
                <a:solidFill>
                  <a:srgbClr val="FF0000"/>
                </a:solidFill>
              </a:rPr>
              <a:t>bean</a:t>
            </a:r>
            <a:r>
              <a:rPr lang="zh-CN" altLang="en-US" dirty="0" smtClean="0">
                <a:solidFill>
                  <a:srgbClr val="FF0000"/>
                </a:solidFill>
              </a:rPr>
              <a:t>的属性标签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2321703" y="3607595"/>
            <a:ext cx="135732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801104" cy="4929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组件类型注入：当前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bean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组件的属性为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容器的其他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bean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组件，容器可以读取配置文件对当前属性进行赋值。 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外部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bean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	&lt;bean id="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setterBasic"class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="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com.chinasofti.setter.SetterBasic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" &gt;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	&lt;/bean&gt;</a:t>
            </a:r>
          </a:p>
          <a:p>
            <a:pP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  &lt;bean id = "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setterBean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" class="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com.chinasofti.setter.SetterBean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"&gt;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&lt;property name="</a:t>
            </a:r>
            <a:r>
              <a:rPr lang="en-US" altLang="zh-CN" sz="2000" dirty="0" err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setterBasic</a:t>
            </a: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" ref="</a:t>
            </a:r>
            <a:r>
              <a:rPr lang="en-US" altLang="zh-CN" sz="2000" dirty="0" err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setterBasic</a:t>
            </a: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"&gt;&lt;/property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  &lt;/bean&gt;</a:t>
            </a:r>
          </a:p>
          <a:p>
            <a:pP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外部类 注入</a:t>
            </a: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  <a:cs typeface="+mj-cs"/>
              </a:rPr>
              <a:t>2.5.2.1 setter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cs typeface="+mj-cs"/>
              </a:rPr>
              <a:t>方法注入</a:t>
            </a:r>
            <a:endParaRPr lang="en-US" altLang="zh-CN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2.5.2.1.2 spring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组件类型注入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容器：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 用来包装或装载物品的贮存器。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web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服务器与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jsp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servlet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之间的关系：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） 从程序文件存放的位置。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) 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从程序执行的方式。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从以上两方面看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web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服务器实际是动态网页程序文件的容器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Clr>
                <a:schemeClr val="tx1"/>
              </a:buClr>
              <a:buNone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Clr>
                <a:schemeClr val="tx1"/>
              </a:buCl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  <a:cs typeface="+mj-cs"/>
              </a:rPr>
              <a:t>2 spring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cs typeface="+mj-cs"/>
              </a:rPr>
              <a:t>核心容器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2.1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核心容器概述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14612" y="3357562"/>
            <a:ext cx="4357718" cy="28575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143240" y="4429132"/>
            <a:ext cx="1000132" cy="785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servlet1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14810" y="4429132"/>
            <a:ext cx="1000132" cy="785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servlet2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286380" y="4429132"/>
            <a:ext cx="1000132" cy="785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servlet3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357818" y="5286388"/>
            <a:ext cx="1000132" cy="785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servlet6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86248" y="5286388"/>
            <a:ext cx="1000132" cy="785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servlet5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143240" y="5286388"/>
            <a:ext cx="1000132" cy="785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servlet4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57950" y="550070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500430" y="3429000"/>
            <a:ext cx="2500330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Web</a:t>
            </a:r>
            <a:r>
              <a:rPr lang="zh-CN" altLang="en-US" sz="2000" dirty="0" smtClean="0">
                <a:solidFill>
                  <a:schemeClr val="tx1"/>
                </a:solidFill>
              </a:rPr>
              <a:t>服务器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214282" y="3571876"/>
            <a:ext cx="3214710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4282" y="3286124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rot="10800000" flipV="1">
            <a:off x="3929058" y="4071942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801104" cy="4929222"/>
          </a:xfrm>
        </p:spPr>
        <p:txBody>
          <a:bodyPr>
            <a:normAutofit/>
          </a:bodyPr>
          <a:lstStyle/>
          <a:p>
            <a:pPr lvl="1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内部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bean</a:t>
            </a:r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&lt;bean id = "setterBean1" class="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com.chinasofti.setter.SetterBean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"&gt;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  &lt;property name="setterBasic1"&gt;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  	&lt;bean id="setterBasic1"     				   	class="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com.chinasofti.setter.SetterBasic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" &gt;	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		&lt;/bean&gt;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  &lt;/property&gt;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  &lt;/bean&gt;</a:t>
            </a:r>
          </a:p>
          <a:p>
            <a:pP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内部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bean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的缺点是外部的其他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bean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组件无法访问。（</a:t>
            </a:r>
            <a:r>
              <a:rPr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不建议使用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  <a:cs typeface="+mj-cs"/>
              </a:rPr>
              <a:t>2.5.2.1 setter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cs typeface="+mj-cs"/>
              </a:rPr>
              <a:t>方法注入</a:t>
            </a:r>
            <a:endParaRPr lang="en-US" altLang="zh-CN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2.5.2.1.2 spring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组件类型注入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00166" y="2500306"/>
            <a:ext cx="6000792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801104" cy="4929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集合类型注入泛指：当前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bean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组件的属性为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List Set Map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、数组、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Properties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等。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algn="ctr"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List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注入方式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&lt;bean id = "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setterList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" class="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com.chinasofti.setter.SetterList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"&gt;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  &lt;property name="list"&gt;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  &lt;list&gt;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  &lt;value type="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java.lang.String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"&gt;1&lt;/value&gt;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	&lt;ref bean="bean"/&gt;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	&lt;null&gt;&lt;/null&gt;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	&lt;/property&gt;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  &lt;/bean&gt;</a:t>
            </a:r>
            <a:endParaRPr lang="zh-CN" altLang="en-US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List</a:t>
            </a:r>
            <a:r>
              <a:rPr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中对象的顺序，按照从上到下的赋值顺序</a:t>
            </a: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,list</a:t>
            </a:r>
            <a:r>
              <a:rPr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当中的数据可以为基本类型、</a:t>
            </a: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组件类型、集合类型等。</a:t>
            </a:r>
            <a:endParaRPr lang="en-US" altLang="zh-CN" sz="20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  <a:cs typeface="+mj-cs"/>
              </a:rPr>
              <a:t>2.5.2.1 setter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cs typeface="+mj-cs"/>
              </a:rPr>
              <a:t>方法注入</a:t>
            </a:r>
            <a:endParaRPr lang="en-US" altLang="zh-CN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2.5.2.1.3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集合类型注入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801104" cy="49292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			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Set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注入方式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	&lt;property name="set"&gt;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  	&lt;set&gt;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  	&lt;value type="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java.lang.String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"&gt;1&lt;/value&gt;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		&lt;ref bean="bean"/&gt;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  	&lt;/set&gt;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  &lt;/property&gt;</a:t>
            </a:r>
            <a:endParaRPr lang="zh-CN" altLang="en-US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set</a:t>
            </a:r>
            <a:r>
              <a:rPr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当中的数据可以为基本类型、</a:t>
            </a: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组件类型、集合类型等。</a:t>
            </a:r>
            <a:endParaRPr lang="en-US" altLang="zh-CN" sz="20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  <a:cs typeface="+mj-cs"/>
              </a:rPr>
              <a:t>2.5.2.1 setter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cs typeface="+mj-cs"/>
              </a:rPr>
              <a:t>方法注入</a:t>
            </a:r>
            <a:endParaRPr lang="en-US" altLang="zh-CN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2.5.2.1.3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集合类型注入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515320" cy="492922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map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注入方式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	&lt;property name="map"&gt;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  	&lt;map&gt;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  	&lt;entry key-ref="bean" value-ref=""&gt;&lt;/entry&gt;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       &lt;entry key=“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aa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" value=“bb"&gt;&lt;/entry&gt;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  	&lt;/map&gt;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  &lt;/property&gt;</a:t>
            </a:r>
            <a:endParaRPr lang="zh-CN" altLang="en-US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Map</a:t>
            </a:r>
            <a:r>
              <a:rPr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key</a:t>
            </a:r>
            <a:r>
              <a:rPr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值可以使用</a:t>
            </a: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key=</a:t>
            </a:r>
            <a:r>
              <a:rPr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“”去引用基本类型，也可以使用</a:t>
            </a: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key-ref</a:t>
            </a:r>
            <a:r>
              <a:rPr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引用</a:t>
            </a: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组件，</a:t>
            </a: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value</a:t>
            </a:r>
            <a:r>
              <a:rPr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的值类似。</a:t>
            </a:r>
            <a:endParaRPr lang="en-US" altLang="zh-CN" sz="20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  <a:cs typeface="+mj-cs"/>
              </a:rPr>
              <a:t>2.5.2.1 setter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cs typeface="+mj-cs"/>
              </a:rPr>
              <a:t>方法注入</a:t>
            </a:r>
            <a:endParaRPr lang="en-US" altLang="zh-CN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2.5.2.1.3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集合类型注入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515320" cy="49292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构造器方法注入：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在初始化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bean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组件时，调用含参数的构造器对全局变量进行复制，参数类型可以为基本类型、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bean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组件类型、集合类型，赋值方式与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setter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方法赋值方式一致。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&lt;bean id="boy" class="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com.chinasofti.constructor.Boy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" &gt;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  &lt;constructor-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arg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 index="0" value="123"&gt;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 &lt;/constructor-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arg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&lt;constructor-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arg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 index="1" value="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哈哈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" type="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java.lang.String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"&gt;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 &lt;/constructor-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arg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&lt;constructor-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arg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index="1" ref="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beanName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"&gt;&lt;/constructor-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arg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  &lt;/bean&gt;</a:t>
            </a:r>
            <a:endParaRPr lang="zh-CN" altLang="en-US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2.5.2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手动注入</a:t>
            </a:r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2.5.2.2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构造器方式注入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515320" cy="4929222"/>
          </a:xfrm>
        </p:spPr>
        <p:txBody>
          <a:bodyPr>
            <a:normAutofit fontScale="92500" lnSpcReduction="10000"/>
          </a:bodyPr>
          <a:lstStyle/>
          <a:p>
            <a:pPr marL="381000" indent="-381000"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latin typeface="华文宋体" pitchFamily="2" charset="-122"/>
                <a:ea typeface="华文宋体" pitchFamily="2" charset="-122"/>
              </a:rPr>
              <a:t>自动</a:t>
            </a:r>
            <a:r>
              <a:rPr lang="zh-CN" altLang="zh-CN" sz="2000" b="1" dirty="0" smtClean="0">
                <a:solidFill>
                  <a:srgbClr val="0000FF"/>
                </a:solidFill>
                <a:latin typeface="华文宋体" pitchFamily="2" charset="-122"/>
                <a:ea typeface="华文宋体" pitchFamily="2" charset="-122"/>
              </a:rPr>
              <a:t>装配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（了解知识）</a:t>
            </a:r>
            <a:endParaRPr lang="en-US" altLang="zh-CN" sz="2000" b="1" dirty="0" smtClean="0">
              <a:solidFill>
                <a:srgbClr val="FF0000"/>
              </a:solidFill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70000"/>
              <a:buNone/>
            </a:pPr>
            <a:r>
              <a:rPr lang="zh-CN" altLang="en-US" sz="2000" dirty="0" smtClean="0">
                <a:latin typeface="华文宋体" pitchFamily="2" charset="-122"/>
                <a:ea typeface="华文宋体" pitchFamily="2" charset="-122"/>
              </a:rPr>
              <a:t>对于自动装配，大家了解一下就可以了，实在不推荐大家使用。例子：</a:t>
            </a:r>
            <a:endParaRPr lang="en-US" altLang="zh-CN" sz="20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&lt;bean id=“</a:t>
            </a:r>
            <a:r>
              <a:rPr lang="en-US" altLang="zh-CN" sz="2000" dirty="0" err="1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foo</a:t>
            </a:r>
            <a:r>
              <a:rPr lang="en-US" altLang="zh-CN" sz="2000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” class=“...</a:t>
            </a:r>
            <a:r>
              <a:rPr lang="en-US" altLang="zh-CN" sz="2000" dirty="0" err="1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Foo</a:t>
            </a:r>
            <a:r>
              <a:rPr lang="en-US" altLang="zh-CN" sz="2000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”  </a:t>
            </a:r>
            <a:r>
              <a:rPr lang="en-US" altLang="zh-CN" sz="2000" dirty="0" err="1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autowire</a:t>
            </a:r>
            <a:r>
              <a:rPr lang="en-US" altLang="zh-CN" sz="2000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=“</a:t>
            </a:r>
            <a:r>
              <a:rPr lang="en-US" altLang="zh-CN" sz="2000" dirty="0" err="1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byType</a:t>
            </a:r>
            <a:r>
              <a:rPr lang="en-US" altLang="zh-CN" sz="2000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”&gt;</a:t>
            </a:r>
          </a:p>
          <a:p>
            <a:pPr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自动装配可以省略</a:t>
            </a:r>
            <a:r>
              <a:rPr lang="en-US" altLang="zh-CN" sz="2000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&lt;property&gt;&lt;/property&gt;</a:t>
            </a:r>
          </a:p>
          <a:p>
            <a:pPr>
              <a:buNone/>
            </a:pPr>
            <a:r>
              <a:rPr lang="en-US" altLang="zh-CN" sz="2000" dirty="0" smtClean="0">
                <a:latin typeface="华文宋体" pitchFamily="2" charset="-122"/>
                <a:ea typeface="华文宋体" pitchFamily="2" charset="-122"/>
              </a:rPr>
              <a:t> </a:t>
            </a:r>
            <a:r>
              <a:rPr lang="en-US" altLang="zh-CN" sz="2000" dirty="0" err="1" smtClean="0">
                <a:latin typeface="华文宋体" pitchFamily="2" charset="-122"/>
                <a:ea typeface="华文宋体" pitchFamily="2" charset="-122"/>
              </a:rPr>
              <a:t>autowire</a:t>
            </a:r>
            <a:r>
              <a:rPr lang="zh-CN" altLang="en-US" sz="2000" dirty="0" smtClean="0">
                <a:latin typeface="华文宋体" pitchFamily="2" charset="-122"/>
                <a:ea typeface="华文宋体" pitchFamily="2" charset="-122"/>
              </a:rPr>
              <a:t>属性取值如下</a:t>
            </a:r>
          </a:p>
          <a:p>
            <a:pPr>
              <a:buNone/>
            </a:pPr>
            <a:endParaRPr lang="zh-CN" altLang="en-US" sz="20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en-US" altLang="zh-CN" sz="2000" b="1" dirty="0" smtClean="0">
                <a:latin typeface="华文宋体" pitchFamily="2" charset="-122"/>
                <a:ea typeface="华文宋体" pitchFamily="2" charset="-122"/>
              </a:rPr>
              <a:t>*  </a:t>
            </a:r>
            <a:r>
              <a:rPr lang="en-US" altLang="zh-CN" sz="2000" b="1" dirty="0" err="1" smtClean="0">
                <a:latin typeface="华文宋体" pitchFamily="2" charset="-122"/>
                <a:ea typeface="华文宋体" pitchFamily="2" charset="-122"/>
              </a:rPr>
              <a:t>byType</a:t>
            </a:r>
            <a:r>
              <a:rPr lang="en-US" altLang="zh-CN" sz="2000" b="1" dirty="0" smtClean="0">
                <a:latin typeface="华文宋体" pitchFamily="2" charset="-122"/>
                <a:ea typeface="华文宋体" pitchFamily="2" charset="-122"/>
              </a:rPr>
              <a:t> ：</a:t>
            </a:r>
            <a:r>
              <a:rPr lang="zh-CN" altLang="en-US" sz="2000" dirty="0" smtClean="0">
                <a:latin typeface="华文宋体" pitchFamily="2" charset="-122"/>
                <a:ea typeface="华文宋体" pitchFamily="2" charset="-122"/>
              </a:rPr>
              <a:t>按类型装配，可以根据属性的类型，在容器中寻找跟该类型匹配的</a:t>
            </a:r>
            <a:r>
              <a:rPr lang="en-US" altLang="zh-CN" sz="2000" dirty="0" smtClean="0">
                <a:latin typeface="华文宋体" pitchFamily="2" charset="-122"/>
                <a:ea typeface="华文宋体" pitchFamily="2" charset="-122"/>
              </a:rPr>
              <a:t>bean</a:t>
            </a:r>
            <a:r>
              <a:rPr lang="zh-CN" altLang="en-US" sz="2000" dirty="0" smtClean="0">
                <a:latin typeface="华文宋体" pitchFamily="2" charset="-122"/>
                <a:ea typeface="华文宋体" pitchFamily="2" charset="-122"/>
              </a:rPr>
              <a:t>。如果发现多个，那么将会抛出异常。如果没有找到，即属性值为</a:t>
            </a:r>
            <a:r>
              <a:rPr lang="en-US" altLang="zh-CN" sz="2000" dirty="0" smtClean="0">
                <a:latin typeface="华文宋体" pitchFamily="2" charset="-122"/>
                <a:ea typeface="华文宋体" pitchFamily="2" charset="-122"/>
              </a:rPr>
              <a:t>null</a:t>
            </a:r>
            <a:r>
              <a:rPr lang="zh-CN" altLang="en-US" sz="2000" dirty="0" smtClean="0">
                <a:latin typeface="华文宋体" pitchFamily="2" charset="-122"/>
                <a:ea typeface="华文宋体" pitchFamily="2" charset="-122"/>
              </a:rPr>
              <a:t>。</a:t>
            </a:r>
            <a:endParaRPr lang="en-US" altLang="zh-CN" sz="20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0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en-US" altLang="zh-CN" sz="2000" b="1" dirty="0" smtClean="0">
                <a:latin typeface="华文宋体" pitchFamily="2" charset="-122"/>
                <a:ea typeface="华文宋体" pitchFamily="2" charset="-122"/>
              </a:rPr>
              <a:t> * </a:t>
            </a:r>
            <a:r>
              <a:rPr lang="en-US" altLang="zh-CN" sz="2000" b="1" dirty="0" err="1" smtClean="0">
                <a:latin typeface="华文宋体" pitchFamily="2" charset="-122"/>
                <a:ea typeface="华文宋体" pitchFamily="2" charset="-122"/>
              </a:rPr>
              <a:t>byName</a:t>
            </a:r>
            <a:r>
              <a:rPr lang="zh-CN" altLang="en-US" sz="2000" dirty="0" smtClean="0">
                <a:latin typeface="华文宋体" pitchFamily="2" charset="-122"/>
                <a:ea typeface="华文宋体" pitchFamily="2" charset="-122"/>
              </a:rPr>
              <a:t>：按名称装配，可以根据属性的名称，在容器中寻找跟该属性名相同的</a:t>
            </a:r>
            <a:r>
              <a:rPr lang="en-US" altLang="zh-CN" sz="2000" dirty="0" smtClean="0">
                <a:latin typeface="华文宋体" pitchFamily="2" charset="-122"/>
                <a:ea typeface="华文宋体" pitchFamily="2" charset="-122"/>
              </a:rPr>
              <a:t>bean</a:t>
            </a:r>
            <a:r>
              <a:rPr lang="zh-CN" altLang="en-US" sz="2000" dirty="0" smtClean="0">
                <a:latin typeface="华文宋体" pitchFamily="2" charset="-122"/>
                <a:ea typeface="华文宋体" pitchFamily="2" charset="-122"/>
              </a:rPr>
              <a:t>，如果没有找到，即属性值为</a:t>
            </a:r>
            <a:r>
              <a:rPr lang="en-US" altLang="zh-CN" sz="2000" dirty="0" smtClean="0">
                <a:latin typeface="华文宋体" pitchFamily="2" charset="-122"/>
                <a:ea typeface="华文宋体" pitchFamily="2" charset="-122"/>
              </a:rPr>
              <a:t>null。</a:t>
            </a:r>
          </a:p>
          <a:p>
            <a:pPr>
              <a:buNone/>
            </a:pPr>
            <a:endParaRPr lang="en-US" altLang="zh-CN" sz="20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en-US" altLang="zh-CN" sz="2000" b="1" dirty="0" smtClean="0">
                <a:latin typeface="华文宋体" pitchFamily="2" charset="-122"/>
                <a:ea typeface="华文宋体" pitchFamily="2" charset="-122"/>
              </a:rPr>
              <a:t>* constructor</a:t>
            </a:r>
            <a:r>
              <a:rPr lang="zh-CN" altLang="en-US" sz="2000" dirty="0" smtClean="0">
                <a:latin typeface="华文宋体" pitchFamily="2" charset="-122"/>
                <a:ea typeface="华文宋体" pitchFamily="2" charset="-122"/>
              </a:rPr>
              <a:t>与</a:t>
            </a:r>
            <a:r>
              <a:rPr lang="en-US" altLang="zh-CN" sz="2000" dirty="0" err="1" smtClean="0">
                <a:latin typeface="华文宋体" pitchFamily="2" charset="-122"/>
                <a:ea typeface="华文宋体" pitchFamily="2" charset="-122"/>
              </a:rPr>
              <a:t>byType</a:t>
            </a:r>
            <a:r>
              <a:rPr lang="zh-CN" altLang="en-US" sz="2000" dirty="0" smtClean="0">
                <a:latin typeface="华文宋体" pitchFamily="2" charset="-122"/>
                <a:ea typeface="华文宋体" pitchFamily="2" charset="-122"/>
              </a:rPr>
              <a:t>的方式类似，不同之处在于它应用于构造器参数。如果在容器中没有找到与构造器参数类型一致的</a:t>
            </a:r>
            <a:r>
              <a:rPr lang="en-US" altLang="zh-CN" sz="2000" dirty="0" smtClean="0">
                <a:latin typeface="华文宋体" pitchFamily="2" charset="-122"/>
                <a:ea typeface="华文宋体" pitchFamily="2" charset="-122"/>
              </a:rPr>
              <a:t>bean</a:t>
            </a:r>
            <a:r>
              <a:rPr lang="zh-CN" altLang="en-US" sz="2000" dirty="0" smtClean="0">
                <a:latin typeface="华文宋体" pitchFamily="2" charset="-122"/>
                <a:ea typeface="华文宋体" pitchFamily="2" charset="-122"/>
              </a:rPr>
              <a:t>，否则将会抛出异常。</a:t>
            </a:r>
            <a:endParaRPr lang="en-US" altLang="zh-CN" sz="2000" dirty="0" smtClean="0">
              <a:latin typeface="华文宋体" pitchFamily="2" charset="-122"/>
              <a:ea typeface="华文宋体" pitchFamily="2" charset="-122"/>
            </a:endParaRPr>
          </a:p>
          <a:p>
            <a:pPr marL="381000" indent="-381000"/>
            <a:endParaRPr lang="zh-CN" altLang="en-US" sz="2000" dirty="0" smtClean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2.5 bean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属性的设置</a:t>
            </a:r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2.5.3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自动注入</a:t>
            </a:r>
          </a:p>
          <a:p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515320" cy="4929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华文宋体" pitchFamily="2" charset="-122"/>
                <a:ea typeface="华文宋体" pitchFamily="2" charset="-122"/>
              </a:rPr>
              <a:t>接口：</a:t>
            </a:r>
            <a:r>
              <a:rPr lang="zh-CN" altLang="en-US" sz="1900" dirty="0" smtClean="0">
                <a:latin typeface="华文宋体" pitchFamily="2" charset="-122"/>
                <a:ea typeface="华文宋体" pitchFamily="2" charset="-122"/>
              </a:rPr>
              <a:t>在表面上是由几个没有主体代码的方法定义组成的集合体，有唯一的名称，可以被类或其他接口所实现（或者也可以说继承）。</a:t>
            </a:r>
            <a:endParaRPr lang="en-US" altLang="zh-CN" sz="19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19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华文宋体" pitchFamily="2" charset="-122"/>
                <a:ea typeface="华文宋体" pitchFamily="2" charset="-122"/>
              </a:rPr>
              <a:t>面向接口编程：</a:t>
            </a:r>
            <a:r>
              <a:rPr lang="zh-CN" altLang="en-US" sz="1900" dirty="0" smtClean="0">
                <a:latin typeface="华文宋体" pitchFamily="2" charset="-122"/>
                <a:ea typeface="华文宋体" pitchFamily="2" charset="-122"/>
              </a:rPr>
              <a:t>在系统分析或架构设计中，每个层级的程序并不是直接提供程序服务，而是定义一组接口，通过实现接口来提供功能。面向接口编程实际是面向对象编程的一部分。</a:t>
            </a:r>
            <a:endParaRPr lang="en-US" altLang="zh-CN" sz="19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19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19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1900" dirty="0" smtClean="0">
                <a:latin typeface="华文宋体" pitchFamily="2" charset="-122"/>
                <a:ea typeface="华文宋体" pitchFamily="2" charset="-122"/>
              </a:rPr>
              <a:t>		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最简单的面向接口编程：</a:t>
            </a:r>
            <a:endParaRPr lang="en-US" altLang="zh-CN" sz="1900" dirty="0" smtClean="0">
              <a:latin typeface="华文宋体" pitchFamily="2" charset="-122"/>
              <a:ea typeface="华文宋体" pitchFamily="2" charset="-122"/>
            </a:endParaRPr>
          </a:p>
          <a:p>
            <a:pPr marL="381000" indent="-381000">
              <a:buNone/>
            </a:pPr>
            <a:endParaRPr lang="en-US" altLang="zh-CN" sz="2000" dirty="0" smtClean="0">
              <a:latin typeface="华文宋体" pitchFamily="2" charset="-122"/>
              <a:ea typeface="华文宋体" pitchFamily="2" charset="-122"/>
            </a:endParaRPr>
          </a:p>
          <a:p>
            <a:pPr marL="381000" indent="-381000"/>
            <a:endParaRPr lang="zh-CN" altLang="en-US" sz="2000" dirty="0" smtClean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2.6 spring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项目程序架构</a:t>
            </a:r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2.6.1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面向接口编程</a:t>
            </a:r>
          </a:p>
          <a:p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4429132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接口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public interface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IntfaceDemo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{</a:t>
            </a:r>
          </a:p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	void insert();</a:t>
            </a:r>
          </a:p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0562" y="4357694"/>
            <a:ext cx="5286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	</a:t>
            </a:r>
            <a:r>
              <a:rPr lang="zh-CN" altLang="en-US" dirty="0" smtClean="0">
                <a:solidFill>
                  <a:srgbClr val="FF0000"/>
                </a:solidFill>
              </a:rPr>
              <a:t>实现类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public class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IntImpl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implements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IntfaceDemo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{</a:t>
            </a:r>
          </a:p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	public void insert() {</a:t>
            </a:r>
          </a:p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	}</a:t>
            </a:r>
          </a:p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515320" cy="4929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面向接口编程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-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优点</a:t>
            </a: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接口的定义和接口的实现分开。</a:t>
            </a: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	 1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）从分工看，接口定义一般是由架构师来设定，编程人员实现，架构师会根据架构规则、设计规则来制定接口，对编程人员提供了规范。</a:t>
            </a: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	2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）从实现看，接口的定义时间很短，但接口的实现时间较长，若一个编程人员需要调用其他人员编写的某个方法时，可以采用多态的方式获取接口对象，来调用方法，这样保证团队共同完成开发。</a:t>
            </a: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	3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）从架构设计看，接口实现分开，程序更清晰，易读。</a:t>
            </a: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接口可以有多个实现：</a:t>
            </a: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	1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）如果实现类的业务需要扩展某项功能，可以采用重新实现接口的方式，这样降低了程序的冗余性。</a:t>
            </a: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	2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）接口的多实现易于通过配置文件的方式配置接口的实现类。</a:t>
            </a: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19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2.6 spring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项目程序架构</a:t>
            </a:r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2.6.1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面向接口编程</a:t>
            </a:r>
          </a:p>
          <a:p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515320" cy="4929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19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2.6 spring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项目程序架构</a:t>
            </a:r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2.6.2 spring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的三层架构模式</a:t>
            </a:r>
          </a:p>
          <a:p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42910" y="1285860"/>
            <a:ext cx="794385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381000" marR="0" lvl="0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Tx/>
              <a:buBlip>
                <a:blip r:embed="rId2"/>
              </a:buBlip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71604" y="1357298"/>
            <a:ext cx="2143140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Controller(action)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3042" y="2857496"/>
            <a:ext cx="2143140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biz(business)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43042" y="4500570"/>
            <a:ext cx="2143140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tx1"/>
                </a:solidFill>
              </a:rPr>
              <a:t>dao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2285984" y="2214554"/>
            <a:ext cx="714380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2285984" y="3786190"/>
            <a:ext cx="714380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57224" y="5286388"/>
            <a:ext cx="750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层架构模式是在</a:t>
            </a:r>
            <a:r>
              <a:rPr lang="en-US" altLang="zh-CN" dirty="0" err="1" smtClean="0"/>
              <a:t>mvc</a:t>
            </a:r>
            <a:r>
              <a:rPr lang="zh-CN" altLang="en-US" dirty="0" smtClean="0"/>
              <a:t>设计模式上衍生出来的，每个企业的业务需求、企业类库不同，因此架构模式也不同，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是鼓励企业在后台程序中使用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层架构模式</a:t>
            </a:r>
            <a:r>
              <a:rPr lang="zh-CN" altLang="en-US" smtClean="0"/>
              <a:t>的。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14810" y="1214422"/>
            <a:ext cx="4643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调度层，负责接收前台参数，执行业务层程序，并调度业务程序执行后跳转网页资源（或采取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技术传递给前台的数据）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6248" y="2786058"/>
            <a:ext cx="4357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业务核心层，负责业务逻辑的执行，并调用数据持久层完成数据库的操作，或完成其他业务逻辑（如生成文件等），在此层次完</a:t>
            </a:r>
            <a:r>
              <a:rPr lang="zh-CN" altLang="en-US" smtClean="0"/>
              <a:t>成</a:t>
            </a:r>
            <a:r>
              <a:rPr lang="zh-CN" altLang="en-US" smtClean="0"/>
              <a:t>事务控</a:t>
            </a:r>
            <a:r>
              <a:rPr lang="zh-CN" altLang="en-US" dirty="0" smtClean="0"/>
              <a:t>制，业务异常处理。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86248" y="4572008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持久层，完成数据库操作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14282" y="2928934"/>
            <a:ext cx="1143008" cy="7143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接口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4282" y="4572008"/>
            <a:ext cx="1143008" cy="7143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接口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2.7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使用注解完成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IOC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配置</a:t>
            </a:r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2.7.1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注解配置文件</a:t>
            </a:r>
          </a:p>
          <a:p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70000"/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Spring3.0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后为我们引入了组件自动扫描机制，它可以在类路径底下寻找标注了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@Component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、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@Service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、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@Controller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、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@Repository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注解的类，并把这些类纳入进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spring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容器中管理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。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它的作用和在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xml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文件中使用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bean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节点配置组件是一样的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。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0000"/>
              <a:buNone/>
            </a:pP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要使用自动扫描机制，我们需要打开以下配置信息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: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0000"/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1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、引入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AOP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的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jar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包（之前的版本不用）。</a:t>
            </a: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2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、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spring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配置文件增加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context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命名空间与</a:t>
            </a:r>
            <a:r>
              <a:rPr lang="en-US" altLang="zh-CN" sz="2100" dirty="0" err="1" smtClean="0">
                <a:latin typeface="华文宋体" pitchFamily="2" charset="-122"/>
                <a:ea typeface="华文宋体" pitchFamily="2" charset="-122"/>
              </a:rPr>
              <a:t>xsd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的引用，使用注解，需要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context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组件解析配置文件。</a:t>
            </a: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3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、增加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context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的动态扫描</a:t>
            </a:r>
          </a:p>
          <a:p>
            <a:pPr>
              <a:lnSpc>
                <a:spcPct val="90000"/>
              </a:lnSpc>
              <a:buClr>
                <a:schemeClr val="tx2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Clr>
                <a:schemeClr val="tx2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Clr>
                <a:schemeClr val="tx2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Clr>
                <a:schemeClr val="tx2">
                  <a:lumMod val="75000"/>
                </a:schemeClr>
              </a:buClr>
              <a:buNone/>
            </a:pPr>
            <a:r>
              <a:rPr lang="zh-CN" altLang="en-US" sz="2100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增加动态扫描后启动</a:t>
            </a:r>
            <a:r>
              <a:rPr lang="en-US" altLang="zh-CN" sz="2100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spring</a:t>
            </a:r>
            <a:r>
              <a:rPr lang="zh-CN" altLang="en-US" sz="2100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容器后，</a:t>
            </a:r>
            <a:r>
              <a:rPr lang="en-US" altLang="zh-CN" sz="2100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spring</a:t>
            </a:r>
            <a:r>
              <a:rPr lang="zh-CN" altLang="en-US" sz="2100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容器会查找</a:t>
            </a:r>
            <a:r>
              <a:rPr lang="en-US" altLang="zh-CN" sz="2100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base-package</a:t>
            </a:r>
            <a:r>
              <a:rPr lang="zh-CN" altLang="en-US" sz="2100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目录下配置了</a:t>
            </a:r>
            <a:r>
              <a:rPr lang="en-US" altLang="zh-CN" sz="2100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spring</a:t>
            </a:r>
            <a:r>
              <a:rPr lang="zh-CN" altLang="en-US" sz="2100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注解的</a:t>
            </a:r>
            <a:r>
              <a:rPr lang="en-US" altLang="zh-CN" sz="2100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java</a:t>
            </a:r>
            <a:r>
              <a:rPr lang="zh-CN" altLang="en-US" sz="2100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类，并加载到</a:t>
            </a:r>
            <a:r>
              <a:rPr lang="en-US" altLang="zh-CN" sz="2100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spring</a:t>
            </a:r>
            <a:r>
              <a:rPr lang="zh-CN" altLang="en-US" sz="2100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容器内。</a:t>
            </a:r>
            <a:r>
              <a:rPr lang="en-US" altLang="zh-CN" sz="2000" dirty="0" smtClean="0"/>
              <a:t> </a:t>
            </a:r>
            <a:r>
              <a:rPr lang="zh-CN" altLang="en-US" sz="2100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所有这一切都不需要在</a:t>
            </a:r>
            <a:r>
              <a:rPr lang="en-US" altLang="zh-CN" sz="2100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XML</a:t>
            </a:r>
            <a:r>
              <a:rPr lang="zh-CN" altLang="en-US" sz="2100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中提供任何配置。 </a:t>
            </a:r>
            <a:endParaRPr lang="en-US" altLang="zh-CN" sz="2100" dirty="0" smtClean="0">
              <a:solidFill>
                <a:srgbClr val="FF0000"/>
              </a:solidFill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90000"/>
              </a:lnSpc>
              <a:buClr>
                <a:schemeClr val="tx2">
                  <a:lumMod val="75000"/>
                </a:schemeClr>
              </a:buClr>
              <a:buNone/>
            </a:pPr>
            <a:endParaRPr lang="en-US" altLang="zh-CN" sz="2100" dirty="0" smtClean="0">
              <a:solidFill>
                <a:srgbClr val="FF0000"/>
              </a:solidFill>
              <a:latin typeface="华文宋体" pitchFamily="2" charset="-122"/>
              <a:ea typeface="华文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2928934"/>
            <a:ext cx="2009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225" y="4500570"/>
            <a:ext cx="88677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矩形 20"/>
          <p:cNvSpPr/>
          <p:nvPr/>
        </p:nvSpPr>
        <p:spPr>
          <a:xfrm>
            <a:off x="1643042" y="5072074"/>
            <a:ext cx="4598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其中</a:t>
            </a:r>
            <a:r>
              <a:rPr lang="en-US" altLang="zh-CN" dirty="0" smtClean="0"/>
              <a:t>base-package</a:t>
            </a:r>
            <a:r>
              <a:rPr lang="zh-CN" altLang="en-US" dirty="0" smtClean="0"/>
              <a:t>为需要扫描的包</a:t>
            </a:r>
            <a:r>
              <a:rPr lang="en-US" altLang="zh-CN" dirty="0" smtClean="0"/>
              <a:t>(</a:t>
            </a:r>
            <a:r>
              <a:rPr lang="zh-CN" altLang="en-US" dirty="0" smtClean="0"/>
              <a:t>含子包</a:t>
            </a:r>
            <a:r>
              <a:rPr lang="en-US" altLang="zh-CN" dirty="0" smtClean="0"/>
              <a:t>)。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786050" y="4429132"/>
            <a:ext cx="364333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IOC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 （</a:t>
            </a:r>
            <a:r>
              <a:rPr lang="en-GB" altLang="zh-CN" dirty="0" smtClean="0">
                <a:latin typeface="楷体_GB2312" pitchFamily="49" charset="-122"/>
                <a:ea typeface="楷体_GB2312" pitchFamily="49" charset="-122"/>
              </a:rPr>
              <a:t>Inversion of Control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） ：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控制反转，通过容器来控制对象的创建及维护，对象中成员变量的创建及维护。反转就是将对象的控制权转移给容器处理，目的是获得更好的扩展性和可维护性。</a:t>
            </a:r>
            <a:endParaRPr lang="en-US" altLang="zh-CN" sz="2000" dirty="0" err="1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Clr>
                <a:schemeClr val="tx1"/>
              </a:buCl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  <a:cs typeface="+mj-cs"/>
              </a:rPr>
              <a:t>2 spring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cs typeface="+mj-cs"/>
              </a:rPr>
              <a:t>核心容器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2.1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核心容器概述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428868"/>
            <a:ext cx="2581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2357430"/>
            <a:ext cx="33813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6" name="直接连接符 35"/>
          <p:cNvCxnSpPr/>
          <p:nvPr/>
        </p:nvCxnSpPr>
        <p:spPr>
          <a:xfrm flipV="1">
            <a:off x="0" y="3929066"/>
            <a:ext cx="9358346" cy="714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4357694"/>
            <a:ext cx="20097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8" y="4357694"/>
            <a:ext cx="14382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428596" y="5286388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传统的对象创建及维护方式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857752" y="4786322"/>
            <a:ext cx="285752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采用</a:t>
            </a:r>
            <a:r>
              <a:rPr lang="en-US" altLang="zh-CN" sz="3200" dirty="0" smtClean="0">
                <a:solidFill>
                  <a:srgbClr val="FF0000"/>
                </a:solidFill>
              </a:rPr>
              <a:t>IOC</a:t>
            </a:r>
            <a:r>
              <a:rPr lang="zh-CN" altLang="en-US" dirty="0" smtClean="0"/>
              <a:t>来创建与维护对象的方式（</a:t>
            </a:r>
            <a:r>
              <a:rPr lang="zh-CN" altLang="en-US" dirty="0" smtClean="0">
                <a:solidFill>
                  <a:srgbClr val="FF0000"/>
                </a:solidFill>
              </a:rPr>
              <a:t>模拟</a:t>
            </a:r>
            <a:r>
              <a:rPr lang="zh-CN" altLang="en-US" dirty="0" smtClean="0"/>
              <a:t>），对象当中的依赖关系，也依赖于容器处理。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1670" y="214290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2.7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使用注解完成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IOC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配置</a:t>
            </a:r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2.7.1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注解配置文件</a:t>
            </a:r>
          </a:p>
          <a:p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500174"/>
            <a:ext cx="92869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</a:p>
          <a:p>
            <a:r>
              <a:rPr lang="zh-CN" altLang="en-US" smtClean="0"/>
              <a:t>扫描包</a:t>
            </a:r>
            <a:endParaRPr lang="en-US" altLang="zh-CN" smtClean="0"/>
          </a:p>
          <a:p>
            <a:r>
              <a:rPr lang="en-US" altLang="zh-CN" dirty="0" smtClean="0"/>
              <a:t>&lt;context:component-scan base-package="com.chinasofti.model"&gt;&lt;/context:component-scan&gt;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扫描多个包</a:t>
            </a:r>
            <a:endParaRPr lang="en-US" altLang="zh-CN" dirty="0" smtClean="0"/>
          </a:p>
          <a:p>
            <a:r>
              <a:rPr lang="en-US" altLang="zh-CN" dirty="0" smtClean="0"/>
              <a:t> &lt;context:component-scan base-package="com.icss.test.controller,com.icss.test.dao,com.icss.test.service,com.icss.test"&gt;&lt;/context:component-scan&gt; 	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2.7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使用注解完成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IOC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配置</a:t>
            </a:r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2.7.2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使用注解配置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spring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组件</a:t>
            </a:r>
          </a:p>
          <a:p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70000"/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@Service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：用于标注业务层组件、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0000"/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@Controller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：用于标注控制层组件（如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struts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中的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action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）、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0000"/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@Repository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：用于标注数据访问组件，即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DAO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组件。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0000"/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@Component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：泛指组件，当组件不好归类的时候，我们可以使用这个注解进行标注。</a:t>
            </a: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70000"/>
              <a:buNone/>
            </a:pP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70000"/>
              <a:buNone/>
            </a:pP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这几个注解标注的</a:t>
            </a:r>
            <a:r>
              <a:rPr lang="en-US" altLang="zh-CN" sz="2100" dirty="0" err="1" smtClean="0">
                <a:latin typeface="华文宋体" pitchFamily="2" charset="-122"/>
                <a:ea typeface="华文宋体" pitchFamily="2" charset="-122"/>
              </a:rPr>
              <a:t>javabean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在使用时并没有什么不同。但预计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spring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之后的版本会区分这几个注解的特殊性，因此建议在目前版本开发时按照此规则标注注解。</a:t>
            </a: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如果不输入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id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，则默认值当前类首字母小写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0000"/>
              <a:buNone/>
            </a:pPr>
            <a:endParaRPr lang="en-US" altLang="zh-CN" sz="2100" dirty="0" smtClean="0">
              <a:solidFill>
                <a:srgbClr val="FF0000"/>
              </a:solidFill>
              <a:latin typeface="华文宋体" pitchFamily="2" charset="-122"/>
              <a:ea typeface="华文宋体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071810"/>
            <a:ext cx="26860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4325" y="3071810"/>
            <a:ext cx="50196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右箭头 9"/>
          <p:cNvSpPr/>
          <p:nvPr/>
        </p:nvSpPr>
        <p:spPr>
          <a:xfrm>
            <a:off x="3143240" y="3214686"/>
            <a:ext cx="714380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2.7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使用注解完成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IOC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配置</a:t>
            </a:r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2.7.2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使用注解配置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spring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组件</a:t>
            </a:r>
          </a:p>
          <a:p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70000"/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@</a:t>
            </a:r>
            <a:r>
              <a:rPr lang="en-US" altLang="zh-CN" sz="2100" dirty="0" err="1" smtClean="0">
                <a:latin typeface="华文宋体" pitchFamily="2" charset="-122"/>
                <a:ea typeface="华文宋体" pitchFamily="2" charset="-122"/>
              </a:rPr>
              <a:t>AutoWired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 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自动匹配注入属性对象</a:t>
            </a: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70000"/>
              <a:buNone/>
            </a:pP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70000"/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@Qualifier(“</a:t>
            </a:r>
            <a:r>
              <a:rPr lang="en-US" altLang="zh-CN" sz="2100" dirty="0" err="1" smtClean="0">
                <a:latin typeface="华文宋体" pitchFamily="2" charset="-122"/>
                <a:ea typeface="华文宋体" pitchFamily="2" charset="-122"/>
              </a:rPr>
              <a:t>mysqlDao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”)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0000"/>
              <a:buNone/>
            </a:pP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70000"/>
              <a:buNone/>
            </a:pP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接口下右多个实现类，告诉具体的实现类</a:t>
            </a: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70000"/>
              <a:buNone/>
            </a:pP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70000"/>
              <a:buNone/>
            </a:pP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其他层都是单例的</a:t>
            </a: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70000"/>
              <a:buNone/>
            </a:pP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70000"/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@Controller 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控制层 会涉及到何种范围</a:t>
            </a: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70000"/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@Scope(value=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“”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)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0000"/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@Lazy </a:t>
            </a:r>
            <a:r>
              <a:rPr lang="zh-CN" altLang="en-US" sz="2100" smtClean="0">
                <a:latin typeface="华文宋体" pitchFamily="2" charset="-122"/>
                <a:ea typeface="华文宋体" pitchFamily="2" charset="-122"/>
              </a:rPr>
              <a:t>延时加载</a:t>
            </a: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70000"/>
              <a:buNone/>
            </a:pP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70000"/>
              <a:buNone/>
            </a:pPr>
            <a:endParaRPr lang="en-US" altLang="zh-CN" sz="2100" dirty="0" smtClean="0">
              <a:solidFill>
                <a:srgbClr val="FF0000"/>
              </a:solidFill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2.7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使用注解完成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IOC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配置</a:t>
            </a:r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2.7.2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初始化和销毁方法配置</a:t>
            </a:r>
          </a:p>
          <a:p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70000"/>
              <a:buNone/>
            </a:pPr>
            <a:r>
              <a:rPr lang="en-US" altLang="zh-CN" sz="2100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357298"/>
            <a:ext cx="53340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429000"/>
            <a:ext cx="39338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3500438"/>
            <a:ext cx="388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直接箭头连接符 11"/>
          <p:cNvCxnSpPr/>
          <p:nvPr/>
        </p:nvCxnSpPr>
        <p:spPr>
          <a:xfrm rot="5400000" flipH="1" flipV="1">
            <a:off x="321439" y="2250273"/>
            <a:ext cx="1500198" cy="857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0800000">
            <a:off x="3143240" y="2285992"/>
            <a:ext cx="2714644" cy="12144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2.7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使用注解完成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IOC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配置</a:t>
            </a:r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2.7.2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基本类型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setter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方法注入</a:t>
            </a:r>
          </a:p>
          <a:p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 &lt;bean id="</a:t>
            </a:r>
            <a:r>
              <a:rPr lang="en-US" altLang="zh-CN" sz="2100" dirty="0" err="1" smtClean="0">
                <a:latin typeface="华文宋体" pitchFamily="2" charset="-122"/>
                <a:ea typeface="华文宋体" pitchFamily="2" charset="-122"/>
              </a:rPr>
              <a:t>setterBasic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" class="</a:t>
            </a:r>
            <a:r>
              <a:rPr lang="en-US" altLang="zh-CN" sz="2100" dirty="0" err="1" smtClean="0">
                <a:latin typeface="华文宋体" pitchFamily="2" charset="-122"/>
                <a:ea typeface="华文宋体" pitchFamily="2" charset="-122"/>
              </a:rPr>
              <a:t>com.chinasofti.setter.SetterBasic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" &gt;</a:t>
            </a:r>
          </a:p>
          <a:p>
            <a:pPr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   &lt;property name="name" value="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张三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"&gt;&lt;/property&gt;</a:t>
            </a:r>
          </a:p>
          <a:p>
            <a:pPr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   &lt;property name="age" value="18"&gt;&lt;/property&gt;</a:t>
            </a:r>
          </a:p>
          <a:p>
            <a:pPr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   &lt;property name="salary" value="24000.112"&gt;&lt;/property&gt;</a:t>
            </a:r>
          </a:p>
          <a:p>
            <a:pPr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   &lt;/bean&gt;</a:t>
            </a:r>
          </a:p>
          <a:p>
            <a:pPr>
              <a:buNone/>
            </a:pP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en-US" altLang="zh-CN" sz="2100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@Value</a:t>
            </a:r>
            <a:r>
              <a:rPr lang="zh-CN" altLang="en-US" sz="2100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注解</a:t>
            </a:r>
            <a:endParaRPr lang="en-US" altLang="zh-CN" sz="2100" dirty="0" smtClean="0">
              <a:solidFill>
                <a:srgbClr val="FF0000"/>
              </a:solidFill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@Value(value = "18")</a:t>
            </a:r>
          </a:p>
          <a:p>
            <a:pPr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private Long age;</a:t>
            </a:r>
          </a:p>
          <a:p>
            <a:pPr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@Value(value = "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小李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")</a:t>
            </a:r>
          </a:p>
          <a:p>
            <a:pPr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private </a:t>
            </a:r>
            <a:r>
              <a:rPr lang="en-US" altLang="zh-CN" sz="2100" dirty="0" err="1" smtClean="0">
                <a:latin typeface="华文宋体" pitchFamily="2" charset="-122"/>
                <a:ea typeface="华文宋体" pitchFamily="2" charset="-122"/>
              </a:rPr>
              <a:t>StringBuffer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 name;</a:t>
            </a:r>
          </a:p>
          <a:p>
            <a:pPr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@Value(value = "1111.111")</a:t>
            </a:r>
          </a:p>
          <a:p>
            <a:pPr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private double salary;</a:t>
            </a:r>
            <a:endParaRPr lang="zh-CN" altLang="en-US" sz="2100" dirty="0" smtClean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2.7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使用注解完成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IOC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配置</a:t>
            </a:r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2.7.2 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spring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组件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setter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方法注入</a:t>
            </a:r>
          </a:p>
          <a:p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 &lt;bean id = "</a:t>
            </a:r>
            <a:r>
              <a:rPr lang="en-US" altLang="zh-CN" sz="2100" dirty="0" err="1" smtClean="0">
                <a:latin typeface="华文宋体" pitchFamily="2" charset="-122"/>
                <a:ea typeface="华文宋体" pitchFamily="2" charset="-122"/>
              </a:rPr>
              <a:t>setterBean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" class="</a:t>
            </a:r>
            <a:r>
              <a:rPr lang="en-US" altLang="zh-CN" sz="2100" dirty="0" err="1" smtClean="0">
                <a:latin typeface="华文宋体" pitchFamily="2" charset="-122"/>
                <a:ea typeface="华文宋体" pitchFamily="2" charset="-122"/>
              </a:rPr>
              <a:t>com.chinasofti.setter.SetterBean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"&gt;</a:t>
            </a:r>
          </a:p>
          <a:p>
            <a:pPr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   &lt;property name="</a:t>
            </a:r>
            <a:r>
              <a:rPr lang="en-US" altLang="zh-CN" sz="2100" dirty="0" err="1" smtClean="0">
                <a:latin typeface="华文宋体" pitchFamily="2" charset="-122"/>
                <a:ea typeface="华文宋体" pitchFamily="2" charset="-122"/>
              </a:rPr>
              <a:t>setterBasic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" ref="</a:t>
            </a:r>
            <a:r>
              <a:rPr lang="en-US" altLang="zh-CN" sz="2100" dirty="0" err="1" smtClean="0">
                <a:latin typeface="华文宋体" pitchFamily="2" charset="-122"/>
                <a:ea typeface="华文宋体" pitchFamily="2" charset="-122"/>
              </a:rPr>
              <a:t>setterBasic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"&gt;&lt;/property&gt;</a:t>
            </a:r>
          </a:p>
          <a:p>
            <a:pPr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   &lt;/bean&gt;</a:t>
            </a:r>
          </a:p>
          <a:p>
            <a:pPr>
              <a:buNone/>
            </a:pP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en-US" altLang="zh-CN" sz="2100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 @</a:t>
            </a:r>
            <a:r>
              <a:rPr lang="en-US" altLang="zh-CN" sz="2100" dirty="0" err="1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Resoure</a:t>
            </a:r>
            <a:r>
              <a:rPr lang="zh-CN" altLang="en-US" sz="2100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注解</a:t>
            </a:r>
          </a:p>
          <a:p>
            <a:pPr>
              <a:buNone/>
            </a:pP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@Resource(name="</a:t>
            </a:r>
            <a:r>
              <a:rPr lang="en-US" altLang="zh-CN" sz="2100" dirty="0" err="1" smtClean="0">
                <a:latin typeface="华文宋体" pitchFamily="2" charset="-122"/>
                <a:ea typeface="华文宋体" pitchFamily="2" charset="-122"/>
              </a:rPr>
              <a:t>setterBasic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")</a:t>
            </a:r>
          </a:p>
          <a:p>
            <a:pPr>
              <a:buNone/>
            </a:pP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private </a:t>
            </a:r>
            <a:r>
              <a:rPr lang="en-US" altLang="zh-CN" sz="2100" dirty="0" err="1" smtClean="0">
                <a:latin typeface="华文宋体" pitchFamily="2" charset="-122"/>
                <a:ea typeface="华文宋体" pitchFamily="2" charset="-122"/>
              </a:rPr>
              <a:t>SetterBasic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 </a:t>
            </a:r>
            <a:r>
              <a:rPr lang="en-US" altLang="zh-CN" sz="2100" dirty="0" err="1" smtClean="0">
                <a:latin typeface="华文宋体" pitchFamily="2" charset="-122"/>
                <a:ea typeface="华文宋体" pitchFamily="2" charset="-122"/>
              </a:rPr>
              <a:t>setterBasic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;</a:t>
            </a:r>
          </a:p>
          <a:p>
            <a:pPr>
              <a:buNone/>
            </a:pP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在属性上添加注解完成注入，可以省略</a:t>
            </a:r>
            <a:r>
              <a:rPr lang="en-US" altLang="zh-CN" sz="2100" dirty="0" smtClean="0">
                <a:latin typeface="华文宋体" pitchFamily="2" charset="-122"/>
                <a:ea typeface="华文宋体" pitchFamily="2" charset="-122"/>
              </a:rPr>
              <a:t>setter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方法</a:t>
            </a: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核心容器：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核心容器是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框架的核心，用户编写的程序文件发布到服务器后，由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负责管理，包含对象的初始化、函数的调用、对象的消亡等等，因此可以将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看作是服务器与应用程序的中间管理组件。</a:t>
            </a:r>
            <a:endParaRPr lang="en-US" altLang="zh-CN" sz="2000" dirty="0" err="1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Clr>
                <a:schemeClr val="tx1"/>
              </a:buCl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  <a:cs typeface="+mj-cs"/>
              </a:rPr>
              <a:t>2 spring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cs typeface="+mj-cs"/>
              </a:rPr>
              <a:t>核心容器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2.1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核心容器概述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000232" y="2643182"/>
            <a:ext cx="5715040" cy="3571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143240" y="4000504"/>
            <a:ext cx="1000132" cy="785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Class a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214810" y="4000504"/>
            <a:ext cx="1000132" cy="785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Class b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286380" y="4000504"/>
            <a:ext cx="1000132" cy="785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Class c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357818" y="4857760"/>
            <a:ext cx="1000132" cy="785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Class f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286248" y="4857760"/>
            <a:ext cx="1000132" cy="785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Class e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143240" y="4857760"/>
            <a:ext cx="1000132" cy="785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Class d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57950" y="550070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857620" y="2714620"/>
            <a:ext cx="2500330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Web</a:t>
            </a:r>
            <a:r>
              <a:rPr lang="zh-CN" altLang="en-US" sz="2000" dirty="0" smtClean="0">
                <a:solidFill>
                  <a:schemeClr val="tx1"/>
                </a:solidFill>
              </a:rPr>
              <a:t>服务器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571472" y="2786058"/>
            <a:ext cx="3214710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14282" y="2571744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2571736" y="3429000"/>
            <a:ext cx="4929222" cy="257176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857620" y="3500438"/>
            <a:ext cx="2500330" cy="42862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Spring</a:t>
            </a:r>
            <a:r>
              <a:rPr lang="zh-CN" altLang="en-US" dirty="0" smtClean="0">
                <a:solidFill>
                  <a:schemeClr val="tx1"/>
                </a:solidFill>
              </a:rPr>
              <a:t>容器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rot="5400000">
            <a:off x="4679157" y="332184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1" idx="2"/>
            <a:endCxn id="25" idx="7"/>
          </p:cNvCxnSpPr>
          <p:nvPr/>
        </p:nvCxnSpPr>
        <p:spPr>
          <a:xfrm rot="5400000">
            <a:off x="4030459" y="3895514"/>
            <a:ext cx="1043774" cy="1110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的核心容器可以管理任何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类，容器可以初始化该类，并返回该类的实例。入门程序简单演示容器的使用方法，程序包含如下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步：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导入包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核心容器相关包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普通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类的建立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配置文件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通过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内置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API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接口初始化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容器，并获取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spring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容器管理的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类的实例。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普通</a:t>
            </a: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类建立</a:t>
            </a:r>
            <a:endParaRPr lang="en-US" altLang="zh-CN" sz="20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Clr>
                <a:schemeClr val="tx1"/>
              </a:buCl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  <a:cs typeface="+mj-cs"/>
              </a:rPr>
              <a:t>2 spring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cs typeface="+mj-cs"/>
              </a:rPr>
              <a:t>核心容器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2.2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入门程序编写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4572008"/>
            <a:ext cx="37719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rmAutofit/>
          </a:bodyPr>
          <a:lstStyle/>
          <a:p>
            <a:pPr lvl="1"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配置文件</a:t>
            </a:r>
            <a:endParaRPr lang="en-US" altLang="zh-CN" sz="20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Clr>
                <a:schemeClr val="tx1"/>
              </a:buCl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  <a:cs typeface="+mj-cs"/>
              </a:rPr>
              <a:t>2 spring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cs typeface="+mj-cs"/>
              </a:rPr>
              <a:t>核心容器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2.2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入门程序编写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43050"/>
            <a:ext cx="77628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4500562" y="1643050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版本与编码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72264" y="1785926"/>
            <a:ext cx="121444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命名空间</a:t>
            </a:r>
          </a:p>
        </p:txBody>
      </p:sp>
      <p:sp>
        <p:nvSpPr>
          <p:cNvPr id="9" name="矩形 8"/>
          <p:cNvSpPr/>
          <p:nvPr/>
        </p:nvSpPr>
        <p:spPr>
          <a:xfrm>
            <a:off x="6572264" y="2071678"/>
            <a:ext cx="121444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标签规范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29158" y="3143248"/>
            <a:ext cx="421484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前半部分为命名空间，后半部分</a:t>
            </a:r>
            <a:r>
              <a:rPr lang="en-US" dirty="0" smtClean="0"/>
              <a:t>Xml</a:t>
            </a:r>
            <a:r>
              <a:rPr lang="zh-CN" altLang="en-US" dirty="0" smtClean="0"/>
              <a:t>的</a:t>
            </a:r>
            <a:r>
              <a:rPr lang="en-US" dirty="0" smtClean="0"/>
              <a:t>schema</a:t>
            </a:r>
            <a:r>
              <a:rPr lang="zh-CN" altLang="en-US" dirty="0" smtClean="0"/>
              <a:t>约束文件路径。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rot="16200000" flipH="1">
            <a:off x="7500958" y="2714620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2910" y="4071942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来描述并约束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的文档结构，并验证文档的有效性。</a:t>
            </a:r>
            <a:endParaRPr lang="zh-CN" alt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572008"/>
            <a:ext cx="26289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2" y="4929198"/>
            <a:ext cx="264320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4429124" y="4429132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此文件目录下包含</a:t>
            </a:r>
            <a:r>
              <a:rPr lang="en-US" altLang="zh-CN" dirty="0" err="1" smtClean="0"/>
              <a:t>xsd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初始化容器、并获取初始化的实例</a:t>
            </a:r>
            <a:endParaRPr lang="en-US" altLang="zh-CN" sz="20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提供了多种初始化容器的方式，其中最常见的是如下两种：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BeanFactory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：早期的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javabean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工厂类实现。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lvl="1"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err="1" smtClean="0"/>
              <a:t>ApplicationContext</a:t>
            </a:r>
            <a:r>
              <a:rPr lang="zh-CN" altLang="en-US" sz="2000" dirty="0" smtClean="0"/>
              <a:t>：对</a:t>
            </a:r>
            <a:r>
              <a:rPr lang="en-US" altLang="zh-CN" sz="2000" dirty="0" err="1" smtClean="0"/>
              <a:t>BeanFactory</a:t>
            </a:r>
            <a:r>
              <a:rPr lang="zh-CN" altLang="en-US" sz="2000" dirty="0" smtClean="0"/>
              <a:t>扩展，提供了更多功能。</a:t>
            </a:r>
            <a:r>
              <a:rPr lang="zh-CN" altLang="en-US" sz="2000" dirty="0" smtClean="0">
                <a:ea typeface="楷体_GB2312" pitchFamily="49" charset="-122"/>
              </a:rPr>
              <a:t>例如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1800" dirty="0" smtClean="0"/>
              <a:t>国际化处理、事件传递、</a:t>
            </a:r>
            <a:r>
              <a:rPr lang="en-US" altLang="zh-CN" sz="1800" dirty="0" smtClean="0"/>
              <a:t>Bean</a:t>
            </a:r>
            <a:r>
              <a:rPr lang="zh-CN" altLang="en-US" sz="1800" dirty="0" smtClean="0"/>
              <a:t>自动装配等。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Clr>
                <a:schemeClr val="tx1"/>
              </a:buCl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  <a:cs typeface="+mj-cs"/>
              </a:rPr>
              <a:t>2 spring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cs typeface="+mj-cs"/>
              </a:rPr>
              <a:t>核心容器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2.2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入门程序编写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2786058"/>
            <a:ext cx="89725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5000636"/>
            <a:ext cx="70389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默认的情况下是调用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类的构造器进行初始化的：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constructor-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arg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标签：设定初始化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bean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的构造方法参数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	index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：构造方法参数位置，从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开始。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	value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：参数值。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根据</a:t>
            </a: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constructor-</a:t>
            </a:r>
            <a:r>
              <a:rPr lang="en-US" altLang="zh-CN" sz="2000" dirty="0" err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arg</a:t>
            </a:r>
            <a:r>
              <a:rPr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标签判断调用哪个构造器初始化对象实例。</a:t>
            </a:r>
            <a:endParaRPr lang="en-US" altLang="zh-CN" sz="20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  <a:cs typeface="+mj-cs"/>
              </a:rPr>
              <a:t>2.3 bean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cs typeface="+mj-cs"/>
              </a:rPr>
              <a:t>的实例化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2.3.1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构造器方式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643050"/>
            <a:ext cx="42767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3571876"/>
            <a:ext cx="66579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1357290" y="3786190"/>
            <a:ext cx="6429420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None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静态工厂模式：工厂类使用静态方法创建对象。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  <a:cs typeface="+mj-cs"/>
              </a:rPr>
              <a:t>2.3 bean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cs typeface="+mj-cs"/>
              </a:rPr>
              <a:t>的实例化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2.3.2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静态工厂方式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43636" y="2071678"/>
            <a:ext cx="22145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工厂类生产的对象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7950" y="3643314"/>
            <a:ext cx="15001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静态工程类</a:t>
            </a:r>
            <a:endParaRPr lang="zh-CN" alt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143248"/>
            <a:ext cx="44481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2000240"/>
            <a:ext cx="49053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4500570"/>
            <a:ext cx="94011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1071538" y="4857760"/>
            <a:ext cx="77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配置文件：获取静态工厂创建的实例，只需要配置工厂类，及工厂类对应创建实例的方法，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会执行静态工厂类的静态方法创建对象，并返回引用。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48" y="5857892"/>
            <a:ext cx="55530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2643174" y="542926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测试程序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4D72AFC519150E49918951FBFF7A7C5B" ma:contentTypeVersion="0" ma:contentTypeDescription="新建文档。" ma:contentTypeScope="" ma:versionID="148314e04616231f88702d2da183a7d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8f872aa5919130a473c1c9447df837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8BCAA4-46D1-4534-8FCC-DD12898025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CDFA389-3478-466C-8CE5-B703F4B474C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BE7209E-9320-4E43-A1DE-3EE7DEE331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13956</TotalTime>
  <Words>3343</Words>
  <Application>Microsoft Office PowerPoint</Application>
  <PresentationFormat>全屏显示(4:3)</PresentationFormat>
  <Paragraphs>508</Paragraphs>
  <Slides>35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主流开源框架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Administrator</cp:lastModifiedBy>
  <cp:revision>360</cp:revision>
  <dcterms:created xsi:type="dcterms:W3CDTF">2009-09-29T02:37:27Z</dcterms:created>
  <dcterms:modified xsi:type="dcterms:W3CDTF">2018-11-06T01:09:28Z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0x0101004D72AFC519150E49918951FBFF7A7C5B</vt:lpwstr>
  </property>
</Properties>
</file>