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6"/>
  </p:handoutMasterIdLst>
  <p:sldIdLst>
    <p:sldId id="256" r:id="rId5"/>
    <p:sldId id="257" r:id="rId6"/>
    <p:sldId id="258" r:id="rId7"/>
    <p:sldId id="275" r:id="rId8"/>
    <p:sldId id="286" r:id="rId9"/>
    <p:sldId id="276" r:id="rId10"/>
    <p:sldId id="277" r:id="rId11"/>
    <p:sldId id="278" r:id="rId12"/>
    <p:sldId id="279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84" r:id="rId26"/>
    <p:sldId id="285" r:id="rId27"/>
    <p:sldId id="280" r:id="rId28"/>
    <p:sldId id="271" r:id="rId29"/>
    <p:sldId id="281" r:id="rId30"/>
    <p:sldId id="282" r:id="rId31"/>
    <p:sldId id="283" r:id="rId32"/>
    <p:sldId id="272" r:id="rId33"/>
    <p:sldId id="273" r:id="rId34"/>
    <p:sldId id="27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0" autoAdjust="0"/>
  </p:normalViewPr>
  <p:slideViewPr>
    <p:cSldViewPr>
      <p:cViewPr varScale="1">
        <p:scale>
          <a:sx n="94" d="100"/>
          <a:sy n="94" d="100"/>
        </p:scale>
        <p:origin x="88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2020/1/5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2020/1/2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lib.csdn.net/base/javas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2.@Aspec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主流开源框架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spring</a:t>
            </a:r>
            <a:r>
              <a:rPr lang="zh-CN" altLang="en-US"/>
              <a:t>课程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3.2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通知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的核心组件：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切面（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Aspect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）：切面是封装通用业务逻辑的组件，可以作用到其他组件上。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切入点（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Pointcut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）：用于指定哪些组件哪些方法使用切面组件，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提供表达式来实现该指定。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通知（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Advice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）：用于指定组件作用到目标组件的</a:t>
            </a:r>
            <a:r>
              <a:rPr lang="zh-CN" altLang="en-US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具体位置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前置通知：在目标组件的方法执行前执行的程序。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完成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的步骤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切入点程序。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切面程序。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通过配置文件将切面程序插入到切入点程序的某个位置上（通知）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3.2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前置通知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515320" cy="4929222"/>
          </a:xfrm>
        </p:spPr>
        <p:txBody>
          <a:bodyPr>
            <a:no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切入点程序：可以是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组件中的任何方法、不限返回类型、参数类型。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配置文件：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切面程序：是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组件中的某个方法、无返回类型、参数类型与通知类型有关，前置通知的参数类型为</a:t>
            </a:r>
            <a:r>
              <a:rPr lang="en-GB" altLang="zh-CN" sz="2000" dirty="0" err="1">
                <a:latin typeface="楷体_GB2312" pitchFamily="49" charset="-122"/>
                <a:ea typeface="楷体_GB2312" pitchFamily="49" charset="-122"/>
              </a:rPr>
              <a:t>org.aspectj.lang.JoinPoint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可以无参数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Clr>
                <a:schemeClr val="tx1"/>
              </a:buClr>
              <a:buNone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配置文件：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1928802"/>
            <a:ext cx="4343400" cy="137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500438"/>
            <a:ext cx="6543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4643446"/>
            <a:ext cx="7448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6000768"/>
            <a:ext cx="6772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3.2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前置通知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配置文件：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785926"/>
            <a:ext cx="85439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3.3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后置通知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后置通知：在目标组件的方法正常执行并返回参数后执行的程序。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切面程序：后置通知的切面程序中可以获取到目标方法返回参数，但需要在配置文件中声明参数名，依赖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容器注入参数值。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配置文件：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000372"/>
            <a:ext cx="59150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5000636"/>
            <a:ext cx="7515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3.4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异常通知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异常通知：在目标组件的方法抛出异常信息后执行的程序。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切面程序：异常通知的切面程序中可以获取到目标组件抛出的异常信息，需要在配置文件上声明异常参数名，依赖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容器注入参数值。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配置文件：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571744"/>
            <a:ext cx="6972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857760"/>
            <a:ext cx="7762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3.5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最终通知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最终通知：在目标组件的方法正常执行后执行，或在异常通知之前执行。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切面程序：。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配置文件：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571744"/>
            <a:ext cx="63817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857760"/>
            <a:ext cx="66103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3.6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前几类通知总结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4291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通知执行流程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before </a:t>
            </a:r>
            <a:r>
              <a:rPr lang="zh-CN" altLang="en-US" sz="2000" dirty="0"/>
              <a:t>：组件参数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JoinPoint</a:t>
            </a:r>
            <a:r>
              <a:rPr lang="en-US" altLang="zh-CN" sz="2000" dirty="0"/>
              <a:t>)</a:t>
            </a:r>
          </a:p>
          <a:p>
            <a:pPr>
              <a:buNone/>
            </a:pPr>
            <a:r>
              <a:rPr lang="en-US" altLang="zh-CN" sz="2000" dirty="0"/>
              <a:t>	try {</a:t>
            </a:r>
          </a:p>
          <a:p>
            <a:pPr>
              <a:buNone/>
            </a:pPr>
            <a:r>
              <a:rPr lang="en-US" altLang="zh-CN" sz="2000" dirty="0"/>
              <a:t>		 Target(</a:t>
            </a:r>
            <a:r>
              <a:rPr lang="zh-CN" altLang="en-US" sz="2000" dirty="0"/>
              <a:t>目标组件</a:t>
            </a:r>
            <a:r>
              <a:rPr lang="en-US" altLang="zh-CN" sz="2000" dirty="0"/>
              <a:t>)</a:t>
            </a:r>
          </a:p>
          <a:p>
            <a:pPr>
              <a:buNone/>
            </a:pPr>
            <a:r>
              <a:rPr lang="en-US" altLang="zh-CN" sz="2000" dirty="0"/>
              <a:t>	} catch(e) {</a:t>
            </a:r>
          </a:p>
          <a:p>
            <a:pPr>
              <a:buNone/>
            </a:pPr>
            <a:r>
              <a:rPr lang="en-US" altLang="zh-CN" sz="2000" dirty="0"/>
              <a:t>		 after-throwing :</a:t>
            </a:r>
            <a:r>
              <a:rPr lang="zh-CN" altLang="en-US" sz="2000" dirty="0"/>
              <a:t>组件参数（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JoinPoint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Throwable</a:t>
            </a:r>
            <a:r>
              <a:rPr lang="en-US" altLang="zh-CN" sz="2000" dirty="0"/>
              <a:t> 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}</a:t>
            </a:r>
          </a:p>
          <a:p>
            <a:pPr>
              <a:buNone/>
            </a:pPr>
            <a:r>
              <a:rPr lang="en-US" altLang="zh-CN" sz="2000" dirty="0"/>
              <a:t>	after </a:t>
            </a:r>
            <a:r>
              <a:rPr lang="zh-CN" altLang="en-US" sz="2000" dirty="0"/>
              <a:t>：组件参数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JoinPoint</a:t>
            </a:r>
            <a:r>
              <a:rPr lang="en-US" altLang="zh-CN" sz="2000" dirty="0"/>
              <a:t>)</a:t>
            </a:r>
          </a:p>
          <a:p>
            <a:pPr>
              <a:buNone/>
            </a:pPr>
            <a:r>
              <a:rPr lang="en-US" altLang="zh-CN" sz="2000" dirty="0"/>
              <a:t>	if (Target</a:t>
            </a:r>
            <a:r>
              <a:rPr lang="zh-CN" altLang="en-US" sz="2000" dirty="0"/>
              <a:t>正常结束</a:t>
            </a:r>
            <a:r>
              <a:rPr lang="en-US" altLang="zh-CN" sz="2000" dirty="0"/>
              <a:t>) {//</a:t>
            </a:r>
            <a:r>
              <a:rPr lang="zh-CN" altLang="en-US" sz="2000" dirty="0"/>
              <a:t>如果抛出异常则不执行，最后执行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	 after-returning :</a:t>
            </a:r>
            <a:r>
              <a:rPr lang="zh-CN" altLang="en-US" sz="2000" dirty="0"/>
              <a:t>组件参数（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JoinPoint</a:t>
            </a:r>
            <a:r>
              <a:rPr lang="en-US" altLang="zh-CN" sz="2000" dirty="0"/>
              <a:t> , Object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}</a:t>
            </a: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3.7 AOP</a:t>
            </a:r>
            <a:r>
              <a:rPr lang="zh-CN" altLang="en-US" sz="2400" b="1" dirty="0">
                <a:solidFill>
                  <a:srgbClr val="C00000"/>
                </a:solidFill>
                <a:latin typeface="黑体" pitchFamily="2" charset="-122"/>
                <a:ea typeface="黑体" pitchFamily="2" charset="-122"/>
                <a:cs typeface="+mj-cs"/>
              </a:rPr>
              <a:t>环绕通知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环绕通知：切面程序负责调用目标组件的运行，与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struts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中的拦截器功能类似，可以完全取代之前的几个通知。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切面程序：在类型为环绕通知的切面程序函数中，参数为</a:t>
            </a:r>
            <a:r>
              <a:rPr lang="en-GB" altLang="zh-CN" sz="2000" dirty="0" err="1">
                <a:latin typeface="楷体_GB2312" pitchFamily="49" charset="-122"/>
                <a:ea typeface="楷体_GB2312" pitchFamily="49" charset="-122"/>
              </a:rPr>
              <a:t>org.aspectj.lang.ProceedingJoinPoint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</a:rPr>
              <a:t>JoinPoint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的子类，扩展了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</a:rPr>
              <a:t>JoinPoint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类，提供了</a:t>
            </a:r>
            <a:r>
              <a:rPr lang="en-GB" altLang="zh-CN" sz="2000" dirty="0"/>
              <a:t>proceed()</a:t>
            </a:r>
            <a:r>
              <a:rPr lang="zh-CN" altLang="en-US" sz="2000" dirty="0"/>
              <a:t>函数，该函数的作用是调用目标组件</a:t>
            </a:r>
            <a:r>
              <a:rPr lang="en-US" altLang="zh-CN" sz="2000" dirty="0"/>
              <a:t>,</a:t>
            </a:r>
            <a:r>
              <a:rPr lang="zh-CN" altLang="en-US" sz="2000" dirty="0"/>
              <a:t>并返回目标组件返回的值。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357562"/>
            <a:ext cx="53340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6134100"/>
            <a:ext cx="67722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切入点表达式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切入点表达式：切入点表达式用于声明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spring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容器中哪些组件的函数是目标函数，也就是切面程序要作用到哪些组件的哪些函数上。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常用的切入点表达式分为：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按类匹配：匹配的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类中全部函数作为目标函数，使用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within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关键字。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按函数匹配：匹配的函数作为目标函数，使用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execution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关键字。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id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匹配：匹配的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中全部函数作为目标组件。使用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关键字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切入点表达式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按类匹配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匹配到类</a:t>
            </a:r>
            <a:endParaRPr lang="en-US" altLang="zh-CN" sz="2200" dirty="0" err="1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&lt;aop:pointcut id="targetPintcut"</a:t>
            </a: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               expression="</a:t>
            </a:r>
            <a:r>
              <a:rPr lang="en-US" altLang="zh-CN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within(com.chinasofti.Target)"/&gt;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匹配到包下的类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&lt;aop:pointcut id="targetPintcut"</a:t>
            </a: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               expression="</a:t>
            </a:r>
            <a:r>
              <a:rPr lang="en-US" altLang="zh-CN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within(com.chinasofti.*)"/&gt;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匹配到包下及子包下的类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&lt;aop:pointcut id="targetPintcut"</a:t>
            </a: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               expression="</a:t>
            </a:r>
            <a:r>
              <a:rPr lang="en-US" altLang="zh-CN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within(com..*)"/&gt;</a:t>
            </a: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3.1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环境搭建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类包介绍：在</a:t>
            </a: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IOC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基础上增加如下包</a:t>
            </a: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华文宋体" pitchFamily="2" charset="-122"/>
                <a:ea typeface="华文宋体" pitchFamily="2" charset="-122"/>
              </a:rPr>
              <a:t>com.springsource.net.sf.cglib-2.2.0.jar 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--</a:t>
            </a:r>
            <a:r>
              <a:rPr lang="en-US" altLang="zh-CN" sz="1800" dirty="0" err="1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cglicb</a:t>
            </a:r>
            <a:r>
              <a:rPr lang="zh-CN" altLang="en-US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动态代理</a:t>
            </a:r>
            <a:endParaRPr lang="en-US" altLang="zh-CN" sz="1800" dirty="0">
              <a:solidFill>
                <a:srgbClr val="FF0000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华文宋体" pitchFamily="2" charset="-122"/>
                <a:ea typeface="华文宋体" pitchFamily="2" charset="-122"/>
              </a:rPr>
              <a:t>com.springsource.org.aopalliance-1.0.0.jar</a:t>
            </a:r>
          </a:p>
          <a:p>
            <a:pPr>
              <a:buNone/>
            </a:pPr>
            <a:r>
              <a:rPr lang="en-US" altLang="zh-CN" sz="1800" dirty="0">
                <a:latin typeface="华文宋体" pitchFamily="2" charset="-122"/>
                <a:ea typeface="华文宋体" pitchFamily="2" charset="-122"/>
              </a:rPr>
              <a:t>com.springsource.org.aspectj.tools-1.6.6.RELEASE.jar</a:t>
            </a:r>
          </a:p>
          <a:p>
            <a:pPr>
              <a:buNone/>
            </a:pPr>
            <a:r>
              <a:rPr lang="en-US" altLang="zh-CN" sz="1800" dirty="0">
                <a:latin typeface="华文宋体" pitchFamily="2" charset="-122"/>
                <a:ea typeface="华文宋体" pitchFamily="2" charset="-122"/>
              </a:rPr>
              <a:t>spring-aop-4.1.0.RELEASE.jar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-- spring</a:t>
            </a:r>
            <a:r>
              <a:rPr lang="zh-CN" altLang="en-US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的面向切面编程</a:t>
            </a:r>
            <a:r>
              <a:rPr lang="en-US" altLang="zh-CN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,</a:t>
            </a:r>
            <a:r>
              <a:rPr lang="zh-CN" altLang="en-US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提供</a:t>
            </a:r>
            <a:r>
              <a:rPr lang="en-US" altLang="zh-CN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AOP(</a:t>
            </a:r>
            <a:r>
              <a:rPr lang="zh-CN" altLang="en-US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面向切面编程</a:t>
            </a:r>
            <a:r>
              <a:rPr lang="en-US" altLang="zh-CN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实现</a:t>
            </a:r>
            <a:endParaRPr lang="en-US" altLang="zh-CN" sz="1800" dirty="0">
              <a:solidFill>
                <a:srgbClr val="FF0000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华文宋体" pitchFamily="2" charset="-122"/>
                <a:ea typeface="华文宋体" pitchFamily="2" charset="-122"/>
              </a:rPr>
              <a:t>spring-aspects-4.1.0.RELEASE.jar</a:t>
            </a:r>
          </a:p>
          <a:p>
            <a:pPr>
              <a:buNone/>
            </a:pPr>
            <a:r>
              <a:rPr lang="en-US" altLang="zh-CN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--</a:t>
            </a:r>
            <a:r>
              <a:rPr lang="zh-CN" altLang="en-US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与</a:t>
            </a:r>
            <a:r>
              <a:rPr lang="en-US" altLang="zh-CN" sz="1800" dirty="0" err="1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AspectJ</a:t>
            </a:r>
            <a:r>
              <a:rPr lang="zh-CN" altLang="en-US" sz="18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框架的整合</a:t>
            </a:r>
            <a:endParaRPr lang="en-US" altLang="zh-CN" sz="1800" dirty="0">
              <a:solidFill>
                <a:srgbClr val="FF0000"/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华文宋体" pitchFamily="2" charset="-122"/>
                <a:ea typeface="华文宋体" pitchFamily="2" charset="-122"/>
              </a:rPr>
              <a:t>另外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华文宋体" pitchFamily="2" charset="-122"/>
                <a:ea typeface="华文宋体" pitchFamily="2" charset="-122"/>
              </a:rPr>
              <a:t>AOP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华文宋体" pitchFamily="2" charset="-122"/>
                <a:ea typeface="华文宋体" pitchFamily="2" charset="-122"/>
              </a:rPr>
              <a:t>也要依赖于</a:t>
            </a:r>
            <a:r>
              <a:rPr lang="en-US" altLang="zh-CN" sz="1800" dirty="0">
                <a:solidFill>
                  <a:schemeClr val="tx2">
                    <a:lumMod val="50000"/>
                  </a:schemeClr>
                </a:solidFill>
                <a:latin typeface="华文宋体" pitchFamily="2" charset="-122"/>
                <a:ea typeface="华文宋体" pitchFamily="2" charset="-122"/>
              </a:rPr>
              <a:t>core container</a:t>
            </a:r>
            <a:r>
              <a:rPr lang="zh-CN" altLang="en-US" sz="1800" dirty="0">
                <a:solidFill>
                  <a:schemeClr val="tx2">
                    <a:lumMod val="50000"/>
                  </a:schemeClr>
                </a:solidFill>
                <a:latin typeface="华文宋体" pitchFamily="2" charset="-122"/>
                <a:ea typeface="华文宋体" pitchFamily="2" charset="-122"/>
              </a:rPr>
              <a:t>核心类包，因此也需要导入到项目中</a:t>
            </a:r>
            <a:endParaRPr lang="en-US" altLang="zh-CN" sz="1800" dirty="0">
              <a:solidFill>
                <a:schemeClr val="tx2">
                  <a:lumMod val="50000"/>
                </a:schemeClr>
              </a:solidFill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14488"/>
            <a:ext cx="514353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切入点表达式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51532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按函数匹配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完整写法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		    </a:t>
            </a:r>
            <a:r>
              <a:rPr lang="zh-CN" altLang="en-US" sz="1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返回类型  类的路径            类名     函数名  参数类型（用，分开）</a:t>
            </a:r>
            <a:endParaRPr lang="en-US" altLang="zh-CN" sz="1600" dirty="0" err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execution(String com.chinasofti.Target.save(String))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任意返回类型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execution(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* 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com.chinasofti.Target.save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(String))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任意返回类型下指定包下任意类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execution(* 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com.chinasofti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.*.save(String))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任意返回类型下指定包下任意类任意函数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execution(* </a:t>
            </a:r>
            <a:r>
              <a:rPr lang="en-US" altLang="zh-CN" sz="2200" dirty="0" err="1">
                <a:latin typeface="楷体_GB2312" pitchFamily="49" charset="-122"/>
                <a:ea typeface="楷体_GB2312" pitchFamily="49" charset="-122"/>
              </a:rPr>
              <a:t>com.chinasofti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.*.*(String))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任意返回类型下指定包或子包下任意类任意函数任意参数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execution(* com..*.*(..))</a:t>
            </a:r>
          </a:p>
          <a:p>
            <a:pP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43108" y="2571744"/>
            <a:ext cx="8572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71802" y="2571744"/>
            <a:ext cx="2000264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14942" y="2571744"/>
            <a:ext cx="8572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43636" y="2571744"/>
            <a:ext cx="64294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58016" y="2571744"/>
            <a:ext cx="85725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切入点表达式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id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匹配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组件名称匹配</a:t>
            </a:r>
            <a:endParaRPr lang="en-US" altLang="zh-CN" sz="2200" dirty="0" err="1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&lt;aop:pointcut id="targetPintcut"</a:t>
            </a: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               expression="</a:t>
            </a:r>
            <a:r>
              <a:rPr lang="en-US" altLang="zh-CN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bean(target)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"/&gt;</a:t>
            </a:r>
          </a:p>
          <a:p>
            <a:pP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bean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组件名称（含通配符）匹配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&lt;aop:pointcut id="targetPintcut"</a:t>
            </a:r>
          </a:p>
          <a:p>
            <a:pPr>
              <a:buNone/>
            </a:pP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               expression="</a:t>
            </a:r>
            <a:r>
              <a:rPr lang="en-US" altLang="zh-CN" sz="2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bean(target*)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"/&gt;</a:t>
            </a: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连接点对象</a:t>
            </a:r>
            <a:r>
              <a:rPr lang="en-US" altLang="zh-CN" sz="2400" b="1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JoinPoint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000" dirty="0" err="1"/>
              <a:t>AspectJ</a:t>
            </a:r>
            <a:r>
              <a:rPr lang="zh-CN" altLang="en-US" sz="2000" dirty="0"/>
              <a:t>使用</a:t>
            </a:r>
            <a:r>
              <a:rPr lang="en-US" altLang="zh-CN" sz="2000" dirty="0" err="1"/>
              <a:t>org.aspectj.lang.JoinPoint</a:t>
            </a:r>
            <a:r>
              <a:rPr lang="zh-CN" altLang="en-US" sz="2000" dirty="0"/>
              <a:t>接口表示目标类连接点对象，如果是环绕增强时，使用</a:t>
            </a:r>
            <a:r>
              <a:rPr lang="en-US" altLang="zh-CN" sz="2000" dirty="0" err="1"/>
              <a:t>org.aspectj.lang.ProceedingJoinPoint</a:t>
            </a:r>
            <a:r>
              <a:rPr lang="zh-CN" altLang="en-US" sz="2000" dirty="0"/>
              <a:t>表示连接点对象，该类是</a:t>
            </a:r>
            <a:r>
              <a:rPr lang="en-US" altLang="zh-CN" sz="2000" dirty="0" err="1"/>
              <a:t>JoinPoint</a:t>
            </a:r>
            <a:r>
              <a:rPr lang="zh-CN" altLang="en-US" sz="2000" dirty="0"/>
              <a:t>的子接口。任何一个增强方法都可以通过将第一个入参声明为</a:t>
            </a:r>
            <a:r>
              <a:rPr lang="en-US" altLang="zh-CN" sz="2000" dirty="0" err="1"/>
              <a:t>JoinPoint</a:t>
            </a:r>
            <a:r>
              <a:rPr lang="zh-CN" altLang="en-US" sz="2000" dirty="0"/>
              <a:t>访问到连接点上下文的信息</a:t>
            </a:r>
            <a:endParaRPr lang="en-US" altLang="zh-CN" sz="2000" dirty="0"/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sz="2000" dirty="0"/>
              <a:t>1)</a:t>
            </a:r>
            <a:r>
              <a:rPr lang="en-US" sz="2000" dirty="0" err="1"/>
              <a:t>JoinPoint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/>
              <a:t> </a:t>
            </a:r>
            <a:r>
              <a:rPr lang="en-US" sz="2000" dirty="0" err="1"/>
              <a:t>java.lang.Object</a:t>
            </a:r>
            <a:r>
              <a:rPr lang="en-US" sz="2000" dirty="0"/>
              <a:t>[] </a:t>
            </a:r>
            <a:r>
              <a:rPr lang="en-US" sz="2000" dirty="0" err="1"/>
              <a:t>getArgs</a:t>
            </a:r>
            <a:r>
              <a:rPr lang="en-US" sz="2000" dirty="0"/>
              <a:t>()：</a:t>
            </a:r>
            <a:r>
              <a:rPr lang="zh-CN" altLang="en-US" sz="2000" dirty="0"/>
              <a:t>获取连接点方法运行时的入参列表； </a:t>
            </a:r>
            <a:br>
              <a:rPr lang="zh-CN" altLang="en-US" sz="2000" dirty="0"/>
            </a:br>
            <a:r>
              <a:rPr lang="zh-CN" altLang="en-US" sz="2000" dirty="0"/>
              <a:t> </a:t>
            </a:r>
            <a:r>
              <a:rPr lang="en-US" sz="2000" dirty="0"/>
              <a:t>Signature </a:t>
            </a:r>
            <a:r>
              <a:rPr lang="en-US" sz="2000" dirty="0" err="1"/>
              <a:t>getSignature</a:t>
            </a:r>
            <a:r>
              <a:rPr lang="en-US" sz="2000" dirty="0"/>
              <a:t>() ：</a:t>
            </a:r>
            <a:r>
              <a:rPr lang="zh-CN" altLang="en-US" sz="2000" dirty="0"/>
              <a:t>获取连接点的方法签名对象； </a:t>
            </a:r>
            <a:br>
              <a:rPr lang="zh-CN" altLang="en-US" sz="2000" dirty="0"/>
            </a:br>
            <a:r>
              <a:rPr lang="zh-CN" altLang="en-US" sz="2000" dirty="0"/>
              <a:t> </a:t>
            </a:r>
            <a:r>
              <a:rPr lang="en-US" sz="2000" dirty="0" err="1"/>
              <a:t>java.lang.Object</a:t>
            </a:r>
            <a:r>
              <a:rPr lang="en-US" sz="2000" dirty="0"/>
              <a:t> </a:t>
            </a:r>
            <a:r>
              <a:rPr lang="en-US" sz="2000" dirty="0" err="1"/>
              <a:t>getTarget</a:t>
            </a:r>
            <a:r>
              <a:rPr lang="en-US" sz="2000" dirty="0"/>
              <a:t>() ：</a:t>
            </a:r>
            <a:r>
              <a:rPr lang="zh-CN" altLang="en-US" sz="2000" dirty="0"/>
              <a:t>获取连接点所在的目标对象； </a:t>
            </a:r>
            <a:br>
              <a:rPr lang="zh-CN" altLang="en-US" sz="2000" dirty="0"/>
            </a:br>
            <a:r>
              <a:rPr lang="zh-CN" altLang="en-US" sz="2000" dirty="0"/>
              <a:t> </a:t>
            </a:r>
            <a:r>
              <a:rPr lang="en-US" sz="2000" dirty="0" err="1"/>
              <a:t>java.lang.Object</a:t>
            </a:r>
            <a:r>
              <a:rPr lang="en-US" sz="2000" dirty="0"/>
              <a:t> </a:t>
            </a:r>
            <a:r>
              <a:rPr lang="en-US" sz="2000" dirty="0" err="1"/>
              <a:t>getThis</a:t>
            </a:r>
            <a:r>
              <a:rPr lang="en-US" sz="2000" dirty="0"/>
              <a:t>() ：</a:t>
            </a:r>
            <a:r>
              <a:rPr lang="zh-CN" altLang="en-US" sz="2000" dirty="0"/>
              <a:t>获取代理对象本身；</a:t>
            </a:r>
            <a:endParaRPr lang="en-US" altLang="zh-CN" sz="2000" dirty="0"/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000" dirty="0"/>
              <a:t> </a:t>
            </a: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3.8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连接点对象</a:t>
            </a:r>
            <a:r>
              <a:rPr lang="en-US" altLang="zh-CN" sz="2400" b="1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JoinPoint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sz="2000" dirty="0"/>
              <a:t>2)</a:t>
            </a:r>
            <a:r>
              <a:rPr lang="en-US" sz="2000" dirty="0" err="1"/>
              <a:t>ProceedingJoinPoint</a:t>
            </a:r>
            <a:r>
              <a:rPr lang="en-US" sz="2000" dirty="0"/>
              <a:t> </a:t>
            </a:r>
            <a:br>
              <a:rPr lang="en-US" sz="2000" dirty="0"/>
            </a:br>
            <a:r>
              <a:rPr lang="en-US" sz="2000" dirty="0" err="1"/>
              <a:t>ProceedingJoinPoint</a:t>
            </a:r>
            <a:r>
              <a:rPr lang="zh-CN" altLang="en-US" sz="2000" dirty="0"/>
              <a:t>继承</a:t>
            </a:r>
            <a:r>
              <a:rPr lang="en-US" sz="2000" dirty="0" err="1"/>
              <a:t>JoinPoint</a:t>
            </a:r>
            <a:r>
              <a:rPr lang="zh-CN" altLang="en-US" sz="2000" dirty="0"/>
              <a:t>子接口，它新增了两个用于执行连接点方法的方法： </a:t>
            </a:r>
            <a:br>
              <a:rPr lang="zh-CN" altLang="en-US" sz="2000" dirty="0"/>
            </a:br>
            <a:r>
              <a:rPr lang="zh-CN" altLang="en-US" sz="2000" dirty="0"/>
              <a:t> </a:t>
            </a:r>
            <a:r>
              <a:rPr lang="en-US" sz="2000" dirty="0" err="1"/>
              <a:t>java.lang.Object</a:t>
            </a:r>
            <a:r>
              <a:rPr lang="en-US" sz="2000" dirty="0"/>
              <a:t> proceed() throws </a:t>
            </a:r>
            <a:r>
              <a:rPr lang="en-US" sz="2000" dirty="0" err="1"/>
              <a:t>java.lang.Throwable</a:t>
            </a:r>
            <a:r>
              <a:rPr lang="en-US" sz="2000" dirty="0"/>
              <a:t>：</a:t>
            </a:r>
            <a:r>
              <a:rPr lang="zh-CN" altLang="en-US" sz="2000" dirty="0"/>
              <a:t>通过反射执行目标对象的连接点处的方法； </a:t>
            </a:r>
            <a:br>
              <a:rPr lang="zh-CN" altLang="en-US" sz="2000" dirty="0"/>
            </a:br>
            <a:r>
              <a:rPr lang="zh-CN" altLang="en-US" sz="2000" dirty="0"/>
              <a:t> </a:t>
            </a:r>
            <a:r>
              <a:rPr lang="en-US" sz="2000" b="1" dirty="0" err="1">
                <a:hlinkClick r:id="rId2" tooltip="Java SE知识库"/>
              </a:rPr>
              <a:t>Java</a:t>
            </a:r>
            <a:r>
              <a:rPr lang="en-US" sz="2000" dirty="0" err="1"/>
              <a:t>.lang.Object</a:t>
            </a:r>
            <a:r>
              <a:rPr lang="en-US" sz="2000" dirty="0"/>
              <a:t> proceed(</a:t>
            </a:r>
            <a:r>
              <a:rPr lang="en-US" sz="2000" dirty="0" err="1"/>
              <a:t>java.lang.Object</a:t>
            </a:r>
            <a:r>
              <a:rPr lang="en-US" sz="2000" dirty="0"/>
              <a:t>[] </a:t>
            </a:r>
            <a:r>
              <a:rPr lang="en-US" sz="2000" dirty="0" err="1"/>
              <a:t>args</a:t>
            </a:r>
            <a:r>
              <a:rPr lang="en-US" sz="2000" dirty="0"/>
              <a:t>) throws </a:t>
            </a:r>
            <a:r>
              <a:rPr lang="en-US" sz="2000" dirty="0" err="1"/>
              <a:t>java.lang.Throwable</a:t>
            </a:r>
            <a:r>
              <a:rPr lang="en-US" sz="2000" dirty="0"/>
              <a:t>：</a:t>
            </a:r>
            <a:r>
              <a:rPr lang="zh-CN" altLang="en-US" sz="2000" dirty="0"/>
              <a:t>通过反射执行目标对象连接点处的方法，不过使用新的入参替换原来的入参。 </a:t>
            </a: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AOP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开发中常见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在</a:t>
            </a: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MVC 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的</a:t>
            </a: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Service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层</a:t>
            </a: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实现</a:t>
            </a: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AOP </a:t>
            </a: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Service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是粗粒度的 一个</a:t>
            </a: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service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可能包含多个</a:t>
            </a:r>
            <a:r>
              <a:rPr lang="en-US" altLang="zh-CN" sz="2100" dirty="0" err="1">
                <a:latin typeface="华文宋体" pitchFamily="2" charset="-122"/>
                <a:ea typeface="华文宋体" pitchFamily="2" charset="-122"/>
              </a:rPr>
              <a:t>dao</a:t>
            </a: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 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因此在业务层完成事务</a:t>
            </a: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Dao 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是细粒度的</a:t>
            </a: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JDBC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中 增删改查会自动提交</a:t>
            </a: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但</a:t>
            </a: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Hibernate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框架就是</a:t>
            </a:r>
            <a:r>
              <a:rPr lang="zh-CN" altLang="en-US" sz="2100" dirty="0">
                <a:solidFill>
                  <a:srgbClr val="FF0000"/>
                </a:solidFill>
                <a:latin typeface="华文宋体" pitchFamily="2" charset="-122"/>
                <a:ea typeface="华文宋体" pitchFamily="2" charset="-122"/>
              </a:rPr>
              <a:t>手动</a:t>
            </a: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提交事务的  需要</a:t>
            </a:r>
            <a:r>
              <a:rPr lang="en-US" altLang="zh-CN" sz="2100" dirty="0">
                <a:latin typeface="华文宋体" pitchFamily="2" charset="-122"/>
                <a:ea typeface="华文宋体" pitchFamily="2" charset="-122"/>
              </a:rPr>
              <a:t>commit rollback</a:t>
            </a: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3.9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的注解配置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开启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注解的配置文件：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000240"/>
            <a:ext cx="8858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42910" y="4857760"/>
            <a:ext cx="6072230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6215106" cy="500066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3 spring</a:t>
            </a:r>
            <a:r>
              <a:rPr lang="zh-CN" altLang="en-US" dirty="0"/>
              <a:t>的</a:t>
            </a:r>
            <a:r>
              <a:rPr lang="en-US" altLang="zh-CN" dirty="0"/>
              <a:t>AOP</a:t>
            </a:r>
            <a:r>
              <a:rPr lang="zh-CN" altLang="en-US" dirty="0"/>
              <a:t>机制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71546"/>
            <a:ext cx="8229600" cy="5072098"/>
          </a:xfrm>
        </p:spPr>
        <p:txBody>
          <a:bodyPr/>
          <a:lstStyle/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开启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注解的配置文件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  <a:hlinkClick r:id="rId2"/>
              </a:rPr>
              <a:t>2.</a:t>
            </a:r>
          </a:p>
          <a:p>
            <a:r>
              <a:rPr lang="en-US" altLang="zh-CN" sz="2800" dirty="0">
                <a:latin typeface="楷体_GB2312" pitchFamily="49" charset="-122"/>
                <a:ea typeface="楷体_GB2312" pitchFamily="49" charset="-122"/>
                <a:hlinkClick r:id="rId2"/>
              </a:rPr>
              <a:t>@Aspect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定义切面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切入点 通知设置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@Before(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@After(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@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AfterReturning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@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AfterThrowing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@Around(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6215106" cy="500066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3 spring</a:t>
            </a:r>
            <a:r>
              <a:rPr lang="zh-CN" altLang="en-US" dirty="0"/>
              <a:t>的</a:t>
            </a:r>
            <a:r>
              <a:rPr lang="en-US" altLang="zh-CN" dirty="0"/>
              <a:t>AOP</a:t>
            </a:r>
            <a:r>
              <a:rPr lang="zh-CN" altLang="en-US" dirty="0"/>
              <a:t>机制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71546"/>
            <a:ext cx="8229600" cy="5072098"/>
          </a:xfrm>
        </p:spPr>
        <p:txBody>
          <a:bodyPr/>
          <a:lstStyle/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表达式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在哪一个包 哪一个类 哪一个方法执行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“execution (* com..*.*(..))”</a:t>
            </a:r>
          </a:p>
          <a:p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1964513" y="2821777"/>
            <a:ext cx="1143008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4414" y="414338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6116" y="3786190"/>
            <a:ext cx="1285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</a:t>
            </a:r>
            <a:r>
              <a:rPr lang="zh-CN" altLang="en-US" dirty="0"/>
              <a:t>下</a:t>
            </a:r>
            <a:endParaRPr lang="en-US" altLang="zh-CN" dirty="0"/>
          </a:p>
          <a:p>
            <a:r>
              <a:rPr lang="zh-CN" altLang="en-US" dirty="0"/>
              <a:t>任意类</a:t>
            </a:r>
            <a:endParaRPr lang="en-US" altLang="zh-CN" dirty="0"/>
          </a:p>
          <a:p>
            <a:r>
              <a:rPr lang="zh-CN" altLang="en-US" dirty="0"/>
              <a:t>任意方法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..</a:t>
            </a:r>
            <a:r>
              <a:rPr lang="zh-CN" altLang="en-US" dirty="0"/>
              <a:t>表示 </a:t>
            </a:r>
            <a:endParaRPr lang="en-US" altLang="zh-CN" dirty="0"/>
          </a:p>
          <a:p>
            <a:r>
              <a:rPr lang="zh-CN" altLang="en-US" dirty="0"/>
              <a:t>类 </a:t>
            </a:r>
            <a:r>
              <a:rPr lang="en-US" altLang="zh-CN" dirty="0"/>
              <a:t>+ </a:t>
            </a:r>
            <a:r>
              <a:rPr lang="zh-CN" altLang="en-US" dirty="0"/>
              <a:t>子类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3714744" y="321468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6200000" flipH="1">
            <a:off x="4786314" y="2786058"/>
            <a:ext cx="85725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4942" y="385762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任意参数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488" y="285728"/>
            <a:ext cx="6215106" cy="500066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3 spring</a:t>
            </a:r>
            <a:r>
              <a:rPr lang="zh-CN" altLang="en-US" dirty="0"/>
              <a:t>的</a:t>
            </a:r>
            <a:r>
              <a:rPr lang="en-US" altLang="zh-CN" dirty="0"/>
              <a:t>AOP</a:t>
            </a:r>
            <a:r>
              <a:rPr lang="zh-CN" altLang="en-US" dirty="0"/>
              <a:t>机制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71546"/>
            <a:ext cx="8229600" cy="5072098"/>
          </a:xfrm>
        </p:spPr>
        <p:txBody>
          <a:bodyPr/>
          <a:lstStyle/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定义切入点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方法上添加注解 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@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PointCut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(“execution (* com..*.*(..))”)</a:t>
            </a:r>
          </a:p>
          <a:p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28575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3.9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的注解配置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前置通知注解方法：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@Component("before")</a:t>
            </a: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@Aspect</a:t>
            </a:r>
          </a:p>
          <a:p>
            <a:pPr>
              <a:buNone/>
            </a:pPr>
            <a:r>
              <a:rPr lang="en-US" altLang="zh-CN" sz="1600" b="1" dirty="0"/>
              <a:t>public class Before {</a:t>
            </a: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	@org.aspectj.lang.annotation.Before("execution(* com..*.*(..))")</a:t>
            </a:r>
          </a:p>
          <a:p>
            <a:pPr>
              <a:buNone/>
            </a:pPr>
            <a:r>
              <a:rPr lang="en-US" altLang="zh-CN" sz="1600" b="1" dirty="0"/>
              <a:t>	public void doBefore(JoinPoint jp) {</a:t>
            </a:r>
          </a:p>
          <a:p>
            <a:pPr>
              <a:buNone/>
            </a:pPr>
            <a:r>
              <a:rPr lang="en-US" altLang="zh-CN" sz="1600" dirty="0"/>
              <a:t>	}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/>
              <a:t>}</a:t>
            </a:r>
            <a:endParaRPr lang="en-US" altLang="zh-CN" sz="16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后置通知注解方法：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@Component</a:t>
            </a: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@Aspect</a:t>
            </a:r>
          </a:p>
          <a:p>
            <a:pPr>
              <a:buNone/>
            </a:pPr>
            <a:r>
              <a:rPr lang="en-US" altLang="zh-CN" sz="1600" b="1" dirty="0"/>
              <a:t>public class After {</a:t>
            </a:r>
          </a:p>
          <a:p>
            <a:pPr>
              <a:buNone/>
            </a:pPr>
            <a:r>
              <a:rPr lang="da-DK" altLang="zh-CN" sz="1600" dirty="0">
                <a:solidFill>
                  <a:srgbClr val="C00000"/>
                </a:solidFill>
              </a:rPr>
              <a:t>@AfterReturning(pointcut="execution(* com..*.*(..))",returning="ret")</a:t>
            </a:r>
          </a:p>
          <a:p>
            <a:pPr>
              <a:buNone/>
            </a:pPr>
            <a:r>
              <a:rPr lang="en-US" altLang="zh-CN" sz="1600" b="1" dirty="0"/>
              <a:t>public void doAfter(JoinPoint pjp,Object ret) {</a:t>
            </a:r>
          </a:p>
          <a:p>
            <a:pPr>
              <a:buNone/>
            </a:pPr>
            <a:r>
              <a:rPr lang="en-US" altLang="zh-CN" sz="1600" dirty="0"/>
              <a:t>System.</a:t>
            </a:r>
            <a:r>
              <a:rPr lang="en-US" altLang="zh-CN" sz="1600" i="1" dirty="0"/>
              <a:t>out.println("</a:t>
            </a:r>
            <a:r>
              <a:rPr lang="zh-CN" altLang="en-US" sz="1600" i="1" dirty="0"/>
              <a:t>目标程序与</a:t>
            </a:r>
            <a:r>
              <a:rPr lang="en-US" altLang="zh-CN" sz="1600" i="1" dirty="0"/>
              <a:t>AOP</a:t>
            </a:r>
            <a:r>
              <a:rPr lang="zh-CN" altLang="en-US" sz="1600" i="1" dirty="0"/>
              <a:t>程序执行后将最后执行</a:t>
            </a:r>
            <a:r>
              <a:rPr lang="en-US" altLang="zh-CN" sz="1600" i="1" dirty="0"/>
              <a:t>,</a:t>
            </a:r>
            <a:r>
              <a:rPr lang="zh-CN" altLang="en-US" sz="1600" i="1" dirty="0"/>
              <a:t>返回参数为</a:t>
            </a:r>
            <a:r>
              <a:rPr lang="en-US" altLang="zh-CN" sz="1600" i="1" dirty="0"/>
              <a:t>"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+ ret);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  <a:p>
            <a:pPr>
              <a:buNone/>
            </a:pPr>
            <a:endParaRPr lang="zh-CN" altLang="en-US" sz="1600" dirty="0"/>
          </a:p>
          <a:p>
            <a:pPr>
              <a:buNone/>
            </a:pPr>
            <a:r>
              <a:rPr lang="en-US" altLang="zh-CN" sz="1600" dirty="0"/>
              <a:t>}</a:t>
            </a:r>
            <a:endParaRPr lang="en-US" altLang="zh-CN" sz="16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3.1 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环境搭建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配置文件头信息：</a:t>
            </a: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&lt;?xml version="1.0" encoding="UTF-8"?&gt;</a:t>
            </a:r>
          </a:p>
          <a:p>
            <a:pPr>
              <a:buNone/>
            </a:pP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&lt;beans xmlns="http://www.springframework.org/schema/beans"</a:t>
            </a:r>
          </a:p>
          <a:p>
            <a:pPr>
              <a:buNone/>
            </a:pP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    xmlns:xsi="http://www.w3.org/2001/XMLSchema-instance"</a:t>
            </a:r>
          </a:p>
          <a:p>
            <a:pPr>
              <a:buNone/>
            </a:pP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  xmlns:context="http://www.springframework.org/schema/context"</a:t>
            </a:r>
          </a:p>
          <a:p>
            <a:pPr>
              <a:buNone/>
            </a:pP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GB" altLang="zh-CN" sz="1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xmlns:aop="http://www.springframework.org/schema/aop"</a:t>
            </a:r>
          </a:p>
          <a:p>
            <a:pPr>
              <a:buNone/>
            </a:pP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    xsi:schemaLocation="http://www.springframework.org/schema/beans</a:t>
            </a:r>
          </a:p>
          <a:p>
            <a:pPr>
              <a:buNone/>
            </a:pP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        http://www.springframework.org/schema/beans/spring-beans.xsd</a:t>
            </a:r>
          </a:p>
          <a:p>
            <a:pPr>
              <a:buNone/>
            </a:pP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        http://www.springframework.org/schema/context</a:t>
            </a:r>
          </a:p>
          <a:p>
            <a:pPr>
              <a:buNone/>
            </a:pP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        http://www.springframework.org/schema/context/spring-context.xsd</a:t>
            </a:r>
          </a:p>
          <a:p>
            <a:pPr>
              <a:buNone/>
            </a:pPr>
            <a:r>
              <a:rPr lang="en-GB" altLang="zh-CN" sz="1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http://www.springframework.org/schema/aop</a:t>
            </a:r>
          </a:p>
          <a:p>
            <a:pPr>
              <a:buNone/>
            </a:pPr>
            <a:r>
              <a:rPr lang="en-GB" altLang="zh-CN" sz="1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http://www.springframework.org/schema/aop/spring-aop.xsd</a:t>
            </a:r>
            <a:r>
              <a:rPr lang="en-GB" altLang="zh-CN" sz="1800" dirty="0">
                <a:latin typeface="楷体_GB2312" pitchFamily="49" charset="-122"/>
                <a:ea typeface="楷体_GB2312" pitchFamily="49" charset="-122"/>
              </a:rPr>
              <a:t>"&gt;</a:t>
            </a:r>
          </a:p>
          <a:p>
            <a:pPr>
              <a:buNone/>
            </a:pPr>
            <a:endParaRPr lang="en-GB" altLang="zh-CN" sz="18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增加了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的命名空间与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AOP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xsd</a:t>
            </a:r>
            <a:r>
              <a:rPr lang="zh-CN" altLang="en-US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规范，如不需要注解，可以省略</a:t>
            </a:r>
            <a:r>
              <a:rPr lang="en-US" altLang="zh-CN" sz="1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context.xsd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3.9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的注解配置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异常通知注解方法：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@Component</a:t>
            </a: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@Aspect</a:t>
            </a:r>
          </a:p>
          <a:p>
            <a:pPr>
              <a:buNone/>
            </a:pPr>
            <a:r>
              <a:rPr lang="en-US" altLang="zh-CN" sz="1600" b="1" dirty="0"/>
              <a:t>public class ThrowException {</a:t>
            </a: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@AfterThrowing(pointcut="execution(* com..*.*(..))", throwing="e")</a:t>
            </a:r>
          </a:p>
          <a:p>
            <a:pPr>
              <a:buNone/>
            </a:pPr>
            <a:r>
              <a:rPr lang="en-US" altLang="zh-CN" sz="1600" b="1" dirty="0"/>
              <a:t>	public void doThrow(JoinPoint jp , Throwable e) {</a:t>
            </a:r>
          </a:p>
          <a:p>
            <a:pPr>
              <a:buNone/>
            </a:pPr>
            <a:r>
              <a:rPr lang="en-US" altLang="zh-CN" sz="1600" dirty="0"/>
              <a:t>	}</a:t>
            </a:r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最终通知注解方法：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@Component</a:t>
            </a: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@Aspect</a:t>
            </a:r>
          </a:p>
          <a:p>
            <a:pPr>
              <a:buNone/>
            </a:pPr>
            <a:r>
              <a:rPr lang="en-US" altLang="zh-CN" sz="1600" b="1" dirty="0"/>
              <a:t>public class AfterFinally {</a:t>
            </a:r>
          </a:p>
          <a:p>
            <a:pPr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C00000"/>
                </a:solidFill>
              </a:rPr>
              <a:t>@After(value="execution(* com..*.*(..))")</a:t>
            </a:r>
          </a:p>
          <a:p>
            <a:pPr>
              <a:buNone/>
            </a:pPr>
            <a:r>
              <a:rPr lang="en-US" altLang="zh-CN" sz="1600" b="1" dirty="0"/>
              <a:t>	public void afterFinally(JoinPoint jp) {</a:t>
            </a:r>
            <a:endParaRPr lang="en-US" altLang="zh-CN" sz="1600" i="1" dirty="0"/>
          </a:p>
          <a:p>
            <a:pPr>
              <a:buNone/>
            </a:pPr>
            <a:r>
              <a:rPr lang="en-US" altLang="zh-CN" sz="1600" dirty="0"/>
              <a:t>	}</a:t>
            </a:r>
            <a:endParaRPr lang="zh-CN" altLang="en-US" sz="1600" dirty="0"/>
          </a:p>
          <a:p>
            <a:pPr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  <a:p>
            <a:pPr>
              <a:buClr>
                <a:schemeClr val="tx1"/>
              </a:buCl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3.9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的注解配置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环绕通知注解方法：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@Component</a:t>
            </a: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@Aspect</a:t>
            </a:r>
          </a:p>
          <a:p>
            <a:pPr>
              <a:buNone/>
            </a:pPr>
            <a:r>
              <a:rPr lang="en-US" altLang="zh-CN" sz="1600" b="1" dirty="0"/>
              <a:t>public class Around {</a:t>
            </a:r>
          </a:p>
          <a:p>
            <a:pPr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@org.aspectj.lang.annotation.Around("execution(* com..*.*(..))")</a:t>
            </a:r>
          </a:p>
          <a:p>
            <a:pPr>
              <a:buNone/>
            </a:pPr>
            <a:r>
              <a:rPr lang="en-US" altLang="zh-CN" sz="1600" b="1" dirty="0"/>
              <a:t>	public String around(ProceedingJoinPoint pjp) {</a:t>
            </a:r>
          </a:p>
          <a:p>
            <a:pPr>
              <a:buNone/>
            </a:pPr>
            <a:r>
              <a:rPr lang="en-US" altLang="zh-CN" sz="1600" b="1" dirty="0"/>
              <a:t>	}</a:t>
            </a:r>
            <a:endParaRPr lang="zh-CN" altLang="en-US" sz="1600" b="1" dirty="0"/>
          </a:p>
          <a:p>
            <a:pPr>
              <a:buNone/>
            </a:pPr>
            <a:r>
              <a:rPr lang="en-US" altLang="zh-CN" sz="1600" b="1" dirty="0"/>
              <a:t>}</a:t>
            </a:r>
          </a:p>
          <a:p>
            <a:pPr>
              <a:buClr>
                <a:schemeClr val="tx1"/>
              </a:buCl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Arial" pitchFamily="34" charset="0"/>
              <a:buChar char="•"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3.2 AOP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的概念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AOP</a:t>
            </a:r>
            <a:r>
              <a:rPr lang="zh-CN" altLang="en-US" sz="2000" dirty="0"/>
              <a:t>（</a:t>
            </a:r>
            <a:r>
              <a:rPr lang="en-US" altLang="zh-CN" sz="2000" dirty="0"/>
              <a:t>Aspect Oriented Programming</a:t>
            </a:r>
            <a:r>
              <a:rPr lang="zh-CN" altLang="en-US" sz="2000" dirty="0"/>
              <a:t>），即面向切面编程，可以说是</a:t>
            </a:r>
            <a:r>
              <a:rPr lang="en-US" altLang="zh-CN" sz="2000" dirty="0"/>
              <a:t>OOP</a:t>
            </a:r>
            <a:r>
              <a:rPr lang="zh-CN" altLang="en-US" sz="2000" dirty="0"/>
              <a:t>（</a:t>
            </a:r>
            <a:r>
              <a:rPr lang="en-US" altLang="zh-CN" sz="2000" dirty="0"/>
              <a:t>Object Oriented Programming</a:t>
            </a:r>
            <a:r>
              <a:rPr lang="zh-CN" altLang="en-US" sz="2000" dirty="0"/>
              <a:t>，面向对象编程）的补充和完善。</a:t>
            </a:r>
            <a:r>
              <a:rPr lang="en-US" altLang="zh-CN" sz="2000" dirty="0"/>
              <a:t>OOP</a:t>
            </a:r>
            <a:r>
              <a:rPr lang="zh-CN" altLang="en-US" sz="2000" dirty="0"/>
              <a:t>引入封装、继承、多态等概念来建立一种对象层次结构，用于模拟公共行为的一个集合。不过</a:t>
            </a:r>
            <a:r>
              <a:rPr lang="en-US" altLang="zh-CN" sz="2000" dirty="0"/>
              <a:t>OOP</a:t>
            </a:r>
            <a:r>
              <a:rPr lang="zh-CN" altLang="en-US" sz="2000" dirty="0"/>
              <a:t>允许开发者定义纵向的关系，但并不适合定义横向的关系，例如日志功能。日志代码往往横向地散布在所有对象层次中，而与它对应的对象的核心功能毫无关系对于其他类型的代码，如安全性、异常处理和透明的持续性也都是如此，这种散布在各处的无关的代码被称为横切（</a:t>
            </a:r>
            <a:r>
              <a:rPr lang="en-US" altLang="zh-CN" sz="2000" dirty="0"/>
              <a:t>cross cutting</a:t>
            </a:r>
            <a:r>
              <a:rPr lang="zh-CN" altLang="en-US" sz="2000" dirty="0"/>
              <a:t>），在</a:t>
            </a:r>
            <a:r>
              <a:rPr lang="en-US" altLang="zh-CN" sz="2000" dirty="0"/>
              <a:t>OOP</a:t>
            </a:r>
            <a:r>
              <a:rPr lang="zh-CN" altLang="en-US" sz="2000" dirty="0"/>
              <a:t>设计中，它导致了大量代码的重复，而不利于各个模块的重用。</a:t>
            </a:r>
          </a:p>
          <a:p>
            <a:r>
              <a:rPr lang="en-US" altLang="zh-CN" sz="2000" dirty="0"/>
              <a:t>AOP</a:t>
            </a:r>
            <a:r>
              <a:rPr lang="zh-CN" altLang="en-US" sz="2000" dirty="0"/>
              <a:t>技术恰恰相反，它利用一种称为</a:t>
            </a:r>
            <a:r>
              <a:rPr lang="en-US" altLang="zh-CN" sz="2000" dirty="0"/>
              <a:t>"</a:t>
            </a:r>
            <a:r>
              <a:rPr lang="zh-CN" altLang="en-US" sz="2000" dirty="0"/>
              <a:t>横切</a:t>
            </a:r>
            <a:r>
              <a:rPr lang="en-US" altLang="zh-CN" sz="2000" dirty="0"/>
              <a:t>"</a:t>
            </a:r>
            <a:r>
              <a:rPr lang="zh-CN" altLang="en-US" sz="2000" dirty="0"/>
              <a:t>的技术，剖解开封装的对象内部，并将那些影响了多个类的公共行为封装到一个可重用模块，并将其命名为</a:t>
            </a:r>
            <a:r>
              <a:rPr lang="en-US" altLang="zh-CN" sz="2000" dirty="0"/>
              <a:t>"Aspect"</a:t>
            </a:r>
            <a:r>
              <a:rPr lang="zh-CN" altLang="en-US" sz="2000" dirty="0"/>
              <a:t>，即切面。所谓</a:t>
            </a:r>
            <a:r>
              <a:rPr lang="en-US" altLang="zh-CN" sz="2000" dirty="0"/>
              <a:t>"</a:t>
            </a:r>
            <a:r>
              <a:rPr lang="zh-CN" altLang="en-US" sz="2000" dirty="0"/>
              <a:t>切面</a:t>
            </a:r>
            <a:r>
              <a:rPr lang="en-US" altLang="zh-CN" sz="2000" dirty="0"/>
              <a:t>"</a:t>
            </a:r>
            <a:r>
              <a:rPr lang="zh-CN" altLang="en-US" sz="2000" dirty="0"/>
              <a:t>，简单说就是那些与业务无关，却为业务模块所共同调用的逻辑或责任封装起来，便于减少系统的重复代码，降低模块之间的耦合度，并有利于未来的可操作性和可维护性。</a:t>
            </a:r>
          </a:p>
          <a:p>
            <a:pP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3.2 AOP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的专业术语</a:t>
            </a: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 marL="0" fontAlgn="b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切入点（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Pointcut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）：切入点就是我们我们配置的满足我们条件的目标方法。比如我们规定：名字前面是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select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开头的才执行我们自定义的通知方法。那么这些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select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开头的方法就是切点。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2. 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连接点（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Joinpoint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）：连接点可以说是切点的全集。切点是连接点的子集。也可以理解为，连接点是我们没有定义那个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select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开头规则时，满足条件的全部的方法。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3. 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通知（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Advice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）： 就是我们编写的希望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Aop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执行的那个方法。我们通过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Aop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希望我们编写的方法在目标方法执行前执行，或者执行后执行。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4. 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切面（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Aspect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）：切面是切入点和通知的组合称谓，就是变相给组合起了个名字。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5.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引入（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Introduction）：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类层面的增强，一般不管，只管方法层面的增强，例如：通知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6.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目标对象（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Target Object）: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被一个或者多个切面（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aspect）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所通知（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advise）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的对象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7.AOP 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代理（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AOP Proxy）: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代理对象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 marL="0" fontAlgn="b">
              <a:spcBef>
                <a:spcPts val="0"/>
              </a:spcBef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8.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织入（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Weaving</a:t>
            </a:r>
            <a:r>
              <a:rPr lang="zh-CN" altLang="zh-CN" sz="1800" dirty="0">
                <a:solidFill>
                  <a:srgbClr val="000000"/>
                </a:solidFill>
                <a:latin typeface="Calibri" panose="020F0502020204030204" pitchFamily="34" charset="0"/>
              </a:rPr>
              <a:t>）：将通知应用到目标对象的过程</a:t>
            </a:r>
            <a:endParaRPr lang="zh-CN" altLang="zh-CN" sz="1800" dirty="0">
              <a:latin typeface="Arial" panose="020B0604020202020204" pitchFamily="34" charset="0"/>
            </a:endParaRPr>
          </a:p>
          <a:p>
            <a:pP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10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85728"/>
            <a:ext cx="6143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3 spring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AOP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机制</a:t>
            </a:r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554" y="785795"/>
            <a:ext cx="5286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3.2 AOP</a:t>
            </a:r>
            <a:r>
              <a:rPr lang="zh-CN" altLang="en-US" sz="2400" b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j-cs"/>
              </a:rPr>
              <a:t>的概念</a:t>
            </a:r>
            <a:endParaRPr lang="zh-CN" altLang="en-US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  <a:p>
            <a:endParaRPr lang="en-US" altLang="zh-CN" sz="2400" b="1" dirty="0">
              <a:solidFill>
                <a:srgbClr val="FF0000"/>
              </a:solidFill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80" y="1285860"/>
            <a:ext cx="8229600" cy="492922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计算机接口 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&gt;&gt;&gt;&gt;&gt;&gt;&gt;&gt;</a:t>
            </a:r>
            <a:r>
              <a:rPr lang="zh-CN" altLang="en-US" sz="2200" dirty="0">
                <a:latin typeface="楷体_GB2312" pitchFamily="49" charset="-122"/>
                <a:ea typeface="楷体_GB2312" pitchFamily="49" charset="-122"/>
              </a:rPr>
              <a:t>计算机类 （加减乘除方法）</a:t>
            </a: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en-US" altLang="zh-CN" sz="22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  <a:p>
            <a:pPr>
              <a:buNone/>
            </a:pPr>
            <a:r>
              <a:rPr lang="zh-CN" altLang="en-US" sz="2100" dirty="0">
                <a:latin typeface="华文宋体" pitchFamily="2" charset="-122"/>
                <a:ea typeface="华文宋体" pitchFamily="2" charset="-122"/>
              </a:rPr>
              <a:t>日志为横向代码，代码冗余，解决</a:t>
            </a:r>
            <a:endParaRPr lang="en-US" altLang="zh-CN" sz="2100" dirty="0"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2276872"/>
            <a:ext cx="187220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加法</a:t>
            </a:r>
          </a:p>
        </p:txBody>
      </p:sp>
      <p:sp>
        <p:nvSpPr>
          <p:cNvPr id="7" name="矩形 6"/>
          <p:cNvSpPr/>
          <p:nvPr/>
        </p:nvSpPr>
        <p:spPr>
          <a:xfrm>
            <a:off x="2771800" y="2276872"/>
            <a:ext cx="187220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减法</a:t>
            </a:r>
          </a:p>
        </p:txBody>
      </p:sp>
      <p:sp>
        <p:nvSpPr>
          <p:cNvPr id="8" name="矩形 7"/>
          <p:cNvSpPr/>
          <p:nvPr/>
        </p:nvSpPr>
        <p:spPr>
          <a:xfrm>
            <a:off x="4932040" y="2276872"/>
            <a:ext cx="187220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乘法</a:t>
            </a:r>
          </a:p>
        </p:txBody>
      </p:sp>
      <p:sp>
        <p:nvSpPr>
          <p:cNvPr id="9" name="矩形 8"/>
          <p:cNvSpPr/>
          <p:nvPr/>
        </p:nvSpPr>
        <p:spPr>
          <a:xfrm>
            <a:off x="7020272" y="2276872"/>
            <a:ext cx="1872208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除法</a:t>
            </a:r>
          </a:p>
        </p:txBody>
      </p:sp>
      <p:sp>
        <p:nvSpPr>
          <p:cNvPr id="10" name="矩形 9"/>
          <p:cNvSpPr/>
          <p:nvPr/>
        </p:nvSpPr>
        <p:spPr>
          <a:xfrm>
            <a:off x="899592" y="2420888"/>
            <a:ext cx="144016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日志开始</a:t>
            </a:r>
          </a:p>
        </p:txBody>
      </p:sp>
      <p:sp>
        <p:nvSpPr>
          <p:cNvPr id="11" name="矩形 10"/>
          <p:cNvSpPr/>
          <p:nvPr/>
        </p:nvSpPr>
        <p:spPr>
          <a:xfrm>
            <a:off x="899592" y="3573016"/>
            <a:ext cx="144016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日志结束</a:t>
            </a:r>
          </a:p>
        </p:txBody>
      </p:sp>
      <p:sp>
        <p:nvSpPr>
          <p:cNvPr id="13" name="矩形 12"/>
          <p:cNvSpPr/>
          <p:nvPr/>
        </p:nvSpPr>
        <p:spPr>
          <a:xfrm>
            <a:off x="2915816" y="2420888"/>
            <a:ext cx="144016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日志开始</a:t>
            </a:r>
          </a:p>
        </p:txBody>
      </p:sp>
      <p:sp>
        <p:nvSpPr>
          <p:cNvPr id="14" name="矩形 13"/>
          <p:cNvSpPr/>
          <p:nvPr/>
        </p:nvSpPr>
        <p:spPr>
          <a:xfrm>
            <a:off x="2915816" y="3573016"/>
            <a:ext cx="144016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日志结束</a:t>
            </a:r>
          </a:p>
        </p:txBody>
      </p:sp>
      <p:sp>
        <p:nvSpPr>
          <p:cNvPr id="15" name="矩形 14"/>
          <p:cNvSpPr/>
          <p:nvPr/>
        </p:nvSpPr>
        <p:spPr>
          <a:xfrm>
            <a:off x="5148064" y="2420888"/>
            <a:ext cx="144016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日志开始</a:t>
            </a:r>
          </a:p>
        </p:txBody>
      </p:sp>
      <p:sp>
        <p:nvSpPr>
          <p:cNvPr id="16" name="矩形 15"/>
          <p:cNvSpPr/>
          <p:nvPr/>
        </p:nvSpPr>
        <p:spPr>
          <a:xfrm>
            <a:off x="5148064" y="3573016"/>
            <a:ext cx="144016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日志结束</a:t>
            </a:r>
          </a:p>
        </p:txBody>
      </p:sp>
      <p:sp>
        <p:nvSpPr>
          <p:cNvPr id="17" name="矩形 16"/>
          <p:cNvSpPr/>
          <p:nvPr/>
        </p:nvSpPr>
        <p:spPr>
          <a:xfrm>
            <a:off x="7236296" y="2420888"/>
            <a:ext cx="144016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日志开始</a:t>
            </a:r>
          </a:p>
        </p:txBody>
      </p:sp>
      <p:sp>
        <p:nvSpPr>
          <p:cNvPr id="18" name="矩形 17"/>
          <p:cNvSpPr/>
          <p:nvPr/>
        </p:nvSpPr>
        <p:spPr>
          <a:xfrm>
            <a:off x="7236296" y="3573016"/>
            <a:ext cx="144016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日志结束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628800"/>
            <a:ext cx="8229600" cy="451484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具体使用哪种方式生成由</a:t>
            </a:r>
            <a:r>
              <a:rPr lang="en-US" dirty="0" err="1"/>
              <a:t>AopProxyFactory</a:t>
            </a:r>
            <a:r>
              <a:rPr lang="zh-CN" altLang="en-US" dirty="0"/>
              <a:t>根据</a:t>
            </a:r>
            <a:r>
              <a:rPr lang="en-US" dirty="0" err="1"/>
              <a:t>AdvisedSupport</a:t>
            </a:r>
            <a:r>
              <a:rPr lang="zh-CN" altLang="en-US" dirty="0"/>
              <a:t>对象的配置来决定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JDKProxy</a:t>
            </a:r>
            <a:r>
              <a:rPr lang="en-US" altLang="zh-CN" dirty="0"/>
              <a:t> </a:t>
            </a:r>
            <a:r>
              <a:rPr lang="zh-CN" altLang="en-US" dirty="0"/>
              <a:t>动态代理</a:t>
            </a:r>
            <a:r>
              <a:rPr lang="en-US" altLang="zh-CN" dirty="0"/>
              <a:t>(</a:t>
            </a:r>
            <a:r>
              <a:rPr lang="zh-CN" altLang="en-US" dirty="0"/>
              <a:t>目标是接口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JAVA</a:t>
            </a:r>
            <a:r>
              <a:rPr lang="zh-CN" altLang="en-US" dirty="0"/>
              <a:t>内部的反射机制来实现</a:t>
            </a:r>
            <a:endParaRPr lang="en-US" altLang="zh-CN" dirty="0"/>
          </a:p>
          <a:p>
            <a:r>
              <a:rPr lang="zh-CN" altLang="en-US" dirty="0"/>
              <a:t>在生成类的类的过程中比较高效，但是必须是目标类基于统一的接口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cglib</a:t>
            </a:r>
            <a:r>
              <a:rPr lang="zh-CN" altLang="en-US" dirty="0"/>
              <a:t>动态代理（目标是类）</a:t>
            </a:r>
            <a:endParaRPr lang="en-US" altLang="zh-CN" dirty="0"/>
          </a:p>
          <a:p>
            <a:r>
              <a:rPr lang="zh-CN" altLang="en-US" dirty="0"/>
              <a:t>借助</a:t>
            </a:r>
            <a:r>
              <a:rPr lang="en-US" altLang="zh-CN" dirty="0"/>
              <a:t>asm</a:t>
            </a:r>
            <a:r>
              <a:rPr lang="zh-CN" altLang="en-US" dirty="0"/>
              <a:t>来实现，第三方类库，更广泛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动态代理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340768"/>
            <a:ext cx="8229600" cy="4802876"/>
          </a:xfrm>
        </p:spPr>
        <p:txBody>
          <a:bodyPr/>
          <a:lstStyle/>
          <a:p>
            <a:r>
              <a:rPr lang="en-US" altLang="zh-CN" dirty="0"/>
              <a:t>Target</a:t>
            </a:r>
            <a:r>
              <a:rPr lang="zh-CN" altLang="en-US" dirty="0"/>
              <a:t>接口 </a:t>
            </a:r>
            <a:endParaRPr lang="en-US" altLang="zh-CN" dirty="0"/>
          </a:p>
          <a:p>
            <a:r>
              <a:rPr lang="en-US" altLang="zh-CN" b="1" dirty="0"/>
              <a:t>public void add(int i ,int j);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TargetImpl</a:t>
            </a:r>
            <a:r>
              <a:rPr lang="zh-CN" altLang="en-US" dirty="0"/>
              <a:t>实现类 实现接口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TargetProxy </a:t>
            </a:r>
            <a:r>
              <a:rPr lang="zh-CN" altLang="en-US" dirty="0"/>
              <a:t>代理类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测试类</a:t>
            </a:r>
            <a:endParaRPr lang="en-US" altLang="zh-CN" dirty="0"/>
          </a:p>
          <a:p>
            <a:r>
              <a:rPr lang="en-US" altLang="zh-CN" dirty="0"/>
              <a:t>Target t = </a:t>
            </a:r>
            <a:r>
              <a:rPr lang="en-US" altLang="zh-CN" b="1" dirty="0"/>
              <a:t>new TargetProxy(new TargetImpl()).targetProxy();</a:t>
            </a:r>
          </a:p>
          <a:p>
            <a:r>
              <a:rPr lang="en-US" altLang="zh-CN" dirty="0"/>
              <a:t>t.add(1, 2);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代理类</a:t>
            </a:r>
            <a:r>
              <a:rPr lang="en-US" altLang="zh-CN" dirty="0"/>
              <a:t>Proxy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409188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D72AFC519150E49918951FBFF7A7C5B" ma:contentTypeVersion="0" ma:contentTypeDescription="新建文档。" ma:contentTypeScope="" ma:versionID="148314e04616231f88702d2da183a7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8f872aa5919130a473c1c9447df83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DFA389-3478-466C-8CE5-B703F4B474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8BCAA4-46D1-4534-8FCC-DD12898025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BE7209E-9320-4E43-A1DE-3EE7DEE331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2587</Words>
  <Application>Microsoft Office PowerPoint</Application>
  <PresentationFormat>全屏显示(4:3)</PresentationFormat>
  <Paragraphs>385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黑体</vt:lpstr>
      <vt:lpstr>华文宋体</vt:lpstr>
      <vt:lpstr>楷体_GB2312</vt:lpstr>
      <vt:lpstr>Arial</vt:lpstr>
      <vt:lpstr>Calibri</vt:lpstr>
      <vt:lpstr>Wingdings</vt:lpstr>
      <vt:lpstr>Office 主题</vt:lpstr>
      <vt:lpstr>主流开源框架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动态代理proxy</vt:lpstr>
      <vt:lpstr>动态代理Proxy</vt:lpstr>
      <vt:lpstr>代理类Proxy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3 spring的AOP机制 </vt:lpstr>
      <vt:lpstr> 3 spring的AOP机制 </vt:lpstr>
      <vt:lpstr> 3 spring的AOP机制 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qin xiaodong</cp:lastModifiedBy>
  <cp:revision>372</cp:revision>
  <dcterms:created xsi:type="dcterms:W3CDTF">2009-09-29T02:37:27Z</dcterms:created>
  <dcterms:modified xsi:type="dcterms:W3CDTF">2020-01-05T13:36:39Z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0x0101004D72AFC519150E49918951FBFF7A7C5B</vt:lpwstr>
  </property>
</Properties>
</file>